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handoutMasterIdLst>
    <p:handoutMasterId r:id="rId38"/>
  </p:handoutMasterIdLst>
  <p:sldIdLst>
    <p:sldId id="292" r:id="rId2"/>
    <p:sldId id="296" r:id="rId3"/>
    <p:sldId id="319" r:id="rId4"/>
    <p:sldId id="320" r:id="rId5"/>
    <p:sldId id="321" r:id="rId6"/>
    <p:sldId id="298" r:id="rId7"/>
    <p:sldId id="299" r:id="rId8"/>
    <p:sldId id="300" r:id="rId9"/>
    <p:sldId id="301"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22" r:id="rId27"/>
    <p:sldId id="323" r:id="rId28"/>
    <p:sldId id="324" r:id="rId29"/>
    <p:sldId id="325" r:id="rId30"/>
    <p:sldId id="326" r:id="rId31"/>
    <p:sldId id="327" r:id="rId32"/>
    <p:sldId id="328" r:id="rId33"/>
    <p:sldId id="329" r:id="rId34"/>
    <p:sldId id="330" r:id="rId35"/>
    <p:sldId id="33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09" autoAdjust="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1022D8-33D5-49C1-9D58-89805A06D3DD}" type="datetimeFigureOut">
              <a:rPr lang="en-US" smtClean="0"/>
              <a:t>10/28/2015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105E99-B743-4810-AC6A-B91987AD80A1}" type="slidenum">
              <a:rPr lang="en-US" smtClean="0"/>
              <a:t>‹#›</a:t>
            </a:fld>
            <a:endParaRPr lang="en-US"/>
          </a:p>
        </p:txBody>
      </p:sp>
    </p:spTree>
    <p:extLst>
      <p:ext uri="{BB962C8B-B14F-4D97-AF65-F5344CB8AC3E}">
        <p14:creationId xmlns:p14="http://schemas.microsoft.com/office/powerpoint/2010/main" val="1451164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82020-D5F9-4BF3-94E6-C6996249C2CC}" type="datetimeFigureOut">
              <a:rPr lang="en-US" smtClean="0"/>
              <a:pPr/>
              <a:t>10/28/2015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6B5B1F-6133-40B5-946E-A065C7DBCD43}" type="slidenum">
              <a:rPr lang="en-US" smtClean="0"/>
              <a:pPr/>
              <a:t>‹#›</a:t>
            </a:fld>
            <a:endParaRPr lang="en-US"/>
          </a:p>
        </p:txBody>
      </p:sp>
    </p:spTree>
    <p:extLst>
      <p:ext uri="{BB962C8B-B14F-4D97-AF65-F5344CB8AC3E}">
        <p14:creationId xmlns:p14="http://schemas.microsoft.com/office/powerpoint/2010/main" val="1134951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0EE5F2EB-9D15-468A-95AC-5F294DB023A6}" type="slidenum">
              <a:rPr lang="en-US" smtClean="0"/>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575532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9BB29B03-DB25-477B-A0F0-34C2B6B6BD29}" type="datetimeFigureOut">
              <a:rPr lang="en-US" smtClean="0"/>
              <a:pPr/>
              <a:t>10/28/2015</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878D3C24-8687-4E48-B100-000B33F6A548}"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B29B03-DB25-477B-A0F0-34C2B6B6BD29}" type="datetimeFigureOut">
              <a:rPr lang="en-US" smtClean="0"/>
              <a:pPr/>
              <a:t>10/28/2015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78D3C24-8687-4E48-B100-000B33F6A5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B29B03-DB25-477B-A0F0-34C2B6B6BD29}" type="datetimeFigureOut">
              <a:rPr lang="en-US" smtClean="0"/>
              <a:pPr/>
              <a:t>10/28/2015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78D3C24-8687-4E48-B100-000B33F6A5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B29B03-DB25-477B-A0F0-34C2B6B6BD29}" type="datetimeFigureOut">
              <a:rPr lang="en-US" smtClean="0"/>
              <a:pPr/>
              <a:t>10/28/2015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78D3C24-8687-4E48-B100-000B33F6A5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B29B03-DB25-477B-A0F0-34C2B6B6BD29}" type="datetimeFigureOut">
              <a:rPr lang="en-US" smtClean="0"/>
              <a:pPr/>
              <a:t>10/28/2015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78D3C24-8687-4E48-B100-000B33F6A54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B29B03-DB25-477B-A0F0-34C2B6B6BD29}" type="datetimeFigureOut">
              <a:rPr lang="en-US" smtClean="0"/>
              <a:pPr/>
              <a:t>10/28/2015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78D3C24-8687-4E48-B100-000B33F6A5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B29B03-DB25-477B-A0F0-34C2B6B6BD29}" type="datetimeFigureOut">
              <a:rPr lang="en-US" smtClean="0"/>
              <a:pPr/>
              <a:t>10/28/2015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78D3C24-8687-4E48-B100-000B33F6A548}"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BB29B03-DB25-477B-A0F0-34C2B6B6BD29}" type="datetimeFigureOut">
              <a:rPr lang="en-US" smtClean="0"/>
              <a:pPr/>
              <a:t>10/28/2015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78D3C24-8687-4E48-B100-000B33F6A5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B29B03-DB25-477B-A0F0-34C2B6B6BD29}" type="datetimeFigureOut">
              <a:rPr lang="en-US" smtClean="0"/>
              <a:pPr/>
              <a:t>10/28/2015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78D3C24-8687-4E48-B100-000B33F6A5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B29B03-DB25-477B-A0F0-34C2B6B6BD29}" type="datetimeFigureOut">
              <a:rPr lang="en-US" smtClean="0"/>
              <a:pPr/>
              <a:t>10/28/2015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78D3C24-8687-4E48-B100-000B33F6A5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9BB29B03-DB25-477B-A0F0-34C2B6B6BD29}" type="datetimeFigureOut">
              <a:rPr lang="en-US" smtClean="0"/>
              <a:pPr/>
              <a:t>10/28/2015</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878D3C24-8687-4E48-B100-000B33F6A5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9BB29B03-DB25-477B-A0F0-34C2B6B6BD29}" type="datetimeFigureOut">
              <a:rPr lang="en-US" smtClean="0"/>
              <a:pPr/>
              <a:t>10/28/2015</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878D3C24-8687-4E48-B100-000B33F6A54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Grp="1" noChangeArrowheads="1"/>
          </p:cNvSpPr>
          <p:nvPr>
            <p:ph type="ctrTitle"/>
          </p:nvPr>
        </p:nvSpPr>
        <p:spPr>
          <a:xfrm>
            <a:off x="381000" y="1158875"/>
            <a:ext cx="8763000" cy="1736725"/>
          </a:xfrm>
        </p:spPr>
        <p:txBody>
          <a:bodyPr/>
          <a:lstStyle/>
          <a:p>
            <a:pPr eaLnBrk="1" hangingPunct="1">
              <a:defRPr/>
            </a:pPr>
            <a:r>
              <a:rPr lang="en-US" sz="4800" b="1" dirty="0" smtClean="0">
                <a:solidFill>
                  <a:srgbClr val="FFFF00"/>
                </a:solidFill>
                <a:latin typeface="Palatino Linotype" pitchFamily="18" charset="0"/>
              </a:rPr>
              <a:t>Oracle 9i Labs</a:t>
            </a:r>
            <a:r>
              <a:rPr lang="en-US" sz="4800" dirty="0" smtClean="0">
                <a:solidFill>
                  <a:srgbClr val="FFFF00"/>
                </a:solidFill>
                <a:latin typeface="Palatino Linotype" pitchFamily="18" charset="0"/>
              </a:rPr>
              <a:t/>
            </a:r>
            <a:br>
              <a:rPr lang="en-US" sz="4800" dirty="0" smtClean="0">
                <a:solidFill>
                  <a:srgbClr val="FFFF00"/>
                </a:solidFill>
                <a:latin typeface="Palatino Linotype" pitchFamily="18" charset="0"/>
              </a:rPr>
            </a:br>
            <a:r>
              <a:rPr lang="en-US" sz="4800" dirty="0" smtClean="0">
                <a:solidFill>
                  <a:srgbClr val="FFFF00"/>
                </a:solidFill>
                <a:latin typeface="Palatino Linotype" pitchFamily="18" charset="0"/>
              </a:rPr>
              <a:t>LAB 7</a:t>
            </a:r>
            <a:endParaRPr lang="en-US" sz="4800" b="1" dirty="0" smtClean="0">
              <a:solidFill>
                <a:srgbClr val="FFFF00"/>
              </a:solidFill>
              <a:latin typeface="Palatino Linotype" pitchFamily="18" charset="0"/>
            </a:endParaRPr>
          </a:p>
        </p:txBody>
      </p:sp>
      <p:sp>
        <p:nvSpPr>
          <p:cNvPr id="79877" name="Rectangle 5"/>
          <p:cNvSpPr>
            <a:spLocks noGrp="1" noChangeArrowheads="1"/>
          </p:cNvSpPr>
          <p:nvPr>
            <p:ph type="subTitle" idx="1"/>
          </p:nvPr>
        </p:nvSpPr>
        <p:spPr>
          <a:xfrm>
            <a:off x="3429000" y="4572000"/>
            <a:ext cx="5715000" cy="1143000"/>
          </a:xfrm>
        </p:spPr>
        <p:txBody>
          <a:bodyPr>
            <a:normAutofit fontScale="40000" lnSpcReduction="20000"/>
          </a:bodyPr>
          <a:lstStyle/>
          <a:p>
            <a:pPr eaLnBrk="1" hangingPunct="1">
              <a:defRPr/>
            </a:pPr>
            <a:endParaRPr lang="en-US" b="1" dirty="0" smtClean="0">
              <a:latin typeface="Palatino Linotype" pitchFamily="18" charset="0"/>
            </a:endParaRPr>
          </a:p>
          <a:p>
            <a:pPr eaLnBrk="1" hangingPunct="1">
              <a:defRPr/>
            </a:pPr>
            <a:endParaRPr lang="en-US" b="1" dirty="0" smtClean="0">
              <a:latin typeface="Palatino Linotype" pitchFamily="18" charset="0"/>
            </a:endParaRPr>
          </a:p>
          <a:p>
            <a:pPr eaLnBrk="1" hangingPunct="1">
              <a:defRPr/>
            </a:pPr>
            <a:r>
              <a:rPr lang="en-US" sz="7300" b="1" dirty="0" smtClean="0">
                <a:latin typeface="Palatino Linotype" pitchFamily="18" charset="0"/>
              </a:rPr>
              <a:t>PREPARED BY:</a:t>
            </a:r>
          </a:p>
          <a:p>
            <a:pPr eaLnBrk="1" hangingPunct="1">
              <a:defRPr/>
            </a:pPr>
            <a:r>
              <a:rPr lang="en-US" sz="7300" b="1" smtClean="0">
                <a:latin typeface="Palatino Linotype" pitchFamily="18" charset="0"/>
              </a:rPr>
              <a:t>                      Shoaib Raza</a:t>
            </a:r>
            <a:endParaRPr lang="en-US" sz="7300" b="1" dirty="0" smtClean="0">
              <a:latin typeface="Palatino Linotyp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p>
            <a:fld id="{32B7A7D5-47CE-42A0-AC98-9A6C452C085E}" type="slidenum">
              <a:rPr lang="en-US" altLang="en-US" smtClean="0"/>
              <a:pPr/>
              <a:t>10</a:t>
            </a:fld>
            <a:endParaRPr lang="en-US" altLang="en-US" smtClean="0"/>
          </a:p>
        </p:txBody>
      </p:sp>
      <p:sp>
        <p:nvSpPr>
          <p:cNvPr id="13315" name="Rectangle 2"/>
          <p:cNvSpPr>
            <a:spLocks noGrp="1" noChangeArrowheads="1"/>
          </p:cNvSpPr>
          <p:nvPr>
            <p:ph type="title"/>
          </p:nvPr>
        </p:nvSpPr>
        <p:spPr>
          <a:xfrm>
            <a:off x="685800" y="381000"/>
            <a:ext cx="7772400" cy="381000"/>
          </a:xfrm>
        </p:spPr>
        <p:txBody>
          <a:bodyPr/>
          <a:lstStyle/>
          <a:p>
            <a:pPr eaLnBrk="1" hangingPunct="1"/>
            <a:r>
              <a:rPr lang="en-US" altLang="en-US" smtClean="0"/>
              <a:t>Composite Variables</a:t>
            </a:r>
            <a:endParaRPr lang="en-US" altLang="en-US" b="0" smtClean="0"/>
          </a:p>
        </p:txBody>
      </p:sp>
      <p:sp>
        <p:nvSpPr>
          <p:cNvPr id="13316" name="Rectangle 3"/>
          <p:cNvSpPr>
            <a:spLocks noGrp="1" noChangeArrowheads="1"/>
          </p:cNvSpPr>
          <p:nvPr>
            <p:ph type="body" idx="1"/>
          </p:nvPr>
        </p:nvSpPr>
        <p:spPr>
          <a:xfrm>
            <a:off x="304800" y="1295400"/>
            <a:ext cx="8534400" cy="4419600"/>
          </a:xfrm>
        </p:spPr>
        <p:txBody>
          <a:bodyPr>
            <a:normAutofit lnSpcReduction="10000"/>
          </a:bodyPr>
          <a:lstStyle/>
          <a:p>
            <a:pPr eaLnBrk="1" hangingPunct="1"/>
            <a:r>
              <a:rPr lang="en-US" altLang="en-US" smtClean="0"/>
              <a:t>Data object made up of multiple individual data elements</a:t>
            </a:r>
          </a:p>
          <a:p>
            <a:pPr eaLnBrk="1" hangingPunct="1"/>
            <a:r>
              <a:rPr lang="en-US" altLang="en-US" smtClean="0"/>
              <a:t>Data structure contains multiple scalar variables</a:t>
            </a:r>
          </a:p>
          <a:p>
            <a:pPr eaLnBrk="1" hangingPunct="1"/>
            <a:r>
              <a:rPr lang="en-US" altLang="en-US" smtClean="0"/>
              <a:t>Composite variable data types include:</a:t>
            </a:r>
          </a:p>
          <a:p>
            <a:pPr lvl="1" eaLnBrk="1" hangingPunct="1"/>
            <a:r>
              <a:rPr lang="en-US" altLang="en-US" smtClean="0"/>
              <a:t>RECORD </a:t>
            </a:r>
            <a:r>
              <a:rPr lang="en-US" altLang="en-US" sz="2400" smtClean="0"/>
              <a:t>(multiple scalar values similar to a table’s record)</a:t>
            </a:r>
          </a:p>
          <a:p>
            <a:pPr lvl="1" eaLnBrk="1" hangingPunct="1"/>
            <a:r>
              <a:rPr lang="en-US" altLang="en-US" smtClean="0"/>
              <a:t>TABLE </a:t>
            </a:r>
            <a:r>
              <a:rPr lang="en-US" altLang="en-US" sz="2800" smtClean="0"/>
              <a:t>(tabular structure with multiple columns and rows)</a:t>
            </a:r>
            <a:endParaRPr lang="en-US" altLang="en-US" smtClean="0"/>
          </a:p>
          <a:p>
            <a:pPr lvl="1" eaLnBrk="1" hangingPunct="1"/>
            <a:r>
              <a:rPr lang="en-US" altLang="en-US" smtClean="0"/>
              <a:t>VARRAY </a:t>
            </a:r>
            <a:r>
              <a:rPr lang="en-US" altLang="en-US" sz="2800" smtClean="0"/>
              <a:t>(</a:t>
            </a:r>
            <a:r>
              <a:rPr lang="en-US" altLang="en-US" sz="2800" b="1" smtClean="0"/>
              <a:t>v</a:t>
            </a:r>
            <a:r>
              <a:rPr lang="en-US" altLang="en-US" sz="2800" smtClean="0"/>
              <a:t>ariable-sized </a:t>
            </a:r>
            <a:r>
              <a:rPr lang="en-US" altLang="en-US" sz="2800" b="1" smtClean="0"/>
              <a:t>array</a:t>
            </a:r>
            <a:r>
              <a:rPr lang="en-US" altLang="en-US" sz="2800" smtClean="0"/>
              <a:t>. Tabular structure that can expand or contract based on data values)</a:t>
            </a:r>
            <a:endParaRPr lang="en-US" altLang="en-US" smtClean="0"/>
          </a:p>
        </p:txBody>
      </p:sp>
      <p:grpSp>
        <p:nvGrpSpPr>
          <p:cNvPr id="2" name="Group 8"/>
          <p:cNvGrpSpPr>
            <a:grpSpLocks/>
          </p:cNvGrpSpPr>
          <p:nvPr/>
        </p:nvGrpSpPr>
        <p:grpSpPr bwMode="auto">
          <a:xfrm>
            <a:off x="304800" y="3200400"/>
            <a:ext cx="457200" cy="1616075"/>
            <a:chOff x="192" y="2016"/>
            <a:chExt cx="288" cy="1018"/>
          </a:xfrm>
        </p:grpSpPr>
        <p:sp>
          <p:nvSpPr>
            <p:cNvPr id="13318" name="AutoShape 6"/>
            <p:cNvSpPr>
              <a:spLocks/>
            </p:cNvSpPr>
            <p:nvPr/>
          </p:nvSpPr>
          <p:spPr bwMode="auto">
            <a:xfrm>
              <a:off x="432" y="2112"/>
              <a:ext cx="48" cy="816"/>
            </a:xfrm>
            <a:prstGeom prst="leftBrace">
              <a:avLst>
                <a:gd name="adj1" fmla="val 141667"/>
                <a:gd name="adj2" fmla="val 50000"/>
              </a:avLst>
            </a:prstGeom>
            <a:noFill/>
            <a:ln w="9525">
              <a:solidFill>
                <a:schemeClr val="tx1"/>
              </a:solidFill>
              <a:round/>
              <a:headEnd/>
              <a:tailEnd/>
            </a:ln>
            <a:effectLst/>
          </p:spPr>
          <p:txBody>
            <a:bodyPr wrap="none" anchor="ctr"/>
            <a:lstStyle/>
            <a:p>
              <a:endParaRPr lang="en-US" altLang="en-US"/>
            </a:p>
          </p:txBody>
        </p:sp>
        <p:sp>
          <p:nvSpPr>
            <p:cNvPr id="13319" name="Text Box 7"/>
            <p:cNvSpPr txBox="1">
              <a:spLocks noChangeArrowheads="1"/>
            </p:cNvSpPr>
            <p:nvPr/>
          </p:nvSpPr>
          <p:spPr bwMode="auto">
            <a:xfrm>
              <a:off x="192" y="2016"/>
              <a:ext cx="192" cy="1018"/>
            </a:xfrm>
            <a:prstGeom prst="rect">
              <a:avLst/>
            </a:prstGeom>
            <a:noFill/>
            <a:ln w="9525">
              <a:noFill/>
              <a:miter lim="800000"/>
              <a:headEnd/>
              <a:tailEnd/>
            </a:ln>
            <a:effectLst/>
          </p:spPr>
          <p:txBody>
            <a:bodyPr>
              <a:spAutoFit/>
            </a:bodyPr>
            <a:lstStyle/>
            <a:p>
              <a:pPr>
                <a:spcBef>
                  <a:spcPct val="50000"/>
                </a:spcBef>
              </a:pPr>
              <a:r>
                <a:rPr lang="en-US" altLang="en-US" sz="2000"/>
                <a:t>ARRAY</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p>
            <a:fld id="{A86F2AF2-1374-4A24-9D31-1486FB30B850}" type="slidenum">
              <a:rPr lang="en-US" altLang="en-US" smtClean="0"/>
              <a:pPr/>
              <a:t>11</a:t>
            </a:fld>
            <a:endParaRPr lang="en-US" altLang="en-US" smtClean="0"/>
          </a:p>
        </p:txBody>
      </p:sp>
      <p:sp>
        <p:nvSpPr>
          <p:cNvPr id="14339" name="Rectangle 2"/>
          <p:cNvSpPr>
            <a:spLocks noGrp="1" noChangeArrowheads="1"/>
          </p:cNvSpPr>
          <p:nvPr>
            <p:ph type="title"/>
          </p:nvPr>
        </p:nvSpPr>
        <p:spPr>
          <a:xfrm>
            <a:off x="685800" y="304800"/>
            <a:ext cx="7772400" cy="457200"/>
          </a:xfrm>
        </p:spPr>
        <p:txBody>
          <a:bodyPr/>
          <a:lstStyle/>
          <a:p>
            <a:pPr eaLnBrk="1" hangingPunct="1"/>
            <a:r>
              <a:rPr lang="en-US" altLang="en-US" smtClean="0"/>
              <a:t>Reference Variables</a:t>
            </a:r>
            <a:endParaRPr lang="en-US" altLang="en-US" b="0" smtClean="0"/>
          </a:p>
        </p:txBody>
      </p:sp>
      <p:sp>
        <p:nvSpPr>
          <p:cNvPr id="14340" name="Rectangle 3"/>
          <p:cNvSpPr>
            <a:spLocks noGrp="1" noChangeArrowheads="1"/>
          </p:cNvSpPr>
          <p:nvPr>
            <p:ph type="body" idx="1"/>
          </p:nvPr>
        </p:nvSpPr>
        <p:spPr>
          <a:xfrm>
            <a:off x="381000" y="914400"/>
            <a:ext cx="8458200" cy="2819400"/>
          </a:xfrm>
        </p:spPr>
        <p:txBody>
          <a:bodyPr>
            <a:normAutofit fontScale="92500" lnSpcReduction="10000"/>
          </a:bodyPr>
          <a:lstStyle/>
          <a:p>
            <a:pPr eaLnBrk="1" hangingPunct="1"/>
            <a:r>
              <a:rPr lang="en-US" altLang="en-US" smtClean="0"/>
              <a:t>Directly reference specific database column or row</a:t>
            </a:r>
          </a:p>
          <a:p>
            <a:pPr eaLnBrk="1" hangingPunct="1"/>
            <a:r>
              <a:rPr lang="en-US" altLang="en-US" smtClean="0"/>
              <a:t>Assume data type of associated column or row</a:t>
            </a:r>
          </a:p>
          <a:p>
            <a:pPr eaLnBrk="1" hangingPunct="1"/>
            <a:r>
              <a:rPr lang="en-US" altLang="en-US" smtClean="0"/>
              <a:t>%TYPE data declaration syntax:</a:t>
            </a:r>
          </a:p>
          <a:p>
            <a:pPr lvl="1" eaLnBrk="1" hangingPunct="1">
              <a:buFontTx/>
              <a:buNone/>
            </a:pPr>
            <a:r>
              <a:rPr lang="en-US" altLang="en-US" i="1" smtClean="0">
                <a:latin typeface="Courier New" pitchFamily="49" charset="0"/>
              </a:rPr>
              <a:t>variable_name</a:t>
            </a:r>
            <a:r>
              <a:rPr lang="en-US" altLang="en-US" smtClean="0">
                <a:latin typeface="Courier New" pitchFamily="49" charset="0"/>
              </a:rPr>
              <a:t> </a:t>
            </a:r>
            <a:r>
              <a:rPr lang="en-US" altLang="en-US" i="1" smtClean="0">
                <a:latin typeface="Courier New" pitchFamily="49" charset="0"/>
              </a:rPr>
              <a:t>tablename.fieldname</a:t>
            </a:r>
            <a:r>
              <a:rPr lang="en-US" altLang="en-US" smtClean="0">
                <a:latin typeface="Courier New" pitchFamily="49" charset="0"/>
              </a:rPr>
              <a:t>%TYPE;</a:t>
            </a:r>
          </a:p>
          <a:p>
            <a:pPr eaLnBrk="1" hangingPunct="1"/>
            <a:r>
              <a:rPr lang="en-US" altLang="en-US" smtClean="0"/>
              <a:t>%ROWTYPE data declaration syntax:</a:t>
            </a:r>
          </a:p>
          <a:p>
            <a:pPr lvl="1" eaLnBrk="1" hangingPunct="1">
              <a:buFontTx/>
              <a:buNone/>
            </a:pPr>
            <a:r>
              <a:rPr lang="en-US" altLang="en-US" i="1" smtClean="0">
                <a:latin typeface="Courier New" pitchFamily="49" charset="0"/>
              </a:rPr>
              <a:t>variable_name</a:t>
            </a:r>
            <a:r>
              <a:rPr lang="en-US" altLang="en-US" smtClean="0">
                <a:latin typeface="Courier New" pitchFamily="49" charset="0"/>
              </a:rPr>
              <a:t> </a:t>
            </a:r>
            <a:r>
              <a:rPr lang="en-US" altLang="en-US" i="1" smtClean="0">
                <a:latin typeface="Courier New" pitchFamily="49" charset="0"/>
              </a:rPr>
              <a:t>tablename</a:t>
            </a:r>
            <a:r>
              <a:rPr lang="en-US" altLang="en-US" smtClean="0">
                <a:latin typeface="Courier New" pitchFamily="49" charset="0"/>
              </a:rPr>
              <a:t>%ROWTYPE;</a:t>
            </a:r>
          </a:p>
        </p:txBody>
      </p:sp>
      <p:pic>
        <p:nvPicPr>
          <p:cNvPr id="14341" name="Picture 5" descr="Tbl04-04.bmp"/>
          <p:cNvPicPr>
            <a:picLocks noChangeAspect="1"/>
          </p:cNvPicPr>
          <p:nvPr/>
        </p:nvPicPr>
        <p:blipFill>
          <a:blip r:embed="rId2"/>
          <a:srcRect/>
          <a:stretch>
            <a:fillRect/>
          </a:stretch>
        </p:blipFill>
        <p:spPr bwMode="auto">
          <a:xfrm>
            <a:off x="1143000" y="3962400"/>
            <a:ext cx="6400800" cy="1471613"/>
          </a:xfrm>
          <a:prstGeom prst="rect">
            <a:avLst/>
          </a:prstGeom>
          <a:noFill/>
          <a:ln w="9525">
            <a:noFill/>
            <a:miter lim="800000"/>
            <a:headEnd/>
            <a:tailEnd/>
          </a:ln>
        </p:spPr>
      </p:pic>
      <p:sp>
        <p:nvSpPr>
          <p:cNvPr id="8" name="Rectangle 3"/>
          <p:cNvSpPr txBox="1">
            <a:spLocks noChangeArrowheads="1"/>
          </p:cNvSpPr>
          <p:nvPr/>
        </p:nvSpPr>
        <p:spPr bwMode="auto">
          <a:xfrm>
            <a:off x="228600" y="5791200"/>
            <a:ext cx="8458200" cy="685800"/>
          </a:xfrm>
          <a:prstGeom prst="rect">
            <a:avLst/>
          </a:prstGeom>
          <a:noFill/>
          <a:ln w="9525">
            <a:noFill/>
            <a:miter lim="800000"/>
            <a:headEnd/>
            <a:tailEnd/>
          </a:ln>
        </p:spPr>
        <p:txBody>
          <a:bodyPr/>
          <a:lstStyle/>
          <a:p>
            <a:pPr marL="342900" indent="-342900">
              <a:spcBef>
                <a:spcPct val="20000"/>
              </a:spcBef>
              <a:buClr>
                <a:schemeClr val="tx2"/>
              </a:buClr>
              <a:buFontTx/>
              <a:buChar char="•"/>
              <a:defRPr/>
            </a:pPr>
            <a:endParaRPr lang="en-US" sz="2800" kern="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p>
            <a:fld id="{BA979B5A-33C8-4B93-A7FE-F0789EAD8FEC}" type="slidenum">
              <a:rPr lang="en-US" altLang="en-US" smtClean="0"/>
              <a:pPr/>
              <a:t>12</a:t>
            </a:fld>
            <a:endParaRPr lang="en-US" altLang="en-US" smtClean="0"/>
          </a:p>
        </p:txBody>
      </p:sp>
      <p:sp>
        <p:nvSpPr>
          <p:cNvPr id="15363" name="Rectangle 2"/>
          <p:cNvSpPr>
            <a:spLocks noGrp="1" noChangeArrowheads="1"/>
          </p:cNvSpPr>
          <p:nvPr>
            <p:ph type="title"/>
          </p:nvPr>
        </p:nvSpPr>
        <p:spPr>
          <a:xfrm>
            <a:off x="685800" y="304800"/>
            <a:ext cx="7772400" cy="609600"/>
          </a:xfrm>
        </p:spPr>
        <p:txBody>
          <a:bodyPr/>
          <a:lstStyle/>
          <a:p>
            <a:pPr eaLnBrk="1" hangingPunct="1"/>
            <a:r>
              <a:rPr lang="en-US" altLang="en-US" smtClean="0"/>
              <a:t>PL/SQL Program Blocks</a:t>
            </a:r>
            <a:endParaRPr lang="en-US" altLang="en-US" b="0" smtClean="0"/>
          </a:p>
        </p:txBody>
      </p:sp>
      <p:sp>
        <p:nvSpPr>
          <p:cNvPr id="15364" name="Rectangle 3"/>
          <p:cNvSpPr>
            <a:spLocks noGrp="1" noChangeArrowheads="1"/>
          </p:cNvSpPr>
          <p:nvPr>
            <p:ph type="body" idx="1"/>
          </p:nvPr>
        </p:nvSpPr>
        <p:spPr>
          <a:xfrm>
            <a:off x="609600" y="1371600"/>
            <a:ext cx="7772400" cy="4114800"/>
          </a:xfrm>
        </p:spPr>
        <p:txBody>
          <a:bodyPr>
            <a:normAutofit fontScale="92500" lnSpcReduction="20000"/>
          </a:bodyPr>
          <a:lstStyle/>
          <a:p>
            <a:pPr eaLnBrk="1" hangingPunct="1"/>
            <a:r>
              <a:rPr lang="en-US" altLang="en-US" smtClean="0"/>
              <a:t>Declaration section</a:t>
            </a:r>
          </a:p>
          <a:p>
            <a:pPr lvl="1" eaLnBrk="1" hangingPunct="1"/>
            <a:r>
              <a:rPr lang="en-US" altLang="en-US" smtClean="0"/>
              <a:t>Optional</a:t>
            </a:r>
          </a:p>
          <a:p>
            <a:pPr eaLnBrk="1" hangingPunct="1"/>
            <a:r>
              <a:rPr lang="en-US" altLang="en-US" smtClean="0"/>
              <a:t>Execution section</a:t>
            </a:r>
          </a:p>
          <a:p>
            <a:pPr lvl="1" eaLnBrk="1" hangingPunct="1"/>
            <a:r>
              <a:rPr lang="en-US" altLang="en-US" smtClean="0"/>
              <a:t>Required</a:t>
            </a:r>
          </a:p>
          <a:p>
            <a:pPr eaLnBrk="1" hangingPunct="1"/>
            <a:r>
              <a:rPr lang="en-US" altLang="en-US" smtClean="0"/>
              <a:t>Exception section</a:t>
            </a:r>
          </a:p>
          <a:p>
            <a:pPr lvl="1" eaLnBrk="1" hangingPunct="1"/>
            <a:r>
              <a:rPr lang="en-US" altLang="en-US" smtClean="0"/>
              <a:t>Optional</a:t>
            </a:r>
          </a:p>
          <a:p>
            <a:pPr eaLnBrk="1" hangingPunct="1"/>
            <a:r>
              <a:rPr lang="en-US" altLang="en-US" smtClean="0"/>
              <a:t>Comment statements</a:t>
            </a:r>
          </a:p>
          <a:p>
            <a:pPr lvl="1" eaLnBrk="1" hangingPunct="1">
              <a:buFont typeface="Wingdings" pitchFamily="2" charset="2"/>
              <a:buChar char="Ø"/>
            </a:pPr>
            <a:r>
              <a:rPr lang="en-US" altLang="en-US" smtClean="0"/>
              <a:t>Enclosed within /* and */ for </a:t>
            </a:r>
            <a:br>
              <a:rPr lang="en-US" altLang="en-US" smtClean="0"/>
            </a:br>
            <a:r>
              <a:rPr lang="en-US" altLang="en-US" smtClean="0"/>
              <a:t>several lines’ comments</a:t>
            </a:r>
          </a:p>
          <a:p>
            <a:pPr lvl="1" eaLnBrk="1" hangingPunct="1">
              <a:buFont typeface="Wingdings" pitchFamily="2" charset="2"/>
              <a:buChar char="Ø"/>
            </a:pPr>
            <a:r>
              <a:rPr lang="en-US" altLang="en-US" smtClean="0">
                <a:latin typeface="Courier New" pitchFamily="49" charset="0"/>
                <a:cs typeface="Courier New" pitchFamily="49" charset="0"/>
              </a:rPr>
              <a:t>--</a:t>
            </a:r>
            <a:r>
              <a:rPr lang="en-US" altLang="en-US" smtClean="0"/>
              <a:t> for single line comments</a:t>
            </a:r>
          </a:p>
        </p:txBody>
      </p:sp>
      <p:pic>
        <p:nvPicPr>
          <p:cNvPr id="15365" name="Picture 5" descr="Fig04-01.bmp"/>
          <p:cNvPicPr>
            <a:picLocks noChangeAspect="1"/>
          </p:cNvPicPr>
          <p:nvPr/>
        </p:nvPicPr>
        <p:blipFill>
          <a:blip r:embed="rId2"/>
          <a:srcRect/>
          <a:stretch>
            <a:fillRect/>
          </a:stretch>
        </p:blipFill>
        <p:spPr bwMode="auto">
          <a:xfrm>
            <a:off x="3962400" y="2057400"/>
            <a:ext cx="4827588" cy="1981200"/>
          </a:xfrm>
          <a:prstGeom prst="rect">
            <a:avLst/>
          </a:prstGeom>
          <a:noFill/>
          <a:ln w="9525">
            <a:noFill/>
            <a:miter lim="800000"/>
            <a:headEnd/>
            <a:tailEnd/>
          </a:ln>
        </p:spPr>
      </p:pic>
      <p:sp>
        <p:nvSpPr>
          <p:cNvPr id="15366" name="TextBox 6"/>
          <p:cNvSpPr txBox="1">
            <a:spLocks noChangeArrowheads="1"/>
          </p:cNvSpPr>
          <p:nvPr/>
        </p:nvSpPr>
        <p:spPr bwMode="auto">
          <a:xfrm>
            <a:off x="5715000" y="4953000"/>
            <a:ext cx="2971800" cy="649288"/>
          </a:xfrm>
          <a:prstGeom prst="rect">
            <a:avLst/>
          </a:prstGeom>
          <a:noFill/>
          <a:ln w="9525">
            <a:solidFill>
              <a:schemeClr val="tx1"/>
            </a:solidFill>
            <a:miter lim="800000"/>
            <a:headEnd/>
            <a:tailEnd/>
          </a:ln>
        </p:spPr>
        <p:txBody>
          <a:bodyPr>
            <a:spAutoFit/>
          </a:bodyPr>
          <a:lstStyle/>
          <a:p>
            <a:r>
              <a:rPr lang="en-US" altLang="en-US" sz="1200">
                <a:latin typeface="Courier New" pitchFamily="49" charset="0"/>
                <a:cs typeface="Courier New" pitchFamily="49" charset="0"/>
              </a:rPr>
              <a:t>/* Script: Student register</a:t>
            </a:r>
            <a:br>
              <a:rPr lang="en-US" altLang="en-US" sz="1200">
                <a:latin typeface="Courier New" pitchFamily="49" charset="0"/>
                <a:cs typeface="Courier New" pitchFamily="49" charset="0"/>
              </a:rPr>
            </a:br>
            <a:r>
              <a:rPr lang="en-US" altLang="en-US" sz="1200">
                <a:latin typeface="Courier New" pitchFamily="49" charset="0"/>
                <a:cs typeface="Courier New" pitchFamily="49" charset="0"/>
              </a:rPr>
              <a:t>Purpose: to enroll students in class */ </a:t>
            </a:r>
          </a:p>
        </p:txBody>
      </p:sp>
      <p:sp>
        <p:nvSpPr>
          <p:cNvPr id="15367" name="TextBox 6"/>
          <p:cNvSpPr txBox="1">
            <a:spLocks noChangeArrowheads="1"/>
          </p:cNvSpPr>
          <p:nvPr/>
        </p:nvSpPr>
        <p:spPr bwMode="auto">
          <a:xfrm>
            <a:off x="5715000" y="5715000"/>
            <a:ext cx="2971800" cy="461963"/>
          </a:xfrm>
          <a:prstGeom prst="rect">
            <a:avLst/>
          </a:prstGeom>
          <a:noFill/>
          <a:ln w="9525">
            <a:solidFill>
              <a:schemeClr val="tx1"/>
            </a:solidFill>
            <a:miter lim="800000"/>
            <a:headEnd/>
            <a:tailEnd/>
          </a:ln>
        </p:spPr>
        <p:txBody>
          <a:bodyPr>
            <a:spAutoFit/>
          </a:bodyPr>
          <a:lstStyle/>
          <a:p>
            <a:r>
              <a:rPr lang="en-US" altLang="en-US" sz="1200">
                <a:latin typeface="Courier New" pitchFamily="49" charset="0"/>
                <a:cs typeface="Courier New" pitchFamily="49" charset="0"/>
              </a:rPr>
              <a:t>-- Script: Student register</a:t>
            </a:r>
            <a:br>
              <a:rPr lang="en-US" altLang="en-US" sz="1200">
                <a:latin typeface="Courier New" pitchFamily="49" charset="0"/>
                <a:cs typeface="Courier New" pitchFamily="49" charset="0"/>
              </a:rPr>
            </a:br>
            <a:r>
              <a:rPr lang="en-US" altLang="en-US" sz="1200">
                <a:latin typeface="Courier New" pitchFamily="49" charset="0"/>
                <a:cs typeface="Courier New" pitchFamily="49" charset="0"/>
              </a:rPr>
              <a:t>-- Purpose: to enroll students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xfrm>
            <a:off x="2133600" y="5486400"/>
            <a:ext cx="4876800" cy="990600"/>
          </a:xfrm>
          <a:noFill/>
        </p:spPr>
        <p:txBody>
          <a:bodyPr/>
          <a:lstStyle/>
          <a:p>
            <a:r>
              <a:rPr lang="en-US" altLang="en-US" smtClean="0">
                <a:latin typeface="Courier New" pitchFamily="49" charset="0"/>
                <a:cs typeface="Courier New" pitchFamily="49" charset="0"/>
              </a:rPr>
              <a:t>total_hours_worked - 40 * over_time_rate</a:t>
            </a:r>
            <a:br>
              <a:rPr lang="en-US" altLang="en-US" smtClean="0">
                <a:latin typeface="Courier New" pitchFamily="49" charset="0"/>
                <a:cs typeface="Courier New" pitchFamily="49" charset="0"/>
              </a:rPr>
            </a:br>
            <a:r>
              <a:rPr lang="en-US" altLang="en-US" smtClean="0">
                <a:latin typeface="Courier New" pitchFamily="49" charset="0"/>
                <a:cs typeface="Courier New" pitchFamily="49" charset="0"/>
              </a:rPr>
              <a:t/>
            </a:r>
            <a:br>
              <a:rPr lang="en-US" altLang="en-US" smtClean="0">
                <a:latin typeface="Courier New" pitchFamily="49" charset="0"/>
                <a:cs typeface="Courier New" pitchFamily="49" charset="0"/>
              </a:rPr>
            </a:br>
            <a:r>
              <a:rPr lang="en-US" altLang="en-US" smtClean="0">
                <a:latin typeface="Courier New" pitchFamily="49" charset="0"/>
                <a:cs typeface="Courier New" pitchFamily="49" charset="0"/>
              </a:rPr>
              <a:t>(total_hours_worked – 40) * over_time_rate</a:t>
            </a:r>
          </a:p>
        </p:txBody>
      </p:sp>
      <p:sp>
        <p:nvSpPr>
          <p:cNvPr id="16387" name="Slide Number Placeholder 4"/>
          <p:cNvSpPr>
            <a:spLocks noGrp="1"/>
          </p:cNvSpPr>
          <p:nvPr>
            <p:ph type="sldNum" sz="quarter" idx="11"/>
          </p:nvPr>
        </p:nvSpPr>
        <p:spPr>
          <a:noFill/>
        </p:spPr>
        <p:txBody>
          <a:bodyPr/>
          <a:lstStyle/>
          <a:p>
            <a:fld id="{FFE1308D-F729-4669-AD41-54E5D0680B45}" type="slidenum">
              <a:rPr lang="en-US" altLang="en-US" smtClean="0"/>
              <a:pPr/>
              <a:t>13</a:t>
            </a:fld>
            <a:endParaRPr lang="en-US" altLang="en-US" smtClean="0"/>
          </a:p>
        </p:txBody>
      </p:sp>
      <p:sp>
        <p:nvSpPr>
          <p:cNvPr id="16388" name="Rectangle 2"/>
          <p:cNvSpPr>
            <a:spLocks noGrp="1" noChangeArrowheads="1"/>
          </p:cNvSpPr>
          <p:nvPr>
            <p:ph type="title"/>
          </p:nvPr>
        </p:nvSpPr>
        <p:spPr>
          <a:xfrm>
            <a:off x="685800" y="304800"/>
            <a:ext cx="7772400" cy="990600"/>
          </a:xfrm>
        </p:spPr>
        <p:txBody>
          <a:bodyPr/>
          <a:lstStyle/>
          <a:p>
            <a:pPr eaLnBrk="1" hangingPunct="1"/>
            <a:r>
              <a:rPr lang="en-US" altLang="en-US" dirty="0" smtClean="0"/>
              <a:t>PL/SQL Arithmetic Operators in Describing Order of Precedence</a:t>
            </a:r>
          </a:p>
        </p:txBody>
      </p:sp>
      <p:pic>
        <p:nvPicPr>
          <p:cNvPr id="16389" name="Picture 5" descr="Tbl04-05"/>
          <p:cNvPicPr>
            <a:picLocks noGrp="1" noChangeAspect="1" noChangeArrowheads="1"/>
          </p:cNvPicPr>
          <p:nvPr>
            <p:ph idx="1"/>
          </p:nvPr>
        </p:nvPicPr>
        <p:blipFill>
          <a:blip r:embed="rId2"/>
          <a:srcRect/>
          <a:stretch>
            <a:fillRect/>
          </a:stretch>
        </p:blipFill>
        <p:spPr>
          <a:xfrm>
            <a:off x="1143000" y="2209800"/>
            <a:ext cx="7026275" cy="2120900"/>
          </a:xfrm>
          <a:noFill/>
        </p:spPr>
      </p:pic>
      <p:sp>
        <p:nvSpPr>
          <p:cNvPr id="6" name="Rectangle 3"/>
          <p:cNvSpPr txBox="1">
            <a:spLocks noChangeArrowheads="1"/>
          </p:cNvSpPr>
          <p:nvPr/>
        </p:nvSpPr>
        <p:spPr bwMode="auto">
          <a:xfrm>
            <a:off x="685800" y="4343400"/>
            <a:ext cx="7772400" cy="609600"/>
          </a:xfrm>
          <a:prstGeom prst="rect">
            <a:avLst/>
          </a:prstGeom>
          <a:noFill/>
          <a:ln w="9525">
            <a:noFill/>
            <a:miter lim="800000"/>
            <a:headEnd/>
            <a:tailEnd/>
          </a:ln>
        </p:spPr>
        <p:txBody>
          <a:bodyPr/>
          <a:lstStyle/>
          <a:p>
            <a:pPr marL="342900" indent="-342900">
              <a:spcBef>
                <a:spcPct val="20000"/>
              </a:spcBef>
              <a:buClr>
                <a:schemeClr val="tx2"/>
              </a:buClr>
              <a:buFontTx/>
              <a:buChar char="•"/>
              <a:defRPr/>
            </a:pPr>
            <a:r>
              <a:rPr lang="en-US" sz="2800" kern="0" dirty="0">
                <a:latin typeface="+mn-lt"/>
              </a:rPr>
              <a:t>Parentheses are used to force PL/SQL interpreter to evaluate operations in a certain order</a:t>
            </a:r>
          </a:p>
        </p:txBody>
      </p:sp>
      <p:sp>
        <p:nvSpPr>
          <p:cNvPr id="16391" name="Text Box 8"/>
          <p:cNvSpPr txBox="1">
            <a:spLocks noChangeArrowheads="1"/>
          </p:cNvSpPr>
          <p:nvPr/>
        </p:nvSpPr>
        <p:spPr bwMode="auto">
          <a:xfrm>
            <a:off x="762000" y="6324600"/>
            <a:ext cx="6553200" cy="396875"/>
          </a:xfrm>
          <a:prstGeom prst="rect">
            <a:avLst/>
          </a:prstGeom>
          <a:noFill/>
          <a:ln w="9525">
            <a:noFill/>
            <a:miter lim="800000"/>
            <a:headEnd/>
            <a:tailEnd/>
          </a:ln>
          <a:effectLst/>
        </p:spPr>
        <p:txBody>
          <a:bodyPr>
            <a:spAutoFit/>
          </a:bodyPr>
          <a:lstStyle/>
          <a:p>
            <a:pPr>
              <a:spcBef>
                <a:spcPct val="50000"/>
              </a:spcBef>
            </a:pPr>
            <a:r>
              <a:rPr lang="en-US" altLang="en-US" sz="2000"/>
              <a:t>Questions: 2 * 2 ** 2 = ?			100 / 2 * 5 =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p>
            <a:fld id="{18E8C843-3E80-468A-925D-6767A3A67F01}" type="slidenum">
              <a:rPr lang="en-US" altLang="en-US" smtClean="0"/>
              <a:pPr/>
              <a:t>14</a:t>
            </a:fld>
            <a:endParaRPr lang="en-US" altLang="en-US" smtClean="0"/>
          </a:p>
        </p:txBody>
      </p:sp>
      <p:sp>
        <p:nvSpPr>
          <p:cNvPr id="17411" name="Rectangle 2"/>
          <p:cNvSpPr>
            <a:spLocks noGrp="1" noChangeArrowheads="1"/>
          </p:cNvSpPr>
          <p:nvPr>
            <p:ph type="title"/>
          </p:nvPr>
        </p:nvSpPr>
        <p:spPr>
          <a:xfrm>
            <a:off x="685800" y="457200"/>
            <a:ext cx="7772400" cy="381000"/>
          </a:xfrm>
        </p:spPr>
        <p:txBody>
          <a:bodyPr/>
          <a:lstStyle/>
          <a:p>
            <a:pPr eaLnBrk="1" hangingPunct="1"/>
            <a:r>
              <a:rPr lang="en-US" altLang="en-US" smtClean="0"/>
              <a:t>Assignment Statements</a:t>
            </a:r>
            <a:endParaRPr lang="en-US" altLang="en-US" b="0" smtClean="0"/>
          </a:p>
        </p:txBody>
      </p:sp>
      <p:sp>
        <p:nvSpPr>
          <p:cNvPr id="17412" name="Rectangle 3"/>
          <p:cNvSpPr>
            <a:spLocks noGrp="1" noChangeArrowheads="1"/>
          </p:cNvSpPr>
          <p:nvPr>
            <p:ph type="body" idx="1"/>
          </p:nvPr>
        </p:nvSpPr>
        <p:spPr>
          <a:xfrm>
            <a:off x="685800" y="1371600"/>
            <a:ext cx="7772400" cy="5486400"/>
          </a:xfrm>
        </p:spPr>
        <p:txBody>
          <a:bodyPr>
            <a:normAutofit lnSpcReduction="10000"/>
          </a:bodyPr>
          <a:lstStyle/>
          <a:p>
            <a:pPr eaLnBrk="1" hangingPunct="1"/>
            <a:r>
              <a:rPr lang="en-US" altLang="en-US" smtClean="0"/>
              <a:t>Assigns value to variable</a:t>
            </a:r>
          </a:p>
          <a:p>
            <a:pPr eaLnBrk="1" hangingPunct="1"/>
            <a:r>
              <a:rPr lang="en-US" altLang="en-US" smtClean="0"/>
              <a:t>Operator: </a:t>
            </a:r>
            <a:r>
              <a:rPr lang="en-US" altLang="en-US" smtClean="0">
                <a:latin typeface="Courier New" pitchFamily="49" charset="0"/>
              </a:rPr>
              <a:t>:=</a:t>
            </a:r>
          </a:p>
          <a:p>
            <a:pPr eaLnBrk="1" hangingPunct="1"/>
            <a:r>
              <a:rPr lang="en-US" altLang="en-US" smtClean="0"/>
              <a:t>Syntax: </a:t>
            </a:r>
            <a:r>
              <a:rPr lang="en-US" altLang="en-US" i="1" smtClean="0">
                <a:latin typeface="Courier New" pitchFamily="49" charset="0"/>
              </a:rPr>
              <a:t>variable_name</a:t>
            </a:r>
            <a:r>
              <a:rPr lang="en-US" altLang="en-US" smtClean="0">
                <a:latin typeface="Courier New" pitchFamily="49" charset="0"/>
              </a:rPr>
              <a:t> := </a:t>
            </a:r>
            <a:r>
              <a:rPr lang="en-US" altLang="en-US" i="1" smtClean="0">
                <a:latin typeface="Courier New" pitchFamily="49" charset="0"/>
              </a:rPr>
              <a:t>value</a:t>
            </a:r>
            <a:r>
              <a:rPr lang="en-US" altLang="en-US" smtClean="0">
                <a:latin typeface="Courier New" pitchFamily="49" charset="0"/>
              </a:rPr>
              <a:t>;</a:t>
            </a:r>
          </a:p>
          <a:p>
            <a:pPr eaLnBrk="1" hangingPunct="1"/>
            <a:r>
              <a:rPr lang="en-US" altLang="en-US" smtClean="0"/>
              <a:t>String literal within single quotation mark</a:t>
            </a:r>
          </a:p>
          <a:p>
            <a:pPr eaLnBrk="1" hangingPunct="1"/>
            <a:r>
              <a:rPr lang="en-US" altLang="en-US" smtClean="0"/>
              <a:t>Examples:</a:t>
            </a:r>
          </a:p>
          <a:p>
            <a:pPr lvl="1" eaLnBrk="1" hangingPunct="1">
              <a:buFontTx/>
              <a:buNone/>
            </a:pPr>
            <a:r>
              <a:rPr lang="en-US" altLang="en-US" sz="2400" smtClean="0">
                <a:latin typeface="Courier New" pitchFamily="49" charset="0"/>
                <a:cs typeface="Courier New" pitchFamily="49" charset="0"/>
              </a:rPr>
              <a:t>current_s_first_name := ‘Tammy’;</a:t>
            </a:r>
          </a:p>
          <a:p>
            <a:pPr lvl="1" eaLnBrk="1" hangingPunct="1">
              <a:buFontTx/>
              <a:buNone/>
            </a:pPr>
            <a:r>
              <a:rPr lang="en-US" altLang="en-US" sz="2400" smtClean="0">
                <a:latin typeface="Courier New" pitchFamily="49" charset="0"/>
                <a:cs typeface="Courier New" pitchFamily="49" charset="0"/>
              </a:rPr>
              <a:t>current_student_ID NUMBER := 100;</a:t>
            </a:r>
          </a:p>
          <a:p>
            <a:pPr eaLnBrk="1" hangingPunct="1"/>
            <a:r>
              <a:rPr lang="en-US" altLang="en-US" smtClean="0"/>
              <a:t>Result of adding a value to a NULL value is another NULL value</a:t>
            </a:r>
          </a:p>
          <a:p>
            <a:pPr eaLnBrk="1" hangingPunct="1"/>
            <a:r>
              <a:rPr lang="en-US" altLang="en-US" smtClean="0"/>
              <a:t>DEFAULT keyword can be used instead of assignment operator</a:t>
            </a:r>
          </a:p>
        </p:txBody>
      </p:sp>
      <p:sp>
        <p:nvSpPr>
          <p:cNvPr id="17413" name="TextBox 5"/>
          <p:cNvSpPr txBox="1">
            <a:spLocks noChangeArrowheads="1"/>
          </p:cNvSpPr>
          <p:nvPr/>
        </p:nvSpPr>
        <p:spPr bwMode="auto">
          <a:xfrm>
            <a:off x="5638800" y="990600"/>
            <a:ext cx="3048000" cy="1196975"/>
          </a:xfrm>
          <a:prstGeom prst="rect">
            <a:avLst/>
          </a:prstGeom>
          <a:noFill/>
          <a:ln w="9525">
            <a:solidFill>
              <a:schemeClr val="tx1"/>
            </a:solidFill>
            <a:miter lim="800000"/>
            <a:headEnd/>
            <a:tailEnd/>
          </a:ln>
        </p:spPr>
        <p:txBody>
          <a:bodyPr>
            <a:spAutoFit/>
          </a:bodyPr>
          <a:lstStyle/>
          <a:p>
            <a:r>
              <a:rPr lang="en-US" altLang="en-US" sz="1200" dirty="0">
                <a:latin typeface="Courier New" pitchFamily="49" charset="0"/>
                <a:cs typeface="Courier New" pitchFamily="49" charset="0"/>
              </a:rPr>
              <a:t>DECLARE</a:t>
            </a:r>
            <a:br>
              <a:rPr lang="en-US" altLang="en-US" sz="1200" dirty="0">
                <a:latin typeface="Courier New" pitchFamily="49" charset="0"/>
                <a:cs typeface="Courier New" pitchFamily="49" charset="0"/>
              </a:rPr>
            </a:br>
            <a:r>
              <a:rPr lang="en-US" altLang="en-US" sz="1200" dirty="0">
                <a:latin typeface="Courier New" pitchFamily="49" charset="0"/>
                <a:cs typeface="Courier New" pitchFamily="49" charset="0"/>
              </a:rPr>
              <a:t>     variable1 NUMBER := 0;</a:t>
            </a:r>
          </a:p>
          <a:p>
            <a:r>
              <a:rPr lang="en-US" altLang="en-US" sz="1200" dirty="0">
                <a:latin typeface="Courier New" pitchFamily="49" charset="0"/>
                <a:cs typeface="Courier New" pitchFamily="49" charset="0"/>
              </a:rPr>
              <a:t>     variable2 NUMBER := 0;</a:t>
            </a:r>
          </a:p>
          <a:p>
            <a:r>
              <a:rPr lang="en-US" altLang="en-US" sz="1200" dirty="0">
                <a:latin typeface="Courier New" pitchFamily="49" charset="0"/>
                <a:cs typeface="Courier New" pitchFamily="49" charset="0"/>
              </a:rPr>
              <a:t>BEGIN</a:t>
            </a:r>
          </a:p>
          <a:p>
            <a:r>
              <a:rPr lang="en-US" altLang="en-US" sz="1200" dirty="0">
                <a:latin typeface="Courier New" pitchFamily="49" charset="0"/>
                <a:cs typeface="Courier New" pitchFamily="49" charset="0"/>
              </a:rPr>
              <a:t>     variable2 := variable1 +1;</a:t>
            </a:r>
          </a:p>
          <a:p>
            <a:r>
              <a:rPr lang="en-US" altLang="en-US" sz="1200" dirty="0">
                <a:latin typeface="Courier New" pitchFamily="49" charset="0"/>
                <a:cs typeface="Courier New" pitchFamily="49" charset="0"/>
              </a:rPr>
              <a:t>END;</a:t>
            </a:r>
          </a:p>
        </p:txBody>
      </p:sp>
      <p:sp>
        <p:nvSpPr>
          <p:cNvPr id="17414" name="Text Box 7"/>
          <p:cNvSpPr txBox="1">
            <a:spLocks noChangeArrowheads="1"/>
          </p:cNvSpPr>
          <p:nvPr/>
        </p:nvSpPr>
        <p:spPr bwMode="auto">
          <a:xfrm>
            <a:off x="7543800" y="4572000"/>
            <a:ext cx="1371600" cy="825500"/>
          </a:xfrm>
          <a:prstGeom prst="rect">
            <a:avLst/>
          </a:prstGeom>
          <a:noFill/>
          <a:ln w="9525">
            <a:noFill/>
            <a:miter lim="800000"/>
            <a:headEnd/>
            <a:tailEnd/>
          </a:ln>
          <a:effectLst/>
        </p:spPr>
        <p:txBody>
          <a:bodyPr>
            <a:spAutoFit/>
          </a:bodyPr>
          <a:lstStyle/>
          <a:p>
            <a:pPr algn="ctr">
              <a:spcBef>
                <a:spcPct val="50000"/>
              </a:spcBef>
            </a:pPr>
            <a:r>
              <a:rPr lang="en-US" altLang="en-US" sz="1600"/>
              <a:t>Q: What is the final value of variable2?</a:t>
            </a:r>
          </a:p>
        </p:txBody>
      </p:sp>
      <p:sp>
        <p:nvSpPr>
          <p:cNvPr id="17415" name="Line 8"/>
          <p:cNvSpPr>
            <a:spLocks noChangeShapeType="1"/>
          </p:cNvSpPr>
          <p:nvPr/>
        </p:nvSpPr>
        <p:spPr bwMode="auto">
          <a:xfrm flipV="1">
            <a:off x="8229600" y="1981200"/>
            <a:ext cx="0" cy="2590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p>
            <a:fld id="{FE0AF602-DC61-465F-9F21-160A784B50B6}" type="slidenum">
              <a:rPr lang="en-US" altLang="en-US" smtClean="0"/>
              <a:pPr/>
              <a:t>15</a:t>
            </a:fld>
            <a:endParaRPr lang="en-US" altLang="en-US" smtClean="0"/>
          </a:p>
        </p:txBody>
      </p:sp>
      <p:sp>
        <p:nvSpPr>
          <p:cNvPr id="18435" name="Rectangle 2"/>
          <p:cNvSpPr>
            <a:spLocks noGrp="1" noChangeArrowheads="1"/>
          </p:cNvSpPr>
          <p:nvPr>
            <p:ph type="title"/>
          </p:nvPr>
        </p:nvSpPr>
        <p:spPr>
          <a:xfrm>
            <a:off x="685800" y="381000"/>
            <a:ext cx="7772400" cy="838200"/>
          </a:xfrm>
        </p:spPr>
        <p:txBody>
          <a:bodyPr/>
          <a:lstStyle/>
          <a:p>
            <a:pPr eaLnBrk="1" hangingPunct="1"/>
            <a:r>
              <a:rPr lang="en-US" altLang="en-US" smtClean="0"/>
              <a:t>Displaying PL/SQL Program Output in SQL*Plus</a:t>
            </a:r>
            <a:endParaRPr lang="en-US" altLang="en-US" b="0" smtClean="0"/>
          </a:p>
        </p:txBody>
      </p:sp>
      <p:sp>
        <p:nvSpPr>
          <p:cNvPr id="18436" name="Rectangle 3"/>
          <p:cNvSpPr>
            <a:spLocks noGrp="1" noChangeArrowheads="1"/>
          </p:cNvSpPr>
          <p:nvPr>
            <p:ph type="body" idx="1"/>
          </p:nvPr>
        </p:nvSpPr>
        <p:spPr>
          <a:xfrm>
            <a:off x="533400" y="1600200"/>
            <a:ext cx="8001000" cy="4648200"/>
          </a:xfrm>
        </p:spPr>
        <p:txBody>
          <a:bodyPr/>
          <a:lstStyle/>
          <a:p>
            <a:pPr eaLnBrk="1" hangingPunct="1"/>
            <a:r>
              <a:rPr lang="en-US" altLang="en-US" smtClean="0"/>
              <a:t>PL/SQL output buffer</a:t>
            </a:r>
          </a:p>
          <a:p>
            <a:pPr lvl="1" eaLnBrk="1" hangingPunct="1"/>
            <a:r>
              <a:rPr lang="en-US" altLang="en-US" smtClean="0"/>
              <a:t>Memory area on database server </a:t>
            </a:r>
          </a:p>
          <a:p>
            <a:pPr lvl="1" eaLnBrk="1" hangingPunct="1"/>
            <a:r>
              <a:rPr lang="en-US" altLang="en-US" smtClean="0"/>
              <a:t>Stores program’s output values before they are displayed to user</a:t>
            </a:r>
          </a:p>
          <a:p>
            <a:pPr lvl="1" eaLnBrk="1" hangingPunct="1"/>
            <a:r>
              <a:rPr lang="en-US" altLang="en-US" smtClean="0"/>
              <a:t>Default buffer size is 2000 bytes</a:t>
            </a:r>
          </a:p>
          <a:p>
            <a:pPr lvl="1" eaLnBrk="1" hangingPunct="1"/>
            <a:r>
              <a:rPr lang="en-US" altLang="en-US" smtClean="0"/>
              <a:t>Should increase size if you want to display more than a few lines in SQL Plus to avoid buffer overflow error</a:t>
            </a:r>
          </a:p>
          <a:p>
            <a:pPr lvl="1" eaLnBrk="1" hangingPunct="1"/>
            <a:r>
              <a:rPr lang="en-US" altLang="en-US" smtClean="0"/>
              <a:t>Syntax: </a:t>
            </a:r>
            <a:r>
              <a:rPr lang="en-US" altLang="en-US" sz="2000" smtClean="0">
                <a:latin typeface="Courier New" pitchFamily="49" charset="0"/>
              </a:rPr>
              <a:t>SET SERVEROUTPUT ON SIZE </a:t>
            </a:r>
            <a:r>
              <a:rPr lang="en-US" altLang="en-US" sz="2000" i="1" smtClean="0">
                <a:latin typeface="Courier New" pitchFamily="49" charset="0"/>
              </a:rPr>
              <a:t>buffer_size</a:t>
            </a:r>
            <a:endParaRPr lang="en-US" altLang="en-US" i="1" smtClean="0">
              <a:latin typeface="Courier New" pitchFamily="49" charset="0"/>
            </a:endParaRPr>
          </a:p>
          <a:p>
            <a:pPr lvl="1" eaLnBrk="1" hangingPunct="1"/>
            <a:r>
              <a:rPr lang="en-US" altLang="en-US" smtClean="0"/>
              <a:t>Example: </a:t>
            </a:r>
            <a:r>
              <a:rPr lang="en-US" altLang="en-US" sz="2000" smtClean="0">
                <a:latin typeface="Courier New" pitchFamily="49" charset="0"/>
              </a:rPr>
              <a:t>SET SERVEROUTPUT ON SIZE 4000</a:t>
            </a:r>
            <a:endParaRPr lang="en-US" altLang="en-US" smtClean="0">
              <a:latin typeface="Courier New"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p>
            <a:fld id="{686A1FB7-BD23-4B4B-B6BC-AF14C822DD17}" type="slidenum">
              <a:rPr lang="en-US" altLang="en-US" smtClean="0"/>
              <a:pPr/>
              <a:t>16</a:t>
            </a:fld>
            <a:endParaRPr lang="en-US" altLang="en-US" smtClean="0"/>
          </a:p>
        </p:txBody>
      </p:sp>
      <p:sp>
        <p:nvSpPr>
          <p:cNvPr id="19459" name="Rectangle 2"/>
          <p:cNvSpPr>
            <a:spLocks noGrp="1" noChangeArrowheads="1"/>
          </p:cNvSpPr>
          <p:nvPr>
            <p:ph type="title"/>
          </p:nvPr>
        </p:nvSpPr>
        <p:spPr>
          <a:xfrm>
            <a:off x="609600" y="304800"/>
            <a:ext cx="7772400" cy="762000"/>
          </a:xfrm>
        </p:spPr>
        <p:txBody>
          <a:bodyPr/>
          <a:lstStyle/>
          <a:p>
            <a:pPr eaLnBrk="1" hangingPunct="1"/>
            <a:r>
              <a:rPr lang="en-US" altLang="en-US" dirty="0" smtClean="0"/>
              <a:t>Displaying PL/SQL Program Output in SQL*Plus (continued)</a:t>
            </a:r>
            <a:endParaRPr lang="en-US" altLang="en-US" b="0" dirty="0" smtClean="0"/>
          </a:p>
        </p:txBody>
      </p:sp>
      <p:sp>
        <p:nvSpPr>
          <p:cNvPr id="20485" name="Rectangle 3"/>
          <p:cNvSpPr>
            <a:spLocks noGrp="1" noChangeArrowheads="1"/>
          </p:cNvSpPr>
          <p:nvPr>
            <p:ph type="body" idx="1"/>
          </p:nvPr>
        </p:nvSpPr>
        <p:spPr>
          <a:xfrm>
            <a:off x="304800" y="2133600"/>
            <a:ext cx="8534400" cy="4191000"/>
          </a:xfrm>
        </p:spPr>
        <p:txBody>
          <a:bodyPr>
            <a:normAutofit lnSpcReduction="10000"/>
          </a:bodyPr>
          <a:lstStyle/>
          <a:p>
            <a:pPr eaLnBrk="1" hangingPunct="1">
              <a:defRPr/>
            </a:pPr>
            <a:r>
              <a:rPr lang="en-US" b="1" dirty="0" smtClean="0"/>
              <a:t>DBMS_OUTPUT</a:t>
            </a:r>
            <a:r>
              <a:rPr lang="en-US" dirty="0" smtClean="0"/>
              <a:t> </a:t>
            </a:r>
          </a:p>
          <a:p>
            <a:pPr lvl="1" eaLnBrk="1" hangingPunct="1">
              <a:defRPr/>
            </a:pPr>
            <a:r>
              <a:rPr lang="en-US" dirty="0" smtClean="0"/>
              <a:t>is an Oracle built-in package</a:t>
            </a:r>
          </a:p>
          <a:p>
            <a:pPr lvl="1" eaLnBrk="1" hangingPunct="1">
              <a:defRPr/>
            </a:pPr>
            <a:r>
              <a:rPr lang="en-US" dirty="0" smtClean="0"/>
              <a:t>Consists of a set of programs for processing output</a:t>
            </a:r>
          </a:p>
          <a:p>
            <a:pPr eaLnBrk="1" hangingPunct="1">
              <a:defRPr/>
            </a:pPr>
            <a:r>
              <a:rPr lang="en-US" dirty="0" smtClean="0"/>
              <a:t>PUT_LINE is the DBMS_OUTPUT procedure for displaying output</a:t>
            </a:r>
          </a:p>
          <a:p>
            <a:pPr lvl="1" eaLnBrk="1" hangingPunct="1">
              <a:defRPr/>
            </a:pPr>
            <a:r>
              <a:rPr lang="en-US" dirty="0" smtClean="0">
                <a:latin typeface="+mj-lt"/>
              </a:rPr>
              <a:t>Syntax:</a:t>
            </a:r>
            <a:r>
              <a:rPr lang="en-US" dirty="0" smtClean="0">
                <a:latin typeface="Courier New" pitchFamily="49" charset="0"/>
              </a:rPr>
              <a:t> </a:t>
            </a:r>
            <a:r>
              <a:rPr lang="en-US" sz="2000" dirty="0" smtClean="0">
                <a:latin typeface="Courier New" pitchFamily="49" charset="0"/>
              </a:rPr>
              <a:t>DBMS_OUTPUT.PUT_LINE('</a:t>
            </a:r>
            <a:r>
              <a:rPr lang="en-US" sz="2000" i="1" dirty="0" err="1" smtClean="0">
                <a:latin typeface="Courier New" pitchFamily="49" charset="0"/>
              </a:rPr>
              <a:t>display_text</a:t>
            </a:r>
            <a:r>
              <a:rPr lang="en-US" sz="2000" dirty="0" smtClean="0">
                <a:latin typeface="Courier New" pitchFamily="49" charset="0"/>
              </a:rPr>
              <a:t>');</a:t>
            </a:r>
            <a:endParaRPr lang="en-US" dirty="0" smtClean="0">
              <a:latin typeface="Courier New" pitchFamily="49" charset="0"/>
            </a:endParaRPr>
          </a:p>
          <a:p>
            <a:pPr lvl="1" eaLnBrk="1" hangingPunct="1">
              <a:defRPr/>
            </a:pPr>
            <a:r>
              <a:rPr lang="en-US" dirty="0" smtClean="0"/>
              <a:t>Example: </a:t>
            </a:r>
            <a:r>
              <a:rPr lang="en-US" sz="2000" dirty="0" smtClean="0">
                <a:latin typeface="Courier New" pitchFamily="49" charset="0"/>
              </a:rPr>
              <a:t>DBMS_OUTPUT.PUT_LINE(</a:t>
            </a:r>
            <a:r>
              <a:rPr lang="en-US" sz="2000" dirty="0" err="1" smtClean="0">
                <a:latin typeface="Courier New" pitchFamily="49" charset="0"/>
              </a:rPr>
              <a:t>current_s_first</a:t>
            </a:r>
            <a:r>
              <a:rPr lang="en-US" sz="2000" dirty="0" smtClean="0">
                <a:latin typeface="Courier New" pitchFamily="49" charset="0"/>
              </a:rPr>
              <a:t>);</a:t>
            </a:r>
            <a:endParaRPr lang="en-US" dirty="0" smtClean="0"/>
          </a:p>
          <a:p>
            <a:pPr lvl="1" eaLnBrk="1" hangingPunct="1">
              <a:defRPr/>
            </a:pPr>
            <a:r>
              <a:rPr lang="en-US" dirty="0" smtClean="0"/>
              <a:t>Displays maximum of 255 characters of text data</a:t>
            </a:r>
          </a:p>
          <a:p>
            <a:pPr lvl="1" eaLnBrk="1" hangingPunct="1">
              <a:defRPr/>
            </a:pPr>
            <a:r>
              <a:rPr lang="en-US" dirty="0" smtClean="0"/>
              <a:t>If try to display more than 255 characters, error occurs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p>
            <a:fld id="{0E625C24-26BD-4C87-9E70-0375421FDF3E}" type="slidenum">
              <a:rPr lang="en-US" altLang="en-US" smtClean="0"/>
              <a:pPr/>
              <a:t>17</a:t>
            </a:fld>
            <a:endParaRPr lang="en-US" altLang="en-US" smtClean="0"/>
          </a:p>
        </p:txBody>
      </p:sp>
      <p:sp>
        <p:nvSpPr>
          <p:cNvPr id="20483" name="Rectangle 2"/>
          <p:cNvSpPr>
            <a:spLocks noGrp="1" noChangeArrowheads="1"/>
          </p:cNvSpPr>
          <p:nvPr>
            <p:ph type="title"/>
          </p:nvPr>
        </p:nvSpPr>
        <p:spPr>
          <a:xfrm>
            <a:off x="685800" y="381000"/>
            <a:ext cx="7772400" cy="457200"/>
          </a:xfrm>
        </p:spPr>
        <p:txBody>
          <a:bodyPr/>
          <a:lstStyle/>
          <a:p>
            <a:pPr eaLnBrk="1" hangingPunct="1"/>
            <a:r>
              <a:rPr lang="en-US" altLang="en-US" smtClean="0"/>
              <a:t>Writing a PL/SQL Program</a:t>
            </a:r>
            <a:endParaRPr lang="en-US" altLang="en-US" b="0" smtClean="0"/>
          </a:p>
        </p:txBody>
      </p:sp>
      <p:sp>
        <p:nvSpPr>
          <p:cNvPr id="20484" name="Rectangle 3"/>
          <p:cNvSpPr>
            <a:spLocks noGrp="1" noChangeArrowheads="1"/>
          </p:cNvSpPr>
          <p:nvPr>
            <p:ph type="body" idx="1"/>
          </p:nvPr>
        </p:nvSpPr>
        <p:spPr>
          <a:xfrm>
            <a:off x="685800" y="1143000"/>
            <a:ext cx="7924800" cy="4876800"/>
          </a:xfrm>
        </p:spPr>
        <p:txBody>
          <a:bodyPr>
            <a:normAutofit lnSpcReduction="10000"/>
          </a:bodyPr>
          <a:lstStyle/>
          <a:p>
            <a:pPr eaLnBrk="1" hangingPunct="1"/>
            <a:r>
              <a:rPr lang="en-US" altLang="en-US" smtClean="0"/>
              <a:t>Write PL/SQL program in Notepad or another text editor</a:t>
            </a:r>
          </a:p>
          <a:p>
            <a:pPr marL="342900" lvl="1" indent="-342900" eaLnBrk="1" hangingPunct="1">
              <a:buFontTx/>
              <a:buChar char="•"/>
            </a:pPr>
            <a:r>
              <a:rPr lang="en-US" altLang="en-US" smtClean="0"/>
              <a:t>Indenting commands within each section is a good programming practice. </a:t>
            </a:r>
            <a:r>
              <a:rPr lang="en-US" altLang="en-US" b="1" smtClean="0"/>
              <a:t>Will loose points if code is not indented</a:t>
            </a:r>
          </a:p>
          <a:p>
            <a:pPr eaLnBrk="1" hangingPunct="1"/>
            <a:r>
              <a:rPr lang="en-US" altLang="en-US" smtClean="0"/>
              <a:t>Copy and paste program commands from text editor into SQL*Plus</a:t>
            </a:r>
          </a:p>
          <a:p>
            <a:pPr eaLnBrk="1" hangingPunct="1"/>
            <a:r>
              <a:rPr lang="en-US" altLang="en-US" smtClean="0"/>
              <a:t>Press Enter after last program command</a:t>
            </a:r>
          </a:p>
          <a:p>
            <a:pPr eaLnBrk="1" hangingPunct="1"/>
            <a:r>
              <a:rPr lang="en-US" altLang="en-US" smtClean="0"/>
              <a:t>Type front slash ( </a:t>
            </a:r>
            <a:r>
              <a:rPr lang="en-US" altLang="en-US" b="1" smtClean="0"/>
              <a:t>/</a:t>
            </a:r>
            <a:r>
              <a:rPr lang="en-US" altLang="en-US" smtClean="0"/>
              <a:t> )</a:t>
            </a:r>
          </a:p>
          <a:p>
            <a:pPr eaLnBrk="1" hangingPunct="1"/>
            <a:r>
              <a:rPr lang="en-US" altLang="en-US" smtClean="0"/>
              <a:t>Then press Enter again</a:t>
            </a:r>
          </a:p>
          <a:p>
            <a:pPr eaLnBrk="1" hangingPunct="1"/>
            <a:endParaRPr lang="en-US"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p>
            <a:fld id="{08DA404F-4CFF-4344-BA75-4E7A2464AC96}" type="slidenum">
              <a:rPr lang="en-US" altLang="en-US" smtClean="0"/>
              <a:pPr/>
              <a:t>18</a:t>
            </a:fld>
            <a:endParaRPr lang="en-US" altLang="en-US" smtClean="0"/>
          </a:p>
        </p:txBody>
      </p:sp>
      <p:sp>
        <p:nvSpPr>
          <p:cNvPr id="21507" name="Rectangle 2"/>
          <p:cNvSpPr>
            <a:spLocks noGrp="1" noChangeArrowheads="1"/>
          </p:cNvSpPr>
          <p:nvPr>
            <p:ph type="title"/>
          </p:nvPr>
        </p:nvSpPr>
        <p:spPr>
          <a:xfrm>
            <a:off x="685800" y="381000"/>
            <a:ext cx="7772400" cy="914400"/>
          </a:xfrm>
        </p:spPr>
        <p:txBody>
          <a:bodyPr/>
          <a:lstStyle/>
          <a:p>
            <a:pPr eaLnBrk="1" hangingPunct="1"/>
            <a:r>
              <a:rPr lang="en-US" altLang="en-US" smtClean="0"/>
              <a:t>PL/SQL Program Commands</a:t>
            </a:r>
          </a:p>
        </p:txBody>
      </p:sp>
      <p:pic>
        <p:nvPicPr>
          <p:cNvPr id="21508" name="Picture 5" descr="Fig04-04.bmp"/>
          <p:cNvPicPr>
            <a:picLocks noChangeAspect="1"/>
          </p:cNvPicPr>
          <p:nvPr/>
        </p:nvPicPr>
        <p:blipFill>
          <a:blip r:embed="rId2"/>
          <a:srcRect/>
          <a:stretch>
            <a:fillRect/>
          </a:stretch>
        </p:blipFill>
        <p:spPr bwMode="auto">
          <a:xfrm>
            <a:off x="381000" y="2514600"/>
            <a:ext cx="8113713" cy="4114800"/>
          </a:xfrm>
          <a:prstGeom prst="rect">
            <a:avLst/>
          </a:prstGeom>
          <a:noFill/>
          <a:ln w="9525">
            <a:noFill/>
            <a:miter lim="800000"/>
            <a:headEnd/>
            <a:tailEnd/>
          </a:ln>
        </p:spPr>
      </p:pic>
      <p:pic>
        <p:nvPicPr>
          <p:cNvPr id="21509" name="Picture 9" descr="Fig04-03.bmp"/>
          <p:cNvPicPr>
            <a:picLocks noChangeAspect="1"/>
          </p:cNvPicPr>
          <p:nvPr/>
        </p:nvPicPr>
        <p:blipFill>
          <a:blip r:embed="rId3"/>
          <a:srcRect/>
          <a:stretch>
            <a:fillRect/>
          </a:stretch>
        </p:blipFill>
        <p:spPr bwMode="auto">
          <a:xfrm>
            <a:off x="5191125" y="1295400"/>
            <a:ext cx="3876675" cy="1905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p>
            <a:fld id="{5710C6DF-92CD-4C9A-9046-EC32AB909F19}" type="slidenum">
              <a:rPr lang="en-US" altLang="en-US" smtClean="0"/>
              <a:pPr/>
              <a:t>19</a:t>
            </a:fld>
            <a:endParaRPr lang="en-US" altLang="en-US" smtClean="0"/>
          </a:p>
        </p:txBody>
      </p:sp>
      <p:sp>
        <p:nvSpPr>
          <p:cNvPr id="22531" name="Rectangle 2"/>
          <p:cNvSpPr>
            <a:spLocks noGrp="1" noChangeArrowheads="1"/>
          </p:cNvSpPr>
          <p:nvPr>
            <p:ph type="title"/>
          </p:nvPr>
        </p:nvSpPr>
        <p:spPr>
          <a:xfrm>
            <a:off x="685800" y="381000"/>
            <a:ext cx="7772400" cy="609600"/>
          </a:xfrm>
        </p:spPr>
        <p:txBody>
          <a:bodyPr/>
          <a:lstStyle/>
          <a:p>
            <a:pPr eaLnBrk="1" hangingPunct="1"/>
            <a:r>
              <a:rPr lang="en-US" altLang="en-US" smtClean="0"/>
              <a:t>PL/SQL Data Conversion Functions</a:t>
            </a:r>
            <a:endParaRPr lang="en-US" altLang="en-US" b="0" smtClean="0"/>
          </a:p>
        </p:txBody>
      </p:sp>
      <p:sp>
        <p:nvSpPr>
          <p:cNvPr id="22532" name="Rectangle 3"/>
          <p:cNvSpPr>
            <a:spLocks noGrp="1" noChangeArrowheads="1"/>
          </p:cNvSpPr>
          <p:nvPr>
            <p:ph type="body" idx="1"/>
          </p:nvPr>
        </p:nvSpPr>
        <p:spPr>
          <a:xfrm>
            <a:off x="457200" y="1524000"/>
            <a:ext cx="7772400" cy="2971800"/>
          </a:xfrm>
        </p:spPr>
        <p:txBody>
          <a:bodyPr>
            <a:normAutofit fontScale="92500" lnSpcReduction="10000"/>
          </a:bodyPr>
          <a:lstStyle/>
          <a:p>
            <a:pPr eaLnBrk="1" hangingPunct="1"/>
            <a:r>
              <a:rPr lang="en-US" altLang="en-US" sz="2400" dirty="0" smtClean="0"/>
              <a:t>Implicit data conversions</a:t>
            </a:r>
          </a:p>
          <a:p>
            <a:pPr lvl="1" eaLnBrk="1" hangingPunct="1"/>
            <a:r>
              <a:rPr lang="en-US" altLang="en-US" sz="2400" dirty="0" smtClean="0"/>
              <a:t>Interpreter automatically converts value from one data type to another</a:t>
            </a:r>
          </a:p>
          <a:p>
            <a:pPr lvl="1" eaLnBrk="1" hangingPunct="1"/>
            <a:r>
              <a:rPr lang="en-US" altLang="en-US" sz="2400" dirty="0" smtClean="0"/>
              <a:t>If PL/SQL interpreter unable to implicitly convert value error occurs</a:t>
            </a:r>
          </a:p>
          <a:p>
            <a:pPr eaLnBrk="1" hangingPunct="1"/>
            <a:r>
              <a:rPr lang="en-US" altLang="en-US" sz="2400" dirty="0" smtClean="0"/>
              <a:t>Explicit data conversions</a:t>
            </a:r>
          </a:p>
          <a:p>
            <a:pPr lvl="1" eaLnBrk="1" hangingPunct="1"/>
            <a:r>
              <a:rPr lang="en-US" altLang="en-US" sz="2400" dirty="0" smtClean="0"/>
              <a:t>Convert variables to different data types</a:t>
            </a:r>
          </a:p>
          <a:p>
            <a:pPr lvl="1" eaLnBrk="1" hangingPunct="1"/>
            <a:r>
              <a:rPr lang="en-US" altLang="en-US" sz="2400" dirty="0" smtClean="0"/>
              <a:t>Using data conversion functions</a:t>
            </a:r>
          </a:p>
        </p:txBody>
      </p:sp>
      <p:pic>
        <p:nvPicPr>
          <p:cNvPr id="22533" name="Picture 5" descr="Tbl04-06"/>
          <p:cNvPicPr>
            <a:picLocks noChangeAspect="1" noChangeArrowheads="1"/>
          </p:cNvPicPr>
          <p:nvPr/>
        </p:nvPicPr>
        <p:blipFill>
          <a:blip r:embed="rId2"/>
          <a:srcRect/>
          <a:stretch>
            <a:fillRect/>
          </a:stretch>
        </p:blipFill>
        <p:spPr bwMode="auto">
          <a:xfrm>
            <a:off x="762000" y="4572000"/>
            <a:ext cx="7026275" cy="2217738"/>
          </a:xfrm>
          <a:prstGeom prst="rect">
            <a:avLst/>
          </a:prstGeom>
          <a:noFill/>
          <a:ln w="9525">
            <a:noFill/>
            <a:miter lim="800000"/>
            <a:headEnd/>
            <a:tailEnd/>
          </a:ln>
        </p:spPr>
      </p:pic>
      <p:sp>
        <p:nvSpPr>
          <p:cNvPr id="7" name="TextBox 6"/>
          <p:cNvSpPr txBox="1"/>
          <p:nvPr/>
        </p:nvSpPr>
        <p:spPr>
          <a:xfrm>
            <a:off x="4953000" y="1371600"/>
            <a:ext cx="2895600" cy="292100"/>
          </a:xfrm>
          <a:prstGeom prst="rect">
            <a:avLst/>
          </a:prstGeom>
          <a:gradFill>
            <a:gsLst>
              <a:gs pos="0">
                <a:srgbClr val="FF0000"/>
              </a:gs>
              <a:gs pos="50000">
                <a:schemeClr val="accent1">
                  <a:tint val="44500"/>
                  <a:satMod val="160000"/>
                </a:schemeClr>
              </a:gs>
              <a:gs pos="100000">
                <a:schemeClr val="accent1">
                  <a:tint val="23500"/>
                  <a:satMod val="160000"/>
                </a:schemeClr>
              </a:gs>
            </a:gsLst>
            <a:lin ang="5400000" scaled="0"/>
          </a:gradFill>
          <a:ln>
            <a:solidFill>
              <a:srgbClr val="C00000"/>
            </a:solidFill>
          </a:ln>
        </p:spPr>
        <p:txBody>
          <a:bodyPr>
            <a:spAutoFit/>
          </a:bodyPr>
          <a:lstStyle/>
          <a:p>
            <a:pPr>
              <a:defRPr/>
            </a:pPr>
            <a:r>
              <a:rPr lang="en-US" sz="1300" dirty="0">
                <a:latin typeface="Courier New" pitchFamily="49" charset="0"/>
                <a:cs typeface="Courier New" pitchFamily="49" charset="0"/>
              </a:rPr>
              <a:t>WHERE O_DATE = ‘29/05/2006’</a:t>
            </a:r>
          </a:p>
        </p:txBody>
      </p:sp>
      <p:sp>
        <p:nvSpPr>
          <p:cNvPr id="22535" name="TextBox 7"/>
          <p:cNvSpPr txBox="1">
            <a:spLocks noChangeArrowheads="1"/>
          </p:cNvSpPr>
          <p:nvPr/>
        </p:nvSpPr>
        <p:spPr bwMode="auto">
          <a:xfrm>
            <a:off x="3733800" y="990600"/>
            <a:ext cx="5257800" cy="292100"/>
          </a:xfrm>
          <a:prstGeom prst="rect">
            <a:avLst/>
          </a:prstGeom>
          <a:noFill/>
          <a:ln w="9525">
            <a:solidFill>
              <a:schemeClr val="tx1"/>
            </a:solidFill>
            <a:miter lim="800000"/>
            <a:headEnd/>
            <a:tailEnd/>
          </a:ln>
        </p:spPr>
        <p:txBody>
          <a:bodyPr>
            <a:spAutoFit/>
          </a:bodyPr>
          <a:lstStyle/>
          <a:p>
            <a:r>
              <a:rPr lang="en-US" altLang="en-US" sz="1300">
                <a:latin typeface="Courier New" pitchFamily="49" charset="0"/>
                <a:cs typeface="Courier New" pitchFamily="49" charset="0"/>
              </a:rPr>
              <a:t>WHERE O_DATE = TO_DATE (‘29/05/2006’, ‘DD/MM/YYYY’)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0B8C1E61-679E-4704-8B0D-9413A4D11F7F}" type="slidenum">
              <a:rPr lang="en-US" altLang="en-US" smtClean="0"/>
              <a:pPr/>
              <a:t>2</a:t>
            </a:fld>
            <a:endParaRPr lang="en-US" altLang="en-US" smtClean="0"/>
          </a:p>
        </p:txBody>
      </p:sp>
      <p:sp>
        <p:nvSpPr>
          <p:cNvPr id="9219" name="Rectangle 2"/>
          <p:cNvSpPr>
            <a:spLocks noGrp="1" noChangeArrowheads="1"/>
          </p:cNvSpPr>
          <p:nvPr>
            <p:ph type="title"/>
          </p:nvPr>
        </p:nvSpPr>
        <p:spPr>
          <a:xfrm>
            <a:off x="685800" y="381000"/>
            <a:ext cx="7772400" cy="533400"/>
          </a:xfrm>
        </p:spPr>
        <p:txBody>
          <a:bodyPr/>
          <a:lstStyle/>
          <a:p>
            <a:pPr eaLnBrk="1" hangingPunct="1"/>
            <a:r>
              <a:rPr lang="en-US" altLang="en-US" smtClean="0"/>
              <a:t>Lesson A Objectives</a:t>
            </a:r>
          </a:p>
        </p:txBody>
      </p:sp>
      <p:sp>
        <p:nvSpPr>
          <p:cNvPr id="9220" name="Rectangle 3"/>
          <p:cNvSpPr>
            <a:spLocks noGrp="1" noChangeArrowheads="1"/>
          </p:cNvSpPr>
          <p:nvPr>
            <p:ph type="body" idx="1"/>
          </p:nvPr>
        </p:nvSpPr>
        <p:spPr>
          <a:xfrm>
            <a:off x="685800" y="1371600"/>
            <a:ext cx="7772400" cy="4114800"/>
          </a:xfrm>
        </p:spPr>
        <p:txBody>
          <a:bodyPr>
            <a:normAutofit fontScale="92500" lnSpcReduction="10000"/>
          </a:bodyPr>
          <a:lstStyle/>
          <a:p>
            <a:pPr eaLnBrk="1" hangingPunct="1">
              <a:buFontTx/>
              <a:buNone/>
            </a:pPr>
            <a:r>
              <a:rPr lang="en-US" altLang="en-US" dirty="0" smtClean="0"/>
              <a:t>After completing this lesson, you should be able to:</a:t>
            </a:r>
          </a:p>
          <a:p>
            <a:pPr eaLnBrk="1" hangingPunct="1"/>
            <a:r>
              <a:rPr lang="en-US" altLang="en-US" dirty="0" smtClean="0"/>
              <a:t>Describe the fundamentals of the PL/SQL programming language</a:t>
            </a:r>
          </a:p>
          <a:p>
            <a:pPr eaLnBrk="1" hangingPunct="1"/>
            <a:r>
              <a:rPr lang="en-US" altLang="en-US" dirty="0" smtClean="0"/>
              <a:t>Write and execute PL/SQL programs in SQL*Plus</a:t>
            </a:r>
          </a:p>
          <a:p>
            <a:pPr eaLnBrk="1" hangingPunct="1"/>
            <a:r>
              <a:rPr lang="en-US" altLang="en-US" dirty="0" smtClean="0"/>
              <a:t>Execute PL/SQL data type conversion functions</a:t>
            </a:r>
          </a:p>
          <a:p>
            <a:pPr eaLnBrk="1" hangingPunct="1"/>
            <a:r>
              <a:rPr lang="en-US" altLang="en-US" dirty="0" smtClean="0"/>
              <a:t>Display output through PL/SQL programs</a:t>
            </a:r>
          </a:p>
          <a:p>
            <a:pPr eaLnBrk="1" hangingPunct="1"/>
            <a:r>
              <a:rPr lang="en-US" altLang="en-US" dirty="0" smtClean="0"/>
              <a:t>Manipulate character strings in PL/SQL programs</a:t>
            </a:r>
          </a:p>
          <a:p>
            <a:pPr eaLnBrk="1" hangingPunct="1">
              <a:buNone/>
            </a:pPr>
            <a:endParaRPr lang="en-US" altLang="en-US" dirty="0" smtClean="0"/>
          </a:p>
          <a:p>
            <a:pPr eaLnBrk="1" hangingPunct="1"/>
            <a:endParaRPr lang="en-US" alt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p>
            <a:fld id="{C95D4C81-D424-4B8E-BF48-4EDC0C7F00CC}" type="slidenum">
              <a:rPr lang="en-US" altLang="en-US" smtClean="0"/>
              <a:pPr/>
              <a:t>20</a:t>
            </a:fld>
            <a:endParaRPr lang="en-US" altLang="en-US" smtClean="0"/>
          </a:p>
        </p:txBody>
      </p:sp>
      <p:sp>
        <p:nvSpPr>
          <p:cNvPr id="23555" name="Rectangle 2"/>
          <p:cNvSpPr>
            <a:spLocks noGrp="1" noChangeArrowheads="1"/>
          </p:cNvSpPr>
          <p:nvPr>
            <p:ph type="title"/>
          </p:nvPr>
        </p:nvSpPr>
        <p:spPr>
          <a:xfrm>
            <a:off x="304800" y="152400"/>
            <a:ext cx="8686800" cy="609600"/>
          </a:xfrm>
        </p:spPr>
        <p:txBody>
          <a:bodyPr/>
          <a:lstStyle/>
          <a:p>
            <a:pPr eaLnBrk="1" hangingPunct="1"/>
            <a:r>
              <a:rPr lang="en-US" altLang="en-US" dirty="0" smtClean="0"/>
              <a:t>Manipulating Character Strings</a:t>
            </a:r>
            <a:endParaRPr lang="en-US" altLang="en-US" b="0" dirty="0" smtClean="0"/>
          </a:p>
        </p:txBody>
      </p:sp>
      <p:sp>
        <p:nvSpPr>
          <p:cNvPr id="23556" name="Rectangle 3"/>
          <p:cNvSpPr>
            <a:spLocks noGrp="1" noChangeArrowheads="1"/>
          </p:cNvSpPr>
          <p:nvPr>
            <p:ph type="body" idx="1"/>
          </p:nvPr>
        </p:nvSpPr>
        <p:spPr>
          <a:xfrm>
            <a:off x="685800" y="990600"/>
            <a:ext cx="8153400" cy="4114800"/>
          </a:xfrm>
        </p:spPr>
        <p:txBody>
          <a:bodyPr>
            <a:normAutofit lnSpcReduction="10000"/>
          </a:bodyPr>
          <a:lstStyle/>
          <a:p>
            <a:pPr eaLnBrk="1" hangingPunct="1"/>
            <a:r>
              <a:rPr lang="en-US" altLang="en-US" dirty="0" smtClean="0"/>
              <a:t>Concatenating</a:t>
            </a:r>
          </a:p>
          <a:p>
            <a:pPr lvl="1" eaLnBrk="1" hangingPunct="1"/>
            <a:r>
              <a:rPr lang="en-US" altLang="en-US" dirty="0" smtClean="0"/>
              <a:t>Joining two separate strings</a:t>
            </a:r>
          </a:p>
          <a:p>
            <a:pPr lvl="1" eaLnBrk="1" hangingPunct="1"/>
            <a:r>
              <a:rPr lang="en-US" altLang="en-US" dirty="0" smtClean="0"/>
              <a:t>Operator: </a:t>
            </a:r>
            <a:r>
              <a:rPr lang="en-US" altLang="en-US" dirty="0" smtClean="0">
                <a:latin typeface="Courier New" pitchFamily="49" charset="0"/>
              </a:rPr>
              <a:t>||</a:t>
            </a:r>
            <a:r>
              <a:rPr lang="en-US" altLang="en-US" dirty="0" smtClean="0"/>
              <a:t> (i.e. double bar)</a:t>
            </a:r>
          </a:p>
          <a:p>
            <a:pPr lvl="1" eaLnBrk="1" hangingPunct="1"/>
            <a:r>
              <a:rPr lang="en-US" altLang="en-US" dirty="0" smtClean="0"/>
              <a:t>Syntax: </a:t>
            </a:r>
            <a:r>
              <a:rPr lang="en-US" altLang="en-US" sz="2400" i="1" dirty="0" err="1" smtClean="0">
                <a:latin typeface="Courier New" pitchFamily="49" charset="0"/>
              </a:rPr>
              <a:t>new_string</a:t>
            </a:r>
            <a:r>
              <a:rPr lang="en-US" altLang="en-US" sz="2400" dirty="0" smtClean="0">
                <a:latin typeface="Courier New" pitchFamily="49" charset="0"/>
              </a:rPr>
              <a:t> := </a:t>
            </a:r>
            <a:r>
              <a:rPr lang="en-US" altLang="en-US" sz="2400" i="1" dirty="0" smtClean="0">
                <a:latin typeface="Courier New" pitchFamily="49" charset="0"/>
              </a:rPr>
              <a:t>string1</a:t>
            </a:r>
            <a:r>
              <a:rPr lang="en-US" altLang="en-US" sz="2400" dirty="0" smtClean="0">
                <a:latin typeface="Courier New" pitchFamily="49" charset="0"/>
              </a:rPr>
              <a:t> || </a:t>
            </a:r>
            <a:r>
              <a:rPr lang="en-US" altLang="en-US" sz="2400" i="1" dirty="0" smtClean="0">
                <a:latin typeface="Courier New" pitchFamily="49" charset="0"/>
              </a:rPr>
              <a:t>string2</a:t>
            </a:r>
            <a:r>
              <a:rPr lang="en-US" altLang="en-US" sz="2400" dirty="0" smtClean="0">
                <a:latin typeface="Courier New" pitchFamily="49" charset="0"/>
              </a:rPr>
              <a:t>;</a:t>
            </a:r>
          </a:p>
          <a:p>
            <a:pPr lvl="1" eaLnBrk="1" hangingPunct="1"/>
            <a:r>
              <a:rPr lang="en-US" altLang="en-US" sz="2400" dirty="0" smtClean="0"/>
              <a:t>Example: </a:t>
            </a:r>
            <a:r>
              <a:rPr lang="en-US" altLang="en-US" sz="2400" dirty="0" err="1" smtClean="0">
                <a:latin typeface="Courier New" pitchFamily="49" charset="0"/>
              </a:rPr>
              <a:t>s_fullname</a:t>
            </a:r>
            <a:r>
              <a:rPr lang="en-US" altLang="en-US" sz="2400" dirty="0" smtClean="0">
                <a:latin typeface="Courier New" pitchFamily="49" charset="0"/>
              </a:rPr>
              <a:t> := </a:t>
            </a:r>
            <a:r>
              <a:rPr lang="en-US" altLang="en-US" sz="2400" dirty="0" err="1" smtClean="0">
                <a:latin typeface="Courier New" pitchFamily="49" charset="0"/>
              </a:rPr>
              <a:t>s_first</a:t>
            </a:r>
            <a:r>
              <a:rPr lang="en-US" altLang="en-US" sz="2400" dirty="0" smtClean="0">
                <a:latin typeface="Courier New" pitchFamily="49" charset="0"/>
              </a:rPr>
              <a:t> || </a:t>
            </a:r>
            <a:r>
              <a:rPr lang="en-US" altLang="en-US" sz="2400" dirty="0" err="1" smtClean="0">
                <a:latin typeface="Courier New" pitchFamily="49" charset="0"/>
              </a:rPr>
              <a:t>s_last</a:t>
            </a:r>
            <a:r>
              <a:rPr lang="en-US" altLang="en-US" sz="2400" dirty="0" smtClean="0">
                <a:latin typeface="Courier New" pitchFamily="49" charset="0"/>
              </a:rPr>
              <a:t>;</a:t>
            </a:r>
          </a:p>
          <a:p>
            <a:pPr eaLnBrk="1" hangingPunct="1"/>
            <a:r>
              <a:rPr lang="en-US" altLang="en-US" dirty="0" smtClean="0"/>
              <a:t>Parse</a:t>
            </a:r>
          </a:p>
          <a:p>
            <a:pPr lvl="1" eaLnBrk="1" hangingPunct="1"/>
            <a:r>
              <a:rPr lang="en-US" altLang="en-US" dirty="0" smtClean="0"/>
              <a:t>Separate single string consisting of two data items separated by commas or spaces</a:t>
            </a:r>
            <a:endParaRPr lang="en-US" altLang="en-US" sz="2400" dirty="0" smtClean="0">
              <a:latin typeface="Courier New" pitchFamily="49" charset="0"/>
            </a:endParaRPr>
          </a:p>
          <a:p>
            <a:pPr lvl="1" eaLnBrk="1" hangingPunct="1">
              <a:buFontTx/>
              <a:buNone/>
            </a:pPr>
            <a:r>
              <a:rPr lang="en-US" altLang="en-US" sz="2400" dirty="0" smtClean="0">
                <a:latin typeface="Courier New" pitchFamily="49" charset="0"/>
              </a:rPr>
              <a:t>	</a:t>
            </a:r>
            <a:r>
              <a:rPr lang="en-US" altLang="en-US" sz="2400" dirty="0" err="1" smtClean="0">
                <a:latin typeface="Courier New" pitchFamily="49" charset="0"/>
              </a:rPr>
              <a:t>s_fullname</a:t>
            </a:r>
            <a:r>
              <a:rPr lang="en-US" altLang="en-US" sz="2400" dirty="0" smtClean="0">
                <a:latin typeface="Courier New" pitchFamily="49" charset="0"/>
              </a:rPr>
              <a:t> := </a:t>
            </a:r>
            <a:r>
              <a:rPr lang="en-US" altLang="en-US" sz="2400" dirty="0" err="1" smtClean="0">
                <a:latin typeface="Courier New" pitchFamily="49" charset="0"/>
              </a:rPr>
              <a:t>s_first</a:t>
            </a:r>
            <a:r>
              <a:rPr lang="en-US" altLang="en-US" sz="2400" dirty="0" smtClean="0">
                <a:latin typeface="Courier New" pitchFamily="49" charset="0"/>
              </a:rPr>
              <a:t> ||‘ ’|| </a:t>
            </a:r>
            <a:r>
              <a:rPr lang="en-US" altLang="en-US" sz="2400" dirty="0" err="1" smtClean="0">
                <a:latin typeface="Courier New" pitchFamily="49" charset="0"/>
              </a:rPr>
              <a:t>s_last</a:t>
            </a:r>
            <a:r>
              <a:rPr lang="en-US" altLang="en-US" sz="2400" dirty="0" smtClean="0">
                <a:latin typeface="Courier New" pitchFamily="49" charset="0"/>
              </a:rPr>
              <a:t>;</a:t>
            </a:r>
            <a:endParaRPr lang="en-US" altLang="en-US" dirty="0" smtClean="0"/>
          </a:p>
        </p:txBody>
      </p:sp>
      <p:graphicFrame>
        <p:nvGraphicFramePr>
          <p:cNvPr id="23581" name="Group 29"/>
          <p:cNvGraphicFramePr>
            <a:graphicFrameLocks noGrp="1"/>
          </p:cNvGraphicFramePr>
          <p:nvPr/>
        </p:nvGraphicFramePr>
        <p:xfrm>
          <a:off x="304800" y="5105400"/>
          <a:ext cx="3124200" cy="1432560"/>
        </p:xfrm>
        <a:graphic>
          <a:graphicData uri="http://schemas.openxmlformats.org/drawingml/2006/table">
            <a:tbl>
              <a:tblPr/>
              <a:tblGrid>
                <a:gridCol w="1371378"/>
                <a:gridCol w="1142816"/>
                <a:gridCol w="610006"/>
              </a:tblGrid>
              <a:tr h="282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Variable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Data type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rPr>
                        <a:t>Value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r>
              <a:tr h="282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Bldg_code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VARCHAR2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LH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r h="282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Room_num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VARCHAR2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r h="282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Room_capacity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150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bl>
          </a:graphicData>
        </a:graphic>
      </p:graphicFrame>
      <p:sp>
        <p:nvSpPr>
          <p:cNvPr id="23579" name="TextBox 6"/>
          <p:cNvSpPr txBox="1">
            <a:spLocks noChangeArrowheads="1"/>
          </p:cNvSpPr>
          <p:nvPr/>
        </p:nvSpPr>
        <p:spPr bwMode="auto">
          <a:xfrm>
            <a:off x="3886200" y="5634038"/>
            <a:ext cx="4953000" cy="461962"/>
          </a:xfrm>
          <a:prstGeom prst="rect">
            <a:avLst/>
          </a:prstGeom>
          <a:noFill/>
          <a:ln w="9525">
            <a:solidFill>
              <a:schemeClr val="tx1"/>
            </a:solidFill>
            <a:miter lim="800000"/>
            <a:headEnd/>
            <a:tailEnd/>
          </a:ln>
        </p:spPr>
        <p:txBody>
          <a:bodyPr>
            <a:spAutoFit/>
          </a:bodyPr>
          <a:lstStyle/>
          <a:p>
            <a:r>
              <a:rPr lang="en-US" altLang="en-US" sz="1200">
                <a:latin typeface="Courier New" pitchFamily="49" charset="0"/>
                <a:cs typeface="Courier New" pitchFamily="49" charset="0"/>
              </a:rPr>
              <a:t>room_message := bldg_code || ‘ Room ’ || room_num || ‘ has ’ || TO_CHAR(room_capacity) || ‘seats.’;</a:t>
            </a:r>
          </a:p>
        </p:txBody>
      </p:sp>
      <p:sp>
        <p:nvSpPr>
          <p:cNvPr id="23580" name="Text Box 30"/>
          <p:cNvSpPr txBox="1">
            <a:spLocks noChangeArrowheads="1"/>
          </p:cNvSpPr>
          <p:nvPr/>
        </p:nvSpPr>
        <p:spPr bwMode="auto">
          <a:xfrm>
            <a:off x="1447800" y="6553200"/>
            <a:ext cx="7162800" cy="274638"/>
          </a:xfrm>
          <a:prstGeom prst="rect">
            <a:avLst/>
          </a:prstGeom>
          <a:noFill/>
          <a:ln w="9525">
            <a:noFill/>
            <a:miter lim="800000"/>
            <a:headEnd/>
            <a:tailEnd/>
          </a:ln>
          <a:effectLst/>
        </p:spPr>
        <p:txBody>
          <a:bodyPr>
            <a:spAutoFit/>
          </a:bodyPr>
          <a:lstStyle/>
          <a:p>
            <a:pPr>
              <a:spcBef>
                <a:spcPct val="50000"/>
              </a:spcBef>
            </a:pPr>
            <a:r>
              <a:rPr lang="en-US" altLang="en-US" sz="1200" b="1"/>
              <a:t>Question</a:t>
            </a:r>
            <a:r>
              <a:rPr lang="en-US" altLang="en-US" sz="1200"/>
              <a:t>: Write down the value of </a:t>
            </a:r>
            <a:r>
              <a:rPr lang="en-US" altLang="en-US" sz="1200">
                <a:latin typeface="Courier New" pitchFamily="49" charset="0"/>
              </a:rPr>
              <a:t>room_message</a:t>
            </a:r>
            <a:r>
              <a:rPr lang="en-US" altLang="en-US" sz="1200"/>
              <a:t> after the above Assignment statement is executed.</a:t>
            </a:r>
          </a:p>
        </p:txBody>
      </p:sp>
      <p:sp>
        <p:nvSpPr>
          <p:cNvPr id="2" name="Line 31"/>
          <p:cNvSpPr>
            <a:spLocks noChangeShapeType="1"/>
          </p:cNvSpPr>
          <p:nvPr/>
        </p:nvSpPr>
        <p:spPr bwMode="auto">
          <a:xfrm flipV="1">
            <a:off x="5562600" y="6172200"/>
            <a:ext cx="0" cy="3810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p>
            <a:fld id="{6A07FB9C-3D0A-4D72-8431-A8DF8AE03795}" type="slidenum">
              <a:rPr lang="en-US" altLang="en-US" smtClean="0"/>
              <a:pPr/>
              <a:t>21</a:t>
            </a:fld>
            <a:endParaRPr lang="en-US" altLang="en-US" smtClean="0"/>
          </a:p>
        </p:txBody>
      </p:sp>
      <p:sp>
        <p:nvSpPr>
          <p:cNvPr id="24579" name="Rectangle 2"/>
          <p:cNvSpPr>
            <a:spLocks noGrp="1" noChangeArrowheads="1"/>
          </p:cNvSpPr>
          <p:nvPr>
            <p:ph type="title"/>
          </p:nvPr>
        </p:nvSpPr>
        <p:spPr>
          <a:xfrm>
            <a:off x="685800" y="381000"/>
            <a:ext cx="7772400" cy="685800"/>
          </a:xfrm>
        </p:spPr>
        <p:txBody>
          <a:bodyPr/>
          <a:lstStyle/>
          <a:p>
            <a:pPr eaLnBrk="1" hangingPunct="1"/>
            <a:r>
              <a:rPr lang="en-US" altLang="en-US" smtClean="0"/>
              <a:t>Removing Blank Leading and Trailing Spaces from Strings</a:t>
            </a:r>
            <a:endParaRPr lang="en-US" altLang="en-US" b="0" smtClean="0"/>
          </a:p>
        </p:txBody>
      </p:sp>
      <p:sp>
        <p:nvSpPr>
          <p:cNvPr id="24580" name="Rectangle 3"/>
          <p:cNvSpPr>
            <a:spLocks noGrp="1" noChangeArrowheads="1"/>
          </p:cNvSpPr>
          <p:nvPr>
            <p:ph type="body" idx="1"/>
          </p:nvPr>
        </p:nvSpPr>
        <p:spPr>
          <a:xfrm>
            <a:off x="457200" y="1600200"/>
            <a:ext cx="8382000" cy="2590800"/>
          </a:xfrm>
        </p:spPr>
        <p:txBody>
          <a:bodyPr>
            <a:normAutofit fontScale="85000" lnSpcReduction="20000"/>
          </a:bodyPr>
          <a:lstStyle/>
          <a:p>
            <a:pPr eaLnBrk="1" hangingPunct="1"/>
            <a:r>
              <a:rPr lang="en-US" altLang="en-US" dirty="0" smtClean="0"/>
              <a:t>LTRIM function</a:t>
            </a:r>
          </a:p>
          <a:p>
            <a:pPr lvl="1" eaLnBrk="1" hangingPunct="1"/>
            <a:r>
              <a:rPr lang="en-US" altLang="en-US" dirty="0" smtClean="0"/>
              <a:t>Remove blank leading spaces</a:t>
            </a:r>
          </a:p>
          <a:p>
            <a:pPr lvl="1"/>
            <a:r>
              <a:rPr lang="en-US" altLang="en-US" sz="2400" i="1" dirty="0" smtClean="0">
                <a:latin typeface="Courier New" pitchFamily="49" charset="0"/>
              </a:rPr>
              <a:t>string</a:t>
            </a:r>
            <a:r>
              <a:rPr lang="en-US" altLang="en-US" sz="2400" dirty="0" smtClean="0">
                <a:latin typeface="Courier New" pitchFamily="49" charset="0"/>
              </a:rPr>
              <a:t> := </a:t>
            </a:r>
            <a:r>
              <a:rPr lang="en-US" altLang="en-US" sz="2400" dirty="0" smtClean="0">
                <a:latin typeface="Courier New" pitchFamily="49" charset="0"/>
              </a:rPr>
              <a:t>LTRIM(</a:t>
            </a:r>
            <a:r>
              <a:rPr lang="en-US" altLang="en-US" sz="2400" i="1" dirty="0" err="1" smtClean="0">
                <a:latin typeface="Courier New" pitchFamily="49" charset="0"/>
              </a:rPr>
              <a:t>string_variable_name</a:t>
            </a:r>
            <a:r>
              <a:rPr lang="en-US" altLang="en-US" sz="2400" i="1" dirty="0">
                <a:latin typeface="Courier New" pitchFamily="49" charset="0"/>
              </a:rPr>
              <a:t>, string to delete</a:t>
            </a:r>
            <a:r>
              <a:rPr lang="en-US" altLang="en-US" sz="2400" dirty="0" smtClean="0">
                <a:latin typeface="Courier New" pitchFamily="49" charset="0"/>
              </a:rPr>
              <a:t>);</a:t>
            </a:r>
            <a:endParaRPr lang="en-US" altLang="en-US" dirty="0" smtClean="0">
              <a:latin typeface="Courier New" pitchFamily="49" charset="0"/>
            </a:endParaRPr>
          </a:p>
          <a:p>
            <a:pPr eaLnBrk="1" hangingPunct="1"/>
            <a:r>
              <a:rPr lang="en-US" altLang="en-US" dirty="0" smtClean="0"/>
              <a:t>RTRIM function</a:t>
            </a:r>
          </a:p>
          <a:p>
            <a:pPr lvl="1" eaLnBrk="1" hangingPunct="1"/>
            <a:r>
              <a:rPr lang="en-US" altLang="en-US" dirty="0" smtClean="0"/>
              <a:t>Remove blank trailing spaces</a:t>
            </a:r>
          </a:p>
          <a:p>
            <a:pPr lvl="1" eaLnBrk="1" hangingPunct="1"/>
            <a:r>
              <a:rPr lang="en-US" altLang="en-US" sz="2400" i="1" dirty="0" smtClean="0">
                <a:latin typeface="Courier New" pitchFamily="49" charset="0"/>
              </a:rPr>
              <a:t>string</a:t>
            </a:r>
            <a:r>
              <a:rPr lang="en-US" altLang="en-US" sz="2400" dirty="0" smtClean="0">
                <a:latin typeface="Courier New" pitchFamily="49" charset="0"/>
              </a:rPr>
              <a:t> := </a:t>
            </a:r>
            <a:r>
              <a:rPr lang="en-US" altLang="en-US" sz="2400" dirty="0" smtClean="0">
                <a:latin typeface="Courier New" pitchFamily="49" charset="0"/>
              </a:rPr>
              <a:t>RTRIM(</a:t>
            </a:r>
            <a:r>
              <a:rPr lang="en-US" altLang="en-US" sz="2400" i="1" dirty="0" err="1" smtClean="0">
                <a:latin typeface="Courier New" pitchFamily="49" charset="0"/>
              </a:rPr>
              <a:t>string_variable_name</a:t>
            </a:r>
            <a:r>
              <a:rPr lang="en-US" altLang="en-US" sz="2400" i="1" dirty="0" smtClean="0">
                <a:latin typeface="Courier New" pitchFamily="49" charset="0"/>
              </a:rPr>
              <a:t>, string to delete</a:t>
            </a:r>
            <a:r>
              <a:rPr lang="en-US" altLang="en-US" sz="2400" dirty="0" smtClean="0">
                <a:latin typeface="Courier New" pitchFamily="49" charset="0"/>
              </a:rPr>
              <a:t>);</a:t>
            </a:r>
            <a:endParaRPr lang="en-US" altLang="en-US" dirty="0" smtClean="0">
              <a:latin typeface="Courier New" pitchFamily="49" charset="0"/>
            </a:endParaRPr>
          </a:p>
        </p:txBody>
      </p:sp>
      <p:sp>
        <p:nvSpPr>
          <p:cNvPr id="24581" name="TextBox 5"/>
          <p:cNvSpPr txBox="1">
            <a:spLocks noChangeArrowheads="1"/>
          </p:cNvSpPr>
          <p:nvPr/>
        </p:nvSpPr>
        <p:spPr bwMode="auto">
          <a:xfrm>
            <a:off x="2057400" y="4267200"/>
            <a:ext cx="4495800" cy="1384995"/>
          </a:xfrm>
          <a:prstGeom prst="rect">
            <a:avLst/>
          </a:prstGeom>
          <a:noFill/>
          <a:ln w="9525">
            <a:solidFill>
              <a:schemeClr val="tx1"/>
            </a:solidFill>
            <a:miter lim="800000"/>
            <a:headEnd/>
            <a:tailEnd/>
          </a:ln>
        </p:spPr>
        <p:txBody>
          <a:bodyPr>
            <a:spAutoFit/>
          </a:bodyPr>
          <a:lstStyle/>
          <a:p>
            <a:r>
              <a:rPr lang="en-US" altLang="en-US" sz="1200" dirty="0" smtClean="0">
                <a:latin typeface="Courier New" pitchFamily="49" charset="0"/>
                <a:cs typeface="Courier New" pitchFamily="49" charset="0"/>
              </a:rPr>
              <a:t>DECLARE</a:t>
            </a:r>
            <a:endParaRPr lang="en-US" altLang="en-US" sz="1200" dirty="0">
              <a:latin typeface="Courier New" pitchFamily="49" charset="0"/>
              <a:cs typeface="Courier New" pitchFamily="49" charset="0"/>
            </a:endParaRPr>
          </a:p>
          <a:p>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s_address</a:t>
            </a:r>
            <a:r>
              <a:rPr lang="en-US" altLang="en-US" sz="1200" dirty="0">
                <a:latin typeface="Courier New" pitchFamily="49" charset="0"/>
                <a:cs typeface="Courier New" pitchFamily="49" charset="0"/>
              </a:rPr>
              <a:t> varchar2(20):='951 super </a:t>
            </a:r>
            <a:r>
              <a:rPr lang="en-US" altLang="en-US" sz="1200" dirty="0" err="1">
                <a:latin typeface="Courier New" pitchFamily="49" charset="0"/>
                <a:cs typeface="Courier New" pitchFamily="49" charset="0"/>
              </a:rPr>
              <a:t>Dr</a:t>
            </a:r>
            <a:r>
              <a:rPr lang="en-US" altLang="en-US" sz="1200" dirty="0">
                <a:latin typeface="Courier New" pitchFamily="49" charset="0"/>
                <a:cs typeface="Courier New" pitchFamily="49" charset="0"/>
              </a:rPr>
              <a:t>' ;</a:t>
            </a:r>
          </a:p>
          <a:p>
            <a:r>
              <a:rPr lang="en-US" altLang="en-US" sz="1200" dirty="0">
                <a:latin typeface="Courier New" pitchFamily="49" charset="0"/>
                <a:cs typeface="Courier New" pitchFamily="49" charset="0"/>
              </a:rPr>
              <a:t>BEGIN</a:t>
            </a:r>
          </a:p>
          <a:p>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s_address</a:t>
            </a:r>
            <a:r>
              <a:rPr lang="en-US" altLang="en-US" sz="1200" dirty="0">
                <a:latin typeface="Courier New" pitchFamily="49" charset="0"/>
                <a:cs typeface="Courier New" pitchFamily="49" charset="0"/>
              </a:rPr>
              <a:t> := RTRIM(s_address,'</a:t>
            </a:r>
            <a:r>
              <a:rPr lang="en-US" altLang="en-US" sz="1200" dirty="0" err="1">
                <a:latin typeface="Courier New" pitchFamily="49" charset="0"/>
                <a:cs typeface="Courier New" pitchFamily="49" charset="0"/>
              </a:rPr>
              <a:t>Dr</a:t>
            </a:r>
            <a:r>
              <a:rPr lang="en-US" altLang="en-US" sz="1200" dirty="0">
                <a:latin typeface="Courier New" pitchFamily="49" charset="0"/>
                <a:cs typeface="Courier New" pitchFamily="49" charset="0"/>
              </a:rPr>
              <a:t>');</a:t>
            </a:r>
          </a:p>
          <a:p>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dbms_output.put_line</a:t>
            </a:r>
            <a:r>
              <a:rPr lang="en-US" altLang="en-US" sz="1200" dirty="0">
                <a:latin typeface="Courier New" pitchFamily="49" charset="0"/>
                <a:cs typeface="Courier New" pitchFamily="49" charset="0"/>
              </a:rPr>
              <a:t>(</a:t>
            </a:r>
            <a:r>
              <a:rPr lang="en-US" altLang="en-US" sz="1200" dirty="0" err="1">
                <a:latin typeface="Courier New" pitchFamily="49" charset="0"/>
                <a:cs typeface="Courier New" pitchFamily="49" charset="0"/>
              </a:rPr>
              <a:t>s_address</a:t>
            </a:r>
            <a:r>
              <a:rPr lang="en-US" altLang="en-US" sz="1200" dirty="0">
                <a:latin typeface="Courier New" pitchFamily="49" charset="0"/>
                <a:cs typeface="Courier New" pitchFamily="49" charset="0"/>
              </a:rPr>
              <a:t>);</a:t>
            </a:r>
          </a:p>
          <a:p>
            <a:r>
              <a:rPr lang="en-US" altLang="en-US" sz="1200" dirty="0">
                <a:latin typeface="Courier New" pitchFamily="49" charset="0"/>
                <a:cs typeface="Courier New" pitchFamily="49" charset="0"/>
              </a:rPr>
              <a:t>END;</a:t>
            </a:r>
          </a:p>
          <a:p>
            <a:r>
              <a:rPr lang="en-US" altLang="en-US" sz="1200" dirty="0">
                <a:latin typeface="Courier New" pitchFamily="49" charset="0"/>
                <a:cs typeface="Courier New" pitchFamily="49" charset="0"/>
              </a:rPr>
              <a:t>/</a:t>
            </a:r>
            <a:endParaRPr lang="en-US" altLang="en-US" sz="1200" dirty="0">
              <a:latin typeface="Courier New" pitchFamily="49" charset="0"/>
              <a:cs typeface="Courier New" pitchFamily="49" charset="0"/>
            </a:endParaRPr>
          </a:p>
        </p:txBody>
      </p:sp>
      <p:sp>
        <p:nvSpPr>
          <p:cNvPr id="24582" name="Text Box 7"/>
          <p:cNvSpPr txBox="1">
            <a:spLocks noChangeArrowheads="1"/>
          </p:cNvSpPr>
          <p:nvPr/>
        </p:nvSpPr>
        <p:spPr bwMode="auto">
          <a:xfrm>
            <a:off x="381000" y="5715000"/>
            <a:ext cx="8001000" cy="581025"/>
          </a:xfrm>
          <a:prstGeom prst="rect">
            <a:avLst/>
          </a:prstGeom>
          <a:noFill/>
          <a:ln w="9525">
            <a:noFill/>
            <a:miter lim="800000"/>
            <a:headEnd/>
            <a:tailEnd/>
          </a:ln>
          <a:effectLst/>
        </p:spPr>
        <p:txBody>
          <a:bodyPr>
            <a:spAutoFit/>
          </a:bodyPr>
          <a:lstStyle/>
          <a:p>
            <a:pPr algn="ctr">
              <a:spcBef>
                <a:spcPct val="50000"/>
              </a:spcBef>
            </a:pPr>
            <a:r>
              <a:rPr lang="en-US" altLang="en-US" sz="1600" b="1" dirty="0"/>
              <a:t>Questions:</a:t>
            </a:r>
            <a:r>
              <a:rPr lang="en-US" altLang="en-US" sz="1600" dirty="0"/>
              <a:t> How many characters will be removed from the string assigned to the </a:t>
            </a:r>
            <a:r>
              <a:rPr lang="en-US" altLang="en-US" sz="1600" dirty="0" err="1">
                <a:latin typeface="Courier New" pitchFamily="49" charset="0"/>
              </a:rPr>
              <a:t>s_address</a:t>
            </a:r>
            <a:r>
              <a:rPr lang="en-US" altLang="en-US" sz="1600" dirty="0"/>
              <a:t> variable when the RTRIM function in the </a:t>
            </a:r>
            <a:r>
              <a:rPr lang="en-US" altLang="en-US" sz="1600" dirty="0" err="1"/>
              <a:t>avove</a:t>
            </a:r>
            <a:r>
              <a:rPr lang="en-US" altLang="en-US" sz="1600" dirty="0"/>
              <a:t> PL/SQL block is executed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p>
            <a:fld id="{E4EC8B2A-F8DF-4A7F-BC63-C2F20DC2DB2A}" type="slidenum">
              <a:rPr lang="en-US" altLang="en-US" smtClean="0"/>
              <a:pPr/>
              <a:t>22</a:t>
            </a:fld>
            <a:endParaRPr lang="en-US" altLang="en-US" smtClean="0"/>
          </a:p>
        </p:txBody>
      </p:sp>
      <p:sp>
        <p:nvSpPr>
          <p:cNvPr id="25603" name="Rectangle 2"/>
          <p:cNvSpPr>
            <a:spLocks noGrp="1" noChangeArrowheads="1"/>
          </p:cNvSpPr>
          <p:nvPr>
            <p:ph type="title"/>
          </p:nvPr>
        </p:nvSpPr>
        <p:spPr>
          <a:xfrm>
            <a:off x="685800" y="381000"/>
            <a:ext cx="7772400" cy="914400"/>
          </a:xfrm>
        </p:spPr>
        <p:txBody>
          <a:bodyPr/>
          <a:lstStyle/>
          <a:p>
            <a:pPr eaLnBrk="1" hangingPunct="1"/>
            <a:r>
              <a:rPr lang="en-US" altLang="en-US" dirty="0" smtClean="0"/>
              <a:t>Finding the Length of Character Strings</a:t>
            </a:r>
            <a:endParaRPr lang="en-US" altLang="en-US" b="0" dirty="0" smtClean="0"/>
          </a:p>
        </p:txBody>
      </p:sp>
      <p:sp>
        <p:nvSpPr>
          <p:cNvPr id="29701" name="Rectangle 3"/>
          <p:cNvSpPr>
            <a:spLocks noGrp="1" noChangeArrowheads="1"/>
          </p:cNvSpPr>
          <p:nvPr>
            <p:ph type="body" idx="1"/>
          </p:nvPr>
        </p:nvSpPr>
        <p:spPr>
          <a:xfrm>
            <a:off x="304800" y="1524000"/>
            <a:ext cx="8686800" cy="4800600"/>
          </a:xfrm>
        </p:spPr>
        <p:txBody>
          <a:bodyPr/>
          <a:lstStyle/>
          <a:p>
            <a:pPr eaLnBrk="1" hangingPunct="1">
              <a:defRPr/>
            </a:pPr>
            <a:r>
              <a:rPr lang="en-US" dirty="0" smtClean="0"/>
              <a:t>LENGTH function syntax</a:t>
            </a:r>
          </a:p>
          <a:p>
            <a:pPr lvl="1" eaLnBrk="1" hangingPunct="1">
              <a:defRPr/>
            </a:pPr>
            <a:r>
              <a:rPr lang="en-US" sz="2200" i="1" dirty="0" err="1" smtClean="0">
                <a:latin typeface="Courier New" pitchFamily="49" charset="0"/>
              </a:rPr>
              <a:t>string_length</a:t>
            </a:r>
            <a:r>
              <a:rPr lang="en-US" sz="2200" dirty="0" smtClean="0">
                <a:latin typeface="Courier New" pitchFamily="49" charset="0"/>
              </a:rPr>
              <a:t> := LENGTH(</a:t>
            </a:r>
            <a:r>
              <a:rPr lang="en-US" sz="2200" i="1" dirty="0" err="1" smtClean="0">
                <a:latin typeface="Courier New" pitchFamily="49" charset="0"/>
              </a:rPr>
              <a:t>string_variable_name</a:t>
            </a:r>
            <a:r>
              <a:rPr lang="en-US" sz="2200" dirty="0" smtClean="0">
                <a:latin typeface="Courier New" pitchFamily="49" charset="0"/>
              </a:rPr>
              <a:t>);</a:t>
            </a:r>
          </a:p>
          <a:p>
            <a:pPr eaLnBrk="1" hangingPunct="1">
              <a:defRPr/>
            </a:pPr>
            <a:r>
              <a:rPr lang="en-US" dirty="0" smtClean="0">
                <a:latin typeface="+mj-lt"/>
              </a:rPr>
              <a:t>Example: </a:t>
            </a:r>
          </a:p>
          <a:p>
            <a:pPr marL="457200" lvl="1" indent="0" eaLnBrk="1" hangingPunct="1">
              <a:buFontTx/>
              <a:buNone/>
              <a:defRPr/>
            </a:pPr>
            <a:endParaRPr lang="en-US" sz="2200" dirty="0" smtClean="0">
              <a:latin typeface="Courier New" pitchFamily="49" charset="0"/>
            </a:endParaRPr>
          </a:p>
          <a:p>
            <a:pPr lvl="1" eaLnBrk="1" hangingPunct="1">
              <a:buFontTx/>
              <a:buNone/>
              <a:defRPr/>
            </a:pPr>
            <a:endParaRPr lang="en-US" dirty="0" smtClean="0">
              <a:latin typeface="Courier New" pitchFamily="49" charset="0"/>
            </a:endParaRPr>
          </a:p>
        </p:txBody>
      </p:sp>
      <p:sp>
        <p:nvSpPr>
          <p:cNvPr id="2" name="Rectangle 1"/>
          <p:cNvSpPr>
            <a:spLocks noChangeArrowheads="1"/>
          </p:cNvSpPr>
          <p:nvPr/>
        </p:nvSpPr>
        <p:spPr bwMode="auto">
          <a:xfrm>
            <a:off x="457200" y="2629329"/>
            <a:ext cx="7848600" cy="3963287"/>
          </a:xfrm>
          <a:prstGeom prst="rect">
            <a:avLst/>
          </a:prstGeom>
          <a:solidFill>
            <a:srgbClr val="F2F1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2">
                    <a:lumMod val="60000"/>
                    <a:lumOff val="40000"/>
                  </a:schemeClr>
                </a:solidFill>
                <a:effectLst/>
                <a:latin typeface="Menlo"/>
              </a:rPr>
              <a:t>LENGTH(NULL)				</a:t>
            </a:r>
            <a:r>
              <a:rPr kumimoji="0" lang="en-US" altLang="en-US" sz="2800" b="0" i="0" u="none" strike="noStrike" cap="none" normalizeH="0" baseline="0" dirty="0" smtClean="0">
                <a:ln>
                  <a:noFill/>
                </a:ln>
                <a:solidFill>
                  <a:schemeClr val="accent5">
                    <a:lumMod val="75000"/>
                  </a:schemeClr>
                </a:solidFill>
                <a:effectLst/>
                <a:latin typeface="Menlo"/>
              </a:rPr>
              <a:t>Do it Quickly!!!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2">
                    <a:lumMod val="60000"/>
                    <a:lumOff val="40000"/>
                  </a:schemeClr>
                </a:solidFill>
                <a:effectLst/>
                <a:latin typeface="Menlo"/>
              </a:rPr>
              <a:t> </a:t>
            </a:r>
            <a:r>
              <a:rPr kumimoji="0" lang="en-US" altLang="en-US" sz="2400" b="0" i="1" u="none" strike="noStrike" cap="none" normalizeH="0" baseline="0" dirty="0" smtClean="0">
                <a:ln>
                  <a:noFill/>
                </a:ln>
                <a:solidFill>
                  <a:schemeClr val="accent2">
                    <a:lumMod val="60000"/>
                    <a:lumOff val="40000"/>
                  </a:schemeClr>
                </a:solidFill>
                <a:effectLst/>
                <a:latin typeface="Menlo"/>
              </a:rPr>
              <a:t>Result:</a:t>
            </a:r>
            <a:r>
              <a:rPr kumimoji="0" lang="en-US" altLang="en-US" sz="2400" b="0" i="0" u="none" strike="noStrike" cap="none" normalizeH="0" baseline="0" dirty="0" smtClean="0">
                <a:ln>
                  <a:noFill/>
                </a:ln>
                <a:solidFill>
                  <a:schemeClr val="accent2">
                    <a:lumMod val="60000"/>
                    <a:lumOff val="40000"/>
                  </a:schemeClr>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2">
                    <a:lumMod val="60000"/>
                    <a:lumOff val="40000"/>
                  </a:schemeClr>
                </a:solidFill>
                <a:effectLst/>
                <a:latin typeface="Menlo"/>
              </a:rPr>
              <a:t>LENGTH(‘’)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2">
                    <a:lumMod val="60000"/>
                    <a:lumOff val="40000"/>
                  </a:schemeClr>
                </a:solidFill>
                <a:effectLst/>
                <a:latin typeface="Menlo"/>
              </a:rPr>
              <a:t> </a:t>
            </a:r>
            <a:r>
              <a:rPr kumimoji="0" lang="en-US" altLang="en-US" sz="2400" b="0" i="1" u="none" strike="noStrike" cap="none" normalizeH="0" baseline="0" dirty="0" smtClean="0">
                <a:ln>
                  <a:noFill/>
                </a:ln>
                <a:solidFill>
                  <a:schemeClr val="accent2">
                    <a:lumMod val="60000"/>
                    <a:lumOff val="40000"/>
                  </a:schemeClr>
                </a:solidFill>
                <a:effectLst/>
                <a:latin typeface="Menlo"/>
              </a:rPr>
              <a:t>Result:</a:t>
            </a:r>
            <a:r>
              <a:rPr kumimoji="0" lang="en-US" altLang="en-US" sz="2400" b="0" i="0" u="none" strike="noStrike" cap="none" normalizeH="0" baseline="0" dirty="0" smtClean="0">
                <a:ln>
                  <a:noFill/>
                </a:ln>
                <a:solidFill>
                  <a:schemeClr val="accent2">
                    <a:lumMod val="60000"/>
                    <a:lumOff val="40000"/>
                  </a:schemeClr>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2">
                    <a:lumMod val="60000"/>
                    <a:lumOff val="40000"/>
                  </a:schemeClr>
                </a:solidFill>
                <a:effectLst/>
                <a:latin typeface="Menlo"/>
              </a:rPr>
              <a:t>LENGTH(‘</a:t>
            </a:r>
            <a:r>
              <a:rPr kumimoji="0" lang="en-US" altLang="en-US" sz="2400" b="0" i="0" u="none" strike="noStrike" cap="none" normalizeH="0" dirty="0" smtClean="0">
                <a:ln>
                  <a:noFill/>
                </a:ln>
                <a:solidFill>
                  <a:schemeClr val="accent2">
                    <a:lumMod val="60000"/>
                    <a:lumOff val="40000"/>
                  </a:schemeClr>
                </a:solidFill>
                <a:effectLst/>
                <a:latin typeface="Menlo"/>
              </a:rPr>
              <a:t> </a:t>
            </a:r>
            <a:r>
              <a:rPr kumimoji="0" lang="en-US" altLang="en-US" sz="2400" b="0" i="0" u="none" strike="noStrike" cap="none" normalizeH="0" baseline="0" dirty="0" smtClean="0">
                <a:ln>
                  <a:noFill/>
                </a:ln>
                <a:solidFill>
                  <a:schemeClr val="accent2">
                    <a:lumMod val="60000"/>
                    <a:lumOff val="40000"/>
                  </a:schemeClr>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2">
                    <a:lumMod val="60000"/>
                    <a:lumOff val="40000"/>
                  </a:schemeClr>
                </a:solidFill>
                <a:effectLst/>
                <a:latin typeface="Menlo"/>
              </a:rPr>
              <a:t> </a:t>
            </a:r>
            <a:r>
              <a:rPr kumimoji="0" lang="en-US" altLang="en-US" sz="2400" b="0" i="1" u="none" strike="noStrike" cap="none" normalizeH="0" baseline="0" dirty="0" smtClean="0">
                <a:ln>
                  <a:noFill/>
                </a:ln>
                <a:solidFill>
                  <a:schemeClr val="accent2">
                    <a:lumMod val="60000"/>
                    <a:lumOff val="40000"/>
                  </a:schemeClr>
                </a:solidFill>
                <a:effectLst/>
                <a:latin typeface="Menlo"/>
              </a:rPr>
              <a:t>Result:</a:t>
            </a:r>
            <a:r>
              <a:rPr kumimoji="0" lang="en-US" altLang="en-US" sz="2400" b="0" i="0" u="none" strike="noStrike" cap="none" normalizeH="0" baseline="0" dirty="0" smtClean="0">
                <a:ln>
                  <a:noFill/>
                </a:ln>
                <a:solidFill>
                  <a:schemeClr val="accent2">
                    <a:lumMod val="60000"/>
                    <a:lumOff val="40000"/>
                  </a:schemeClr>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2">
                    <a:lumMod val="60000"/>
                    <a:lumOff val="40000"/>
                  </a:schemeClr>
                </a:solidFill>
                <a:effectLst/>
                <a:latin typeface="Menlo"/>
              </a:rPr>
              <a:t>LENGTH('Tech on the Net')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2">
                    <a:lumMod val="60000"/>
                    <a:lumOff val="40000"/>
                  </a:schemeClr>
                </a:solidFill>
                <a:effectLst/>
                <a:latin typeface="Menlo"/>
              </a:rPr>
              <a:t> </a:t>
            </a:r>
            <a:r>
              <a:rPr kumimoji="0" lang="en-US" altLang="en-US" sz="2400" b="0" i="1" u="none" strike="noStrike" cap="none" normalizeH="0" baseline="0" dirty="0" smtClean="0">
                <a:ln>
                  <a:noFill/>
                </a:ln>
                <a:solidFill>
                  <a:schemeClr val="accent2">
                    <a:lumMod val="60000"/>
                    <a:lumOff val="40000"/>
                  </a:schemeClr>
                </a:solidFill>
                <a:effectLst/>
                <a:latin typeface="Menlo"/>
              </a:rPr>
              <a:t>Result:</a:t>
            </a:r>
            <a:endParaRPr kumimoji="0" lang="en-US" altLang="en-US" sz="2400" b="0" i="0" u="none" strike="noStrike" cap="none" normalizeH="0" baseline="0" dirty="0" smtClean="0">
              <a:ln>
                <a:noFill/>
              </a:ln>
              <a:solidFill>
                <a:schemeClr val="accent2">
                  <a:lumMod val="60000"/>
                  <a:lumOff val="40000"/>
                </a:schemeClr>
              </a:solidFill>
              <a:effectLst/>
              <a:latin typeface="Arial" panose="020B0604020202020204" pitchFamily="34" charset="0"/>
            </a:endParaRPr>
          </a:p>
        </p:txBody>
      </p:sp>
      <p:sp>
        <p:nvSpPr>
          <p:cNvPr id="3" name="Rectangle 2"/>
          <p:cNvSpPr>
            <a:spLocks noChangeArrowheads="1"/>
          </p:cNvSpPr>
          <p:nvPr/>
        </p:nvSpPr>
        <p:spPr bwMode="auto">
          <a:xfrm>
            <a:off x="152400" y="152400"/>
            <a:ext cx="9144000" cy="457200"/>
          </a:xfrm>
          <a:prstGeom prst="rect">
            <a:avLst/>
          </a:prstGeom>
          <a:solidFill>
            <a:srgbClr val="F2F1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333333"/>
                </a:solidFill>
                <a:effectLst/>
                <a:latin typeface="Menlo"/>
              </a:rPr>
              <a:t>LENGTH(NULL) </a:t>
            </a:r>
            <a:r>
              <a:rPr kumimoji="0" lang="en-US" altLang="en-US" sz="900" b="0" i="1" u="none" strike="noStrike" cap="none" normalizeH="0" baseline="0" smtClean="0">
                <a:ln>
                  <a:noFill/>
                </a:ln>
                <a:solidFill>
                  <a:srgbClr val="333333"/>
                </a:solidFill>
                <a:effectLst/>
                <a:latin typeface="Menlo"/>
              </a:rPr>
              <a:t>Result:</a:t>
            </a:r>
            <a:r>
              <a:rPr kumimoji="0" lang="en-US" altLang="en-US" sz="900" b="0" i="0" u="none" strike="noStrike" cap="none" normalizeH="0" baseline="0" smtClean="0">
                <a:ln>
                  <a:noFill/>
                </a:ln>
                <a:solidFill>
                  <a:srgbClr val="333333"/>
                </a:solidFill>
                <a:effectLst/>
                <a:latin typeface="Menlo"/>
              </a:rPr>
              <a:t> NULL LENGTH('') </a:t>
            </a:r>
            <a:r>
              <a:rPr kumimoji="0" lang="en-US" altLang="en-US" sz="900" b="0" i="1" u="none" strike="noStrike" cap="none" normalizeH="0" baseline="0" smtClean="0">
                <a:ln>
                  <a:noFill/>
                </a:ln>
                <a:solidFill>
                  <a:srgbClr val="333333"/>
                </a:solidFill>
                <a:effectLst/>
                <a:latin typeface="Menlo"/>
              </a:rPr>
              <a:t>Result:</a:t>
            </a:r>
            <a:r>
              <a:rPr kumimoji="0" lang="en-US" altLang="en-US" sz="900" b="0" i="0" u="none" strike="noStrike" cap="none" normalizeH="0" baseline="0" smtClean="0">
                <a:ln>
                  <a:noFill/>
                </a:ln>
                <a:solidFill>
                  <a:srgbClr val="333333"/>
                </a:solidFill>
                <a:effectLst/>
                <a:latin typeface="Menlo"/>
              </a:rPr>
              <a:t> NULL LENGTH(' ') </a:t>
            </a:r>
            <a:r>
              <a:rPr kumimoji="0" lang="en-US" altLang="en-US" sz="900" b="0" i="1" u="none" strike="noStrike" cap="none" normalizeH="0" baseline="0" smtClean="0">
                <a:ln>
                  <a:noFill/>
                </a:ln>
                <a:solidFill>
                  <a:srgbClr val="333333"/>
                </a:solidFill>
                <a:effectLst/>
                <a:latin typeface="Menlo"/>
              </a:rPr>
              <a:t>Result:</a:t>
            </a:r>
            <a:r>
              <a:rPr kumimoji="0" lang="en-US" altLang="en-US" sz="900" b="0" i="0" u="none" strike="noStrike" cap="none" normalizeH="0" baseline="0" smtClean="0">
                <a:ln>
                  <a:noFill/>
                </a:ln>
                <a:solidFill>
                  <a:srgbClr val="333333"/>
                </a:solidFill>
                <a:effectLst/>
                <a:latin typeface="Menlo"/>
              </a:rPr>
              <a:t> 1 LENGTH('Tech on the Net') </a:t>
            </a:r>
            <a:r>
              <a:rPr kumimoji="0" lang="en-US" altLang="en-US" sz="900" b="0" i="1" u="none" strike="noStrike" cap="none" normalizeH="0" baseline="0" smtClean="0">
                <a:ln>
                  <a:noFill/>
                </a:ln>
                <a:solidFill>
                  <a:srgbClr val="333333"/>
                </a:solidFill>
                <a:effectLst/>
                <a:latin typeface="Menlo"/>
              </a:rPr>
              <a:t>Result:</a:t>
            </a:r>
            <a:r>
              <a:rPr kumimoji="0" lang="en-US" altLang="en-US" sz="900" b="0" i="0" u="none" strike="noStrike" cap="none" normalizeH="0" baseline="0" smtClean="0">
                <a:ln>
                  <a:noFill/>
                </a:ln>
                <a:solidFill>
                  <a:srgbClr val="333333"/>
                </a:solidFill>
                <a:effectLst/>
                <a:latin typeface="Menlo"/>
              </a:rPr>
              <a:t> 15</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48CA970-C8C2-44D0-A52F-37E17AF17160}" type="slidenum">
              <a:rPr lang="en-US" smtClean="0"/>
              <a:pPr>
                <a:defRPr/>
              </a:pPr>
              <a:t>23</a:t>
            </a:fld>
            <a:endParaRPr lang="en-US"/>
          </a:p>
        </p:txBody>
      </p:sp>
      <p:sp>
        <p:nvSpPr>
          <p:cNvPr id="8" name="Rectangle 2"/>
          <p:cNvSpPr txBox="1">
            <a:spLocks noChangeArrowheads="1"/>
          </p:cNvSpPr>
          <p:nvPr/>
        </p:nvSpPr>
        <p:spPr bwMode="auto">
          <a:xfrm>
            <a:off x="533400" y="0"/>
            <a:ext cx="83058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600" b="1" i="0" u="sng" strike="noStrike" kern="0" cap="none" spc="0" normalizeH="0" baseline="0" noProof="0" smtClean="0">
                <a:ln>
                  <a:noFill/>
                </a:ln>
                <a:solidFill>
                  <a:schemeClr val="tx2"/>
                </a:solidFill>
                <a:effectLst/>
                <a:uLnTx/>
                <a:uFillTx/>
                <a:latin typeface="+mj-lt"/>
                <a:ea typeface="+mj-ea"/>
                <a:cs typeface="+mj-cs"/>
              </a:rPr>
              <a:t>PL/SQL EXAMPLE</a:t>
            </a:r>
            <a:endParaRPr kumimoji="0" lang="en-US" sz="3600" b="1" i="0" u="sng" strike="noStrike" kern="0" cap="none" spc="0" normalizeH="0" baseline="0" noProof="0" dirty="0">
              <a:ln>
                <a:noFill/>
              </a:ln>
              <a:solidFill>
                <a:schemeClr val="tx2"/>
              </a:solidFill>
              <a:effectLst/>
              <a:uLnTx/>
              <a:uFillTx/>
              <a:latin typeface="+mj-lt"/>
              <a:ea typeface="+mj-ea"/>
              <a:cs typeface="+mj-cs"/>
            </a:endParaRPr>
          </a:p>
        </p:txBody>
      </p:sp>
      <p:sp>
        <p:nvSpPr>
          <p:cNvPr id="9" name="Rectangle 3"/>
          <p:cNvSpPr txBox="1">
            <a:spLocks noChangeArrowheads="1"/>
          </p:cNvSpPr>
          <p:nvPr/>
        </p:nvSpPr>
        <p:spPr bwMode="auto">
          <a:xfrm>
            <a:off x="228600" y="609600"/>
            <a:ext cx="86868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82650" lvl="0" indent="-533400" eaLnBrk="0" fontAlgn="base" hangingPunct="0">
              <a:spcBef>
                <a:spcPct val="20000"/>
              </a:spcBef>
              <a:spcAft>
                <a:spcPct val="0"/>
              </a:spcAft>
              <a:buClr>
                <a:schemeClr val="tx2"/>
              </a:buClr>
              <a:defRPr/>
            </a:pPr>
            <a:r>
              <a:rPr lang="en-US" sz="2000" kern="0" dirty="0"/>
              <a:t>SET SERVEROUTPUT ON</a:t>
            </a:r>
          </a:p>
          <a:p>
            <a:pPr marL="882650" lvl="0" indent="-533400" eaLnBrk="0" fontAlgn="base" hangingPunct="0">
              <a:spcBef>
                <a:spcPct val="20000"/>
              </a:spcBef>
              <a:spcAft>
                <a:spcPct val="0"/>
              </a:spcAft>
              <a:buClr>
                <a:schemeClr val="tx2"/>
              </a:buClr>
              <a:defRPr/>
            </a:pPr>
            <a:r>
              <a:rPr lang="en-US" sz="2000" kern="0" dirty="0"/>
              <a:t>DECLARE</a:t>
            </a:r>
          </a:p>
          <a:p>
            <a:pPr marL="882650" lvl="0" indent="-533400" eaLnBrk="0" fontAlgn="base" hangingPunct="0">
              <a:spcBef>
                <a:spcPct val="20000"/>
              </a:spcBef>
              <a:spcAft>
                <a:spcPct val="0"/>
              </a:spcAft>
              <a:buClr>
                <a:schemeClr val="tx2"/>
              </a:buClr>
              <a:defRPr/>
            </a:pPr>
            <a:r>
              <a:rPr lang="en-US" sz="2000" kern="0" dirty="0"/>
              <a:t>	</a:t>
            </a:r>
            <a:r>
              <a:rPr lang="en-US" sz="2000" kern="0" dirty="0" err="1"/>
              <a:t>v_emp_name</a:t>
            </a:r>
            <a:r>
              <a:rPr lang="en-US" sz="2000" kern="0" dirty="0"/>
              <a:t> VARCHAR2(35);</a:t>
            </a:r>
          </a:p>
          <a:p>
            <a:pPr marL="882650" lvl="0" indent="-533400" eaLnBrk="0" fontAlgn="base" hangingPunct="0">
              <a:spcBef>
                <a:spcPct val="20000"/>
              </a:spcBef>
              <a:spcAft>
                <a:spcPct val="0"/>
              </a:spcAft>
              <a:buClr>
                <a:schemeClr val="tx2"/>
              </a:buClr>
              <a:defRPr/>
            </a:pPr>
            <a:r>
              <a:rPr lang="en-US" sz="2000" kern="0" dirty="0"/>
              <a:t>	</a:t>
            </a:r>
            <a:r>
              <a:rPr lang="en-US" sz="2000" kern="0" dirty="0" err="1"/>
              <a:t>v_job</a:t>
            </a:r>
            <a:r>
              <a:rPr lang="en-US" sz="2000" kern="0" dirty="0"/>
              <a:t> VARCHAR2(35);</a:t>
            </a:r>
          </a:p>
          <a:p>
            <a:pPr marL="882650" lvl="0" indent="-533400" eaLnBrk="0" fontAlgn="base" hangingPunct="0">
              <a:spcBef>
                <a:spcPct val="20000"/>
              </a:spcBef>
              <a:spcAft>
                <a:spcPct val="0"/>
              </a:spcAft>
              <a:buClr>
                <a:schemeClr val="tx2"/>
              </a:buClr>
              <a:defRPr/>
            </a:pPr>
            <a:r>
              <a:rPr lang="en-US" sz="2000" kern="0" dirty="0"/>
              <a:t>BEGIN</a:t>
            </a:r>
          </a:p>
          <a:p>
            <a:pPr marL="882650" lvl="0" indent="-533400" eaLnBrk="0" fontAlgn="base" hangingPunct="0">
              <a:spcBef>
                <a:spcPct val="20000"/>
              </a:spcBef>
              <a:spcAft>
                <a:spcPct val="0"/>
              </a:spcAft>
              <a:buClr>
                <a:schemeClr val="tx2"/>
              </a:buClr>
              <a:defRPr/>
            </a:pPr>
            <a:r>
              <a:rPr lang="en-US" sz="2000" kern="0" dirty="0"/>
              <a:t>	SELECT </a:t>
            </a:r>
            <a:r>
              <a:rPr lang="en-US" sz="2000" kern="0" dirty="0" err="1"/>
              <a:t>ename</a:t>
            </a:r>
            <a:r>
              <a:rPr lang="en-US" sz="2000" kern="0" dirty="0"/>
              <a:t>, job</a:t>
            </a:r>
          </a:p>
          <a:p>
            <a:pPr marL="882650" lvl="0" indent="-533400" eaLnBrk="0" fontAlgn="base" hangingPunct="0">
              <a:spcBef>
                <a:spcPct val="20000"/>
              </a:spcBef>
              <a:spcAft>
                <a:spcPct val="0"/>
              </a:spcAft>
              <a:buClr>
                <a:schemeClr val="tx2"/>
              </a:buClr>
              <a:defRPr/>
            </a:pPr>
            <a:r>
              <a:rPr lang="en-US" sz="2000" kern="0" dirty="0"/>
              <a:t>	INTO </a:t>
            </a:r>
            <a:r>
              <a:rPr lang="en-US" sz="2000" kern="0" dirty="0" err="1"/>
              <a:t>v_emp_name</a:t>
            </a:r>
            <a:r>
              <a:rPr lang="en-US" sz="2000" kern="0" dirty="0"/>
              <a:t>, </a:t>
            </a:r>
            <a:r>
              <a:rPr lang="en-US" sz="2000" kern="0" dirty="0" err="1"/>
              <a:t>v_job</a:t>
            </a:r>
            <a:endParaRPr lang="en-US" sz="2000" kern="0" dirty="0"/>
          </a:p>
          <a:p>
            <a:pPr marL="882650" lvl="0" indent="-533400" eaLnBrk="0" fontAlgn="base" hangingPunct="0">
              <a:spcBef>
                <a:spcPct val="20000"/>
              </a:spcBef>
              <a:spcAft>
                <a:spcPct val="0"/>
              </a:spcAft>
              <a:buClr>
                <a:schemeClr val="tx2"/>
              </a:buClr>
              <a:defRPr/>
            </a:pPr>
            <a:r>
              <a:rPr lang="en-US" sz="2000" kern="0" dirty="0"/>
              <a:t>	FROM </a:t>
            </a:r>
            <a:r>
              <a:rPr lang="en-US" sz="2000" kern="0" dirty="0" err="1"/>
              <a:t>emp</a:t>
            </a:r>
            <a:endParaRPr lang="en-US" sz="2000" kern="0" dirty="0"/>
          </a:p>
          <a:p>
            <a:pPr marL="882650" lvl="0" indent="-533400" eaLnBrk="0" fontAlgn="base" hangingPunct="0">
              <a:spcBef>
                <a:spcPct val="20000"/>
              </a:spcBef>
              <a:spcAft>
                <a:spcPct val="0"/>
              </a:spcAft>
              <a:buClr>
                <a:schemeClr val="tx2"/>
              </a:buClr>
              <a:defRPr/>
            </a:pPr>
            <a:r>
              <a:rPr lang="en-US" sz="2000" kern="0" dirty="0"/>
              <a:t>	WHERE </a:t>
            </a:r>
            <a:r>
              <a:rPr lang="en-US" sz="2000" kern="0" dirty="0" err="1"/>
              <a:t>empno</a:t>
            </a:r>
            <a:r>
              <a:rPr lang="en-US" sz="2000" kern="0" dirty="0"/>
              <a:t> = 7369;</a:t>
            </a:r>
          </a:p>
          <a:p>
            <a:pPr marL="882650" lvl="0" indent="-533400" eaLnBrk="0" fontAlgn="base" hangingPunct="0">
              <a:spcBef>
                <a:spcPct val="20000"/>
              </a:spcBef>
              <a:spcAft>
                <a:spcPct val="0"/>
              </a:spcAft>
              <a:buClr>
                <a:schemeClr val="tx2"/>
              </a:buClr>
              <a:defRPr/>
            </a:pPr>
            <a:r>
              <a:rPr lang="en-US" sz="2000" kern="0" dirty="0"/>
              <a:t>	DBMS_OUTPUT.PUT_LINE</a:t>
            </a:r>
          </a:p>
          <a:p>
            <a:pPr marL="882650" lvl="0" indent="-533400" eaLnBrk="0" fontAlgn="base" hangingPunct="0">
              <a:spcBef>
                <a:spcPct val="20000"/>
              </a:spcBef>
              <a:spcAft>
                <a:spcPct val="0"/>
              </a:spcAft>
              <a:buClr>
                <a:schemeClr val="tx2"/>
              </a:buClr>
              <a:defRPr/>
            </a:pPr>
            <a:r>
              <a:rPr lang="en-US" sz="2000" kern="0" dirty="0"/>
              <a:t>	('Employee '||</a:t>
            </a:r>
            <a:r>
              <a:rPr lang="en-US" sz="2000" kern="0" dirty="0" err="1"/>
              <a:t>v_emp_name</a:t>
            </a:r>
            <a:r>
              <a:rPr lang="en-US" sz="2000" kern="0" dirty="0"/>
              <a:t>||' works as '||</a:t>
            </a:r>
            <a:r>
              <a:rPr lang="en-US" sz="2000" kern="0" dirty="0" err="1"/>
              <a:t>v_job</a:t>
            </a:r>
            <a:r>
              <a:rPr lang="en-US" sz="2000" kern="0" dirty="0"/>
              <a:t>);</a:t>
            </a:r>
          </a:p>
          <a:p>
            <a:pPr marL="882650" lvl="0" indent="-533400" eaLnBrk="0" fontAlgn="base" hangingPunct="0">
              <a:spcBef>
                <a:spcPct val="20000"/>
              </a:spcBef>
              <a:spcAft>
                <a:spcPct val="0"/>
              </a:spcAft>
              <a:buClr>
                <a:schemeClr val="tx2"/>
              </a:buClr>
              <a:defRPr/>
            </a:pPr>
            <a:r>
              <a:rPr lang="en-US" sz="2000" kern="0" dirty="0"/>
              <a:t>EXCEPTION</a:t>
            </a:r>
          </a:p>
          <a:p>
            <a:pPr marL="882650" lvl="0" indent="-533400" eaLnBrk="0" fontAlgn="base" hangingPunct="0">
              <a:spcBef>
                <a:spcPct val="20000"/>
              </a:spcBef>
              <a:spcAft>
                <a:spcPct val="0"/>
              </a:spcAft>
              <a:buClr>
                <a:schemeClr val="tx2"/>
              </a:buClr>
              <a:defRPr/>
            </a:pPr>
            <a:r>
              <a:rPr lang="en-US" sz="2000" kern="0" dirty="0"/>
              <a:t>	WHEN NO_DATA_FOUND THEN</a:t>
            </a:r>
          </a:p>
          <a:p>
            <a:pPr marL="882650" lvl="0" indent="-533400" eaLnBrk="0" fontAlgn="base" hangingPunct="0">
              <a:spcBef>
                <a:spcPct val="20000"/>
              </a:spcBef>
              <a:spcAft>
                <a:spcPct val="0"/>
              </a:spcAft>
              <a:buClr>
                <a:schemeClr val="tx2"/>
              </a:buClr>
              <a:defRPr/>
            </a:pPr>
            <a:r>
              <a:rPr lang="en-US" sz="2000" kern="0" dirty="0"/>
              <a:t>			DBMS_OUTPUT.PUT_LINE</a:t>
            </a:r>
          </a:p>
          <a:p>
            <a:pPr marL="882650" lvl="0" indent="-533400" eaLnBrk="0" fontAlgn="base" hangingPunct="0">
              <a:spcBef>
                <a:spcPct val="20000"/>
              </a:spcBef>
              <a:spcAft>
                <a:spcPct val="0"/>
              </a:spcAft>
              <a:buClr>
                <a:schemeClr val="tx2"/>
              </a:buClr>
              <a:defRPr/>
            </a:pPr>
            <a:r>
              <a:rPr lang="en-US" sz="2000" kern="0" dirty="0"/>
              <a:t>				('There is no employee with id 7369');</a:t>
            </a:r>
          </a:p>
          <a:p>
            <a:pPr marL="882650" lvl="0" indent="-533400" eaLnBrk="0" fontAlgn="base" hangingPunct="0">
              <a:spcBef>
                <a:spcPct val="20000"/>
              </a:spcBef>
              <a:spcAft>
                <a:spcPct val="0"/>
              </a:spcAft>
              <a:buClr>
                <a:schemeClr val="tx2"/>
              </a:buClr>
              <a:defRPr/>
            </a:pPr>
            <a:r>
              <a:rPr lang="en-US" sz="2000" kern="0" dirty="0"/>
              <a:t>END;</a:t>
            </a:r>
          </a:p>
          <a:p>
            <a:pPr marL="882650" lvl="0" indent="-533400" eaLnBrk="0" fontAlgn="base" hangingPunct="0">
              <a:spcBef>
                <a:spcPct val="20000"/>
              </a:spcBef>
              <a:spcAft>
                <a:spcPct val="0"/>
              </a:spcAft>
              <a:buClr>
                <a:schemeClr val="tx2"/>
              </a:buClr>
              <a:defRPr/>
            </a:pPr>
            <a:r>
              <a:rPr lang="en-US" sz="2000" kern="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Guide to Oracle 10g</a:t>
            </a:r>
            <a:endParaRPr lang="en-US"/>
          </a:p>
        </p:txBody>
      </p:sp>
      <p:sp>
        <p:nvSpPr>
          <p:cNvPr id="5" name="Slide Number Placeholder 4"/>
          <p:cNvSpPr>
            <a:spLocks noGrp="1"/>
          </p:cNvSpPr>
          <p:nvPr>
            <p:ph type="sldNum" sz="quarter" idx="11"/>
          </p:nvPr>
        </p:nvSpPr>
        <p:spPr/>
        <p:txBody>
          <a:bodyPr/>
          <a:lstStyle/>
          <a:p>
            <a:pPr>
              <a:defRPr/>
            </a:pPr>
            <a:fld id="{048CA970-C8C2-44D0-A52F-37E17AF17160}" type="slidenum">
              <a:rPr lang="en-US" smtClean="0"/>
              <a:pPr>
                <a:defRPr/>
              </a:pPr>
              <a:t>24</a:t>
            </a:fld>
            <a:endParaRPr lang="en-US"/>
          </a:p>
        </p:txBody>
      </p:sp>
      <p:sp>
        <p:nvSpPr>
          <p:cNvPr id="8" name="Rectangle 2"/>
          <p:cNvSpPr txBox="1">
            <a:spLocks noChangeArrowheads="1"/>
          </p:cNvSpPr>
          <p:nvPr/>
        </p:nvSpPr>
        <p:spPr bwMode="auto">
          <a:xfrm>
            <a:off x="533400" y="228600"/>
            <a:ext cx="83058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sng" strike="noStrike" kern="0" cap="none" spc="0" normalizeH="0" baseline="0" noProof="0" smtClean="0">
                <a:ln>
                  <a:noFill/>
                </a:ln>
                <a:solidFill>
                  <a:schemeClr val="tx2"/>
                </a:solidFill>
                <a:effectLst/>
                <a:uLnTx/>
                <a:uFillTx/>
                <a:latin typeface="+mj-lt"/>
                <a:ea typeface="+mj-ea"/>
                <a:cs typeface="+mj-cs"/>
              </a:rPr>
              <a:t>SUBSTITUTIONVARIABLES</a:t>
            </a:r>
            <a:endParaRPr kumimoji="0" lang="en-US" sz="3600" b="1" i="0" u="sng" strike="noStrike" kern="0" cap="none" spc="0" normalizeH="0" baseline="0" noProof="0" dirty="0">
              <a:ln>
                <a:noFill/>
              </a:ln>
              <a:solidFill>
                <a:schemeClr val="tx2"/>
              </a:solidFill>
              <a:effectLst/>
              <a:uLnTx/>
              <a:uFillTx/>
              <a:latin typeface="+mj-lt"/>
              <a:ea typeface="+mj-ea"/>
              <a:cs typeface="+mj-cs"/>
            </a:endParaRPr>
          </a:p>
        </p:txBody>
      </p:sp>
      <p:sp>
        <p:nvSpPr>
          <p:cNvPr id="9" name="Rectangle 3"/>
          <p:cNvSpPr txBox="1">
            <a:spLocks noChangeArrowheads="1"/>
          </p:cNvSpPr>
          <p:nvPr/>
        </p:nvSpPr>
        <p:spPr bwMode="auto">
          <a:xfrm>
            <a:off x="228600" y="914400"/>
            <a:ext cx="86868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82650" marR="0" lvl="0" indent="-533400" algn="l" defTabSz="914400" rtl="0" eaLnBrk="0" fontAlgn="base" latinLnBrk="0" hangingPunct="0">
              <a:lnSpc>
                <a:spcPct val="100000"/>
              </a:lnSpc>
              <a:spcBef>
                <a:spcPct val="20000"/>
              </a:spcBef>
              <a:spcAft>
                <a:spcPct val="0"/>
              </a:spcAft>
              <a:buClr>
                <a:schemeClr val="tx2"/>
              </a:buClr>
              <a:buSzTx/>
              <a:buFontTx/>
              <a:buChar char="•"/>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SQL*Plus allows a PL/SQL block to receive input information with the help of substitution variables.</a:t>
            </a:r>
          </a:p>
          <a:p>
            <a:pPr marL="882650" marR="0" lvl="0" indent="-533400" algn="l" defTabSz="914400" rtl="0" eaLnBrk="0" fontAlgn="base" latinLnBrk="0" hangingPunct="0">
              <a:lnSpc>
                <a:spcPct val="100000"/>
              </a:lnSpc>
              <a:spcBef>
                <a:spcPct val="20000"/>
              </a:spcBef>
              <a:spcAft>
                <a:spcPct val="0"/>
              </a:spcAft>
              <a:buClr>
                <a:schemeClr val="tx2"/>
              </a:buClr>
              <a:buSzTx/>
              <a:buFontTx/>
              <a:buChar char="•"/>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Substitution variables cannot be used to output the values because no memory is allocated for them.</a:t>
            </a:r>
          </a:p>
          <a:p>
            <a:pPr marL="882650" marR="0" lvl="0" indent="-533400" algn="l" defTabSz="914400" rtl="0" eaLnBrk="0" fontAlgn="base" latinLnBrk="0" hangingPunct="0">
              <a:lnSpc>
                <a:spcPct val="100000"/>
              </a:lnSpc>
              <a:spcBef>
                <a:spcPct val="20000"/>
              </a:spcBef>
              <a:spcAft>
                <a:spcPct val="0"/>
              </a:spcAft>
              <a:buClr>
                <a:schemeClr val="tx2"/>
              </a:buClr>
              <a:buSzTx/>
              <a:buFontTx/>
              <a:buChar char="•"/>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SQL*Plus will substitute a variable before the PL/SQL block is sent to the database.</a:t>
            </a:r>
          </a:p>
          <a:p>
            <a:pPr marL="882650" marR="0" lvl="0" indent="-533400" algn="l" defTabSz="914400" rtl="0" eaLnBrk="0" fontAlgn="base" latinLnBrk="0" hangingPunct="0">
              <a:lnSpc>
                <a:spcPct val="100000"/>
              </a:lnSpc>
              <a:spcBef>
                <a:spcPct val="20000"/>
              </a:spcBef>
              <a:spcAft>
                <a:spcPct val="0"/>
              </a:spcAft>
              <a:buClr>
                <a:schemeClr val="tx2"/>
              </a:buClr>
              <a:buSzTx/>
              <a:buFontTx/>
              <a:buChar char="•"/>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Substitution variables are usually prefixed by the ampersand(&amp;) character or double ampersand (&amp;&amp;) character. </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YOUR TASK….</a:t>
            </a:r>
            <a:endParaRPr lang="en-US" dirty="0"/>
          </a:p>
        </p:txBody>
      </p:sp>
      <p:sp>
        <p:nvSpPr>
          <p:cNvPr id="3" name="Content Placeholder 2"/>
          <p:cNvSpPr>
            <a:spLocks noGrp="1"/>
          </p:cNvSpPr>
          <p:nvPr>
            <p:ph idx="1"/>
          </p:nvPr>
        </p:nvSpPr>
        <p:spPr/>
        <p:txBody>
          <a:bodyPr/>
          <a:lstStyle/>
          <a:p>
            <a:r>
              <a:rPr lang="en-US" dirty="0" smtClean="0"/>
              <a:t>WRITE A PROGRAM THAT WILL ASK EMPLOYEE NO AND PRINTS ITS NAME AND JOB ON SCREEN.</a:t>
            </a:r>
            <a:endParaRPr lang="en-US" dirty="0"/>
          </a:p>
        </p:txBody>
      </p:sp>
      <p:sp>
        <p:nvSpPr>
          <p:cNvPr id="4" name="Footer Placeholder 3"/>
          <p:cNvSpPr>
            <a:spLocks noGrp="1"/>
          </p:cNvSpPr>
          <p:nvPr>
            <p:ph type="ftr" sz="quarter" idx="10"/>
          </p:nvPr>
        </p:nvSpPr>
        <p:spPr/>
        <p:txBody>
          <a:bodyPr/>
          <a:lstStyle/>
          <a:p>
            <a:pPr>
              <a:defRPr/>
            </a:pPr>
            <a:r>
              <a:rPr lang="en-US" smtClean="0"/>
              <a:t>Guide to Oracle 10g</a:t>
            </a:r>
            <a:endParaRPr lang="en-US"/>
          </a:p>
        </p:txBody>
      </p:sp>
      <p:sp>
        <p:nvSpPr>
          <p:cNvPr id="5" name="Slide Number Placeholder 4"/>
          <p:cNvSpPr>
            <a:spLocks noGrp="1"/>
          </p:cNvSpPr>
          <p:nvPr>
            <p:ph type="sldNum" sz="quarter" idx="11"/>
          </p:nvPr>
        </p:nvSpPr>
        <p:spPr/>
        <p:txBody>
          <a:bodyPr/>
          <a:lstStyle/>
          <a:p>
            <a:pPr>
              <a:defRPr/>
            </a:pPr>
            <a:fld id="{048CA970-C8C2-44D0-A52F-37E17AF17160}"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15363" name="Rectangle 2"/>
          <p:cNvSpPr>
            <a:spLocks noGrp="1" noChangeArrowheads="1"/>
          </p:cNvSpPr>
          <p:nvPr>
            <p:ph type="ctrTitle"/>
          </p:nvPr>
        </p:nvSpPr>
        <p:spPr>
          <a:xfrm>
            <a:off x="838200" y="0"/>
            <a:ext cx="8001000" cy="838200"/>
          </a:xfrm>
        </p:spPr>
        <p:txBody>
          <a:bodyPr/>
          <a:lstStyle/>
          <a:p>
            <a:pPr eaLnBrk="1" hangingPunct="1"/>
            <a:r>
              <a:rPr lang="en-US" sz="3200" b="1" u="sng" smtClean="0">
                <a:effectLst/>
                <a:ea typeface="Arial Unicode MS" pitchFamily="34" charset="-128"/>
                <a:cs typeface="Arial Unicode MS" pitchFamily="34" charset="-128"/>
              </a:rPr>
              <a:t>IF-THEN STATEMENTS</a:t>
            </a:r>
          </a:p>
        </p:txBody>
      </p:sp>
      <p:sp>
        <p:nvSpPr>
          <p:cNvPr id="15364" name="Rectangle 3"/>
          <p:cNvSpPr>
            <a:spLocks noGrp="1" noChangeArrowheads="1"/>
          </p:cNvSpPr>
          <p:nvPr>
            <p:ph type="subTitle" idx="1"/>
          </p:nvPr>
        </p:nvSpPr>
        <p:spPr>
          <a:xfrm>
            <a:off x="228600" y="990600"/>
            <a:ext cx="8915400" cy="5105400"/>
          </a:xfrm>
        </p:spPr>
        <p:txBody>
          <a:bodyPr>
            <a:normAutofit lnSpcReduction="10000"/>
          </a:bodyPr>
          <a:lstStyle/>
          <a:p>
            <a:pPr marL="742950" indent="-571500" algn="l" eaLnBrk="1" hangingPunct="1">
              <a:lnSpc>
                <a:spcPct val="90000"/>
              </a:lnSpc>
              <a:buFontTx/>
              <a:buChar char="•"/>
            </a:pPr>
            <a:r>
              <a:rPr lang="en-US" sz="2800" smtClean="0">
                <a:effectLst/>
                <a:ea typeface="Arial Unicode MS" pitchFamily="34" charset="-128"/>
                <a:cs typeface="Arial Unicode MS" pitchFamily="34" charset="-128"/>
              </a:rPr>
              <a:t>An IF-THEN statement is the most basic kind of a conditional control and has the following structure:</a:t>
            </a:r>
          </a:p>
          <a:p>
            <a:pPr marL="2136775" lvl="2" indent="-568325" algn="l" eaLnBrk="1" hangingPunct="1">
              <a:lnSpc>
                <a:spcPct val="90000"/>
              </a:lnSpc>
            </a:pPr>
            <a:r>
              <a:rPr lang="en-US" smtClean="0">
                <a:effectLst/>
                <a:ea typeface="Arial Unicode MS" pitchFamily="34" charset="-128"/>
                <a:cs typeface="Arial Unicode MS" pitchFamily="34" charset="-128"/>
              </a:rPr>
              <a:t>IF </a:t>
            </a:r>
            <a:r>
              <a:rPr lang="en-US" i="1" smtClean="0">
                <a:effectLst/>
                <a:ea typeface="Arial Unicode MS" pitchFamily="34" charset="-128"/>
                <a:cs typeface="Arial Unicode MS" pitchFamily="34" charset="-128"/>
              </a:rPr>
              <a:t>CONDITION</a:t>
            </a:r>
          </a:p>
          <a:p>
            <a:pPr marL="2136775" lvl="2" indent="-568325" algn="l" eaLnBrk="1" hangingPunct="1">
              <a:lnSpc>
                <a:spcPct val="90000"/>
              </a:lnSpc>
            </a:pPr>
            <a:r>
              <a:rPr lang="en-US" smtClean="0">
                <a:effectLst/>
                <a:ea typeface="Arial Unicode MS" pitchFamily="34" charset="-128"/>
                <a:cs typeface="Arial Unicode MS" pitchFamily="34" charset="-128"/>
              </a:rPr>
              <a:t>THEN</a:t>
            </a:r>
          </a:p>
          <a:p>
            <a:pPr marL="2136775" lvl="2" indent="-568325" algn="l" eaLnBrk="1" hangingPunct="1">
              <a:lnSpc>
                <a:spcPct val="90000"/>
              </a:lnSpc>
            </a:pPr>
            <a:r>
              <a:rPr lang="en-US" smtClean="0">
                <a:effectLst/>
                <a:ea typeface="Arial Unicode MS" pitchFamily="34" charset="-128"/>
                <a:cs typeface="Arial Unicode MS" pitchFamily="34" charset="-128"/>
              </a:rPr>
              <a:t>	STATEMENT 1;</a:t>
            </a:r>
          </a:p>
          <a:p>
            <a:pPr marL="2136775" lvl="2" indent="-568325" algn="l" eaLnBrk="1" hangingPunct="1">
              <a:lnSpc>
                <a:spcPct val="90000"/>
              </a:lnSpc>
            </a:pPr>
            <a:r>
              <a:rPr lang="en-US" smtClean="0">
                <a:effectLst/>
                <a:ea typeface="Arial Unicode MS" pitchFamily="34" charset="-128"/>
                <a:cs typeface="Arial Unicode MS" pitchFamily="34" charset="-128"/>
              </a:rPr>
              <a:t>	…</a:t>
            </a:r>
          </a:p>
          <a:p>
            <a:pPr marL="2136775" lvl="2" indent="-568325" algn="l" eaLnBrk="1" hangingPunct="1">
              <a:lnSpc>
                <a:spcPct val="90000"/>
              </a:lnSpc>
            </a:pPr>
            <a:r>
              <a:rPr lang="en-US" smtClean="0">
                <a:effectLst/>
                <a:ea typeface="Arial Unicode MS" pitchFamily="34" charset="-128"/>
                <a:cs typeface="Arial Unicode MS" pitchFamily="34" charset="-128"/>
              </a:rPr>
              <a:t>	STATEMENT N;</a:t>
            </a:r>
          </a:p>
          <a:p>
            <a:pPr marL="2136775" lvl="2" indent="-568325" algn="l" eaLnBrk="1" hangingPunct="1">
              <a:lnSpc>
                <a:spcPct val="90000"/>
              </a:lnSpc>
            </a:pPr>
            <a:r>
              <a:rPr lang="en-US" smtClean="0">
                <a:effectLst/>
                <a:ea typeface="Arial Unicode MS" pitchFamily="34" charset="-128"/>
                <a:cs typeface="Arial Unicode MS" pitchFamily="34" charset="-128"/>
              </a:rPr>
              <a:t>END IF;</a:t>
            </a:r>
          </a:p>
          <a:p>
            <a:pPr marL="742950" indent="-571500" algn="l" eaLnBrk="1" hangingPunct="1">
              <a:lnSpc>
                <a:spcPct val="90000"/>
              </a:lnSpc>
              <a:buFontTx/>
              <a:buChar char="•"/>
            </a:pPr>
            <a:r>
              <a:rPr lang="en-US" sz="2800" smtClean="0">
                <a:effectLst/>
                <a:ea typeface="Arial Unicode MS" pitchFamily="34" charset="-128"/>
                <a:cs typeface="Arial Unicode MS" pitchFamily="34" charset="-128"/>
              </a:rPr>
              <a:t>The reserved word IF marks the beginning of the IF statement.</a:t>
            </a:r>
          </a:p>
          <a:p>
            <a:pPr marL="742950" indent="-571500" algn="l" eaLnBrk="1" hangingPunct="1">
              <a:lnSpc>
                <a:spcPct val="90000"/>
              </a:lnSpc>
              <a:buFontTx/>
              <a:buChar char="•"/>
            </a:pPr>
            <a:r>
              <a:rPr lang="en-US" sz="2800" smtClean="0">
                <a:effectLst/>
                <a:ea typeface="Arial Unicode MS" pitchFamily="34" charset="-128"/>
                <a:cs typeface="Arial Unicode MS" pitchFamily="34" charset="-128"/>
              </a:rPr>
              <a:t>Statements 1 through N are a sequence of executable statements that consist of one or more of the standard programming structures.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YOUR TASK------</a:t>
            </a:r>
          </a:p>
        </p:txBody>
      </p:sp>
      <p:sp>
        <p:nvSpPr>
          <p:cNvPr id="3" name="Content Placeholder 2"/>
          <p:cNvSpPr>
            <a:spLocks noGrp="1"/>
          </p:cNvSpPr>
          <p:nvPr>
            <p:ph idx="1"/>
          </p:nvPr>
        </p:nvSpPr>
        <p:spPr/>
        <p:txBody>
          <a:bodyPr/>
          <a:lstStyle/>
          <a:p>
            <a:pPr eaLnBrk="1" hangingPunct="1">
              <a:defRPr/>
            </a:pPr>
            <a:r>
              <a:rPr lang="en-US" dirty="0" smtClean="0"/>
              <a:t>WRITE A PROGRAM IN PL/SQL THAT COMPARES TWO NUMBERS AND PRINTS THE GREATER NUMBER.</a:t>
            </a:r>
          </a:p>
        </p:txBody>
      </p:sp>
      <p:sp>
        <p:nvSpPr>
          <p:cNvPr id="4" name="Date Placeholder 3"/>
          <p:cNvSpPr>
            <a:spLocks noGrp="1"/>
          </p:cNvSpPr>
          <p:nvPr>
            <p:ph type="dt" sz="quarter" idx="10"/>
          </p:nvPr>
        </p:nvSpPr>
        <p:spPr/>
        <p:txBody>
          <a:bodyPr/>
          <a:lstStyle/>
          <a:p>
            <a:pPr>
              <a:defRPr/>
            </a:pPr>
            <a:r>
              <a:rPr lang="en-US"/>
              <a:t>Bordoloi and Bock</a:t>
            </a:r>
            <a:endParaRPr lang="en-US">
              <a:solidFill>
                <a:schemeClr val="tx1"/>
              </a:solidFill>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18435" name="Rectangle 2"/>
          <p:cNvSpPr>
            <a:spLocks noGrp="1" noChangeArrowheads="1"/>
          </p:cNvSpPr>
          <p:nvPr>
            <p:ph type="ctrTitle"/>
          </p:nvPr>
        </p:nvSpPr>
        <p:spPr>
          <a:xfrm>
            <a:off x="838200" y="0"/>
            <a:ext cx="8001000" cy="609600"/>
          </a:xfrm>
        </p:spPr>
        <p:txBody>
          <a:bodyPr/>
          <a:lstStyle/>
          <a:p>
            <a:pPr algn="l" eaLnBrk="1" hangingPunct="1"/>
            <a:r>
              <a:rPr lang="en-US" sz="3200" b="1" u="sng" smtClean="0">
                <a:effectLst/>
                <a:ea typeface="Arial Unicode MS" pitchFamily="34" charset="-128"/>
                <a:cs typeface="Arial Unicode MS" pitchFamily="34" charset="-128"/>
              </a:rPr>
              <a:t>Example</a:t>
            </a:r>
          </a:p>
        </p:txBody>
      </p:sp>
      <p:sp>
        <p:nvSpPr>
          <p:cNvPr id="18436" name="Rectangle 3"/>
          <p:cNvSpPr>
            <a:spLocks noGrp="1" noChangeArrowheads="1"/>
          </p:cNvSpPr>
          <p:nvPr>
            <p:ph type="subTitle" idx="1"/>
          </p:nvPr>
        </p:nvSpPr>
        <p:spPr>
          <a:xfrm>
            <a:off x="228600" y="533400"/>
            <a:ext cx="8915400" cy="5562600"/>
          </a:xfrm>
        </p:spPr>
        <p:txBody>
          <a:bodyPr/>
          <a:lstStyle/>
          <a:p>
            <a:pPr marL="742950" indent="-571500" algn="l" eaLnBrk="1" hangingPunct="1"/>
            <a:r>
              <a:rPr lang="en-US" sz="2000" smtClean="0">
                <a:effectLst/>
              </a:rPr>
              <a:t>DECLARE</a:t>
            </a:r>
          </a:p>
          <a:p>
            <a:pPr marL="742950" indent="-571500" algn="l" eaLnBrk="1" hangingPunct="1"/>
            <a:r>
              <a:rPr lang="en-US" sz="2000" smtClean="0">
                <a:effectLst/>
              </a:rPr>
              <a:t>	v_num1 NUMBER := 5;</a:t>
            </a:r>
          </a:p>
          <a:p>
            <a:pPr marL="742950" indent="-571500" algn="l" eaLnBrk="1" hangingPunct="1"/>
            <a:r>
              <a:rPr lang="en-US" sz="2000" smtClean="0">
                <a:effectLst/>
              </a:rPr>
              <a:t>	v_num2 NUMBER := 3;</a:t>
            </a:r>
          </a:p>
          <a:p>
            <a:pPr marL="742950" indent="-571500" algn="l" eaLnBrk="1" hangingPunct="1"/>
            <a:r>
              <a:rPr lang="en-US" sz="2000" smtClean="0">
                <a:effectLst/>
              </a:rPr>
              <a:t>	v_temp NUMBER;</a:t>
            </a:r>
          </a:p>
          <a:p>
            <a:pPr marL="742950" indent="-571500" algn="l" eaLnBrk="1" hangingPunct="1"/>
            <a:r>
              <a:rPr lang="en-US" sz="2000" smtClean="0">
                <a:effectLst/>
              </a:rPr>
              <a:t>BEGIN</a:t>
            </a:r>
          </a:p>
          <a:p>
            <a:pPr marL="742950" indent="-571500" algn="l" eaLnBrk="1" hangingPunct="1"/>
            <a:r>
              <a:rPr lang="en-US" sz="2000" smtClean="0">
                <a:effectLst/>
              </a:rPr>
              <a:t>	-- if v_num1 is greater than v_num2 rearrange their</a:t>
            </a:r>
          </a:p>
          <a:p>
            <a:pPr marL="742950" indent="-571500" algn="l" eaLnBrk="1" hangingPunct="1"/>
            <a:r>
              <a:rPr lang="en-US" sz="2000" smtClean="0">
                <a:effectLst/>
              </a:rPr>
              <a:t>	-- values</a:t>
            </a:r>
          </a:p>
          <a:p>
            <a:pPr marL="742950" indent="-571500" algn="l" eaLnBrk="1" hangingPunct="1"/>
            <a:r>
              <a:rPr lang="en-US" sz="2000" smtClean="0">
                <a:effectLst/>
              </a:rPr>
              <a:t>	IF v_num1 &gt; v_num2</a:t>
            </a:r>
          </a:p>
          <a:p>
            <a:pPr marL="742950" indent="-571500" algn="l" eaLnBrk="1" hangingPunct="1"/>
            <a:r>
              <a:rPr lang="en-US" sz="2000" smtClean="0">
                <a:effectLst/>
              </a:rPr>
              <a:t>	THEN</a:t>
            </a:r>
          </a:p>
          <a:p>
            <a:pPr marL="742950" indent="-571500" algn="l" eaLnBrk="1" hangingPunct="1"/>
            <a:r>
              <a:rPr lang="en-US" sz="2000" smtClean="0">
                <a:effectLst/>
              </a:rPr>
              <a:t>		v_temp := v_num1;</a:t>
            </a:r>
          </a:p>
          <a:p>
            <a:pPr marL="742950" indent="-571500" algn="l" eaLnBrk="1" hangingPunct="1"/>
            <a:r>
              <a:rPr lang="en-US" sz="2000" smtClean="0">
                <a:effectLst/>
              </a:rPr>
              <a:t>		v_num1 := v_num2;</a:t>
            </a:r>
          </a:p>
          <a:p>
            <a:pPr marL="742950" indent="-571500" algn="l" eaLnBrk="1" hangingPunct="1"/>
            <a:r>
              <a:rPr lang="en-US" sz="2000" smtClean="0">
                <a:effectLst/>
              </a:rPr>
              <a:t>		v_num2 := v_temp;</a:t>
            </a:r>
          </a:p>
          <a:p>
            <a:pPr marL="742950" indent="-571500" algn="l" eaLnBrk="1" hangingPunct="1"/>
            <a:r>
              <a:rPr lang="en-US" sz="2000" smtClean="0">
                <a:effectLst/>
              </a:rPr>
              <a:t>	END IF;</a:t>
            </a:r>
          </a:p>
          <a:p>
            <a:pPr marL="742950" indent="-571500" algn="l" eaLnBrk="1" hangingPunct="1"/>
            <a:r>
              <a:rPr lang="en-US" sz="2000" smtClean="0">
                <a:effectLst/>
              </a:rPr>
              <a:t>	-- display the values of v_num1 and v_num2</a:t>
            </a:r>
          </a:p>
          <a:p>
            <a:pPr marL="742950" indent="-571500" algn="l" eaLnBrk="1" hangingPunct="1"/>
            <a:r>
              <a:rPr lang="en-US" sz="2000" smtClean="0">
                <a:effectLst/>
              </a:rPr>
              <a:t>	DBMS_OUTPUT.PUT_LINE('v_num1 = '||v_num1);</a:t>
            </a:r>
          </a:p>
          <a:p>
            <a:pPr marL="742950" indent="-571500" algn="l" eaLnBrk="1" hangingPunct="1"/>
            <a:r>
              <a:rPr lang="en-US" sz="2000" smtClean="0">
                <a:effectLst/>
              </a:rPr>
              <a:t>	DBMS_OUTPUT.PUT_LINE('v_num2 = '||v_num2);</a:t>
            </a:r>
          </a:p>
          <a:p>
            <a:pPr marL="742950" indent="-571500" algn="l" eaLnBrk="1" hangingPunct="1"/>
            <a:r>
              <a:rPr lang="en-US" sz="2000" smtClean="0">
                <a:effectLst/>
              </a:rPr>
              <a:t>END;</a:t>
            </a:r>
          </a:p>
          <a:p>
            <a:pPr marL="742950" indent="-571500" algn="l" eaLnBrk="1" hangingPunct="1">
              <a:lnSpc>
                <a:spcPct val="90000"/>
              </a:lnSpc>
              <a:buFontTx/>
              <a:buChar char="•"/>
            </a:pPr>
            <a:endParaRPr lang="en-US" sz="1800" smtClean="0">
              <a:effectLst/>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20483" name="Rectangle 2"/>
          <p:cNvSpPr>
            <a:spLocks noGrp="1" noChangeArrowheads="1"/>
          </p:cNvSpPr>
          <p:nvPr>
            <p:ph type="ctrTitle"/>
          </p:nvPr>
        </p:nvSpPr>
        <p:spPr>
          <a:xfrm>
            <a:off x="838200" y="0"/>
            <a:ext cx="8001000" cy="838200"/>
          </a:xfrm>
        </p:spPr>
        <p:txBody>
          <a:bodyPr/>
          <a:lstStyle/>
          <a:p>
            <a:pPr eaLnBrk="1" hangingPunct="1"/>
            <a:r>
              <a:rPr lang="en-US" sz="3200" b="1" u="sng" smtClean="0">
                <a:effectLst/>
                <a:ea typeface="Arial Unicode MS" pitchFamily="34" charset="-128"/>
                <a:cs typeface="Arial Unicode MS" pitchFamily="34" charset="-128"/>
              </a:rPr>
              <a:t>IF-THEN-ELSE STATEMENT</a:t>
            </a:r>
          </a:p>
        </p:txBody>
      </p:sp>
      <p:sp>
        <p:nvSpPr>
          <p:cNvPr id="20484" name="Rectangle 3"/>
          <p:cNvSpPr>
            <a:spLocks noGrp="1" noChangeArrowheads="1"/>
          </p:cNvSpPr>
          <p:nvPr>
            <p:ph type="subTitle" idx="1"/>
          </p:nvPr>
        </p:nvSpPr>
        <p:spPr>
          <a:xfrm>
            <a:off x="228600" y="685800"/>
            <a:ext cx="8915400" cy="5410200"/>
          </a:xfrm>
        </p:spPr>
        <p:txBody>
          <a:bodyPr>
            <a:normAutofit lnSpcReduction="10000"/>
          </a:bodyPr>
          <a:lstStyle/>
          <a:p>
            <a:pPr marL="2136775" lvl="2" indent="-568325" algn="l" eaLnBrk="1" hangingPunct="1"/>
            <a:r>
              <a:rPr lang="en-US" smtClean="0">
                <a:effectLst/>
              </a:rPr>
              <a:t>IF </a:t>
            </a:r>
            <a:r>
              <a:rPr lang="en-US" i="1" smtClean="0">
                <a:effectLst/>
              </a:rPr>
              <a:t>CONDITION</a:t>
            </a:r>
          </a:p>
          <a:p>
            <a:pPr marL="2136775" lvl="2" indent="-568325" algn="l" eaLnBrk="1" hangingPunct="1"/>
            <a:r>
              <a:rPr lang="en-US" smtClean="0">
                <a:effectLst/>
              </a:rPr>
              <a:t>THEN</a:t>
            </a:r>
          </a:p>
          <a:p>
            <a:pPr marL="2136775" lvl="2" indent="-568325" algn="l" eaLnBrk="1" hangingPunct="1"/>
            <a:r>
              <a:rPr lang="en-US" smtClean="0">
                <a:effectLst/>
              </a:rPr>
              <a:t>STATEMENT 1;</a:t>
            </a:r>
          </a:p>
          <a:p>
            <a:pPr marL="2136775" lvl="2" indent="-568325" algn="l" eaLnBrk="1" hangingPunct="1"/>
            <a:r>
              <a:rPr lang="en-US" smtClean="0">
                <a:effectLst/>
              </a:rPr>
              <a:t>ELSE</a:t>
            </a:r>
          </a:p>
          <a:p>
            <a:pPr marL="2136775" lvl="2" indent="-568325" algn="l" eaLnBrk="1" hangingPunct="1"/>
            <a:r>
              <a:rPr lang="en-US" smtClean="0">
                <a:effectLst/>
              </a:rPr>
              <a:t>STATEMENT 2;</a:t>
            </a:r>
          </a:p>
          <a:p>
            <a:pPr marL="2136775" lvl="2" indent="-568325" algn="l" eaLnBrk="1" hangingPunct="1"/>
            <a:r>
              <a:rPr lang="en-US" smtClean="0">
                <a:effectLst/>
              </a:rPr>
              <a:t>END IF;</a:t>
            </a:r>
          </a:p>
          <a:p>
            <a:pPr marL="2136775" lvl="2" indent="-568325" algn="l" eaLnBrk="1" hangingPunct="1"/>
            <a:r>
              <a:rPr lang="en-US" smtClean="0">
                <a:effectLst/>
              </a:rPr>
              <a:t>STATEMENT 3;</a:t>
            </a:r>
          </a:p>
          <a:p>
            <a:pPr marL="742950" indent="-571500" algn="l" eaLnBrk="1" hangingPunct="1">
              <a:buFontTx/>
              <a:buChar char="•"/>
            </a:pPr>
            <a:r>
              <a:rPr lang="en-US" sz="2800" smtClean="0">
                <a:effectLst/>
              </a:rPr>
              <a:t>When </a:t>
            </a:r>
            <a:r>
              <a:rPr lang="en-US" sz="2800" i="1" smtClean="0">
                <a:effectLst/>
              </a:rPr>
              <a:t>CONDITION </a:t>
            </a:r>
            <a:r>
              <a:rPr lang="en-US" sz="2800" smtClean="0">
                <a:effectLst/>
              </a:rPr>
              <a:t>evaluates to TRUE, control is passed to STATEMENT 1;</a:t>
            </a:r>
          </a:p>
          <a:p>
            <a:pPr marL="742950" indent="-571500" algn="l" eaLnBrk="1" hangingPunct="1">
              <a:buFontTx/>
              <a:buChar char="•"/>
            </a:pPr>
            <a:r>
              <a:rPr lang="en-US" sz="2800" smtClean="0">
                <a:effectLst/>
              </a:rPr>
              <a:t>When </a:t>
            </a:r>
            <a:r>
              <a:rPr lang="en-US" sz="2800" i="1" smtClean="0">
                <a:effectLst/>
              </a:rPr>
              <a:t>CONDITION </a:t>
            </a:r>
            <a:r>
              <a:rPr lang="en-US" sz="2800" smtClean="0">
                <a:effectLst/>
              </a:rPr>
              <a:t>evaluates to FALSE, control is passed to STATEMENT 2. </a:t>
            </a:r>
          </a:p>
          <a:p>
            <a:pPr marL="742950" indent="-571500" algn="l" eaLnBrk="1" hangingPunct="1">
              <a:buFontTx/>
              <a:buChar char="•"/>
            </a:pPr>
            <a:r>
              <a:rPr lang="en-US" sz="2800" smtClean="0">
                <a:effectLst/>
              </a:rPr>
              <a:t>After the IF-THEN-ELSE construct has completed, STATEMENT 3 is executed. </a:t>
            </a:r>
            <a:endParaRPr lang="en-US" sz="2000" smtClean="0">
              <a:effectLst/>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Bordoloi and Bock</a:t>
            </a:r>
            <a:endParaRPr lang="en-US">
              <a:solidFill>
                <a:schemeClr val="tx1"/>
              </a:solidFill>
              <a:effectLst/>
            </a:endParaRPr>
          </a:p>
        </p:txBody>
      </p:sp>
      <p:sp>
        <p:nvSpPr>
          <p:cNvPr id="374786" name="Rectangle 2"/>
          <p:cNvSpPr>
            <a:spLocks noGrp="1" noChangeArrowheads="1"/>
          </p:cNvSpPr>
          <p:nvPr>
            <p:ph type="ctrTitle"/>
          </p:nvPr>
        </p:nvSpPr>
        <p:spPr>
          <a:xfrm>
            <a:off x="762000" y="762000"/>
            <a:ext cx="8001000" cy="838200"/>
          </a:xfrm>
        </p:spPr>
        <p:txBody>
          <a:bodyPr/>
          <a:lstStyle/>
          <a:p>
            <a:pPr algn="ctr"/>
            <a:r>
              <a:rPr lang="en-US" sz="3200" b="1" u="sng" dirty="0">
                <a:ea typeface="Arial Unicode MS" pitchFamily="34" charset="-128"/>
                <a:cs typeface="Arial Unicode MS" pitchFamily="34" charset="-128"/>
              </a:rPr>
              <a:t>PL/SQL</a:t>
            </a:r>
          </a:p>
        </p:txBody>
      </p:sp>
      <p:sp>
        <p:nvSpPr>
          <p:cNvPr id="374787" name="Rectangle 3"/>
          <p:cNvSpPr>
            <a:spLocks noGrp="1" noChangeArrowheads="1"/>
          </p:cNvSpPr>
          <p:nvPr>
            <p:ph type="subTitle" idx="1"/>
          </p:nvPr>
        </p:nvSpPr>
        <p:spPr>
          <a:xfrm>
            <a:off x="304800" y="914400"/>
            <a:ext cx="8839200" cy="5181600"/>
          </a:xfrm>
        </p:spPr>
        <p:txBody>
          <a:bodyPr/>
          <a:lstStyle/>
          <a:p>
            <a:pPr marL="882650" indent="-533400" algn="l">
              <a:lnSpc>
                <a:spcPct val="90000"/>
              </a:lnSpc>
              <a:buFontTx/>
              <a:buChar char="•"/>
            </a:pPr>
            <a:endParaRPr lang="en-US" sz="2800">
              <a:effectLst/>
              <a:latin typeface="StoneSerif" charset="0"/>
              <a:ea typeface="Arial Unicode MS" pitchFamily="34" charset="-128"/>
              <a:cs typeface="Arial Unicode MS" pitchFamily="34" charset="-128"/>
            </a:endParaRPr>
          </a:p>
          <a:p>
            <a:pPr marL="882650" indent="-533400" algn="l">
              <a:lnSpc>
                <a:spcPct val="90000"/>
              </a:lnSpc>
              <a:buFontTx/>
              <a:buChar char="•"/>
            </a:pPr>
            <a:r>
              <a:rPr lang="en-US" sz="2800">
                <a:effectLst/>
                <a:latin typeface="StoneSerif" charset="0"/>
                <a:ea typeface="Arial Unicode MS" pitchFamily="34" charset="-128"/>
                <a:cs typeface="Arial Unicode MS" pitchFamily="34" charset="-128"/>
              </a:rPr>
              <a:t>When the PL/SQL engine is located on the client, as it is in the Oracle Developer Tools, the PL/SQL processing is done on the client side.</a:t>
            </a:r>
          </a:p>
          <a:p>
            <a:pPr marL="882650" indent="-533400" algn="l">
              <a:lnSpc>
                <a:spcPct val="90000"/>
              </a:lnSpc>
              <a:buFontTx/>
              <a:buChar char="•"/>
            </a:pPr>
            <a:r>
              <a:rPr lang="en-US" sz="2800">
                <a:effectLst/>
                <a:latin typeface="StoneSerif" charset="0"/>
                <a:ea typeface="Arial Unicode MS" pitchFamily="34" charset="-128"/>
                <a:cs typeface="Arial Unicode MS" pitchFamily="34" charset="-128"/>
              </a:rPr>
              <a:t> All SQL statements that are embedded within the PL/SQL block are sent to the Oracle server for further processing. When PL/SQL block contains no SQL statement, the entire block is executed on the client side.</a:t>
            </a:r>
          </a:p>
          <a:p>
            <a:pPr marL="882650" indent="-533400" algn="just">
              <a:lnSpc>
                <a:spcPct val="90000"/>
              </a:lnSpc>
              <a:buFontTx/>
              <a:buChar char="•"/>
            </a:pPr>
            <a:endParaRPr lang="en-US" sz="280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YOUR TASK------</a:t>
            </a:r>
          </a:p>
        </p:txBody>
      </p:sp>
      <p:sp>
        <p:nvSpPr>
          <p:cNvPr id="3" name="Content Placeholder 2"/>
          <p:cNvSpPr>
            <a:spLocks noGrp="1"/>
          </p:cNvSpPr>
          <p:nvPr>
            <p:ph idx="1"/>
          </p:nvPr>
        </p:nvSpPr>
        <p:spPr/>
        <p:txBody>
          <a:bodyPr/>
          <a:lstStyle/>
          <a:p>
            <a:pPr eaLnBrk="1" hangingPunct="1">
              <a:defRPr/>
            </a:pPr>
            <a:r>
              <a:rPr lang="en-US" dirty="0" smtClean="0"/>
              <a:t>WRITE A PROGRAM IN PL/SQL THAT TAKES A NUMBER AS INPUT AND FINDS THAT IT’S AN ODD NUMBER OR EVEN NUMBER……..</a:t>
            </a:r>
          </a:p>
        </p:txBody>
      </p:sp>
      <p:sp>
        <p:nvSpPr>
          <p:cNvPr id="4" name="Date Placeholder 3"/>
          <p:cNvSpPr>
            <a:spLocks noGrp="1"/>
          </p:cNvSpPr>
          <p:nvPr>
            <p:ph type="dt" sz="quarter" idx="10"/>
          </p:nvPr>
        </p:nvSpPr>
        <p:spPr/>
        <p:txBody>
          <a:bodyPr/>
          <a:lstStyle/>
          <a:p>
            <a:pPr>
              <a:defRPr/>
            </a:pPr>
            <a:r>
              <a:rPr lang="en-US"/>
              <a:t>Bordoloi and Bock</a:t>
            </a:r>
            <a:endParaRPr lang="en-US">
              <a:solidFill>
                <a:schemeClr val="tx1"/>
              </a:solidFill>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22531" name="Rectangle 2"/>
          <p:cNvSpPr>
            <a:spLocks noGrp="1" noChangeArrowheads="1"/>
          </p:cNvSpPr>
          <p:nvPr>
            <p:ph type="ctrTitle"/>
          </p:nvPr>
        </p:nvSpPr>
        <p:spPr>
          <a:xfrm>
            <a:off x="838200" y="0"/>
            <a:ext cx="8001000" cy="838200"/>
          </a:xfrm>
        </p:spPr>
        <p:txBody>
          <a:bodyPr/>
          <a:lstStyle/>
          <a:p>
            <a:pPr algn="l" eaLnBrk="1" hangingPunct="1"/>
            <a:r>
              <a:rPr lang="en-US" sz="3200" b="1" u="sng" smtClean="0">
                <a:effectLst/>
                <a:ea typeface="Arial Unicode MS" pitchFamily="34" charset="-128"/>
                <a:cs typeface="Arial Unicode MS" pitchFamily="34" charset="-128"/>
              </a:rPr>
              <a:t>SOLUTION</a:t>
            </a:r>
          </a:p>
        </p:txBody>
      </p:sp>
      <p:sp>
        <p:nvSpPr>
          <p:cNvPr id="22532" name="Rectangle 3"/>
          <p:cNvSpPr>
            <a:spLocks noGrp="1" noChangeArrowheads="1"/>
          </p:cNvSpPr>
          <p:nvPr>
            <p:ph type="subTitle" idx="1"/>
          </p:nvPr>
        </p:nvSpPr>
        <p:spPr>
          <a:xfrm>
            <a:off x="228600" y="838200"/>
            <a:ext cx="8915400" cy="5257800"/>
          </a:xfrm>
        </p:spPr>
        <p:txBody>
          <a:bodyPr>
            <a:normAutofit fontScale="92500" lnSpcReduction="10000"/>
          </a:bodyPr>
          <a:lstStyle/>
          <a:p>
            <a:pPr marL="1454150" lvl="1" indent="-457200" algn="l" eaLnBrk="1" hangingPunct="1"/>
            <a:r>
              <a:rPr lang="pt-BR" sz="2400" smtClean="0">
                <a:effectLst/>
              </a:rPr>
              <a:t>DECLARE</a:t>
            </a:r>
          </a:p>
          <a:p>
            <a:pPr marL="1454150" lvl="1" indent="-457200" algn="l" eaLnBrk="1" hangingPunct="1"/>
            <a:r>
              <a:rPr lang="pt-BR" sz="2400" smtClean="0">
                <a:effectLst/>
              </a:rPr>
              <a:t>	v_num NUMBER := &amp;sv_user_num;</a:t>
            </a:r>
          </a:p>
          <a:p>
            <a:pPr marL="1454150" lvl="1" indent="-457200" algn="l" eaLnBrk="1" hangingPunct="1"/>
            <a:r>
              <a:rPr lang="pt-BR" sz="2400" smtClean="0">
                <a:effectLst/>
              </a:rPr>
              <a:t>BEGIN</a:t>
            </a:r>
          </a:p>
          <a:p>
            <a:pPr marL="1454150" lvl="1" indent="-457200" algn="l" eaLnBrk="1" hangingPunct="1"/>
            <a:r>
              <a:rPr lang="en-US" sz="2400" smtClean="0">
                <a:effectLst/>
              </a:rPr>
              <a:t>-- test if the number provided by the user is even</a:t>
            </a:r>
          </a:p>
          <a:p>
            <a:pPr marL="1454150" lvl="1" indent="-457200" algn="l" eaLnBrk="1" hangingPunct="1"/>
            <a:r>
              <a:rPr lang="en-US" sz="2400" smtClean="0">
                <a:effectLst/>
              </a:rPr>
              <a:t>	IF MOD(v_num,2) = 0</a:t>
            </a:r>
          </a:p>
          <a:p>
            <a:pPr marL="1454150" lvl="1" indent="-457200" algn="l" eaLnBrk="1" hangingPunct="1"/>
            <a:r>
              <a:rPr lang="en-US" sz="2400" smtClean="0">
                <a:effectLst/>
              </a:rPr>
              <a:t>	THEN</a:t>
            </a:r>
          </a:p>
          <a:p>
            <a:pPr marL="1454150" lvl="1" indent="-457200" algn="l" eaLnBrk="1" hangingPunct="1"/>
            <a:r>
              <a:rPr lang="en-US" sz="2400" smtClean="0">
                <a:effectLst/>
              </a:rPr>
              <a:t>		DBMS_OUTPUT.PUT_LINE(v_num||' is even 		number');</a:t>
            </a:r>
          </a:p>
          <a:p>
            <a:pPr marL="1454150" lvl="1" indent="-457200" algn="l" eaLnBrk="1" hangingPunct="1"/>
            <a:r>
              <a:rPr lang="en-US" sz="2400" smtClean="0">
                <a:effectLst/>
              </a:rPr>
              <a:t>	ELSE</a:t>
            </a:r>
          </a:p>
          <a:p>
            <a:pPr marL="1454150" lvl="1" indent="-457200" algn="l" eaLnBrk="1" hangingPunct="1"/>
            <a:r>
              <a:rPr lang="en-US" sz="2400" smtClean="0">
                <a:effectLst/>
              </a:rPr>
              <a:t>		DBMS_OUTPUT.PUT_LINE(v_num||' is odd 		number');</a:t>
            </a:r>
          </a:p>
          <a:p>
            <a:pPr marL="1454150" lvl="1" indent="-457200" algn="l" eaLnBrk="1" hangingPunct="1"/>
            <a:r>
              <a:rPr lang="en-US" sz="2400" smtClean="0">
                <a:effectLst/>
              </a:rPr>
              <a:t>	END IF;</a:t>
            </a:r>
          </a:p>
          <a:p>
            <a:pPr marL="1454150" lvl="1" indent="-457200" algn="l" eaLnBrk="1" hangingPunct="1"/>
            <a:r>
              <a:rPr lang="en-US" sz="2400" smtClean="0">
                <a:effectLst/>
              </a:rPr>
              <a:t>	DBMS_OUTPUT.PUT_LINE('Done…');</a:t>
            </a:r>
          </a:p>
          <a:p>
            <a:pPr marL="1454150" lvl="1" indent="-457200" algn="l" eaLnBrk="1" hangingPunct="1"/>
            <a:r>
              <a:rPr lang="en-US" sz="2400" smtClean="0">
                <a:effectLst/>
              </a:rPr>
              <a:t>END;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25603" name="Rectangle 2"/>
          <p:cNvSpPr>
            <a:spLocks noGrp="1" noChangeArrowheads="1"/>
          </p:cNvSpPr>
          <p:nvPr>
            <p:ph type="ctrTitle"/>
          </p:nvPr>
        </p:nvSpPr>
        <p:spPr>
          <a:xfrm>
            <a:off x="838200" y="0"/>
            <a:ext cx="8001000" cy="838200"/>
          </a:xfrm>
        </p:spPr>
        <p:txBody>
          <a:bodyPr/>
          <a:lstStyle/>
          <a:p>
            <a:pPr eaLnBrk="1" hangingPunct="1"/>
            <a:r>
              <a:rPr lang="en-US" sz="3600" u="sng" smtClean="0">
                <a:effectLst/>
              </a:rPr>
              <a:t>ELSIF STATEMENTS</a:t>
            </a:r>
          </a:p>
        </p:txBody>
      </p:sp>
      <p:sp>
        <p:nvSpPr>
          <p:cNvPr id="25604" name="Rectangle 3"/>
          <p:cNvSpPr>
            <a:spLocks noGrp="1" noChangeArrowheads="1"/>
          </p:cNvSpPr>
          <p:nvPr>
            <p:ph type="subTitle" idx="1"/>
          </p:nvPr>
        </p:nvSpPr>
        <p:spPr>
          <a:xfrm>
            <a:off x="228600" y="838200"/>
            <a:ext cx="8915400" cy="5257800"/>
          </a:xfrm>
        </p:spPr>
        <p:txBody>
          <a:bodyPr>
            <a:normAutofit lnSpcReduction="10000"/>
          </a:bodyPr>
          <a:lstStyle/>
          <a:p>
            <a:pPr marL="742950" indent="-571500" algn="l" eaLnBrk="1" hangingPunct="1">
              <a:buFontTx/>
              <a:buChar char="•"/>
            </a:pPr>
            <a:r>
              <a:rPr lang="en-US" sz="2800" smtClean="0">
                <a:effectLst/>
              </a:rPr>
              <a:t>An ELSIF statement has the following structure:</a:t>
            </a:r>
          </a:p>
          <a:p>
            <a:pPr marL="2136775" lvl="2" indent="-568325" algn="l" eaLnBrk="1" hangingPunct="1"/>
            <a:r>
              <a:rPr lang="en-US" sz="2000" smtClean="0">
                <a:effectLst/>
              </a:rPr>
              <a:t>IF </a:t>
            </a:r>
            <a:r>
              <a:rPr lang="en-US" sz="2000" i="1" smtClean="0">
                <a:effectLst/>
              </a:rPr>
              <a:t>CONDITION </a:t>
            </a:r>
            <a:r>
              <a:rPr lang="en-US" sz="2000" smtClean="0">
                <a:effectLst/>
              </a:rPr>
              <a:t>1</a:t>
            </a:r>
          </a:p>
          <a:p>
            <a:pPr marL="2136775" lvl="2" indent="-568325" algn="l" eaLnBrk="1" hangingPunct="1"/>
            <a:r>
              <a:rPr lang="en-US" sz="2000" smtClean="0">
                <a:effectLst/>
              </a:rPr>
              <a:t>THEN</a:t>
            </a:r>
          </a:p>
          <a:p>
            <a:pPr marL="2136775" lvl="2" indent="-568325" algn="l" eaLnBrk="1" hangingPunct="1"/>
            <a:r>
              <a:rPr lang="en-US" sz="2000" smtClean="0">
                <a:effectLst/>
              </a:rPr>
              <a:t>	STATEMENT 1;</a:t>
            </a:r>
          </a:p>
          <a:p>
            <a:pPr marL="2136775" lvl="2" indent="-568325" algn="l" eaLnBrk="1" hangingPunct="1"/>
            <a:r>
              <a:rPr lang="en-US" sz="2000" smtClean="0">
                <a:effectLst/>
              </a:rPr>
              <a:t>ELSIF </a:t>
            </a:r>
            <a:r>
              <a:rPr lang="en-US" sz="2000" i="1" smtClean="0">
                <a:effectLst/>
              </a:rPr>
              <a:t>CONDITION 2</a:t>
            </a:r>
          </a:p>
          <a:p>
            <a:pPr marL="2136775" lvl="2" indent="-568325" algn="l" eaLnBrk="1" hangingPunct="1"/>
            <a:r>
              <a:rPr lang="en-US" sz="2000" smtClean="0">
                <a:effectLst/>
              </a:rPr>
              <a:t>THEN</a:t>
            </a:r>
          </a:p>
          <a:p>
            <a:pPr marL="2136775" lvl="2" indent="-568325" algn="l" eaLnBrk="1" hangingPunct="1"/>
            <a:r>
              <a:rPr lang="en-US" sz="2000" smtClean="0">
                <a:effectLst/>
              </a:rPr>
              <a:t>	STATEMENT 2;</a:t>
            </a:r>
          </a:p>
          <a:p>
            <a:pPr marL="2136775" lvl="2" indent="-568325" algn="l" eaLnBrk="1" hangingPunct="1"/>
            <a:r>
              <a:rPr lang="en-US" sz="2000" smtClean="0">
                <a:effectLst/>
              </a:rPr>
              <a:t>ELSIF </a:t>
            </a:r>
            <a:r>
              <a:rPr lang="en-US" sz="2000" i="1" smtClean="0">
                <a:effectLst/>
              </a:rPr>
              <a:t>CONDITION 3</a:t>
            </a:r>
          </a:p>
          <a:p>
            <a:pPr marL="2136775" lvl="2" indent="-568325" algn="l" eaLnBrk="1" hangingPunct="1"/>
            <a:r>
              <a:rPr lang="en-US" sz="2000" smtClean="0">
                <a:effectLst/>
              </a:rPr>
              <a:t>THEN</a:t>
            </a:r>
          </a:p>
          <a:p>
            <a:pPr marL="2136775" lvl="2" indent="-568325" algn="l" eaLnBrk="1" hangingPunct="1"/>
            <a:r>
              <a:rPr lang="en-US" sz="2000" smtClean="0">
                <a:effectLst/>
              </a:rPr>
              <a:t>	STATEMENT 3;</a:t>
            </a:r>
          </a:p>
          <a:p>
            <a:pPr marL="2136775" lvl="2" indent="-568325" algn="l" eaLnBrk="1" hangingPunct="1"/>
            <a:r>
              <a:rPr lang="en-US" sz="2000" smtClean="0">
                <a:effectLst/>
              </a:rPr>
              <a:t>	…</a:t>
            </a:r>
          </a:p>
          <a:p>
            <a:pPr marL="2136775" lvl="2" indent="-568325" algn="l" eaLnBrk="1" hangingPunct="1"/>
            <a:r>
              <a:rPr lang="en-US" sz="2000" smtClean="0">
                <a:effectLst/>
              </a:rPr>
              <a:t>ELSE</a:t>
            </a:r>
          </a:p>
          <a:p>
            <a:pPr marL="2136775" lvl="2" indent="-568325" algn="l" eaLnBrk="1" hangingPunct="1"/>
            <a:r>
              <a:rPr lang="en-US" sz="2000" smtClean="0">
                <a:effectLst/>
              </a:rPr>
              <a:t>	STATEMENT N;</a:t>
            </a:r>
          </a:p>
          <a:p>
            <a:pPr marL="2136775" lvl="2" indent="-568325" algn="l" eaLnBrk="1" hangingPunct="1"/>
            <a:r>
              <a:rPr lang="en-US" sz="2000" smtClean="0">
                <a:effectLst/>
              </a:rPr>
              <a:t>END IF;</a:t>
            </a:r>
          </a:p>
          <a:p>
            <a:pPr marL="2136775" lvl="2" indent="-568325" algn="l" eaLnBrk="1" hangingPunct="1">
              <a:buFontTx/>
              <a:buChar char="•"/>
            </a:pPr>
            <a:endParaRPr lang="en-US" sz="1600" smtClean="0">
              <a:effectLst/>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YOUR TASK-----</a:t>
            </a:r>
          </a:p>
        </p:txBody>
      </p:sp>
      <p:sp>
        <p:nvSpPr>
          <p:cNvPr id="3" name="Content Placeholder 2"/>
          <p:cNvSpPr>
            <a:spLocks noGrp="1"/>
          </p:cNvSpPr>
          <p:nvPr>
            <p:ph idx="1"/>
          </p:nvPr>
        </p:nvSpPr>
        <p:spPr/>
        <p:txBody>
          <a:bodyPr/>
          <a:lstStyle/>
          <a:p>
            <a:pPr eaLnBrk="1" hangingPunct="1">
              <a:defRPr/>
            </a:pPr>
            <a:r>
              <a:rPr lang="en-US" dirty="0" smtClean="0"/>
              <a:t>WRITE A PROGRAM IN PL/SQL THAT FINDS THE NUMBER IS POSITIVE OR NEGATIVE OR EQUALS TO ZERO.</a:t>
            </a:r>
          </a:p>
        </p:txBody>
      </p:sp>
      <p:sp>
        <p:nvSpPr>
          <p:cNvPr id="4" name="Date Placeholder 3"/>
          <p:cNvSpPr>
            <a:spLocks noGrp="1"/>
          </p:cNvSpPr>
          <p:nvPr>
            <p:ph type="dt" sz="quarter" idx="10"/>
          </p:nvPr>
        </p:nvSpPr>
        <p:spPr/>
        <p:txBody>
          <a:bodyPr/>
          <a:lstStyle/>
          <a:p>
            <a:pPr>
              <a:defRPr/>
            </a:pPr>
            <a:r>
              <a:rPr lang="en-US"/>
              <a:t>Bordoloi and Bock</a:t>
            </a:r>
            <a:endParaRPr lang="en-US">
              <a:solidFill>
                <a:schemeClr val="tx1"/>
              </a:solidFill>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28675" name="Rectangle 2"/>
          <p:cNvSpPr>
            <a:spLocks noGrp="1" noChangeArrowheads="1"/>
          </p:cNvSpPr>
          <p:nvPr>
            <p:ph type="ctrTitle"/>
          </p:nvPr>
        </p:nvSpPr>
        <p:spPr>
          <a:xfrm>
            <a:off x="838200" y="0"/>
            <a:ext cx="8001000" cy="838200"/>
          </a:xfrm>
        </p:spPr>
        <p:txBody>
          <a:bodyPr/>
          <a:lstStyle/>
          <a:p>
            <a:pPr algn="l" eaLnBrk="1" hangingPunct="1"/>
            <a:r>
              <a:rPr lang="en-US" sz="3200" b="1" u="sng" smtClean="0">
                <a:effectLst/>
                <a:ea typeface="Arial Unicode MS" pitchFamily="34" charset="-128"/>
                <a:cs typeface="Arial Unicode MS" pitchFamily="34" charset="-128"/>
              </a:rPr>
              <a:t>Example</a:t>
            </a:r>
          </a:p>
        </p:txBody>
      </p:sp>
      <p:sp>
        <p:nvSpPr>
          <p:cNvPr id="28676" name="Rectangle 3"/>
          <p:cNvSpPr>
            <a:spLocks noGrp="1" noChangeArrowheads="1"/>
          </p:cNvSpPr>
          <p:nvPr>
            <p:ph type="subTitle" idx="1"/>
          </p:nvPr>
        </p:nvSpPr>
        <p:spPr>
          <a:xfrm>
            <a:off x="0" y="838200"/>
            <a:ext cx="9144000" cy="5257800"/>
          </a:xfrm>
        </p:spPr>
        <p:txBody>
          <a:bodyPr/>
          <a:lstStyle/>
          <a:p>
            <a:pPr marL="742950" indent="-571500" algn="l" eaLnBrk="1" hangingPunct="1"/>
            <a:r>
              <a:rPr lang="en-US" sz="2400" smtClean="0">
                <a:effectLst/>
              </a:rPr>
              <a:t>DECLARE</a:t>
            </a:r>
          </a:p>
          <a:p>
            <a:pPr marL="742950" indent="-571500" algn="l" eaLnBrk="1" hangingPunct="1"/>
            <a:r>
              <a:rPr lang="en-US" sz="2400" smtClean="0">
                <a:effectLst/>
              </a:rPr>
              <a:t>	v_num NUMBER := &amp;sv_num;</a:t>
            </a:r>
          </a:p>
          <a:p>
            <a:pPr marL="742950" indent="-571500" algn="l" eaLnBrk="1" hangingPunct="1"/>
            <a:r>
              <a:rPr lang="en-US" sz="2400" smtClean="0">
                <a:effectLst/>
              </a:rPr>
              <a:t>BEGIN</a:t>
            </a:r>
          </a:p>
          <a:p>
            <a:pPr marL="742950" indent="-571500" algn="l" eaLnBrk="1" hangingPunct="1"/>
            <a:r>
              <a:rPr lang="en-US" sz="2400" smtClean="0">
                <a:effectLst/>
              </a:rPr>
              <a:t>	IF v_num &lt; 0</a:t>
            </a:r>
          </a:p>
          <a:p>
            <a:pPr marL="742950" indent="-571500" algn="l" eaLnBrk="1" hangingPunct="1"/>
            <a:r>
              <a:rPr lang="en-US" sz="2400" smtClean="0">
                <a:effectLst/>
              </a:rPr>
              <a:t>	THEN</a:t>
            </a:r>
          </a:p>
          <a:p>
            <a:pPr marL="742950" indent="-571500" algn="l" eaLnBrk="1" hangingPunct="1"/>
            <a:r>
              <a:rPr lang="en-US" sz="2400" smtClean="0">
                <a:effectLst/>
              </a:rPr>
              <a:t>		DBMS_OUTPUT.PUT_LINE (v_num||‘ is a negative number’);</a:t>
            </a:r>
          </a:p>
          <a:p>
            <a:pPr marL="742950" indent="-571500" algn="l" eaLnBrk="1" hangingPunct="1"/>
            <a:r>
              <a:rPr lang="en-US" sz="2400" smtClean="0">
                <a:effectLst/>
              </a:rPr>
              <a:t>	ELSIF v_num = 0</a:t>
            </a:r>
          </a:p>
          <a:p>
            <a:pPr marL="742950" indent="-571500" algn="l" eaLnBrk="1" hangingPunct="1"/>
            <a:r>
              <a:rPr lang="en-US" sz="2400" smtClean="0">
                <a:effectLst/>
              </a:rPr>
              <a:t>	THEN</a:t>
            </a:r>
          </a:p>
          <a:p>
            <a:pPr marL="742950" indent="-571500" algn="l" eaLnBrk="1" hangingPunct="1"/>
            <a:r>
              <a:rPr lang="en-US" sz="2400" smtClean="0">
                <a:effectLst/>
              </a:rPr>
              <a:t>		DBMS_OUTPUT.PUT_LINE (v_num ||‘ is equal to zero’);</a:t>
            </a:r>
          </a:p>
          <a:p>
            <a:pPr marL="742950" indent="-571500" algn="l" eaLnBrk="1" hangingPunct="1"/>
            <a:r>
              <a:rPr lang="en-US" sz="2400" smtClean="0">
                <a:effectLst/>
              </a:rPr>
              <a:t>	ELSE</a:t>
            </a:r>
          </a:p>
          <a:p>
            <a:pPr marL="742950" indent="-571500" algn="l" eaLnBrk="1" hangingPunct="1"/>
            <a:r>
              <a:rPr lang="en-US" sz="2400" smtClean="0">
                <a:effectLst/>
              </a:rPr>
              <a:t>		DBMS_OUTPUT.PUT_LINE (v_num||‘ is a positive number’);</a:t>
            </a:r>
          </a:p>
          <a:p>
            <a:pPr marL="742950" indent="-571500" algn="l" eaLnBrk="1" hangingPunct="1"/>
            <a:r>
              <a:rPr lang="en-US" sz="2400" smtClean="0">
                <a:effectLst/>
              </a:rPr>
              <a:t>	END IF;</a:t>
            </a:r>
          </a:p>
          <a:p>
            <a:pPr marL="742950" indent="-571500" algn="l" eaLnBrk="1" hangingPunct="1"/>
            <a:r>
              <a:rPr lang="en-US" sz="2400" smtClean="0">
                <a:effectLst/>
              </a:rPr>
              <a:t>END;</a:t>
            </a:r>
          </a:p>
          <a:p>
            <a:pPr marL="742950" indent="-571500" algn="l" eaLnBrk="1" hangingPunct="1">
              <a:buFontTx/>
              <a:buChar char="•"/>
            </a:pPr>
            <a:endParaRPr lang="en-US" sz="2000" smtClean="0">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462850" name="Rectangle 2"/>
          <p:cNvSpPr>
            <a:spLocks noGrp="1" noChangeArrowheads="1"/>
          </p:cNvSpPr>
          <p:nvPr>
            <p:ph type="body" idx="1"/>
          </p:nvPr>
        </p:nvSpPr>
        <p:spPr>
          <a:xfrm>
            <a:off x="304800" y="914400"/>
            <a:ext cx="8839200" cy="5181600"/>
          </a:xfrm>
        </p:spPr>
        <p:txBody>
          <a:bodyPr/>
          <a:lstStyle/>
          <a:p>
            <a:pPr marL="1263650" indent="-1263650" eaLnBrk="1" hangingPunct="1">
              <a:lnSpc>
                <a:spcPct val="90000"/>
              </a:lnSpc>
              <a:buFontTx/>
              <a:buNone/>
              <a:defRPr/>
            </a:pPr>
            <a:endParaRPr lang="en-US" sz="2800" smtClean="0"/>
          </a:p>
          <a:p>
            <a:pPr marL="1263650" indent="-1263650" eaLnBrk="1" hangingPunct="1">
              <a:lnSpc>
                <a:spcPct val="90000"/>
              </a:lnSpc>
              <a:buFontTx/>
              <a:buNone/>
              <a:defRPr/>
            </a:pPr>
            <a:endParaRPr lang="en-US" sz="2800" smtClean="0"/>
          </a:p>
          <a:p>
            <a:pPr marL="1263650" indent="-1263650" eaLnBrk="1" hangingPunct="1">
              <a:lnSpc>
                <a:spcPct val="90000"/>
              </a:lnSpc>
              <a:buFontTx/>
              <a:buNone/>
              <a:defRPr/>
            </a:pPr>
            <a:endParaRPr lang="en-US" sz="2800" smtClean="0"/>
          </a:p>
          <a:p>
            <a:pPr marL="1263650" indent="-1263650" eaLnBrk="1" hangingPunct="1">
              <a:lnSpc>
                <a:spcPct val="90000"/>
              </a:lnSpc>
              <a:buFontTx/>
              <a:buNone/>
              <a:defRPr/>
            </a:pPr>
            <a:endParaRPr lang="en-US" sz="2800" smtClean="0"/>
          </a:p>
          <a:p>
            <a:pPr marL="1263650" indent="-1263650" eaLnBrk="1" hangingPunct="1">
              <a:lnSpc>
                <a:spcPct val="90000"/>
              </a:lnSpc>
              <a:buFontTx/>
              <a:buNone/>
              <a:defRPr/>
            </a:pPr>
            <a:endParaRPr lang="en-US" sz="2800" smtClean="0"/>
          </a:p>
          <a:p>
            <a:pPr marL="1263650" indent="-1263650" eaLnBrk="1" hangingPunct="1">
              <a:lnSpc>
                <a:spcPct val="90000"/>
              </a:lnSpc>
              <a:buFontTx/>
              <a:buNone/>
              <a:defRPr/>
            </a:pPr>
            <a:endParaRPr lang="en-US" sz="2800" smtClean="0"/>
          </a:p>
          <a:p>
            <a:pPr marL="1263650" indent="-1263650" eaLnBrk="1" hangingPunct="1">
              <a:lnSpc>
                <a:spcPct val="90000"/>
              </a:lnSpc>
              <a:buFontTx/>
              <a:buNone/>
              <a:defRPr/>
            </a:pPr>
            <a:r>
              <a:rPr lang="en-US" sz="6000" smtClean="0"/>
              <a:t>			</a:t>
            </a:r>
          </a:p>
          <a:p>
            <a:pPr marL="1263650" indent="-1263650" eaLnBrk="1" hangingPunct="1">
              <a:lnSpc>
                <a:spcPct val="90000"/>
              </a:lnSpc>
              <a:buFontTx/>
              <a:buNone/>
              <a:defRPr/>
            </a:pPr>
            <a:r>
              <a:rPr lang="en-US" sz="6000" smtClean="0"/>
              <a:t>							END</a:t>
            </a:r>
          </a:p>
        </p:txBody>
      </p:sp>
      <p:pic>
        <p:nvPicPr>
          <p:cNvPr id="48132" name="Picture 3" descr="DD01352_"/>
          <p:cNvPicPr>
            <a:picLocks noChangeAspect="1" noChangeArrowheads="1"/>
          </p:cNvPicPr>
          <p:nvPr/>
        </p:nvPicPr>
        <p:blipFill>
          <a:blip r:embed="rId2"/>
          <a:srcRect/>
          <a:stretch>
            <a:fillRect/>
          </a:stretch>
        </p:blipFill>
        <p:spPr bwMode="auto">
          <a:xfrm>
            <a:off x="1143000" y="838200"/>
            <a:ext cx="3124200" cy="25320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Bordoloi and Bock</a:t>
            </a:r>
            <a:endParaRPr lang="en-US">
              <a:solidFill>
                <a:schemeClr val="tx1"/>
              </a:solidFill>
              <a:effectLst/>
            </a:endParaRPr>
          </a:p>
        </p:txBody>
      </p:sp>
      <p:sp>
        <p:nvSpPr>
          <p:cNvPr id="399362" name="Rectangle 2"/>
          <p:cNvSpPr>
            <a:spLocks noGrp="1" noChangeArrowheads="1"/>
          </p:cNvSpPr>
          <p:nvPr>
            <p:ph type="ctrTitle"/>
          </p:nvPr>
        </p:nvSpPr>
        <p:spPr>
          <a:xfrm>
            <a:off x="381000" y="0"/>
            <a:ext cx="8458200" cy="838200"/>
          </a:xfrm>
        </p:spPr>
        <p:txBody>
          <a:bodyPr/>
          <a:lstStyle/>
          <a:p>
            <a:pPr algn="l"/>
            <a:r>
              <a:rPr lang="en-US" sz="3200" b="1" u="sng" dirty="0">
                <a:ea typeface="Arial Unicode MS" pitchFamily="34" charset="-128"/>
                <a:cs typeface="Arial Unicode MS" pitchFamily="34" charset="-128"/>
              </a:rPr>
              <a:t>DIFFERENCE BETWEEN PL/SQL AND SQL</a:t>
            </a:r>
          </a:p>
        </p:txBody>
      </p:sp>
      <p:sp>
        <p:nvSpPr>
          <p:cNvPr id="399363" name="Rectangle 3"/>
          <p:cNvSpPr>
            <a:spLocks noGrp="1" noChangeArrowheads="1"/>
          </p:cNvSpPr>
          <p:nvPr>
            <p:ph type="subTitle" idx="1"/>
          </p:nvPr>
        </p:nvSpPr>
        <p:spPr>
          <a:xfrm>
            <a:off x="304800" y="914400"/>
            <a:ext cx="8839200" cy="5181600"/>
          </a:xfrm>
        </p:spPr>
        <p:txBody>
          <a:bodyPr>
            <a:normAutofit fontScale="92500"/>
          </a:bodyPr>
          <a:lstStyle/>
          <a:p>
            <a:pPr marL="882650" indent="-533400" algn="just">
              <a:lnSpc>
                <a:spcPct val="90000"/>
              </a:lnSpc>
              <a:buFontTx/>
              <a:buChar char="•"/>
            </a:pPr>
            <a:r>
              <a:rPr lang="en-US" sz="2800" dirty="0">
                <a:ea typeface="Arial Unicode MS" pitchFamily="34" charset="-128"/>
                <a:cs typeface="Arial Unicode MS" pitchFamily="34" charset="-128"/>
              </a:rPr>
              <a:t>When a SQL statement is issued on the client computer, the request is made to the database on the server, and the result set is sent back to the client.</a:t>
            </a:r>
          </a:p>
          <a:p>
            <a:pPr marL="882650" indent="-533400" algn="just">
              <a:lnSpc>
                <a:spcPct val="90000"/>
              </a:lnSpc>
              <a:buFontTx/>
              <a:buChar char="•"/>
            </a:pPr>
            <a:r>
              <a:rPr lang="en-US" sz="2800" dirty="0">
                <a:ea typeface="Arial Unicode MS" pitchFamily="34" charset="-128"/>
                <a:cs typeface="Arial Unicode MS" pitchFamily="34" charset="-128"/>
              </a:rPr>
              <a:t>As a result, a single SQL statement causes two trips on the network. If multiple SELECT statements are issued, the network traffic increase significantly very fast. For example, four SELECT statements cause eight network trips.</a:t>
            </a:r>
          </a:p>
          <a:p>
            <a:pPr marL="882650" indent="-533400" algn="just">
              <a:lnSpc>
                <a:spcPct val="90000"/>
              </a:lnSpc>
              <a:buFontTx/>
              <a:buChar char="•"/>
            </a:pPr>
            <a:r>
              <a:rPr lang="en-US" sz="2800" dirty="0">
                <a:ea typeface="Arial Unicode MS" pitchFamily="34" charset="-128"/>
                <a:cs typeface="Arial Unicode MS" pitchFamily="34" charset="-128"/>
              </a:rPr>
              <a:t>If these statements are part of the PL/SQL block, they are sent to the server as a single unit. The SQL statements in this PL/SQL program are executed at the server and the result set is sent back as a single unit. There is still only one network trip made as is in case of a single SELECT statement.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Bordoloi and Bock</a:t>
            </a:r>
            <a:endParaRPr lang="en-US">
              <a:solidFill>
                <a:schemeClr val="tx1"/>
              </a:solidFill>
              <a:effectLst/>
            </a:endParaRPr>
          </a:p>
        </p:txBody>
      </p:sp>
      <p:sp>
        <p:nvSpPr>
          <p:cNvPr id="377858" name="Rectangle 1026"/>
          <p:cNvSpPr>
            <a:spLocks noGrp="1" noChangeArrowheads="1"/>
          </p:cNvSpPr>
          <p:nvPr>
            <p:ph type="ctrTitle"/>
          </p:nvPr>
        </p:nvSpPr>
        <p:spPr>
          <a:xfrm>
            <a:off x="838200" y="0"/>
            <a:ext cx="8001000" cy="838200"/>
          </a:xfrm>
        </p:spPr>
        <p:txBody>
          <a:bodyPr/>
          <a:lstStyle/>
          <a:p>
            <a:r>
              <a:rPr lang="en-US" sz="3200" b="1" u="sng">
                <a:ea typeface="Arial Unicode MS" pitchFamily="34" charset="-128"/>
                <a:cs typeface="Arial Unicode MS" pitchFamily="34" charset="-128"/>
              </a:rPr>
              <a:t>Comparison of SQL*PLUS and PL/SQL</a:t>
            </a:r>
          </a:p>
        </p:txBody>
      </p:sp>
      <p:pic>
        <p:nvPicPr>
          <p:cNvPr id="377859" name="Picture 1027"/>
          <p:cNvPicPr>
            <a:picLocks noGrp="1" noChangeAspect="1" noChangeArrowheads="1"/>
          </p:cNvPicPr>
          <p:nvPr>
            <p:ph type="subTitle" idx="1"/>
          </p:nvPr>
        </p:nvPicPr>
        <p:blipFill>
          <a:blip r:embed="rId2"/>
          <a:srcRect/>
          <a:stretch>
            <a:fillRect/>
          </a:stretch>
        </p:blipFill>
        <p:spPr>
          <a:xfrm>
            <a:off x="304800" y="914400"/>
            <a:ext cx="8839200" cy="51816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PL/SQL BLOCK STRUCTURE</a:t>
            </a:r>
          </a:p>
        </p:txBody>
      </p:sp>
      <p:sp>
        <p:nvSpPr>
          <p:cNvPr id="7171" name="Rectangle 3"/>
          <p:cNvSpPr>
            <a:spLocks noGrp="1" noChangeArrowheads="1"/>
          </p:cNvSpPr>
          <p:nvPr>
            <p:ph type="body" idx="1"/>
          </p:nvPr>
        </p:nvSpPr>
        <p:spPr/>
        <p:txBody>
          <a:bodyPr/>
          <a:lstStyle/>
          <a:p>
            <a:pPr>
              <a:buFontTx/>
              <a:buNone/>
            </a:pPr>
            <a:r>
              <a:rPr lang="en-US" sz="2800"/>
              <a:t>DECLARE (optional)</a:t>
            </a:r>
          </a:p>
          <a:p>
            <a:pPr>
              <a:buFontTx/>
              <a:buNone/>
            </a:pPr>
            <a:r>
              <a:rPr lang="en-US" sz="2800"/>
              <a:t>	- variable declarations</a:t>
            </a:r>
          </a:p>
          <a:p>
            <a:pPr>
              <a:buFontTx/>
              <a:buNone/>
            </a:pPr>
            <a:r>
              <a:rPr lang="en-US" sz="2800"/>
              <a:t>BEGIN (required)</a:t>
            </a:r>
          </a:p>
          <a:p>
            <a:pPr>
              <a:buFontTx/>
              <a:buNone/>
            </a:pPr>
            <a:r>
              <a:rPr lang="en-US" sz="2800"/>
              <a:t>	- SQL statements</a:t>
            </a:r>
          </a:p>
          <a:p>
            <a:pPr>
              <a:buFontTx/>
              <a:buNone/>
            </a:pPr>
            <a:r>
              <a:rPr lang="en-US" sz="2800"/>
              <a:t>   - PL/SQL statements or sub-blocks</a:t>
            </a:r>
          </a:p>
          <a:p>
            <a:pPr>
              <a:buFontTx/>
              <a:buNone/>
            </a:pPr>
            <a:r>
              <a:rPr lang="en-US" sz="2800"/>
              <a:t>EXCEPTION (optional)</a:t>
            </a:r>
          </a:p>
          <a:p>
            <a:pPr>
              <a:buFontTx/>
              <a:buNone/>
            </a:pPr>
            <a:r>
              <a:rPr lang="en-US" sz="2800"/>
              <a:t>	- actions to perform when errors occur</a:t>
            </a:r>
          </a:p>
          <a:p>
            <a:pPr>
              <a:buFontTx/>
              <a:buNone/>
            </a:pPr>
            <a:r>
              <a:rPr lang="en-US" sz="2800"/>
              <a:t>END;  (required)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PL/SQL Block Types</a:t>
            </a:r>
          </a:p>
        </p:txBody>
      </p:sp>
      <p:sp>
        <p:nvSpPr>
          <p:cNvPr id="8195" name="Rectangle 3"/>
          <p:cNvSpPr>
            <a:spLocks noGrp="1" noChangeArrowheads="1"/>
          </p:cNvSpPr>
          <p:nvPr>
            <p:ph type="body" idx="1"/>
          </p:nvPr>
        </p:nvSpPr>
        <p:spPr>
          <a:xfrm>
            <a:off x="685800" y="1981200"/>
            <a:ext cx="2362200" cy="4114800"/>
          </a:xfrm>
          <a:ln>
            <a:solidFill>
              <a:schemeClr val="tx2"/>
            </a:solidFill>
          </a:ln>
        </p:spPr>
        <p:txBody>
          <a:bodyPr/>
          <a:lstStyle/>
          <a:p>
            <a:pPr algn="ctr">
              <a:buFontTx/>
              <a:buNone/>
            </a:pPr>
            <a:r>
              <a:rPr lang="en-US" sz="2800">
                <a:solidFill>
                  <a:schemeClr val="accent2"/>
                </a:solidFill>
              </a:rPr>
              <a:t>Anonymous</a:t>
            </a:r>
          </a:p>
          <a:p>
            <a:pPr>
              <a:buFontTx/>
              <a:buNone/>
            </a:pPr>
            <a:endParaRPr lang="en-US" sz="2800">
              <a:solidFill>
                <a:schemeClr val="accent2"/>
              </a:solidFill>
            </a:endParaRPr>
          </a:p>
          <a:p>
            <a:pPr>
              <a:buFontTx/>
              <a:buNone/>
            </a:pPr>
            <a:r>
              <a:rPr lang="en-US" sz="1800"/>
              <a:t>DECLARE</a:t>
            </a:r>
          </a:p>
          <a:p>
            <a:pPr>
              <a:buFontTx/>
              <a:buNone/>
            </a:pPr>
            <a:r>
              <a:rPr lang="en-US" sz="1800"/>
              <a:t>BEGIN</a:t>
            </a:r>
          </a:p>
          <a:p>
            <a:pPr>
              <a:buFontTx/>
              <a:buNone/>
            </a:pPr>
            <a:r>
              <a:rPr lang="en-US" sz="1800"/>
              <a:t>	-statements</a:t>
            </a:r>
          </a:p>
          <a:p>
            <a:pPr>
              <a:buFontTx/>
              <a:buNone/>
            </a:pPr>
            <a:r>
              <a:rPr lang="en-US" sz="1800"/>
              <a:t>EXCEPTION</a:t>
            </a:r>
          </a:p>
          <a:p>
            <a:pPr>
              <a:buFontTx/>
              <a:buNone/>
            </a:pPr>
            <a:r>
              <a:rPr lang="en-US" sz="1800"/>
              <a:t>END;</a:t>
            </a:r>
          </a:p>
        </p:txBody>
      </p:sp>
      <p:sp>
        <p:nvSpPr>
          <p:cNvPr id="8196" name="Rectangle 4"/>
          <p:cNvSpPr>
            <a:spLocks noChangeArrowheads="1"/>
          </p:cNvSpPr>
          <p:nvPr/>
        </p:nvSpPr>
        <p:spPr bwMode="auto">
          <a:xfrm>
            <a:off x="3276600" y="1981200"/>
            <a:ext cx="2743200" cy="4114800"/>
          </a:xfrm>
          <a:prstGeom prst="rect">
            <a:avLst/>
          </a:prstGeom>
          <a:noFill/>
          <a:ln w="9525">
            <a:solidFill>
              <a:schemeClr val="tx2"/>
            </a:solidFill>
            <a:miter lim="800000"/>
            <a:headEnd/>
            <a:tailEnd/>
          </a:ln>
          <a:effectLst/>
        </p:spPr>
        <p:txBody>
          <a:bodyPr/>
          <a:lstStyle/>
          <a:p>
            <a:pPr marL="342900" indent="-342900" algn="ctr"/>
            <a:r>
              <a:rPr lang="en-US">
                <a:solidFill>
                  <a:schemeClr val="accent2"/>
                </a:solidFill>
              </a:rPr>
              <a:t>Procedure</a:t>
            </a:r>
          </a:p>
          <a:p>
            <a:pPr marL="342900" indent="-342900"/>
            <a:endParaRPr lang="en-US">
              <a:solidFill>
                <a:schemeClr val="accent2"/>
              </a:solidFill>
            </a:endParaRPr>
          </a:p>
          <a:p>
            <a:pPr marL="342900" indent="-342900"/>
            <a:r>
              <a:rPr lang="en-US" sz="1800"/>
              <a:t>PROCEDURE &lt;name&gt;</a:t>
            </a:r>
          </a:p>
          <a:p>
            <a:pPr marL="342900" indent="-342900"/>
            <a:r>
              <a:rPr lang="en-US" sz="1800"/>
              <a:t>IS</a:t>
            </a:r>
          </a:p>
          <a:p>
            <a:pPr marL="342900" indent="-342900"/>
            <a:r>
              <a:rPr lang="en-US" sz="1800"/>
              <a:t>BEGIN</a:t>
            </a:r>
          </a:p>
          <a:p>
            <a:pPr marL="342900" indent="-342900"/>
            <a:r>
              <a:rPr lang="en-US" sz="1800"/>
              <a:t>	-statements</a:t>
            </a:r>
          </a:p>
          <a:p>
            <a:pPr marL="342900" indent="-342900"/>
            <a:r>
              <a:rPr lang="en-US" sz="1800"/>
              <a:t>EXCEPTION</a:t>
            </a:r>
          </a:p>
          <a:p>
            <a:pPr marL="342900" indent="-342900"/>
            <a:r>
              <a:rPr lang="en-US" sz="1800"/>
              <a:t>END;</a:t>
            </a:r>
          </a:p>
        </p:txBody>
      </p:sp>
      <p:sp>
        <p:nvSpPr>
          <p:cNvPr id="8197" name="Rectangle 5"/>
          <p:cNvSpPr>
            <a:spLocks noChangeArrowheads="1"/>
          </p:cNvSpPr>
          <p:nvPr/>
        </p:nvSpPr>
        <p:spPr bwMode="auto">
          <a:xfrm>
            <a:off x="6324600" y="1981200"/>
            <a:ext cx="2362200" cy="4114800"/>
          </a:xfrm>
          <a:prstGeom prst="rect">
            <a:avLst/>
          </a:prstGeom>
          <a:noFill/>
          <a:ln w="9525">
            <a:solidFill>
              <a:schemeClr val="tx2"/>
            </a:solidFill>
            <a:miter lim="800000"/>
            <a:headEnd/>
            <a:tailEnd/>
          </a:ln>
          <a:effectLst/>
        </p:spPr>
        <p:txBody>
          <a:bodyPr/>
          <a:lstStyle/>
          <a:p>
            <a:pPr marL="342900" indent="-342900" algn="ctr"/>
            <a:r>
              <a:rPr lang="en-US">
                <a:solidFill>
                  <a:schemeClr val="accent2"/>
                </a:solidFill>
              </a:rPr>
              <a:t>Function</a:t>
            </a:r>
          </a:p>
          <a:p>
            <a:pPr marL="342900" indent="-342900"/>
            <a:endParaRPr lang="en-US">
              <a:solidFill>
                <a:schemeClr val="accent2"/>
              </a:solidFill>
            </a:endParaRPr>
          </a:p>
          <a:p>
            <a:pPr marL="342900" indent="-342900"/>
            <a:r>
              <a:rPr lang="en-US" sz="1800"/>
              <a:t>FUNCTION &lt;name&gt;</a:t>
            </a:r>
          </a:p>
          <a:p>
            <a:pPr marL="342900" indent="-342900"/>
            <a:r>
              <a:rPr lang="en-US" sz="1800"/>
              <a:t>RETURN &lt;datatype&gt;</a:t>
            </a:r>
          </a:p>
          <a:p>
            <a:pPr marL="342900" indent="-342900"/>
            <a:r>
              <a:rPr lang="en-US" sz="1800"/>
              <a:t>IS</a:t>
            </a:r>
          </a:p>
          <a:p>
            <a:pPr marL="342900" indent="-342900"/>
            <a:r>
              <a:rPr lang="en-US" sz="1800"/>
              <a:t>BEGIN</a:t>
            </a:r>
          </a:p>
          <a:p>
            <a:pPr marL="342900" indent="-342900"/>
            <a:r>
              <a:rPr lang="en-US" sz="1800"/>
              <a:t>	-statements</a:t>
            </a:r>
          </a:p>
          <a:p>
            <a:pPr marL="342900" indent="-342900"/>
            <a:r>
              <a:rPr lang="en-US" sz="1800"/>
              <a:t>EXCEPTION</a:t>
            </a:r>
          </a:p>
          <a:p>
            <a:pPr marL="342900" indent="-342900"/>
            <a:r>
              <a:rPr lang="en-US" sz="1800"/>
              <a:t>END;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Guide to Oracle 10g</a:t>
            </a:r>
            <a:endParaRPr lang="en-US"/>
          </a:p>
        </p:txBody>
      </p:sp>
      <p:sp>
        <p:nvSpPr>
          <p:cNvPr id="5" name="Slide Number Placeholder 4"/>
          <p:cNvSpPr>
            <a:spLocks noGrp="1"/>
          </p:cNvSpPr>
          <p:nvPr>
            <p:ph type="sldNum" sz="quarter" idx="11"/>
          </p:nvPr>
        </p:nvSpPr>
        <p:spPr/>
        <p:txBody>
          <a:bodyPr/>
          <a:lstStyle/>
          <a:p>
            <a:pPr>
              <a:defRPr/>
            </a:pPr>
            <a:fld id="{048CA970-C8C2-44D0-A52F-37E17AF17160}" type="slidenum">
              <a:rPr lang="en-US" smtClean="0"/>
              <a:pPr>
                <a:defRPr/>
              </a:pPr>
              <a:t>8</a:t>
            </a:fld>
            <a:endParaRPr lang="en-US"/>
          </a:p>
        </p:txBody>
      </p:sp>
      <p:sp>
        <p:nvSpPr>
          <p:cNvPr id="6" name="Rectangle 2"/>
          <p:cNvSpPr>
            <a:spLocks noGrp="1" noChangeArrowheads="1"/>
          </p:cNvSpPr>
          <p:nvPr>
            <p:ph type="title"/>
          </p:nvPr>
        </p:nvSpPr>
        <p:spPr/>
        <p:txBody>
          <a:bodyPr/>
          <a:lstStyle/>
          <a:p>
            <a:r>
              <a:rPr lang="en-US" sz="3200" b="1" u="sng" dirty="0">
                <a:ea typeface="Arial Unicode MS" pitchFamily="34" charset="-128"/>
                <a:cs typeface="Arial Unicode MS" pitchFamily="34" charset="-128"/>
              </a:rPr>
              <a:t>DECLARATION SECTION</a:t>
            </a:r>
          </a:p>
        </p:txBody>
      </p:sp>
      <p:sp>
        <p:nvSpPr>
          <p:cNvPr id="7" name="Rectangle 6"/>
          <p:cNvSpPr/>
          <p:nvPr/>
        </p:nvSpPr>
        <p:spPr>
          <a:xfrm>
            <a:off x="838200" y="2219438"/>
            <a:ext cx="6858000" cy="1421928"/>
          </a:xfrm>
          <a:prstGeom prst="rect">
            <a:avLst/>
          </a:prstGeom>
        </p:spPr>
        <p:txBody>
          <a:bodyPr wrap="square">
            <a:spAutoFit/>
          </a:bodyPr>
          <a:lstStyle/>
          <a:p>
            <a:pPr marL="882650" indent="-533400" algn="just">
              <a:lnSpc>
                <a:spcPct val="90000"/>
              </a:lnSpc>
              <a:buFontTx/>
              <a:buChar char="•"/>
            </a:pPr>
            <a:r>
              <a:rPr lang="en-US" dirty="0" smtClean="0">
                <a:ea typeface="Arial Unicode MS" pitchFamily="34" charset="-128"/>
                <a:cs typeface="Arial Unicode MS" pitchFamily="34" charset="-128"/>
              </a:rPr>
              <a:t>The </a:t>
            </a:r>
            <a:r>
              <a:rPr lang="en-US" i="1" dirty="0" smtClean="0">
                <a:ea typeface="Arial Unicode MS" pitchFamily="34" charset="-128"/>
                <a:cs typeface="Arial Unicode MS" pitchFamily="34" charset="-128"/>
              </a:rPr>
              <a:t>declaration section </a:t>
            </a:r>
            <a:r>
              <a:rPr lang="en-US" dirty="0" smtClean="0">
                <a:ea typeface="Arial Unicode MS" pitchFamily="34" charset="-128"/>
                <a:cs typeface="Arial Unicode MS" pitchFamily="34" charset="-128"/>
              </a:rPr>
              <a:t>is the first section of the PL/SQL block.</a:t>
            </a:r>
          </a:p>
          <a:p>
            <a:pPr marL="882650" indent="-533400" algn="just">
              <a:lnSpc>
                <a:spcPct val="90000"/>
              </a:lnSpc>
              <a:buFontTx/>
              <a:buChar char="•"/>
            </a:pPr>
            <a:r>
              <a:rPr lang="en-US" dirty="0" smtClean="0">
                <a:ea typeface="Arial Unicode MS" pitchFamily="34" charset="-128"/>
                <a:cs typeface="Arial Unicode MS" pitchFamily="34" charset="-128"/>
              </a:rPr>
              <a:t>It contains definitions of PL/SQL identifiers such as variables, constants, cursors and so on.</a:t>
            </a:r>
            <a:endParaRPr lang="en-US" dirty="0">
              <a:ea typeface="Arial Unicode MS" pitchFamily="34" charset="-128"/>
              <a:cs typeface="Arial Unicode MS"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85800" y="381000"/>
            <a:ext cx="7772400" cy="609600"/>
          </a:xfrm>
        </p:spPr>
        <p:txBody>
          <a:bodyPr/>
          <a:lstStyle/>
          <a:p>
            <a:pPr eaLnBrk="1" hangingPunct="1"/>
            <a:r>
              <a:rPr lang="en-US" altLang="en-US" smtClean="0"/>
              <a:t>PL/SQL Variables and Data Types</a:t>
            </a:r>
            <a:endParaRPr lang="en-US" altLang="en-US" b="0" smtClean="0"/>
          </a:p>
        </p:txBody>
      </p:sp>
      <p:sp>
        <p:nvSpPr>
          <p:cNvPr id="11268" name="Rectangle 3"/>
          <p:cNvSpPr>
            <a:spLocks noGrp="1" noChangeArrowheads="1"/>
          </p:cNvSpPr>
          <p:nvPr>
            <p:ph type="body" idx="1"/>
          </p:nvPr>
        </p:nvSpPr>
        <p:spPr>
          <a:xfrm>
            <a:off x="609600" y="1676400"/>
            <a:ext cx="8153400" cy="4114800"/>
          </a:xfrm>
        </p:spPr>
        <p:txBody>
          <a:bodyPr/>
          <a:lstStyle/>
          <a:p>
            <a:pPr eaLnBrk="1" hangingPunct="1"/>
            <a:r>
              <a:rPr lang="en-US" altLang="en-US" dirty="0" smtClean="0"/>
              <a:t>SYNTAX:</a:t>
            </a:r>
          </a:p>
          <a:p>
            <a:pPr eaLnBrk="1" hangingPunct="1"/>
            <a:r>
              <a:rPr lang="en-US" altLang="en-US" dirty="0" smtClean="0"/>
              <a:t>Variable declaration syntax:</a:t>
            </a:r>
          </a:p>
          <a:p>
            <a:pPr lvl="1" eaLnBrk="1" hangingPunct="1">
              <a:buFontTx/>
              <a:buNone/>
            </a:pPr>
            <a:r>
              <a:rPr lang="en-US" altLang="en-US" i="1" dirty="0" err="1" smtClean="0">
                <a:latin typeface="Courier New" pitchFamily="49" charset="0"/>
              </a:rPr>
              <a:t>variable_name</a:t>
            </a:r>
            <a:r>
              <a:rPr lang="en-US" altLang="en-US" dirty="0" smtClean="0">
                <a:latin typeface="Courier New" pitchFamily="49" charset="0"/>
              </a:rPr>
              <a:t> </a:t>
            </a:r>
            <a:r>
              <a:rPr lang="en-US" altLang="en-US" i="1" dirty="0" err="1" smtClean="0">
                <a:latin typeface="Courier New" pitchFamily="49" charset="0"/>
              </a:rPr>
              <a:t>data_type_declaration</a:t>
            </a:r>
            <a:r>
              <a:rPr lang="en-US" altLang="en-US" dirty="0" smtClean="0">
                <a:latin typeface="Courier New" pitchFamily="49" charset="0"/>
              </a:rPr>
              <a:t>;</a:t>
            </a:r>
          </a:p>
          <a:p>
            <a:pPr eaLnBrk="1" hangingPunct="1"/>
            <a:r>
              <a:rPr lang="en-US" altLang="en-US" dirty="0" smtClean="0"/>
              <a:t>VARIABLES TYPES:</a:t>
            </a:r>
          </a:p>
          <a:p>
            <a:pPr lvl="3" eaLnBrk="1" hangingPunct="1"/>
            <a:r>
              <a:rPr lang="en-US" altLang="en-US" dirty="0" smtClean="0"/>
              <a:t>SCALER VARIABLE</a:t>
            </a:r>
          </a:p>
          <a:p>
            <a:pPr lvl="3" eaLnBrk="1" hangingPunct="1"/>
            <a:r>
              <a:rPr lang="en-US" altLang="en-US" dirty="0" smtClean="0"/>
              <a:t>COMPOSITE VARIABLE</a:t>
            </a:r>
          </a:p>
          <a:p>
            <a:pPr lvl="3" eaLnBrk="1" hangingPunct="1"/>
            <a:r>
              <a:rPr lang="en-US" altLang="en-US" dirty="0" smtClean="0"/>
              <a:t>REFERENCE VARIABLE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1445</TotalTime>
  <Words>1379</Words>
  <Application>Microsoft Office PowerPoint</Application>
  <PresentationFormat>On-screen Show (4:3)</PresentationFormat>
  <Paragraphs>353</Paragraphs>
  <Slides>35</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Arial Unicode MS</vt:lpstr>
      <vt:lpstr>Arial</vt:lpstr>
      <vt:lpstr>Calibri</vt:lpstr>
      <vt:lpstr>Consolas</vt:lpstr>
      <vt:lpstr>Corbel</vt:lpstr>
      <vt:lpstr>Courier New</vt:lpstr>
      <vt:lpstr>Menlo</vt:lpstr>
      <vt:lpstr>Palatino Linotype</vt:lpstr>
      <vt:lpstr>StoneSerif</vt:lpstr>
      <vt:lpstr>Times New Roman</vt:lpstr>
      <vt:lpstr>Wingdings</vt:lpstr>
      <vt:lpstr>Wingdings 2</vt:lpstr>
      <vt:lpstr>Wingdings 3</vt:lpstr>
      <vt:lpstr>Metro</vt:lpstr>
      <vt:lpstr>Oracle 9i Labs LAB 7</vt:lpstr>
      <vt:lpstr>Lesson A Objectives</vt:lpstr>
      <vt:lpstr>PL/SQL</vt:lpstr>
      <vt:lpstr>DIFFERENCE BETWEEN PL/SQL AND SQL</vt:lpstr>
      <vt:lpstr>Comparison of SQL*PLUS and PL/SQL</vt:lpstr>
      <vt:lpstr>PL/SQL BLOCK STRUCTURE</vt:lpstr>
      <vt:lpstr>PL/SQL Block Types</vt:lpstr>
      <vt:lpstr>DECLARATION SECTION</vt:lpstr>
      <vt:lpstr>PL/SQL Variables and Data Types</vt:lpstr>
      <vt:lpstr>Composite Variables</vt:lpstr>
      <vt:lpstr>Reference Variables</vt:lpstr>
      <vt:lpstr>PL/SQL Program Blocks</vt:lpstr>
      <vt:lpstr>PL/SQL Arithmetic Operators in Describing Order of Precedence</vt:lpstr>
      <vt:lpstr>Assignment Statements</vt:lpstr>
      <vt:lpstr>Displaying PL/SQL Program Output in SQL*Plus</vt:lpstr>
      <vt:lpstr>Displaying PL/SQL Program Output in SQL*Plus (continued)</vt:lpstr>
      <vt:lpstr>Writing a PL/SQL Program</vt:lpstr>
      <vt:lpstr>PL/SQL Program Commands</vt:lpstr>
      <vt:lpstr>PL/SQL Data Conversion Functions</vt:lpstr>
      <vt:lpstr>Manipulating Character Strings</vt:lpstr>
      <vt:lpstr>Removing Blank Leading and Trailing Spaces from Strings</vt:lpstr>
      <vt:lpstr>Finding the Length of Character Strings</vt:lpstr>
      <vt:lpstr>PowerPoint Presentation</vt:lpstr>
      <vt:lpstr>PowerPoint Presentation</vt:lpstr>
      <vt:lpstr> YOUR TASK….</vt:lpstr>
      <vt:lpstr>IF-THEN STATEMENTS</vt:lpstr>
      <vt:lpstr>YOUR TASK------</vt:lpstr>
      <vt:lpstr>Example</vt:lpstr>
      <vt:lpstr>IF-THEN-ELSE STATEMENT</vt:lpstr>
      <vt:lpstr>YOUR TASK------</vt:lpstr>
      <vt:lpstr>SOLUTION</vt:lpstr>
      <vt:lpstr>ELSIF STATEMENTS</vt:lpstr>
      <vt:lpstr>YOUR TASK-----</vt:lpstr>
      <vt:lpstr>Example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Mahwish</dc:creator>
  <cp:lastModifiedBy>Taniya</cp:lastModifiedBy>
  <cp:revision>84</cp:revision>
  <cp:lastPrinted>2015-10-28T04:39:26Z</cp:lastPrinted>
  <dcterms:created xsi:type="dcterms:W3CDTF">2013-09-17T06:56:10Z</dcterms:created>
  <dcterms:modified xsi:type="dcterms:W3CDTF">2015-10-28T04:53:51Z</dcterms:modified>
</cp:coreProperties>
</file>