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70" r:id="rId3"/>
    <p:sldId id="257" r:id="rId4"/>
    <p:sldId id="258" r:id="rId5"/>
    <p:sldId id="271" r:id="rId6"/>
    <p:sldId id="260" r:id="rId7"/>
    <p:sldId id="272" r:id="rId8"/>
    <p:sldId id="259" r:id="rId9"/>
    <p:sldId id="273" r:id="rId10"/>
    <p:sldId id="274" r:id="rId11"/>
    <p:sldId id="275" r:id="rId12"/>
    <p:sldId id="261" r:id="rId13"/>
    <p:sldId id="276" r:id="rId14"/>
    <p:sldId id="277" r:id="rId15"/>
    <p:sldId id="278" r:id="rId16"/>
    <p:sldId id="279" r:id="rId17"/>
    <p:sldId id="280" r:id="rId18"/>
    <p:sldId id="281" r:id="rId19"/>
    <p:sldId id="282" r:id="rId20"/>
    <p:sldId id="262" r:id="rId21"/>
    <p:sldId id="263" r:id="rId22"/>
    <p:sldId id="264" r:id="rId23"/>
    <p:sldId id="265" r:id="rId24"/>
    <p:sldId id="266" r:id="rId25"/>
    <p:sldId id="267" r:id="rId26"/>
    <p:sldId id="283" r:id="rId27"/>
    <p:sldId id="287" r:id="rId28"/>
    <p:sldId id="284" r:id="rId29"/>
    <p:sldId id="285" r:id="rId30"/>
    <p:sldId id="286" r:id="rId31"/>
    <p:sldId id="26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BDE60-DB79-4181-904F-A11452E4A3AD}" type="datetimeFigureOut">
              <a:rPr lang="en-US" smtClean="0"/>
              <a:pPr/>
              <a:t>11/14/2016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F63A2C-6D2F-43EB-8D51-30910C9813D8}" type="slidenum">
              <a:rPr lang="en-US" smtClean="0"/>
              <a:pPr/>
              <a:t>‹#›</a:t>
            </a:fld>
            <a:endParaRPr lang="en-US"/>
          </a:p>
        </p:txBody>
      </p:sp>
    </p:spTree>
    <p:extLst>
      <p:ext uri="{BB962C8B-B14F-4D97-AF65-F5344CB8AC3E}">
        <p14:creationId xmlns:p14="http://schemas.microsoft.com/office/powerpoint/2010/main" val="269203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28675"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28676" name="Rectangle 4"/>
          <p:cNvSpPr>
            <a:spLocks noGrp="1" noChangeArrowheads="1"/>
          </p:cNvSpPr>
          <p:nvPr>
            <p:ph type="body" idx="1"/>
          </p:nvPr>
        </p:nvSpPr>
        <p:spPr>
          <a:noFill/>
          <a:ln/>
        </p:spPr>
        <p:txBody>
          <a:bodyPr/>
          <a:lstStyle/>
          <a:p>
            <a:pPr>
              <a:tabLst/>
            </a:pPr>
            <a:r>
              <a:rPr lang="en-US" smtClean="0"/>
              <a:t>Lesson Aim</a:t>
            </a:r>
          </a:p>
          <a:p>
            <a:pPr lvl="1">
              <a:tabLst/>
            </a:pPr>
            <a:r>
              <a:rPr lang="en-US" smtClean="0"/>
              <a:t>In this lesson, you will learn the differences between implicit and explicit cursors. You will also learn when and why to use an explicit cursor.</a:t>
            </a:r>
          </a:p>
          <a:p>
            <a:pPr lvl="1">
              <a:tabLst/>
            </a:pPr>
            <a:r>
              <a:rPr lang="en-US" smtClean="0"/>
              <a:t>You may need to use a multiple-row SELECT statement in PL/SQL to process many rows. To accomplish this, you declare and control explicit cursors, which are used in loops, including the cursor FOR loop.</a:t>
            </a:r>
          </a:p>
        </p:txBody>
      </p:sp>
      <p:sp>
        <p:nvSpPr>
          <p:cNvPr id="28677" name="Rectangle 5"/>
          <p:cNvSpPr>
            <a:spLocks noGrp="1" noRot="1" noChangeAspect="1" noChangeArrowheads="1" noTextEdit="1"/>
          </p:cNvSpPr>
          <p:nvPr>
            <p:ph type="sldImg"/>
          </p:nvPr>
        </p:nvSpPr>
        <p:spPr>
          <a:xfrm>
            <a:off x="485775" y="157163"/>
            <a:ext cx="5881688" cy="4410075"/>
          </a:xfrm>
          <a:ln cap="flat"/>
        </p:spPr>
      </p:sp>
    </p:spTree>
    <p:extLst>
      <p:ext uri="{BB962C8B-B14F-4D97-AF65-F5344CB8AC3E}">
        <p14:creationId xmlns:p14="http://schemas.microsoft.com/office/powerpoint/2010/main" val="2784129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44035"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44036" name="Rectangle 4"/>
          <p:cNvSpPr>
            <a:spLocks noGrp="1" noChangeArrowheads="1"/>
          </p:cNvSpPr>
          <p:nvPr>
            <p:ph type="body" idx="1"/>
          </p:nvPr>
        </p:nvSpPr>
        <p:spPr>
          <a:noFill/>
          <a:ln/>
        </p:spPr>
        <p:txBody>
          <a:bodyPr>
            <a:normAutofit lnSpcReduction="10000"/>
          </a:bodyPr>
          <a:lstStyle/>
          <a:p>
            <a:pPr>
              <a:tabLst/>
            </a:pPr>
            <a:r>
              <a:rPr lang="en-US" smtClean="0"/>
              <a:t>Cursor FOR Loops</a:t>
            </a:r>
          </a:p>
          <a:p>
            <a:pPr lvl="1">
              <a:tabLst/>
            </a:pPr>
            <a:r>
              <a:rPr lang="en-US" smtClean="0"/>
              <a:t>A </a:t>
            </a:r>
            <a:r>
              <a:rPr lang="en-US" smtClean="0">
                <a:solidFill>
                  <a:srgbClr val="FC0128"/>
                </a:solidFill>
              </a:rPr>
              <a:t>cursor FOR loop </a:t>
            </a:r>
            <a:r>
              <a:rPr lang="en-US" smtClean="0"/>
              <a:t>processes rows in an explicit cursor. It is a shortcut because the cursor is opened, rows are fetched once for each iteration in the loop, and the cursor is closed automatically when all rows have been processed. The loop itself is terminated automatically at the end of the iteration where the last row was fetched.</a:t>
            </a:r>
          </a:p>
          <a:p>
            <a:pPr lvl="1">
              <a:tabLst/>
            </a:pPr>
            <a:r>
              <a:rPr lang="en-US" smtClean="0"/>
              <a:t>In the syntax:</a:t>
            </a:r>
          </a:p>
          <a:p>
            <a:pPr lvl="1">
              <a:tabLst/>
            </a:pPr>
            <a:r>
              <a:rPr lang="en-US" smtClean="0"/>
              <a:t>	</a:t>
            </a:r>
            <a:r>
              <a:rPr lang="en-US" i="1" smtClean="0"/>
              <a:t>record_name		</a:t>
            </a:r>
            <a:r>
              <a:rPr lang="en-US" smtClean="0"/>
              <a:t>is the name of the implicitly declared record</a:t>
            </a:r>
          </a:p>
          <a:p>
            <a:pPr lvl="1">
              <a:tabLst/>
            </a:pPr>
            <a:r>
              <a:rPr lang="en-US" smtClean="0"/>
              <a:t>	</a:t>
            </a:r>
            <a:r>
              <a:rPr lang="en-US" i="1" smtClean="0"/>
              <a:t>cursor_name		</a:t>
            </a:r>
            <a:r>
              <a:rPr lang="en-US" smtClean="0"/>
              <a:t>is a PL/SQL identifier for the previously declared cursor</a:t>
            </a:r>
          </a:p>
          <a:p>
            <a:pPr>
              <a:tabLst/>
            </a:pPr>
            <a:r>
              <a:rPr lang="en-US" smtClean="0"/>
              <a:t>Guidelines</a:t>
            </a:r>
          </a:p>
          <a:p>
            <a:pPr lvl="2">
              <a:tabLst/>
            </a:pPr>
            <a:r>
              <a:rPr lang="en-US" smtClean="0"/>
              <a:t>Do not declare the record that controls the loop. Its scope is only in the loop.</a:t>
            </a:r>
          </a:p>
          <a:p>
            <a:pPr lvl="2">
              <a:tabLst/>
            </a:pPr>
            <a:r>
              <a:rPr lang="en-US" smtClean="0"/>
              <a:t>Test the cursor attributes during the loop, if required.</a:t>
            </a:r>
          </a:p>
          <a:p>
            <a:pPr lvl="2">
              <a:tabLst/>
            </a:pPr>
            <a:r>
              <a:rPr lang="en-US" smtClean="0"/>
              <a:t>Supply the parameters for a cursor, if required, in parentheses following the cursor name in the FOR statement. More information on cursor parameters is covered in a subsequent lesson.</a:t>
            </a:r>
          </a:p>
          <a:p>
            <a:pPr lvl="2">
              <a:tabLst/>
            </a:pPr>
            <a:r>
              <a:rPr lang="en-US" smtClean="0"/>
              <a:t>Do not use a cursor FOR loop when the cursor operations must be handled manually.</a:t>
            </a:r>
          </a:p>
          <a:p>
            <a:pPr lvl="1">
              <a:tabLst/>
            </a:pPr>
            <a:r>
              <a:rPr lang="en-US" b="1" smtClean="0"/>
              <a:t>Note: </a:t>
            </a:r>
            <a:r>
              <a:rPr lang="en-US" smtClean="0"/>
              <a:t>You can define a query at the start of the loop itself. The query expression is called a SELECT substatement, and the cursor is internal to the FOR loop. Because the cursor is not declared with a name, you cannot test its attributes.</a:t>
            </a:r>
          </a:p>
        </p:txBody>
      </p:sp>
      <p:sp>
        <p:nvSpPr>
          <p:cNvPr id="44037" name="Rectangle 5"/>
          <p:cNvSpPr>
            <a:spLocks noGrp="1" noRot="1" noChangeAspect="1" noChangeArrowheads="1" noTextEdit="1"/>
          </p:cNvSpPr>
          <p:nvPr>
            <p:ph type="sldImg"/>
          </p:nvPr>
        </p:nvSpPr>
        <p:spPr>
          <a:xfrm>
            <a:off x="485775" y="157163"/>
            <a:ext cx="5881688" cy="4410075"/>
          </a:xfrm>
          <a:ln cap="flat"/>
        </p:spPr>
      </p:sp>
    </p:spTree>
    <p:extLst>
      <p:ext uri="{BB962C8B-B14F-4D97-AF65-F5344CB8AC3E}">
        <p14:creationId xmlns:p14="http://schemas.microsoft.com/office/powerpoint/2010/main" val="2394997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45059"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smtClean="0"/>
              <a:t>Example</a:t>
            </a:r>
          </a:p>
          <a:p>
            <a:pPr lvl="1">
              <a:tabLst/>
            </a:pPr>
            <a:r>
              <a:rPr lang="en-US" smtClean="0"/>
              <a:t>Retrieve employees one by one and print out a list of those employees currently working in the Sales department. The example from the slide is completed below.</a:t>
            </a: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endParaRPr lang="en-US" smtClean="0">
              <a:solidFill>
                <a:schemeClr val="accent2"/>
              </a:solidFill>
            </a:endParaRPr>
          </a:p>
          <a:p>
            <a:pPr>
              <a:tabLst/>
            </a:pPr>
            <a:r>
              <a:rPr lang="en-US" smtClean="0">
                <a:solidFill>
                  <a:schemeClr val="accent2"/>
                </a:solidFill>
              </a:rPr>
              <a:t>Class Management Note</a:t>
            </a:r>
          </a:p>
          <a:p>
            <a:pPr lvl="1">
              <a:tabLst/>
            </a:pPr>
            <a:r>
              <a:rPr lang="en-US" smtClean="0">
                <a:solidFill>
                  <a:schemeClr val="accent2"/>
                </a:solidFill>
              </a:rPr>
              <a:t>Point out the similarities between a cursor FOR loop and a numeric FOR loop; a numeric FOR loop specifies a range of numeric values and then takes on each value within that range; a cursor FOR loop specifies a range of rows from a database table and then retrieves each row within that range.</a:t>
            </a:r>
          </a:p>
        </p:txBody>
      </p:sp>
      <p:sp>
        <p:nvSpPr>
          <p:cNvPr id="45061" name="Rectangle 5"/>
          <p:cNvSpPr>
            <a:spLocks noGrp="1" noRot="1" noChangeAspect="1" noChangeArrowheads="1" noTextEdit="1"/>
          </p:cNvSpPr>
          <p:nvPr>
            <p:ph type="sldImg"/>
          </p:nvPr>
        </p:nvSpPr>
        <p:spPr>
          <a:xfrm>
            <a:off x="485775" y="157163"/>
            <a:ext cx="5881688" cy="4410075"/>
          </a:xfrm>
          <a:ln cap="flat"/>
        </p:spPr>
      </p:sp>
      <p:sp>
        <p:nvSpPr>
          <p:cNvPr id="45062" name="Rectangle 6"/>
          <p:cNvSpPr>
            <a:spLocks noChangeArrowheads="1"/>
          </p:cNvSpPr>
          <p:nvPr/>
        </p:nvSpPr>
        <p:spPr bwMode="auto">
          <a:xfrm>
            <a:off x="630713" y="5453005"/>
            <a:ext cx="5355467" cy="2296337"/>
          </a:xfrm>
          <a:prstGeom prst="rect">
            <a:avLst/>
          </a:prstGeom>
          <a:noFill/>
          <a:ln w="12700">
            <a:solidFill>
              <a:schemeClr val="tx1"/>
            </a:solidFill>
            <a:miter lim="800000"/>
            <a:headEnd/>
            <a:tailEnd/>
          </a:ln>
        </p:spPr>
        <p:txBody>
          <a:bodyPr wrap="none" lIns="95574" tIns="49380" rIns="95574" bIns="49380"/>
          <a:lstStyle/>
          <a:p>
            <a:pPr defTabSz="885651">
              <a:lnSpc>
                <a:spcPct val="65000"/>
              </a:lnSpc>
              <a:spcBef>
                <a:spcPct val="20000"/>
              </a:spcBef>
            </a:pPr>
            <a:r>
              <a:rPr lang="en-US" sz="1100" dirty="0">
                <a:latin typeface="Courier New" pitchFamily="49" charset="0"/>
              </a:rPr>
              <a:t>SET SERVEROUTPUT ON</a:t>
            </a:r>
          </a:p>
          <a:p>
            <a:pPr defTabSz="885651">
              <a:lnSpc>
                <a:spcPct val="65000"/>
              </a:lnSpc>
              <a:spcBef>
                <a:spcPct val="20000"/>
              </a:spcBef>
            </a:pPr>
            <a:r>
              <a:rPr lang="en-US" sz="1100" dirty="0">
                <a:latin typeface="Courier New" pitchFamily="49" charset="0"/>
              </a:rPr>
              <a:t>DECLARE</a:t>
            </a:r>
          </a:p>
          <a:p>
            <a:pPr defTabSz="885651">
              <a:lnSpc>
                <a:spcPct val="65000"/>
              </a:lnSpc>
              <a:spcBef>
                <a:spcPct val="20000"/>
              </a:spcBef>
            </a:pPr>
            <a:r>
              <a:rPr lang="en-US" sz="1100" dirty="0">
                <a:latin typeface="Courier New" pitchFamily="49" charset="0"/>
              </a:rPr>
              <a:t>  CURSOR </a:t>
            </a:r>
            <a:r>
              <a:rPr lang="en-US" sz="1100" dirty="0" err="1">
                <a:latin typeface="Courier New" pitchFamily="49" charset="0"/>
              </a:rPr>
              <a:t>emp_cursor</a:t>
            </a:r>
            <a:r>
              <a:rPr lang="en-US" sz="1100" dirty="0">
                <a:latin typeface="Courier New" pitchFamily="49" charset="0"/>
              </a:rPr>
              <a:t> IS</a:t>
            </a:r>
          </a:p>
          <a:p>
            <a:pPr defTabSz="885651">
              <a:lnSpc>
                <a:spcPct val="65000"/>
              </a:lnSpc>
              <a:spcBef>
                <a:spcPct val="20000"/>
              </a:spcBef>
            </a:pPr>
            <a:r>
              <a:rPr lang="en-US" sz="1100" dirty="0">
                <a:latin typeface="Courier New" pitchFamily="49" charset="0"/>
              </a:rPr>
              <a:t>    SELECT </a:t>
            </a:r>
            <a:r>
              <a:rPr lang="en-US" sz="1100" dirty="0" err="1">
                <a:latin typeface="Courier New" pitchFamily="49" charset="0"/>
              </a:rPr>
              <a:t>ename</a:t>
            </a:r>
            <a:r>
              <a:rPr lang="en-US" sz="1100" dirty="0">
                <a:latin typeface="Courier New" pitchFamily="49" charset="0"/>
              </a:rPr>
              <a:t>, </a:t>
            </a:r>
            <a:r>
              <a:rPr lang="en-US" sz="1100" dirty="0" err="1">
                <a:latin typeface="Courier New" pitchFamily="49" charset="0"/>
              </a:rPr>
              <a:t>deptno</a:t>
            </a:r>
            <a:endParaRPr lang="en-US" sz="1100" dirty="0">
              <a:latin typeface="Courier New" pitchFamily="49" charset="0"/>
            </a:endParaRPr>
          </a:p>
          <a:p>
            <a:pPr defTabSz="885651">
              <a:lnSpc>
                <a:spcPct val="65000"/>
              </a:lnSpc>
              <a:spcBef>
                <a:spcPct val="20000"/>
              </a:spcBef>
            </a:pPr>
            <a:r>
              <a:rPr lang="en-US" sz="1100" dirty="0">
                <a:latin typeface="Courier New" pitchFamily="49" charset="0"/>
              </a:rPr>
              <a:t>    FROM   </a:t>
            </a:r>
            <a:r>
              <a:rPr lang="en-US" sz="1100" dirty="0" err="1">
                <a:latin typeface="Courier New" pitchFamily="49" charset="0"/>
              </a:rPr>
              <a:t>emp</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BEGIN</a:t>
            </a:r>
          </a:p>
          <a:p>
            <a:pPr defTabSz="885651">
              <a:lnSpc>
                <a:spcPct val="65000"/>
              </a:lnSpc>
              <a:spcBef>
                <a:spcPct val="20000"/>
              </a:spcBef>
            </a:pPr>
            <a:r>
              <a:rPr lang="en-US" sz="1100" dirty="0">
                <a:latin typeface="Courier New" pitchFamily="49" charset="0"/>
              </a:rPr>
              <a:t>  FOR </a:t>
            </a:r>
            <a:r>
              <a:rPr lang="en-US" sz="1100" dirty="0" err="1">
                <a:latin typeface="Courier New" pitchFamily="49" charset="0"/>
              </a:rPr>
              <a:t>emp_record</a:t>
            </a:r>
            <a:r>
              <a:rPr lang="en-US" sz="1100" dirty="0">
                <a:latin typeface="Courier New" pitchFamily="49" charset="0"/>
              </a:rPr>
              <a:t> IN </a:t>
            </a:r>
            <a:r>
              <a:rPr lang="en-US" sz="1100" dirty="0" err="1">
                <a:latin typeface="Courier New" pitchFamily="49" charset="0"/>
              </a:rPr>
              <a:t>emp_cursor</a:t>
            </a:r>
            <a:r>
              <a:rPr lang="en-US" sz="1100" dirty="0">
                <a:latin typeface="Courier New" pitchFamily="49" charset="0"/>
              </a:rPr>
              <a:t> LOOP</a:t>
            </a:r>
          </a:p>
          <a:p>
            <a:pPr defTabSz="885651">
              <a:lnSpc>
                <a:spcPct val="65000"/>
              </a:lnSpc>
              <a:spcBef>
                <a:spcPct val="20000"/>
              </a:spcBef>
            </a:pPr>
            <a:r>
              <a:rPr lang="en-US" sz="1100" dirty="0">
                <a:latin typeface="Courier New" pitchFamily="49" charset="0"/>
              </a:rPr>
              <a:t>         --implicit open and implicit fetch occur</a:t>
            </a:r>
          </a:p>
          <a:p>
            <a:pPr defTabSz="885651">
              <a:lnSpc>
                <a:spcPct val="65000"/>
              </a:lnSpc>
              <a:spcBef>
                <a:spcPct val="20000"/>
              </a:spcBef>
            </a:pPr>
            <a:r>
              <a:rPr lang="en-US" sz="1100" dirty="0">
                <a:latin typeface="Courier New" pitchFamily="49" charset="0"/>
              </a:rPr>
              <a:t>    IF </a:t>
            </a:r>
            <a:r>
              <a:rPr lang="en-US" sz="1100" dirty="0" err="1">
                <a:latin typeface="Courier New" pitchFamily="49" charset="0"/>
              </a:rPr>
              <a:t>emp_record.deptno</a:t>
            </a:r>
            <a:r>
              <a:rPr lang="en-US" sz="1100" dirty="0">
                <a:latin typeface="Courier New" pitchFamily="49" charset="0"/>
              </a:rPr>
              <a:t> = 30 THEN</a:t>
            </a:r>
          </a:p>
          <a:p>
            <a:pPr defTabSz="885651">
              <a:lnSpc>
                <a:spcPct val="65000"/>
              </a:lnSpc>
              <a:spcBef>
                <a:spcPct val="20000"/>
              </a:spcBef>
            </a:pPr>
            <a:r>
              <a:rPr lang="en-US" sz="1100" dirty="0">
                <a:latin typeface="Courier New" pitchFamily="49" charset="0"/>
              </a:rPr>
              <a:t>       DBMS_OUTPUT.PUT_LINE (</a:t>
            </a:r>
            <a:r>
              <a:rPr lang="en-US" sz="1100" dirty="0">
                <a:solidFill>
                  <a:srgbClr val="000000"/>
                </a:solidFill>
                <a:latin typeface="Courier New" pitchFamily="49" charset="0"/>
              </a:rPr>
              <a:t>'</a:t>
            </a:r>
            <a:r>
              <a:rPr lang="en-US" sz="1100" dirty="0">
                <a:latin typeface="Courier New" pitchFamily="49" charset="0"/>
              </a:rPr>
              <a:t>Employee </a:t>
            </a:r>
            <a:r>
              <a:rPr lang="en-US" sz="1100" dirty="0">
                <a:solidFill>
                  <a:srgbClr val="000000"/>
                </a:solidFill>
                <a:latin typeface="Courier New" pitchFamily="49" charset="0"/>
              </a:rPr>
              <a:t>'</a:t>
            </a:r>
            <a:r>
              <a:rPr lang="en-US" sz="1100" dirty="0">
                <a:latin typeface="Courier New" pitchFamily="49" charset="0"/>
              </a:rPr>
              <a:t> || </a:t>
            </a:r>
            <a:r>
              <a:rPr lang="en-US" sz="1100" dirty="0" err="1">
                <a:latin typeface="Courier New" pitchFamily="49" charset="0"/>
              </a:rPr>
              <a:t>emp_record.ename</a:t>
            </a:r>
            <a:r>
              <a:rPr lang="en-US" sz="1100" dirty="0">
                <a:latin typeface="Courier New" pitchFamily="49" charset="0"/>
              </a:rPr>
              <a:t> </a:t>
            </a:r>
          </a:p>
          <a:p>
            <a:pPr defTabSz="885651">
              <a:lnSpc>
                <a:spcPct val="65000"/>
              </a:lnSpc>
              <a:spcBef>
                <a:spcPct val="20000"/>
              </a:spcBef>
            </a:pPr>
            <a:r>
              <a:rPr lang="en-US" sz="1100" dirty="0">
                <a:latin typeface="Courier New" pitchFamily="49" charset="0"/>
              </a:rPr>
              <a:t>                            || </a:t>
            </a:r>
            <a:r>
              <a:rPr lang="en-US" sz="1100" dirty="0">
                <a:solidFill>
                  <a:srgbClr val="000000"/>
                </a:solidFill>
                <a:latin typeface="Courier New" pitchFamily="49" charset="0"/>
              </a:rPr>
              <a:t>'</a:t>
            </a:r>
            <a:r>
              <a:rPr lang="en-US" sz="1100" dirty="0">
                <a:latin typeface="Courier New" pitchFamily="49" charset="0"/>
              </a:rPr>
              <a:t> works in the Sales Dept. </a:t>
            </a:r>
            <a:r>
              <a:rPr lang="en-US" sz="1100" dirty="0">
                <a:solidFill>
                  <a:srgbClr val="000000"/>
                </a:solidFill>
                <a:latin typeface="Courier New" pitchFamily="49" charset="0"/>
              </a:rPr>
              <a:t>'</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END IF;</a:t>
            </a:r>
          </a:p>
          <a:p>
            <a:pPr defTabSz="885651">
              <a:lnSpc>
                <a:spcPct val="65000"/>
              </a:lnSpc>
              <a:spcBef>
                <a:spcPct val="20000"/>
              </a:spcBef>
            </a:pPr>
            <a:r>
              <a:rPr lang="en-US" sz="1100" dirty="0">
                <a:latin typeface="Courier New" pitchFamily="49" charset="0"/>
              </a:rPr>
              <a:t>  END LOOP;   --implicit close occurs</a:t>
            </a:r>
          </a:p>
          <a:p>
            <a:pPr defTabSz="885651">
              <a:lnSpc>
                <a:spcPct val="65000"/>
              </a:lnSpc>
              <a:spcBef>
                <a:spcPct val="20000"/>
              </a:spcBef>
            </a:pPr>
            <a:r>
              <a:rPr lang="en-US" sz="1100" dirty="0">
                <a:latin typeface="Courier New" pitchFamily="49" charset="0"/>
              </a:rPr>
              <a:t>END ;</a:t>
            </a:r>
          </a:p>
          <a:p>
            <a:pPr defTabSz="885651">
              <a:lnSpc>
                <a:spcPct val="65000"/>
              </a:lnSpc>
              <a:spcBef>
                <a:spcPct val="20000"/>
              </a:spcBef>
            </a:pPr>
            <a:r>
              <a:rPr lang="en-US" sz="1100" dirty="0">
                <a:latin typeface="Courier New" pitchFamily="49" charset="0"/>
              </a:rPr>
              <a:t>/</a:t>
            </a:r>
          </a:p>
        </p:txBody>
      </p:sp>
    </p:spTree>
    <p:extLst>
      <p:ext uri="{BB962C8B-B14F-4D97-AF65-F5344CB8AC3E}">
        <p14:creationId xmlns:p14="http://schemas.microsoft.com/office/powerpoint/2010/main" val="407964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46083"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46084" name="Rectangle 4"/>
          <p:cNvSpPr>
            <a:spLocks noGrp="1" noChangeArrowheads="1"/>
          </p:cNvSpPr>
          <p:nvPr>
            <p:ph type="body" idx="1"/>
          </p:nvPr>
        </p:nvSpPr>
        <p:spPr>
          <a:noFill/>
          <a:ln/>
        </p:spPr>
        <p:txBody>
          <a:bodyPr/>
          <a:lstStyle/>
          <a:p>
            <a:pPr>
              <a:tabLst/>
            </a:pPr>
            <a:r>
              <a:rPr lang="en-US" smtClean="0"/>
              <a:t>Cursor FOR Loops Using Subqueries</a:t>
            </a:r>
          </a:p>
          <a:p>
            <a:pPr lvl="1">
              <a:tabLst/>
            </a:pPr>
            <a:r>
              <a:rPr lang="en-US" smtClean="0"/>
              <a:t>You do not need to declare a cursor because PL/SQL lets you substitute a subquery. This example does the same thing as the one on the previous page. It is complete code for the slide above.</a:t>
            </a:r>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endParaRPr lang="en-US" smtClean="0"/>
          </a:p>
          <a:p>
            <a:pPr>
              <a:tabLst/>
            </a:pPr>
            <a:r>
              <a:rPr lang="en-US" smtClean="0">
                <a:solidFill>
                  <a:schemeClr val="accent2"/>
                </a:solidFill>
              </a:rPr>
              <a:t>Class Management Note</a:t>
            </a:r>
          </a:p>
          <a:p>
            <a:pPr lvl="1">
              <a:tabLst/>
            </a:pPr>
            <a:r>
              <a:rPr lang="en-US" smtClean="0">
                <a:solidFill>
                  <a:schemeClr val="accent2"/>
                </a:solidFill>
              </a:rPr>
              <a:t>This syntax simplifies the coding of cursors, but you cannot define a cursor with parameters.</a:t>
            </a:r>
          </a:p>
        </p:txBody>
      </p:sp>
      <p:sp>
        <p:nvSpPr>
          <p:cNvPr id="46085" name="Rectangle 5"/>
          <p:cNvSpPr>
            <a:spLocks noGrp="1" noRot="1" noChangeAspect="1" noChangeArrowheads="1" noTextEdit="1"/>
          </p:cNvSpPr>
          <p:nvPr>
            <p:ph type="sldImg"/>
          </p:nvPr>
        </p:nvSpPr>
        <p:spPr>
          <a:xfrm>
            <a:off x="485775" y="157163"/>
            <a:ext cx="5881688" cy="4410075"/>
          </a:xfrm>
          <a:ln cap="flat"/>
        </p:spPr>
      </p:sp>
      <p:sp>
        <p:nvSpPr>
          <p:cNvPr id="46086" name="Rectangle 6"/>
          <p:cNvSpPr>
            <a:spLocks noChangeArrowheads="1"/>
          </p:cNvSpPr>
          <p:nvPr/>
        </p:nvSpPr>
        <p:spPr bwMode="auto">
          <a:xfrm>
            <a:off x="617939" y="5480040"/>
            <a:ext cx="5355467" cy="1841522"/>
          </a:xfrm>
          <a:prstGeom prst="rect">
            <a:avLst/>
          </a:prstGeom>
          <a:noFill/>
          <a:ln w="12700">
            <a:solidFill>
              <a:schemeClr val="tx1"/>
            </a:solidFill>
            <a:miter lim="800000"/>
            <a:headEnd/>
            <a:tailEnd/>
          </a:ln>
        </p:spPr>
        <p:txBody>
          <a:bodyPr wrap="none" lIns="95574" tIns="49380" rIns="95574" bIns="49380"/>
          <a:lstStyle/>
          <a:p>
            <a:pPr defTabSz="885651">
              <a:lnSpc>
                <a:spcPct val="65000"/>
              </a:lnSpc>
              <a:spcBef>
                <a:spcPct val="20000"/>
              </a:spcBef>
            </a:pPr>
            <a:r>
              <a:rPr lang="en-US" sz="1100" dirty="0">
                <a:latin typeface="Courier New" pitchFamily="49" charset="0"/>
              </a:rPr>
              <a:t>SET SERVEROUTPUT ON</a:t>
            </a:r>
          </a:p>
          <a:p>
            <a:pPr defTabSz="885651">
              <a:lnSpc>
                <a:spcPct val="65000"/>
              </a:lnSpc>
              <a:spcBef>
                <a:spcPct val="20000"/>
              </a:spcBef>
            </a:pPr>
            <a:r>
              <a:rPr lang="en-US" sz="1100" dirty="0">
                <a:latin typeface="Courier New" pitchFamily="49" charset="0"/>
              </a:rPr>
              <a:t>BEGIN</a:t>
            </a:r>
          </a:p>
          <a:p>
            <a:pPr defTabSz="885651">
              <a:lnSpc>
                <a:spcPct val="65000"/>
              </a:lnSpc>
              <a:spcBef>
                <a:spcPct val="20000"/>
              </a:spcBef>
            </a:pPr>
            <a:r>
              <a:rPr lang="en-US" sz="1100" dirty="0">
                <a:latin typeface="Courier New" pitchFamily="49" charset="0"/>
              </a:rPr>
              <a:t>  FOR </a:t>
            </a:r>
            <a:r>
              <a:rPr lang="en-US" sz="1100" dirty="0" err="1">
                <a:latin typeface="Courier New" pitchFamily="49" charset="0"/>
              </a:rPr>
              <a:t>emp_record</a:t>
            </a:r>
            <a:r>
              <a:rPr lang="en-US" sz="1100" dirty="0">
                <a:latin typeface="Courier New" pitchFamily="49" charset="0"/>
              </a:rPr>
              <a:t> IN (SELECT </a:t>
            </a:r>
            <a:r>
              <a:rPr lang="en-US" sz="1100" dirty="0" err="1">
                <a:latin typeface="Courier New" pitchFamily="49" charset="0"/>
              </a:rPr>
              <a:t>ename</a:t>
            </a:r>
            <a:r>
              <a:rPr lang="en-US" sz="1100" dirty="0">
                <a:latin typeface="Courier New" pitchFamily="49" charset="0"/>
              </a:rPr>
              <a:t>, </a:t>
            </a:r>
            <a:r>
              <a:rPr lang="en-US" sz="1100" dirty="0" err="1">
                <a:latin typeface="Courier New" pitchFamily="49" charset="0"/>
              </a:rPr>
              <a:t>deptno</a:t>
            </a:r>
            <a:endParaRPr lang="en-US" sz="1100" dirty="0">
              <a:latin typeface="Courier New" pitchFamily="49" charset="0"/>
            </a:endParaRPr>
          </a:p>
          <a:p>
            <a:pPr defTabSz="885651">
              <a:lnSpc>
                <a:spcPct val="65000"/>
              </a:lnSpc>
              <a:spcBef>
                <a:spcPct val="20000"/>
              </a:spcBef>
            </a:pPr>
            <a:r>
              <a:rPr lang="en-US" sz="1100" dirty="0">
                <a:latin typeface="Courier New" pitchFamily="49" charset="0"/>
              </a:rPr>
              <a:t>                     FROM   </a:t>
            </a:r>
            <a:r>
              <a:rPr lang="en-US" sz="1100" dirty="0" err="1">
                <a:latin typeface="Courier New" pitchFamily="49" charset="0"/>
              </a:rPr>
              <a:t>emp</a:t>
            </a:r>
            <a:r>
              <a:rPr lang="en-US" sz="1100" dirty="0">
                <a:latin typeface="Courier New" pitchFamily="49" charset="0"/>
              </a:rPr>
              <a:t>) LOOP</a:t>
            </a:r>
          </a:p>
          <a:p>
            <a:pPr defTabSz="885651">
              <a:lnSpc>
                <a:spcPct val="65000"/>
              </a:lnSpc>
              <a:spcBef>
                <a:spcPct val="20000"/>
              </a:spcBef>
            </a:pPr>
            <a:r>
              <a:rPr lang="en-US" sz="1100" dirty="0">
                <a:latin typeface="Courier New" pitchFamily="49" charset="0"/>
              </a:rPr>
              <a:t>         --implicit open and implicit fetch occur</a:t>
            </a:r>
          </a:p>
          <a:p>
            <a:pPr defTabSz="885651">
              <a:lnSpc>
                <a:spcPct val="65000"/>
              </a:lnSpc>
              <a:spcBef>
                <a:spcPct val="20000"/>
              </a:spcBef>
            </a:pPr>
            <a:r>
              <a:rPr lang="en-US" sz="1100" dirty="0">
                <a:latin typeface="Courier New" pitchFamily="49" charset="0"/>
              </a:rPr>
              <a:t>    IF </a:t>
            </a:r>
            <a:r>
              <a:rPr lang="en-US" sz="1100" dirty="0" err="1">
                <a:latin typeface="Courier New" pitchFamily="49" charset="0"/>
              </a:rPr>
              <a:t>emp_record.deptno</a:t>
            </a:r>
            <a:r>
              <a:rPr lang="en-US" sz="1100" dirty="0">
                <a:latin typeface="Courier New" pitchFamily="49" charset="0"/>
              </a:rPr>
              <a:t> = 30 THEN</a:t>
            </a:r>
          </a:p>
          <a:p>
            <a:pPr defTabSz="885651">
              <a:lnSpc>
                <a:spcPct val="65000"/>
              </a:lnSpc>
              <a:spcBef>
                <a:spcPct val="20000"/>
              </a:spcBef>
            </a:pPr>
            <a:r>
              <a:rPr lang="en-US" sz="1100" dirty="0">
                <a:latin typeface="Courier New" pitchFamily="49" charset="0"/>
              </a:rPr>
              <a:t>       DBMS_OUTPUT.PUT_LINE (</a:t>
            </a:r>
            <a:r>
              <a:rPr lang="en-US" sz="1100" dirty="0">
                <a:solidFill>
                  <a:srgbClr val="000000"/>
                </a:solidFill>
                <a:latin typeface="Courier New" pitchFamily="49" charset="0"/>
              </a:rPr>
              <a:t>'</a:t>
            </a:r>
            <a:r>
              <a:rPr lang="en-US" sz="1100" dirty="0">
                <a:latin typeface="Courier New" pitchFamily="49" charset="0"/>
              </a:rPr>
              <a:t>Employee </a:t>
            </a:r>
            <a:r>
              <a:rPr lang="en-US" sz="1100" dirty="0">
                <a:solidFill>
                  <a:srgbClr val="000000"/>
                </a:solidFill>
                <a:latin typeface="Courier New" pitchFamily="49" charset="0"/>
              </a:rPr>
              <a:t>'</a:t>
            </a:r>
            <a:r>
              <a:rPr lang="en-US" sz="1100" dirty="0">
                <a:latin typeface="Courier New" pitchFamily="49" charset="0"/>
              </a:rPr>
              <a:t> || </a:t>
            </a:r>
            <a:r>
              <a:rPr lang="en-US" sz="1100" dirty="0" err="1">
                <a:latin typeface="Courier New" pitchFamily="49" charset="0"/>
              </a:rPr>
              <a:t>emp_record.ename</a:t>
            </a:r>
            <a:r>
              <a:rPr lang="en-US" sz="1100" dirty="0">
                <a:latin typeface="Courier New" pitchFamily="49" charset="0"/>
              </a:rPr>
              <a:t> </a:t>
            </a:r>
          </a:p>
          <a:p>
            <a:pPr defTabSz="885651">
              <a:lnSpc>
                <a:spcPct val="65000"/>
              </a:lnSpc>
              <a:spcBef>
                <a:spcPct val="20000"/>
              </a:spcBef>
            </a:pPr>
            <a:r>
              <a:rPr lang="en-US" sz="1100" dirty="0">
                <a:latin typeface="Courier New" pitchFamily="49" charset="0"/>
              </a:rPr>
              <a:t>                            || </a:t>
            </a:r>
            <a:r>
              <a:rPr lang="en-US" sz="1100" dirty="0">
                <a:solidFill>
                  <a:srgbClr val="000000"/>
                </a:solidFill>
                <a:latin typeface="Courier New" pitchFamily="49" charset="0"/>
              </a:rPr>
              <a:t>'</a:t>
            </a:r>
            <a:r>
              <a:rPr lang="en-US" sz="1100" dirty="0">
                <a:latin typeface="Courier New" pitchFamily="49" charset="0"/>
              </a:rPr>
              <a:t> works in the Sales Dept. </a:t>
            </a:r>
            <a:r>
              <a:rPr lang="en-US" sz="1100" dirty="0">
                <a:solidFill>
                  <a:srgbClr val="000000"/>
                </a:solidFill>
                <a:latin typeface="Courier New" pitchFamily="49" charset="0"/>
              </a:rPr>
              <a:t>'</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END IF;</a:t>
            </a:r>
          </a:p>
          <a:p>
            <a:pPr defTabSz="885651">
              <a:lnSpc>
                <a:spcPct val="65000"/>
              </a:lnSpc>
              <a:spcBef>
                <a:spcPct val="20000"/>
              </a:spcBef>
            </a:pPr>
            <a:r>
              <a:rPr lang="en-US" sz="1100" dirty="0">
                <a:latin typeface="Courier New" pitchFamily="49" charset="0"/>
              </a:rPr>
              <a:t>  END LOOP;   --implicit close occurs</a:t>
            </a:r>
          </a:p>
          <a:p>
            <a:pPr defTabSz="885651">
              <a:lnSpc>
                <a:spcPct val="65000"/>
              </a:lnSpc>
              <a:spcBef>
                <a:spcPct val="20000"/>
              </a:spcBef>
            </a:pPr>
            <a:r>
              <a:rPr lang="en-US" sz="1100" dirty="0">
                <a:latin typeface="Courier New" pitchFamily="49" charset="0"/>
              </a:rPr>
              <a:t>END ;</a:t>
            </a:r>
          </a:p>
          <a:p>
            <a:pPr defTabSz="885651">
              <a:lnSpc>
                <a:spcPct val="65000"/>
              </a:lnSpc>
              <a:spcBef>
                <a:spcPct val="20000"/>
              </a:spcBef>
            </a:pPr>
            <a:r>
              <a:rPr lang="en-US" sz="1100" dirty="0">
                <a:latin typeface="Courier New" pitchFamily="49" charset="0"/>
              </a:rPr>
              <a:t>/</a:t>
            </a:r>
          </a:p>
        </p:txBody>
      </p:sp>
    </p:spTree>
    <p:extLst>
      <p:ext uri="{BB962C8B-B14F-4D97-AF65-F5344CB8AC3E}">
        <p14:creationId xmlns:p14="http://schemas.microsoft.com/office/powerpoint/2010/main" val="159658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29699"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29700" name="Rectangle 4"/>
          <p:cNvSpPr>
            <a:spLocks noGrp="1" noChangeArrowheads="1"/>
          </p:cNvSpPr>
          <p:nvPr>
            <p:ph type="body" idx="1"/>
          </p:nvPr>
        </p:nvSpPr>
        <p:spPr>
          <a:noFill/>
          <a:ln/>
        </p:spPr>
        <p:txBody>
          <a:bodyPr/>
          <a:lstStyle/>
          <a:p>
            <a:pPr>
              <a:spcAft>
                <a:spcPct val="2000"/>
              </a:spcAft>
            </a:pPr>
            <a:r>
              <a:rPr lang="en-US" smtClean="0">
                <a:latin typeface="Helvetica" charset="0"/>
              </a:rPr>
              <a:t>Explicit Cursors</a:t>
            </a:r>
          </a:p>
          <a:p>
            <a:pPr lvl="1"/>
            <a:r>
              <a:rPr lang="en-US" smtClean="0"/>
              <a:t>Use </a:t>
            </a:r>
            <a:r>
              <a:rPr lang="en-US" smtClean="0">
                <a:solidFill>
                  <a:srgbClr val="FC0128"/>
                </a:solidFill>
              </a:rPr>
              <a:t>explicit cursors </a:t>
            </a:r>
            <a:r>
              <a:rPr lang="en-US" smtClean="0"/>
              <a:t>to individually process each row returned by a multiple-row SELECT statement.</a:t>
            </a:r>
          </a:p>
          <a:p>
            <a:pPr lvl="1">
              <a:spcAft>
                <a:spcPct val="2000"/>
              </a:spcAft>
            </a:pPr>
            <a:r>
              <a:rPr lang="en-US" smtClean="0"/>
              <a:t>The set of rows returned by a multiple-row query is called the </a:t>
            </a:r>
            <a:r>
              <a:rPr lang="en-US" i="1" smtClean="0"/>
              <a:t>active set. </a:t>
            </a:r>
            <a:r>
              <a:rPr lang="en-US" smtClean="0"/>
              <a:t>Its size is the number of rows that meet your search criteria. The diagram on the slide shows how an explicit cursor “points” to the </a:t>
            </a:r>
            <a:r>
              <a:rPr lang="en-US" i="1" smtClean="0"/>
              <a:t>current row</a:t>
            </a:r>
            <a:r>
              <a:rPr lang="en-US" smtClean="0"/>
              <a:t> in the </a:t>
            </a:r>
            <a:r>
              <a:rPr lang="en-US" smtClean="0">
                <a:solidFill>
                  <a:srgbClr val="FC0128"/>
                </a:solidFill>
              </a:rPr>
              <a:t>active set.</a:t>
            </a:r>
            <a:r>
              <a:rPr lang="en-US" smtClean="0"/>
              <a:t> This allows your program to process the rows one at a time.</a:t>
            </a:r>
          </a:p>
          <a:p>
            <a:pPr lvl="1">
              <a:spcAft>
                <a:spcPct val="2000"/>
              </a:spcAft>
            </a:pPr>
            <a:r>
              <a:rPr lang="en-US" smtClean="0"/>
              <a:t>A PL/SQL program opens a cursor, processes rows returned by a query, and then closes the cursor. The cursor marks the current position in a active set.</a:t>
            </a:r>
          </a:p>
          <a:p>
            <a:pPr lvl="1"/>
            <a:r>
              <a:rPr lang="en-US" smtClean="0"/>
              <a:t>Explicit cursor functions:</a:t>
            </a:r>
          </a:p>
          <a:p>
            <a:pPr lvl="2"/>
            <a:r>
              <a:rPr lang="en-US" smtClean="0"/>
              <a:t>Can process beyond the first row returned by the query, row by row </a:t>
            </a:r>
          </a:p>
          <a:p>
            <a:pPr lvl="2"/>
            <a:r>
              <a:rPr lang="en-US" smtClean="0"/>
              <a:t>Keep track of which row is currently being processed</a:t>
            </a:r>
          </a:p>
          <a:p>
            <a:pPr lvl="2"/>
            <a:r>
              <a:rPr lang="en-US" smtClean="0"/>
              <a:t>Allow the programmer to manually control them in the PL/SQL block</a:t>
            </a:r>
          </a:p>
          <a:p>
            <a:pPr lvl="1"/>
            <a:r>
              <a:rPr lang="en-US" b="1" smtClean="0"/>
              <a:t>Note:</a:t>
            </a:r>
            <a:r>
              <a:rPr lang="en-US" smtClean="0"/>
              <a:t> The fetch for an implicit cursor is an array fetch, and the existence of a second row still raises the TOO_MANY_ROWS exception. Furthermore, you can use explicit cursors to perform multiple fetches and to re-execute parsed queries in the work area.</a:t>
            </a:r>
          </a:p>
        </p:txBody>
      </p:sp>
      <p:sp>
        <p:nvSpPr>
          <p:cNvPr id="29701" name="Rectangle 5"/>
          <p:cNvSpPr>
            <a:spLocks noGrp="1" noRot="1" noChangeAspect="1" noChangeArrowheads="1" noTextEdit="1"/>
          </p:cNvSpPr>
          <p:nvPr>
            <p:ph type="sldImg"/>
          </p:nvPr>
        </p:nvSpPr>
        <p:spPr>
          <a:xfrm>
            <a:off x="484188" y="155575"/>
            <a:ext cx="5883275" cy="4411663"/>
          </a:xfrm>
          <a:ln cap="flat"/>
        </p:spPr>
      </p:sp>
    </p:spTree>
    <p:extLst>
      <p:ext uri="{BB962C8B-B14F-4D97-AF65-F5344CB8AC3E}">
        <p14:creationId xmlns:p14="http://schemas.microsoft.com/office/powerpoint/2010/main" val="35551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a:normAutofit lnSpcReduction="10000"/>
          </a:bodyPr>
          <a:lstStyle/>
          <a:p>
            <a:r>
              <a:rPr lang="en-US" dirty="0" smtClean="0"/>
              <a:t>Explicit Cursors (continued)</a:t>
            </a:r>
          </a:p>
          <a:p>
            <a:pPr lvl="1"/>
            <a:r>
              <a:rPr lang="en-US" dirty="0" smtClean="0"/>
              <a:t>Now that you have a conceptual understanding of cursors, review the steps to use them. The syntax for each step can be found on the following pages.</a:t>
            </a:r>
          </a:p>
          <a:p>
            <a:pPr lvl="1"/>
            <a:r>
              <a:rPr lang="en-US" b="1" dirty="0" smtClean="0"/>
              <a:t>Controlling Explicit Cursors Using Four Commands</a:t>
            </a:r>
            <a:endParaRPr lang="en-US" dirty="0" smtClean="0"/>
          </a:p>
          <a:p>
            <a:pPr lvl="2">
              <a:buFontTx/>
              <a:buNone/>
            </a:pPr>
            <a:r>
              <a:rPr lang="en-US" dirty="0" smtClean="0"/>
              <a:t>1. 		Declare the cursor by naming it and defining the structure of the query to be performed </a:t>
            </a:r>
            <a:br>
              <a:rPr lang="en-US" dirty="0" smtClean="0"/>
            </a:br>
            <a:r>
              <a:rPr lang="en-US" dirty="0" smtClean="0"/>
              <a:t>within it.</a:t>
            </a:r>
          </a:p>
          <a:p>
            <a:pPr lvl="2">
              <a:buFontTx/>
              <a:buNone/>
            </a:pPr>
            <a:r>
              <a:rPr lang="en-US" dirty="0" smtClean="0"/>
              <a:t>2. 		Open the cursor. </a:t>
            </a:r>
            <a:r>
              <a:rPr lang="en-US" dirty="0" smtClean="0">
                <a:latin typeface="Times" charset="0"/>
              </a:rPr>
              <a:t>The OPEN statement executes the query and binds any variables that are referenced. Rows identified by the query are called the </a:t>
            </a:r>
            <a:r>
              <a:rPr lang="en-US" i="1" dirty="0" smtClean="0">
                <a:latin typeface="Times" charset="0"/>
              </a:rPr>
              <a:t>active set</a:t>
            </a:r>
            <a:r>
              <a:rPr lang="en-US" dirty="0" smtClean="0">
                <a:latin typeface="Times" charset="0"/>
              </a:rPr>
              <a:t> and are now available for fetching.</a:t>
            </a:r>
          </a:p>
          <a:p>
            <a:pPr lvl="2">
              <a:buFontTx/>
              <a:buNone/>
            </a:pPr>
            <a:r>
              <a:rPr lang="en-US" dirty="0" smtClean="0"/>
              <a:t>3. 		Fetch data from the cursor. </a:t>
            </a:r>
            <a:r>
              <a:rPr lang="en-US" dirty="0" smtClean="0">
                <a:latin typeface="Times" charset="0"/>
              </a:rPr>
              <a:t>The FETCH statement loads the current row from the cursor into variables. Each fetch causes the cursor to move its pointer to the next row in the active set. Therefore, each fetch accesses a different row returned by the query. In the flow diagram shown on the slide, each fetch tests the cursor for any existing rows. If rows are found, the fetch loads the current row into variables; otherwise, it closes the cursor.</a:t>
            </a:r>
          </a:p>
          <a:p>
            <a:pPr lvl="2">
              <a:buFontTx/>
              <a:buNone/>
            </a:pPr>
            <a:r>
              <a:rPr lang="en-US" dirty="0" smtClean="0"/>
              <a:t>4. 		Close the cursor. </a:t>
            </a:r>
            <a:r>
              <a:rPr lang="en-US" dirty="0" smtClean="0">
                <a:latin typeface="Times" charset="0"/>
              </a:rPr>
              <a:t>The CLOSE statement releases the active set of rows. It is now possible to reopen the cursor to establish a fresh active set.</a:t>
            </a:r>
          </a:p>
          <a:p>
            <a:pPr lvl="1"/>
            <a:r>
              <a:rPr lang="en-US" dirty="0" smtClean="0"/>
              <a:t/>
            </a:r>
            <a:br>
              <a:rPr lang="en-US" dirty="0" smtClean="0"/>
            </a:br>
            <a:r>
              <a:rPr lang="en-US" dirty="0" smtClean="0"/>
              <a:t/>
            </a:r>
            <a:br>
              <a:rPr lang="en-US" dirty="0" smtClean="0"/>
            </a:br>
            <a:endParaRPr lang="en-US" b="1" dirty="0" smtClean="0"/>
          </a:p>
          <a:p>
            <a:pPr>
              <a:spcAft>
                <a:spcPct val="48000"/>
              </a:spcAft>
            </a:pPr>
            <a:endParaRPr lang="en-US" dirty="0" smtClean="0">
              <a:latin typeface="Times New Roman" pitchFamily="18" charset="0"/>
            </a:endParaRPr>
          </a:p>
        </p:txBody>
      </p:sp>
      <p:sp>
        <p:nvSpPr>
          <p:cNvPr id="30723" name="Rectangle 3"/>
          <p:cNvSpPr>
            <a:spLocks noGrp="1" noRot="1" noChangeAspect="1" noChangeArrowheads="1" noTextEdit="1"/>
          </p:cNvSpPr>
          <p:nvPr>
            <p:ph type="sldImg"/>
          </p:nvPr>
        </p:nvSpPr>
        <p:spPr>
          <a:xfrm>
            <a:off x="484188" y="155575"/>
            <a:ext cx="5883275" cy="4411663"/>
          </a:xfrm>
          <a:ln cap="flat"/>
        </p:spPr>
      </p:sp>
      <p:grpSp>
        <p:nvGrpSpPr>
          <p:cNvPr id="2" name="Group 6"/>
          <p:cNvGrpSpPr>
            <a:grpSpLocks/>
          </p:cNvGrpSpPr>
          <p:nvPr/>
        </p:nvGrpSpPr>
        <p:grpSpPr bwMode="auto">
          <a:xfrm>
            <a:off x="190013" y="5454595"/>
            <a:ext cx="284220" cy="291018"/>
            <a:chOff x="119" y="3430"/>
            <a:chExt cx="178" cy="183"/>
          </a:xfrm>
        </p:grpSpPr>
        <p:sp>
          <p:nvSpPr>
            <p:cNvPr id="30725" name="Freeform 4"/>
            <p:cNvSpPr>
              <a:spLocks/>
            </p:cNvSpPr>
            <p:nvPr/>
          </p:nvSpPr>
          <p:spPr bwMode="auto">
            <a:xfrm>
              <a:off x="119" y="3430"/>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en-US"/>
            </a:p>
          </p:txBody>
        </p:sp>
        <p:sp>
          <p:nvSpPr>
            <p:cNvPr id="30726" name="Freeform 5"/>
            <p:cNvSpPr>
              <a:spLocks/>
            </p:cNvSpPr>
            <p:nvPr/>
          </p:nvSpPr>
          <p:spPr bwMode="auto">
            <a:xfrm>
              <a:off x="147" y="3448"/>
              <a:ext cx="129" cy="142"/>
            </a:xfrm>
            <a:custGeom>
              <a:avLst/>
              <a:gdLst>
                <a:gd name="T0" fmla="*/ 0 w 129"/>
                <a:gd name="T1" fmla="*/ 141 h 142"/>
                <a:gd name="T2" fmla="*/ 128 w 129"/>
                <a:gd name="T3" fmla="*/ 141 h 142"/>
                <a:gd name="T4" fmla="*/ 128 w 129"/>
                <a:gd name="T5" fmla="*/ 0 h 142"/>
                <a:gd name="T6" fmla="*/ 96 w 129"/>
                <a:gd name="T7" fmla="*/ 0 h 142"/>
                <a:gd name="T8" fmla="*/ 96 w 129"/>
                <a:gd name="T9" fmla="*/ 34 h 142"/>
                <a:gd name="T10" fmla="*/ 65 w 129"/>
                <a:gd name="T11" fmla="*/ 34 h 142"/>
                <a:gd name="T12" fmla="*/ 65 w 129"/>
                <a:gd name="T13" fmla="*/ 71 h 142"/>
                <a:gd name="T14" fmla="*/ 34 w 129"/>
                <a:gd name="T15" fmla="*/ 71 h 142"/>
                <a:gd name="T16" fmla="*/ 34 w 129"/>
                <a:gd name="T17" fmla="*/ 102 h 142"/>
                <a:gd name="T18" fmla="*/ 0 w 129"/>
                <a:gd name="T19" fmla="*/ 102 h 142"/>
                <a:gd name="T20" fmla="*/ 0 w 129"/>
                <a:gd name="T21" fmla="*/ 141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2"/>
                <a:gd name="T35" fmla="*/ 129 w 129"/>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2">
                  <a:moveTo>
                    <a:pt x="0" y="141"/>
                  </a:moveTo>
                  <a:lnTo>
                    <a:pt x="128" y="141"/>
                  </a:lnTo>
                  <a:lnTo>
                    <a:pt x="128" y="0"/>
                  </a:lnTo>
                  <a:lnTo>
                    <a:pt x="96" y="0"/>
                  </a:lnTo>
                  <a:lnTo>
                    <a:pt x="96" y="34"/>
                  </a:lnTo>
                  <a:lnTo>
                    <a:pt x="65" y="34"/>
                  </a:lnTo>
                  <a:lnTo>
                    <a:pt x="65" y="71"/>
                  </a:lnTo>
                  <a:lnTo>
                    <a:pt x="34" y="71"/>
                  </a:lnTo>
                  <a:lnTo>
                    <a:pt x="34" y="102"/>
                  </a:lnTo>
                  <a:lnTo>
                    <a:pt x="0" y="102"/>
                  </a:lnTo>
                  <a:lnTo>
                    <a:pt x="0" y="141"/>
                  </a:lnTo>
                </a:path>
              </a:pathLst>
            </a:custGeom>
            <a:solidFill>
              <a:srgbClr val="FFFFFF"/>
            </a:solidFill>
            <a:ln w="9525" cap="rnd">
              <a:noFill/>
              <a:round/>
              <a:headEnd/>
              <a:tailEnd/>
            </a:ln>
          </p:spPr>
          <p:txBody>
            <a:bodyPr/>
            <a:lstStyle/>
            <a:p>
              <a:endParaRPr lang="en-US"/>
            </a:p>
          </p:txBody>
        </p:sp>
      </p:grpSp>
    </p:spTree>
    <p:extLst>
      <p:ext uri="{BB962C8B-B14F-4D97-AF65-F5344CB8AC3E}">
        <p14:creationId xmlns:p14="http://schemas.microsoft.com/office/powerpoint/2010/main" val="259693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31747"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31748" name="Rectangle 4"/>
          <p:cNvSpPr>
            <a:spLocks noGrp="1" noChangeArrowheads="1"/>
          </p:cNvSpPr>
          <p:nvPr>
            <p:ph type="body" idx="1"/>
          </p:nvPr>
        </p:nvSpPr>
        <p:spPr>
          <a:noFill/>
          <a:ln/>
        </p:spPr>
        <p:txBody>
          <a:bodyPr/>
          <a:lstStyle/>
          <a:p>
            <a:r>
              <a:rPr lang="en-US" smtClean="0"/>
              <a:t>Explicit Cursors (continued)</a:t>
            </a:r>
          </a:p>
          <a:p>
            <a:pPr lvl="1"/>
            <a:r>
              <a:rPr lang="en-US" smtClean="0"/>
              <a:t>You use the OPEN, FETCH, and CLOSE statements to control a cursor. The OPEN statement executes the query associated with the cursor, identifies the active set, and positions the cursor (pointer) before the first row. The FETCH statement retrieves the current row and advances the cursor to the next row. When the last row has been processed, the CLOSE statement disables the cursor.</a:t>
            </a:r>
          </a:p>
        </p:txBody>
      </p:sp>
      <p:sp>
        <p:nvSpPr>
          <p:cNvPr id="31749" name="Rectangle 5"/>
          <p:cNvSpPr>
            <a:spLocks noGrp="1" noRot="1" noChangeAspect="1" noChangeArrowheads="1" noTextEdit="1"/>
          </p:cNvSpPr>
          <p:nvPr>
            <p:ph type="sldImg"/>
          </p:nvPr>
        </p:nvSpPr>
        <p:spPr>
          <a:xfrm>
            <a:off x="484188" y="155575"/>
            <a:ext cx="5883275" cy="4411663"/>
          </a:xfrm>
          <a:ln cap="flat"/>
        </p:spPr>
      </p:sp>
    </p:spTree>
    <p:extLst>
      <p:ext uri="{BB962C8B-B14F-4D97-AF65-F5344CB8AC3E}">
        <p14:creationId xmlns:p14="http://schemas.microsoft.com/office/powerpoint/2010/main" val="332978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pPr>
              <a:tabLst/>
            </a:pPr>
            <a:r>
              <a:rPr lang="en-US" smtClean="0"/>
              <a:t>Explicit Cursor Attributes</a:t>
            </a:r>
          </a:p>
          <a:p>
            <a:pPr lvl="1">
              <a:tabLst/>
            </a:pPr>
            <a:r>
              <a:rPr lang="en-US" smtClean="0"/>
              <a:t>As with implicit cursors, there are four attributes for obtaining status information about a cursor. When appended to the cursor variable name, these attributes return useful information about the execution of a data manipulation statement. </a:t>
            </a:r>
          </a:p>
          <a:p>
            <a:pPr lvl="1">
              <a:tabLst/>
            </a:pPr>
            <a:r>
              <a:rPr lang="en-US" b="1" smtClean="0"/>
              <a:t>Note:</a:t>
            </a:r>
            <a:r>
              <a:rPr lang="en-US" smtClean="0"/>
              <a:t> You cannot reference </a:t>
            </a:r>
            <a:r>
              <a:rPr lang="en-US" smtClean="0">
                <a:solidFill>
                  <a:srgbClr val="FC0128"/>
                </a:solidFill>
              </a:rPr>
              <a:t>cursor attributes </a:t>
            </a:r>
            <a:r>
              <a:rPr lang="en-US" smtClean="0"/>
              <a:t>directly in a SQL statement.</a:t>
            </a:r>
          </a:p>
          <a:p>
            <a:pPr>
              <a:tabLst/>
            </a:pPr>
            <a:endParaRPr lang="en-US" b="0" smtClean="0">
              <a:latin typeface="Times New Roman" pitchFamily="18" charset="0"/>
            </a:endParaRPr>
          </a:p>
        </p:txBody>
      </p:sp>
      <p:sp>
        <p:nvSpPr>
          <p:cNvPr id="38915" name="Rectangle 3"/>
          <p:cNvSpPr>
            <a:spLocks noGrp="1" noRot="1" noChangeAspect="1" noChangeArrowheads="1" noTextEdit="1"/>
          </p:cNvSpPr>
          <p:nvPr>
            <p:ph type="sldImg"/>
          </p:nvPr>
        </p:nvSpPr>
        <p:spPr>
          <a:xfrm>
            <a:off x="485775" y="157163"/>
            <a:ext cx="5881688" cy="4410075"/>
          </a:xfrm>
          <a:ln cap="flat"/>
        </p:spPr>
      </p:sp>
    </p:spTree>
    <p:extLst>
      <p:ext uri="{BB962C8B-B14F-4D97-AF65-F5344CB8AC3E}">
        <p14:creationId xmlns:p14="http://schemas.microsoft.com/office/powerpoint/2010/main" val="258900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39939"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39940" name="Rectangle 4"/>
          <p:cNvSpPr>
            <a:spLocks noGrp="1" noChangeArrowheads="1"/>
          </p:cNvSpPr>
          <p:nvPr>
            <p:ph type="body" idx="1"/>
          </p:nvPr>
        </p:nvSpPr>
        <p:spPr>
          <a:noFill/>
          <a:ln/>
        </p:spPr>
        <p:txBody>
          <a:bodyPr/>
          <a:lstStyle/>
          <a:p>
            <a:pPr>
              <a:spcAft>
                <a:spcPct val="2000"/>
              </a:spcAft>
              <a:tabLst/>
            </a:pPr>
            <a:r>
              <a:rPr lang="en-US" smtClean="0">
                <a:latin typeface="Helvetica" charset="0"/>
              </a:rPr>
              <a:t>Controlling Multiple Fetches from Explicit Cursors</a:t>
            </a:r>
            <a:endParaRPr lang="en-US" b="0" smtClean="0">
              <a:latin typeface="Helvetica" charset="0"/>
            </a:endParaRPr>
          </a:p>
          <a:p>
            <a:pPr lvl="1">
              <a:spcAft>
                <a:spcPct val="2000"/>
              </a:spcAft>
              <a:tabLst/>
            </a:pPr>
            <a:r>
              <a:rPr lang="en-US" smtClean="0"/>
              <a:t>To process several rows from an explicit cursor, you typically define a loop to perform a fetch on each iteration. Eventually all rows in the active set are processed, and an unsuccessful fetch sets the </a:t>
            </a:r>
            <a:r>
              <a:rPr lang="en-US" smtClean="0">
                <a:solidFill>
                  <a:srgbClr val="FC0128"/>
                </a:solidFill>
              </a:rPr>
              <a:t>%NOTFOUND </a:t>
            </a:r>
            <a:r>
              <a:rPr lang="en-US" smtClean="0"/>
              <a:t>attribute to TRUE. Use the explicit cursor attributes to test the success of each fetch before any further references are made to the cursor. If you omit an exit criterion, an infinite loop results.</a:t>
            </a:r>
          </a:p>
          <a:p>
            <a:pPr lvl="1">
              <a:tabLst/>
            </a:pPr>
            <a:r>
              <a:rPr lang="en-US" smtClean="0"/>
              <a:t>For more information, see </a:t>
            </a:r>
            <a:br>
              <a:rPr lang="en-US" smtClean="0"/>
            </a:br>
            <a:r>
              <a:rPr lang="en-US" i="1" smtClean="0"/>
              <a:t>PL/SQL User’s Guide and Reference, </a:t>
            </a:r>
            <a:r>
              <a:rPr lang="en-US" smtClean="0"/>
              <a:t>Release 8</a:t>
            </a:r>
            <a:r>
              <a:rPr lang="en-US" i="1" smtClean="0"/>
              <a:t>, </a:t>
            </a:r>
            <a:r>
              <a:rPr lang="en-US" smtClean="0"/>
              <a:t>“Interaction With Oracle.” </a:t>
            </a: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endParaRPr lang="en-US" smtClean="0">
              <a:solidFill>
                <a:schemeClr val="accent2"/>
              </a:solidFill>
              <a:latin typeface="Helvetica" charset="0"/>
            </a:endParaRPr>
          </a:p>
          <a:p>
            <a:pPr>
              <a:spcAft>
                <a:spcPct val="2000"/>
              </a:spcAft>
              <a:tabLst/>
            </a:pPr>
            <a:r>
              <a:rPr lang="en-US" smtClean="0">
                <a:solidFill>
                  <a:schemeClr val="accent2"/>
                </a:solidFill>
                <a:latin typeface="Helvetica" charset="0"/>
              </a:rPr>
              <a:t>Class Management Note</a:t>
            </a:r>
            <a:endParaRPr lang="en-US" b="0" smtClean="0">
              <a:solidFill>
                <a:schemeClr val="accent2"/>
              </a:solidFill>
              <a:latin typeface="Helvetica" charset="0"/>
            </a:endParaRPr>
          </a:p>
          <a:p>
            <a:pPr lvl="1">
              <a:tabLst/>
            </a:pPr>
            <a:r>
              <a:rPr lang="en-US" smtClean="0">
                <a:solidFill>
                  <a:schemeClr val="accent2"/>
                </a:solidFill>
              </a:rPr>
              <a:t>The reference manual contains a table of cursor values, which is useful for evaluating the attribute value before and after each phase of the cursor management.	</a:t>
            </a:r>
          </a:p>
        </p:txBody>
      </p:sp>
      <p:sp>
        <p:nvSpPr>
          <p:cNvPr id="39941" name="Rectangle 5"/>
          <p:cNvSpPr>
            <a:spLocks noGrp="1" noRot="1" noChangeAspect="1" noChangeArrowheads="1" noTextEdit="1"/>
          </p:cNvSpPr>
          <p:nvPr>
            <p:ph type="sldImg"/>
          </p:nvPr>
        </p:nvSpPr>
        <p:spPr>
          <a:xfrm>
            <a:off x="485775" y="157163"/>
            <a:ext cx="5881688" cy="4410075"/>
          </a:xfrm>
          <a:ln cap="flat"/>
        </p:spPr>
      </p:sp>
      <p:grpSp>
        <p:nvGrpSpPr>
          <p:cNvPr id="2" name="Group 19"/>
          <p:cNvGrpSpPr>
            <a:grpSpLocks/>
          </p:cNvGrpSpPr>
          <p:nvPr/>
        </p:nvGrpSpPr>
        <p:grpSpPr bwMode="auto">
          <a:xfrm>
            <a:off x="190013" y="5969840"/>
            <a:ext cx="296994" cy="291018"/>
            <a:chOff x="119" y="3754"/>
            <a:chExt cx="186" cy="183"/>
          </a:xfrm>
        </p:grpSpPr>
        <p:sp>
          <p:nvSpPr>
            <p:cNvPr id="39943" name="Freeform 6"/>
            <p:cNvSpPr>
              <a:spLocks/>
            </p:cNvSpPr>
            <p:nvPr/>
          </p:nvSpPr>
          <p:spPr bwMode="auto">
            <a:xfrm>
              <a:off x="119" y="3754"/>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 name="T10" fmla="*/ 0 60000 65536"/>
                <a:gd name="T11" fmla="*/ 0 60000 65536"/>
                <a:gd name="T12" fmla="*/ 0 60000 65536"/>
                <a:gd name="T13" fmla="*/ 0 60000 65536"/>
                <a:gd name="T14" fmla="*/ 0 60000 65536"/>
                <a:gd name="T15" fmla="*/ 0 w 177"/>
                <a:gd name="T16" fmla="*/ 0 h 177"/>
                <a:gd name="T17" fmla="*/ 177 w 177"/>
                <a:gd name="T18" fmla="*/ 177 h 177"/>
              </a:gdLst>
              <a:ahLst/>
              <a:cxnLst>
                <a:cxn ang="T10">
                  <a:pos x="T0" y="T1"/>
                </a:cxn>
                <a:cxn ang="T11">
                  <a:pos x="T2" y="T3"/>
                </a:cxn>
                <a:cxn ang="T12">
                  <a:pos x="T4" y="T5"/>
                </a:cxn>
                <a:cxn ang="T13">
                  <a:pos x="T6" y="T7"/>
                </a:cxn>
                <a:cxn ang="T14">
                  <a:pos x="T8" y="T9"/>
                </a:cxn>
              </a:cxnLst>
              <a:rect l="T15" t="T16" r="T17" b="T18"/>
              <a:pathLst>
                <a:path w="177" h="177">
                  <a:moveTo>
                    <a:pt x="176" y="176"/>
                  </a:moveTo>
                  <a:lnTo>
                    <a:pt x="176" y="0"/>
                  </a:lnTo>
                  <a:lnTo>
                    <a:pt x="0" y="0"/>
                  </a:lnTo>
                  <a:lnTo>
                    <a:pt x="0" y="176"/>
                  </a:lnTo>
                  <a:lnTo>
                    <a:pt x="176" y="176"/>
                  </a:lnTo>
                </a:path>
              </a:pathLst>
            </a:custGeom>
            <a:solidFill>
              <a:srgbClr val="000000"/>
            </a:solidFill>
            <a:ln w="9525" cap="rnd">
              <a:noFill/>
              <a:round/>
              <a:headEnd/>
              <a:tailEnd/>
            </a:ln>
          </p:spPr>
          <p:txBody>
            <a:bodyPr/>
            <a:lstStyle/>
            <a:p>
              <a:endParaRPr lang="en-US"/>
            </a:p>
          </p:txBody>
        </p:sp>
        <p:sp>
          <p:nvSpPr>
            <p:cNvPr id="39944" name="Freeform 7"/>
            <p:cNvSpPr>
              <a:spLocks/>
            </p:cNvSpPr>
            <p:nvPr/>
          </p:nvSpPr>
          <p:spPr bwMode="auto">
            <a:xfrm>
              <a:off x="179" y="382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en-US"/>
            </a:p>
          </p:txBody>
        </p:sp>
        <p:sp>
          <p:nvSpPr>
            <p:cNvPr id="39945" name="Freeform 8"/>
            <p:cNvSpPr>
              <a:spLocks/>
            </p:cNvSpPr>
            <p:nvPr/>
          </p:nvSpPr>
          <p:spPr bwMode="auto">
            <a:xfrm>
              <a:off x="188" y="3837"/>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en-US"/>
            </a:p>
          </p:txBody>
        </p:sp>
        <p:sp>
          <p:nvSpPr>
            <p:cNvPr id="39946" name="Freeform 9"/>
            <p:cNvSpPr>
              <a:spLocks/>
            </p:cNvSpPr>
            <p:nvPr/>
          </p:nvSpPr>
          <p:spPr bwMode="auto">
            <a:xfrm>
              <a:off x="194" y="3853"/>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8" y="6"/>
                  </a:moveTo>
                  <a:lnTo>
                    <a:pt x="65" y="0"/>
                  </a:lnTo>
                  <a:lnTo>
                    <a:pt x="0" y="27"/>
                  </a:lnTo>
                  <a:lnTo>
                    <a:pt x="3" y="34"/>
                  </a:lnTo>
                  <a:lnTo>
                    <a:pt x="68" y="6"/>
                  </a:lnTo>
                </a:path>
              </a:pathLst>
            </a:custGeom>
            <a:solidFill>
              <a:srgbClr val="FFFFFF"/>
            </a:solidFill>
            <a:ln w="9525" cap="rnd">
              <a:noFill/>
              <a:round/>
              <a:headEnd/>
              <a:tailEnd/>
            </a:ln>
          </p:spPr>
          <p:txBody>
            <a:bodyPr/>
            <a:lstStyle/>
            <a:p>
              <a:endParaRPr lang="en-US"/>
            </a:p>
          </p:txBody>
        </p:sp>
        <p:sp>
          <p:nvSpPr>
            <p:cNvPr id="39947" name="Freeform 10"/>
            <p:cNvSpPr>
              <a:spLocks/>
            </p:cNvSpPr>
            <p:nvPr/>
          </p:nvSpPr>
          <p:spPr bwMode="auto">
            <a:xfrm>
              <a:off x="202" y="3869"/>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en-US"/>
            </a:p>
          </p:txBody>
        </p:sp>
        <p:sp>
          <p:nvSpPr>
            <p:cNvPr id="39948" name="Freeform 11"/>
            <p:cNvSpPr>
              <a:spLocks/>
            </p:cNvSpPr>
            <p:nvPr/>
          </p:nvSpPr>
          <p:spPr bwMode="auto">
            <a:xfrm>
              <a:off x="210" y="3885"/>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 name="T10" fmla="*/ 0 60000 65536"/>
                <a:gd name="T11" fmla="*/ 0 60000 65536"/>
                <a:gd name="T12" fmla="*/ 0 60000 65536"/>
                <a:gd name="T13" fmla="*/ 0 60000 65536"/>
                <a:gd name="T14" fmla="*/ 0 60000 65536"/>
                <a:gd name="T15" fmla="*/ 0 w 69"/>
                <a:gd name="T16" fmla="*/ 0 h 37"/>
                <a:gd name="T17" fmla="*/ 69 w 69"/>
                <a:gd name="T18" fmla="*/ 37 h 37"/>
              </a:gdLst>
              <a:ahLst/>
              <a:cxnLst>
                <a:cxn ang="T10">
                  <a:pos x="T0" y="T1"/>
                </a:cxn>
                <a:cxn ang="T11">
                  <a:pos x="T2" y="T3"/>
                </a:cxn>
                <a:cxn ang="T12">
                  <a:pos x="T4" y="T5"/>
                </a:cxn>
                <a:cxn ang="T13">
                  <a:pos x="T6" y="T7"/>
                </a:cxn>
                <a:cxn ang="T14">
                  <a:pos x="T8" y="T9"/>
                </a:cxn>
              </a:cxnLst>
              <a:rect l="T15" t="T16" r="T17" b="T18"/>
              <a:pathLst>
                <a:path w="69" h="37">
                  <a:moveTo>
                    <a:pt x="68" y="7"/>
                  </a:moveTo>
                  <a:lnTo>
                    <a:pt x="65" y="0"/>
                  </a:lnTo>
                  <a:lnTo>
                    <a:pt x="0" y="29"/>
                  </a:lnTo>
                  <a:lnTo>
                    <a:pt x="3" y="36"/>
                  </a:lnTo>
                  <a:lnTo>
                    <a:pt x="68" y="7"/>
                  </a:lnTo>
                </a:path>
              </a:pathLst>
            </a:custGeom>
            <a:solidFill>
              <a:srgbClr val="FFFFFF"/>
            </a:solidFill>
            <a:ln w="9525" cap="rnd">
              <a:noFill/>
              <a:round/>
              <a:headEnd/>
              <a:tailEnd/>
            </a:ln>
          </p:spPr>
          <p:txBody>
            <a:bodyPr/>
            <a:lstStyle/>
            <a:p>
              <a:endParaRPr lang="en-US"/>
            </a:p>
          </p:txBody>
        </p:sp>
        <p:sp>
          <p:nvSpPr>
            <p:cNvPr id="39949" name="Freeform 12"/>
            <p:cNvSpPr>
              <a:spLocks/>
            </p:cNvSpPr>
            <p:nvPr/>
          </p:nvSpPr>
          <p:spPr bwMode="auto">
            <a:xfrm>
              <a:off x="140" y="3783"/>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 name="T10" fmla="*/ 0 60000 65536"/>
                <a:gd name="T11" fmla="*/ 0 60000 65536"/>
                <a:gd name="T12" fmla="*/ 0 60000 65536"/>
                <a:gd name="T13" fmla="*/ 0 60000 65536"/>
                <a:gd name="T14" fmla="*/ 0 60000 65536"/>
                <a:gd name="T15" fmla="*/ 0 w 121"/>
                <a:gd name="T16" fmla="*/ 0 h 59"/>
                <a:gd name="T17" fmla="*/ 121 w 121"/>
                <a:gd name="T18" fmla="*/ 59 h 59"/>
              </a:gdLst>
              <a:ahLst/>
              <a:cxnLst>
                <a:cxn ang="T10">
                  <a:pos x="T0" y="T1"/>
                </a:cxn>
                <a:cxn ang="T11">
                  <a:pos x="T2" y="T3"/>
                </a:cxn>
                <a:cxn ang="T12">
                  <a:pos x="T4" y="T5"/>
                </a:cxn>
                <a:cxn ang="T13">
                  <a:pos x="T6" y="T7"/>
                </a:cxn>
                <a:cxn ang="T14">
                  <a:pos x="T8" y="T9"/>
                </a:cxn>
              </a:cxnLst>
              <a:rect l="T15" t="T16" r="T17" b="T18"/>
              <a:pathLst>
                <a:path w="121" h="59">
                  <a:moveTo>
                    <a:pt x="120" y="7"/>
                  </a:moveTo>
                  <a:lnTo>
                    <a:pt x="118" y="0"/>
                  </a:lnTo>
                  <a:lnTo>
                    <a:pt x="0" y="50"/>
                  </a:lnTo>
                  <a:lnTo>
                    <a:pt x="2" y="58"/>
                  </a:lnTo>
                  <a:lnTo>
                    <a:pt x="120" y="7"/>
                  </a:lnTo>
                </a:path>
              </a:pathLst>
            </a:custGeom>
            <a:solidFill>
              <a:srgbClr val="FFFFFF"/>
            </a:solidFill>
            <a:ln w="9525" cap="rnd">
              <a:noFill/>
              <a:round/>
              <a:headEnd/>
              <a:tailEnd/>
            </a:ln>
          </p:spPr>
          <p:txBody>
            <a:bodyPr/>
            <a:lstStyle/>
            <a:p>
              <a:endParaRPr lang="en-US"/>
            </a:p>
          </p:txBody>
        </p:sp>
        <p:sp>
          <p:nvSpPr>
            <p:cNvPr id="39950" name="Freeform 13"/>
            <p:cNvSpPr>
              <a:spLocks/>
            </p:cNvSpPr>
            <p:nvPr/>
          </p:nvSpPr>
          <p:spPr bwMode="auto">
            <a:xfrm>
              <a:off x="123" y="3772"/>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 name="T10" fmla="*/ 0 60000 65536"/>
                <a:gd name="T11" fmla="*/ 0 60000 65536"/>
                <a:gd name="T12" fmla="*/ 0 60000 65536"/>
                <a:gd name="T13" fmla="*/ 0 60000 65536"/>
                <a:gd name="T14" fmla="*/ 0 60000 65536"/>
                <a:gd name="T15" fmla="*/ 0 w 122"/>
                <a:gd name="T16" fmla="*/ 0 h 59"/>
                <a:gd name="T17" fmla="*/ 122 w 122"/>
                <a:gd name="T18" fmla="*/ 59 h 59"/>
              </a:gdLst>
              <a:ahLst/>
              <a:cxnLst>
                <a:cxn ang="T10">
                  <a:pos x="T0" y="T1"/>
                </a:cxn>
                <a:cxn ang="T11">
                  <a:pos x="T2" y="T3"/>
                </a:cxn>
                <a:cxn ang="T12">
                  <a:pos x="T4" y="T5"/>
                </a:cxn>
                <a:cxn ang="T13">
                  <a:pos x="T6" y="T7"/>
                </a:cxn>
                <a:cxn ang="T14">
                  <a:pos x="T8" y="T9"/>
                </a:cxn>
              </a:cxnLst>
              <a:rect l="T15" t="T16" r="T17" b="T18"/>
              <a:pathLst>
                <a:path w="122" h="59">
                  <a:moveTo>
                    <a:pt x="121" y="7"/>
                  </a:moveTo>
                  <a:lnTo>
                    <a:pt x="118" y="0"/>
                  </a:lnTo>
                  <a:lnTo>
                    <a:pt x="0" y="51"/>
                  </a:lnTo>
                  <a:lnTo>
                    <a:pt x="1" y="58"/>
                  </a:lnTo>
                  <a:lnTo>
                    <a:pt x="121" y="7"/>
                  </a:lnTo>
                </a:path>
              </a:pathLst>
            </a:custGeom>
            <a:solidFill>
              <a:srgbClr val="FFFFFF"/>
            </a:solidFill>
            <a:ln w="9525" cap="rnd">
              <a:noFill/>
              <a:round/>
              <a:headEnd/>
              <a:tailEnd/>
            </a:ln>
          </p:spPr>
          <p:txBody>
            <a:bodyPr/>
            <a:lstStyle/>
            <a:p>
              <a:endParaRPr lang="en-US"/>
            </a:p>
          </p:txBody>
        </p:sp>
        <p:sp>
          <p:nvSpPr>
            <p:cNvPr id="39951" name="Freeform 14"/>
            <p:cNvSpPr>
              <a:spLocks/>
            </p:cNvSpPr>
            <p:nvPr/>
          </p:nvSpPr>
          <p:spPr bwMode="auto">
            <a:xfrm>
              <a:off x="249" y="3785"/>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 name="T10" fmla="*/ 0 60000 65536"/>
                <a:gd name="T11" fmla="*/ 0 60000 65536"/>
                <a:gd name="T12" fmla="*/ 0 60000 65536"/>
                <a:gd name="T13" fmla="*/ 0 60000 65536"/>
                <a:gd name="T14" fmla="*/ 0 60000 65536"/>
                <a:gd name="T15" fmla="*/ 0 w 56"/>
                <a:gd name="T16" fmla="*/ 0 h 105"/>
                <a:gd name="T17" fmla="*/ 56 w 56"/>
                <a:gd name="T18" fmla="*/ 105 h 105"/>
              </a:gdLst>
              <a:ahLst/>
              <a:cxnLst>
                <a:cxn ang="T10">
                  <a:pos x="T0" y="T1"/>
                </a:cxn>
                <a:cxn ang="T11">
                  <a:pos x="T2" y="T3"/>
                </a:cxn>
                <a:cxn ang="T12">
                  <a:pos x="T4" y="T5"/>
                </a:cxn>
                <a:cxn ang="T13">
                  <a:pos x="T6" y="T7"/>
                </a:cxn>
                <a:cxn ang="T14">
                  <a:pos x="T8" y="T9"/>
                </a:cxn>
              </a:cxnLst>
              <a:rect l="T15" t="T16" r="T17" b="T18"/>
              <a:pathLst>
                <a:path w="56" h="105">
                  <a:moveTo>
                    <a:pt x="47" y="104"/>
                  </a:moveTo>
                  <a:lnTo>
                    <a:pt x="55" y="101"/>
                  </a:lnTo>
                  <a:lnTo>
                    <a:pt x="7" y="0"/>
                  </a:lnTo>
                  <a:lnTo>
                    <a:pt x="0" y="3"/>
                  </a:lnTo>
                  <a:lnTo>
                    <a:pt x="47" y="104"/>
                  </a:lnTo>
                </a:path>
              </a:pathLst>
            </a:custGeom>
            <a:solidFill>
              <a:srgbClr val="FFFFFF"/>
            </a:solidFill>
            <a:ln w="9525" cap="rnd">
              <a:noFill/>
              <a:round/>
              <a:headEnd/>
              <a:tailEnd/>
            </a:ln>
          </p:spPr>
          <p:txBody>
            <a:bodyPr/>
            <a:lstStyle/>
            <a:p>
              <a:endParaRPr lang="en-US"/>
            </a:p>
          </p:txBody>
        </p:sp>
        <p:sp>
          <p:nvSpPr>
            <p:cNvPr id="39952" name="Freeform 15"/>
            <p:cNvSpPr>
              <a:spLocks/>
            </p:cNvSpPr>
            <p:nvPr/>
          </p:nvSpPr>
          <p:spPr bwMode="auto">
            <a:xfrm>
              <a:off x="140" y="3831"/>
              <a:ext cx="52" cy="106"/>
            </a:xfrm>
            <a:custGeom>
              <a:avLst/>
              <a:gdLst>
                <a:gd name="T0" fmla="*/ 44 w 52"/>
                <a:gd name="T1" fmla="*/ 105 h 106"/>
                <a:gd name="T2" fmla="*/ 51 w 52"/>
                <a:gd name="T3" fmla="*/ 101 h 106"/>
                <a:gd name="T4" fmla="*/ 6 w 52"/>
                <a:gd name="T5" fmla="*/ 0 h 106"/>
                <a:gd name="T6" fmla="*/ 0 w 52"/>
                <a:gd name="T7" fmla="*/ 3 h 106"/>
                <a:gd name="T8" fmla="*/ 44 w 52"/>
                <a:gd name="T9" fmla="*/ 105 h 106"/>
                <a:gd name="T10" fmla="*/ 0 60000 65536"/>
                <a:gd name="T11" fmla="*/ 0 60000 65536"/>
                <a:gd name="T12" fmla="*/ 0 60000 65536"/>
                <a:gd name="T13" fmla="*/ 0 60000 65536"/>
                <a:gd name="T14" fmla="*/ 0 60000 65536"/>
                <a:gd name="T15" fmla="*/ 0 w 52"/>
                <a:gd name="T16" fmla="*/ 0 h 106"/>
                <a:gd name="T17" fmla="*/ 52 w 52"/>
                <a:gd name="T18" fmla="*/ 106 h 106"/>
              </a:gdLst>
              <a:ahLst/>
              <a:cxnLst>
                <a:cxn ang="T10">
                  <a:pos x="T0" y="T1"/>
                </a:cxn>
                <a:cxn ang="T11">
                  <a:pos x="T2" y="T3"/>
                </a:cxn>
                <a:cxn ang="T12">
                  <a:pos x="T4" y="T5"/>
                </a:cxn>
                <a:cxn ang="T13">
                  <a:pos x="T6" y="T7"/>
                </a:cxn>
                <a:cxn ang="T14">
                  <a:pos x="T8" y="T9"/>
                </a:cxn>
              </a:cxnLst>
              <a:rect l="T15" t="T16" r="T17" b="T18"/>
              <a:pathLst>
                <a:path w="52" h="106">
                  <a:moveTo>
                    <a:pt x="44" y="105"/>
                  </a:moveTo>
                  <a:lnTo>
                    <a:pt x="51" y="101"/>
                  </a:lnTo>
                  <a:lnTo>
                    <a:pt x="6" y="0"/>
                  </a:lnTo>
                  <a:lnTo>
                    <a:pt x="0" y="3"/>
                  </a:lnTo>
                  <a:lnTo>
                    <a:pt x="44" y="105"/>
                  </a:lnTo>
                </a:path>
              </a:pathLst>
            </a:custGeom>
            <a:solidFill>
              <a:srgbClr val="FFFFFF"/>
            </a:solidFill>
            <a:ln w="9525" cap="rnd">
              <a:noFill/>
              <a:round/>
              <a:headEnd/>
              <a:tailEnd/>
            </a:ln>
          </p:spPr>
          <p:txBody>
            <a:bodyPr/>
            <a:lstStyle/>
            <a:p>
              <a:endParaRPr lang="en-US"/>
            </a:p>
          </p:txBody>
        </p:sp>
        <p:sp>
          <p:nvSpPr>
            <p:cNvPr id="39953" name="Freeform 16"/>
            <p:cNvSpPr>
              <a:spLocks/>
            </p:cNvSpPr>
            <p:nvPr/>
          </p:nvSpPr>
          <p:spPr bwMode="auto">
            <a:xfrm>
              <a:off x="119" y="3824"/>
              <a:ext cx="58" cy="113"/>
            </a:xfrm>
            <a:custGeom>
              <a:avLst/>
              <a:gdLst>
                <a:gd name="T0" fmla="*/ 50 w 58"/>
                <a:gd name="T1" fmla="*/ 112 h 113"/>
                <a:gd name="T2" fmla="*/ 57 w 58"/>
                <a:gd name="T3" fmla="*/ 109 h 113"/>
                <a:gd name="T4" fmla="*/ 5 w 58"/>
                <a:gd name="T5" fmla="*/ 0 h 113"/>
                <a:gd name="T6" fmla="*/ 0 w 58"/>
                <a:gd name="T7" fmla="*/ 2 h 113"/>
                <a:gd name="T8" fmla="*/ 50 w 58"/>
                <a:gd name="T9" fmla="*/ 112 h 113"/>
                <a:gd name="T10" fmla="*/ 0 60000 65536"/>
                <a:gd name="T11" fmla="*/ 0 60000 65536"/>
                <a:gd name="T12" fmla="*/ 0 60000 65536"/>
                <a:gd name="T13" fmla="*/ 0 60000 65536"/>
                <a:gd name="T14" fmla="*/ 0 60000 65536"/>
                <a:gd name="T15" fmla="*/ 0 w 58"/>
                <a:gd name="T16" fmla="*/ 0 h 113"/>
                <a:gd name="T17" fmla="*/ 58 w 58"/>
                <a:gd name="T18" fmla="*/ 113 h 113"/>
              </a:gdLst>
              <a:ahLst/>
              <a:cxnLst>
                <a:cxn ang="T10">
                  <a:pos x="T0" y="T1"/>
                </a:cxn>
                <a:cxn ang="T11">
                  <a:pos x="T2" y="T3"/>
                </a:cxn>
                <a:cxn ang="T12">
                  <a:pos x="T4" y="T5"/>
                </a:cxn>
                <a:cxn ang="T13">
                  <a:pos x="T6" y="T7"/>
                </a:cxn>
                <a:cxn ang="T14">
                  <a:pos x="T8" y="T9"/>
                </a:cxn>
              </a:cxnLst>
              <a:rect l="T15" t="T16" r="T17" b="T18"/>
              <a:pathLst>
                <a:path w="58" h="113">
                  <a:moveTo>
                    <a:pt x="50" y="112"/>
                  </a:moveTo>
                  <a:lnTo>
                    <a:pt x="57" y="109"/>
                  </a:lnTo>
                  <a:lnTo>
                    <a:pt x="5" y="0"/>
                  </a:lnTo>
                  <a:lnTo>
                    <a:pt x="0" y="2"/>
                  </a:lnTo>
                  <a:lnTo>
                    <a:pt x="50" y="112"/>
                  </a:lnTo>
                </a:path>
              </a:pathLst>
            </a:custGeom>
            <a:solidFill>
              <a:srgbClr val="FFFFFF"/>
            </a:solidFill>
            <a:ln w="9525" cap="rnd">
              <a:noFill/>
              <a:round/>
              <a:headEnd/>
              <a:tailEnd/>
            </a:ln>
          </p:spPr>
          <p:txBody>
            <a:bodyPr/>
            <a:lstStyle/>
            <a:p>
              <a:endParaRPr lang="en-US"/>
            </a:p>
          </p:txBody>
        </p:sp>
        <p:sp>
          <p:nvSpPr>
            <p:cNvPr id="39954" name="Freeform 17"/>
            <p:cNvSpPr>
              <a:spLocks/>
            </p:cNvSpPr>
            <p:nvPr/>
          </p:nvSpPr>
          <p:spPr bwMode="auto">
            <a:xfrm>
              <a:off x="122" y="3824"/>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en-US"/>
            </a:p>
          </p:txBody>
        </p:sp>
        <p:sp>
          <p:nvSpPr>
            <p:cNvPr id="39955" name="Freeform 18"/>
            <p:cNvSpPr>
              <a:spLocks/>
            </p:cNvSpPr>
            <p:nvPr/>
          </p:nvSpPr>
          <p:spPr bwMode="auto">
            <a:xfrm>
              <a:off x="228" y="3779"/>
              <a:ext cx="30" cy="17"/>
            </a:xfrm>
            <a:custGeom>
              <a:avLst/>
              <a:gdLst>
                <a:gd name="T0" fmla="*/ 25 w 30"/>
                <a:gd name="T1" fmla="*/ 16 h 17"/>
                <a:gd name="T2" fmla="*/ 29 w 30"/>
                <a:gd name="T3" fmla="*/ 9 h 17"/>
                <a:gd name="T4" fmla="*/ 4 w 30"/>
                <a:gd name="T5" fmla="*/ 0 h 17"/>
                <a:gd name="T6" fmla="*/ 0 w 30"/>
                <a:gd name="T7" fmla="*/ 5 h 17"/>
                <a:gd name="T8" fmla="*/ 25 w 30"/>
                <a:gd name="T9" fmla="*/ 16 h 17"/>
                <a:gd name="T10" fmla="*/ 0 60000 65536"/>
                <a:gd name="T11" fmla="*/ 0 60000 65536"/>
                <a:gd name="T12" fmla="*/ 0 60000 65536"/>
                <a:gd name="T13" fmla="*/ 0 60000 65536"/>
                <a:gd name="T14" fmla="*/ 0 60000 65536"/>
                <a:gd name="T15" fmla="*/ 0 w 30"/>
                <a:gd name="T16" fmla="*/ 0 h 17"/>
                <a:gd name="T17" fmla="*/ 30 w 30"/>
                <a:gd name="T18" fmla="*/ 17 h 17"/>
              </a:gdLst>
              <a:ahLst/>
              <a:cxnLst>
                <a:cxn ang="T10">
                  <a:pos x="T0" y="T1"/>
                </a:cxn>
                <a:cxn ang="T11">
                  <a:pos x="T2" y="T3"/>
                </a:cxn>
                <a:cxn ang="T12">
                  <a:pos x="T4" y="T5"/>
                </a:cxn>
                <a:cxn ang="T13">
                  <a:pos x="T6" y="T7"/>
                </a:cxn>
                <a:cxn ang="T14">
                  <a:pos x="T8" y="T9"/>
                </a:cxn>
              </a:cxnLst>
              <a:rect l="T15" t="T16" r="T17" b="T18"/>
              <a:pathLst>
                <a:path w="30" h="17">
                  <a:moveTo>
                    <a:pt x="25" y="16"/>
                  </a:moveTo>
                  <a:lnTo>
                    <a:pt x="29" y="9"/>
                  </a:lnTo>
                  <a:lnTo>
                    <a:pt x="4" y="0"/>
                  </a:lnTo>
                  <a:lnTo>
                    <a:pt x="0" y="5"/>
                  </a:lnTo>
                  <a:lnTo>
                    <a:pt x="25" y="16"/>
                  </a:lnTo>
                </a:path>
              </a:pathLst>
            </a:custGeom>
            <a:solidFill>
              <a:srgbClr val="FFFFFF"/>
            </a:solidFill>
            <a:ln w="9525" cap="rnd">
              <a:noFill/>
              <a:round/>
              <a:headEnd/>
              <a:tailEnd/>
            </a:ln>
          </p:spPr>
          <p:txBody>
            <a:bodyPr/>
            <a:lstStyle/>
            <a:p>
              <a:endParaRPr lang="en-US"/>
            </a:p>
          </p:txBody>
        </p:sp>
      </p:grpSp>
    </p:spTree>
    <p:extLst>
      <p:ext uri="{BB962C8B-B14F-4D97-AF65-F5344CB8AC3E}">
        <p14:creationId xmlns:p14="http://schemas.microsoft.com/office/powerpoint/2010/main" val="163758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spcAft>
                <a:spcPct val="2000"/>
              </a:spcAft>
              <a:tabLst/>
            </a:pPr>
            <a:r>
              <a:rPr lang="en-US" smtClean="0">
                <a:latin typeface="Helvetica" charset="0"/>
              </a:rPr>
              <a:t>Explicit Cursor Attributes</a:t>
            </a:r>
            <a:endParaRPr lang="en-US" b="0" smtClean="0">
              <a:latin typeface="Helvetica" charset="0"/>
            </a:endParaRPr>
          </a:p>
          <a:p>
            <a:pPr lvl="2">
              <a:tabLst/>
            </a:pPr>
            <a:r>
              <a:rPr lang="en-US" smtClean="0"/>
              <a:t>You can fetch rows only when the cursor is open. Use the %ISOPEN cursor attribute to determine whether the cursor is open, if necessary.</a:t>
            </a:r>
          </a:p>
          <a:p>
            <a:pPr lvl="2">
              <a:tabLst/>
            </a:pPr>
            <a:r>
              <a:rPr lang="en-US" smtClean="0"/>
              <a:t>Fetch rows in a loop. Use cursor attributes to determine when to exit the loop.</a:t>
            </a:r>
          </a:p>
          <a:p>
            <a:pPr lvl="2">
              <a:tabLst/>
            </a:pPr>
            <a:r>
              <a:rPr lang="en-US" smtClean="0"/>
              <a:t>Use the </a:t>
            </a:r>
            <a:r>
              <a:rPr lang="en-US" smtClean="0">
                <a:solidFill>
                  <a:srgbClr val="FC0128"/>
                </a:solidFill>
              </a:rPr>
              <a:t>%ROWCOUNT </a:t>
            </a:r>
            <a:r>
              <a:rPr lang="en-US" smtClean="0"/>
              <a:t>cursor attribute to retrieve an exact number of rows, fetch the rows in a numeric FOR loop, or fetch the rows in a simple loop and determine when to exit the loop.</a:t>
            </a:r>
          </a:p>
          <a:p>
            <a:pPr lvl="1">
              <a:spcAft>
                <a:spcPct val="2000"/>
              </a:spcAft>
              <a:tabLst/>
            </a:pPr>
            <a:r>
              <a:rPr lang="en-US" b="1" smtClean="0"/>
              <a:t>Note: </a:t>
            </a:r>
            <a:r>
              <a:rPr lang="en-US" smtClean="0">
                <a:solidFill>
                  <a:srgbClr val="FC0128"/>
                </a:solidFill>
              </a:rPr>
              <a:t>%ISOPEN </a:t>
            </a:r>
            <a:r>
              <a:rPr lang="en-US" smtClean="0"/>
              <a:t>returns the status of the cursor: TRUE if open and FALSE if not. It is not usually necessary to inspect %ISOPEN. </a:t>
            </a:r>
          </a:p>
          <a:p>
            <a:pPr>
              <a:spcBef>
                <a:spcPct val="104000"/>
              </a:spcBef>
              <a:spcAft>
                <a:spcPct val="24000"/>
              </a:spcAft>
              <a:tabLst/>
            </a:pPr>
            <a:endParaRPr lang="en-US" b="0" smtClean="0">
              <a:latin typeface="Times" charset="0"/>
            </a:endParaRPr>
          </a:p>
          <a:p>
            <a:pPr>
              <a:tabLst/>
            </a:pPr>
            <a:r>
              <a:rPr lang="en-US" smtClean="0"/>
              <a:t> </a:t>
            </a:r>
          </a:p>
        </p:txBody>
      </p:sp>
      <p:sp>
        <p:nvSpPr>
          <p:cNvPr id="40963" name="Rectangle 3"/>
          <p:cNvSpPr>
            <a:spLocks noGrp="1" noRot="1" noChangeAspect="1" noChangeArrowheads="1" noTextEdit="1"/>
          </p:cNvSpPr>
          <p:nvPr>
            <p:ph type="sldImg"/>
          </p:nvPr>
        </p:nvSpPr>
        <p:spPr>
          <a:xfrm>
            <a:off x="485775" y="157163"/>
            <a:ext cx="5881688" cy="4410075"/>
          </a:xfrm>
          <a:ln cap="flat"/>
        </p:spPr>
      </p:sp>
    </p:spTree>
    <p:extLst>
      <p:ext uri="{BB962C8B-B14F-4D97-AF65-F5344CB8AC3E}">
        <p14:creationId xmlns:p14="http://schemas.microsoft.com/office/powerpoint/2010/main" val="55465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3272" y="0"/>
            <a:ext cx="2977921" cy="457995"/>
          </a:xfrm>
          <a:prstGeom prst="rect">
            <a:avLst/>
          </a:prstGeom>
          <a:noFill/>
          <a:ln w="9525">
            <a:noFill/>
            <a:miter lim="800000"/>
            <a:headEnd/>
            <a:tailEnd/>
          </a:ln>
        </p:spPr>
        <p:txBody>
          <a:bodyPr wrap="none" lIns="91751" tIns="45875" rIns="91751" bIns="45875" anchor="ctr"/>
          <a:lstStyle/>
          <a:p>
            <a:endParaRPr lang="en-US"/>
          </a:p>
        </p:txBody>
      </p:sp>
      <p:sp>
        <p:nvSpPr>
          <p:cNvPr id="41987" name="Rectangle 3"/>
          <p:cNvSpPr>
            <a:spLocks noChangeArrowheads="1"/>
          </p:cNvSpPr>
          <p:nvPr/>
        </p:nvSpPr>
        <p:spPr bwMode="auto">
          <a:xfrm>
            <a:off x="-4790" y="0"/>
            <a:ext cx="2974728" cy="457995"/>
          </a:xfrm>
          <a:prstGeom prst="rect">
            <a:avLst/>
          </a:prstGeom>
          <a:noFill/>
          <a:ln w="9525">
            <a:noFill/>
            <a:miter lim="800000"/>
            <a:headEnd/>
            <a:tailEnd/>
          </a:ln>
        </p:spPr>
        <p:txBody>
          <a:bodyPr wrap="none" lIns="91751" tIns="45875" rIns="91751" bIns="45875" anchor="ctr"/>
          <a:lstStyle/>
          <a:p>
            <a:endParaRPr lang="en-US"/>
          </a:p>
        </p:txBody>
      </p:sp>
      <p:sp>
        <p:nvSpPr>
          <p:cNvPr id="41988" name="Rectangle 4"/>
          <p:cNvSpPr>
            <a:spLocks noGrp="1" noChangeArrowheads="1"/>
          </p:cNvSpPr>
          <p:nvPr>
            <p:ph type="body" idx="1"/>
          </p:nvPr>
        </p:nvSpPr>
        <p:spPr>
          <a:xfrm>
            <a:off x="411959" y="4649923"/>
            <a:ext cx="6030889" cy="3756196"/>
          </a:xfrm>
          <a:noFill/>
          <a:ln/>
        </p:spPr>
        <p:txBody>
          <a:bodyPr>
            <a:normAutofit fontScale="92500"/>
          </a:bodyPr>
          <a:lstStyle/>
          <a:p>
            <a:pPr>
              <a:tabLst/>
            </a:pPr>
            <a:r>
              <a:rPr lang="en-US" smtClean="0">
                <a:latin typeface="Helvetica" charset="0"/>
              </a:rPr>
              <a:t>Example</a:t>
            </a:r>
          </a:p>
          <a:p>
            <a:pPr lvl="1">
              <a:tabLst/>
            </a:pPr>
            <a:r>
              <a:rPr lang="en-US" smtClean="0"/>
              <a:t>Retrieve the first 10 employees one by one. </a:t>
            </a:r>
          </a:p>
          <a:p>
            <a:pPr>
              <a:spcBef>
                <a:spcPct val="24000"/>
              </a:spcBef>
              <a:spcAft>
                <a:spcPct val="96000"/>
              </a:spcAft>
              <a:tabLst/>
            </a:pPr>
            <a:endParaRPr lang="en-US" b="0" smtClean="0">
              <a:latin typeface="Times" charset="0"/>
            </a:endParaRPr>
          </a:p>
          <a:p>
            <a:pPr>
              <a:spcBef>
                <a:spcPct val="24000"/>
              </a:spcBef>
              <a:spcAft>
                <a:spcPct val="96000"/>
              </a:spcAft>
              <a:tabLst/>
            </a:pPr>
            <a:endParaRPr lang="en-US" b="0" smtClean="0">
              <a:latin typeface="Times" charset="0"/>
            </a:endParaRPr>
          </a:p>
          <a:p>
            <a:pPr>
              <a:spcBef>
                <a:spcPct val="24000"/>
              </a:spcBef>
              <a:spcAft>
                <a:spcPct val="96000"/>
              </a:spcAft>
              <a:tabLst/>
            </a:pPr>
            <a:endParaRPr lang="en-US" b="0" smtClean="0">
              <a:latin typeface="Times" charset="0"/>
            </a:endParaRPr>
          </a:p>
          <a:p>
            <a:pPr>
              <a:spcBef>
                <a:spcPct val="24000"/>
              </a:spcBef>
              <a:spcAft>
                <a:spcPct val="96000"/>
              </a:spcAft>
              <a:tabLst/>
            </a:pPr>
            <a:endParaRPr lang="en-US" b="0" smtClean="0">
              <a:latin typeface="Times" charset="0"/>
            </a:endParaRPr>
          </a:p>
          <a:p>
            <a:pPr>
              <a:spcBef>
                <a:spcPct val="24000"/>
              </a:spcBef>
              <a:spcAft>
                <a:spcPct val="96000"/>
              </a:spcAft>
              <a:tabLst/>
            </a:pPr>
            <a:endParaRPr lang="en-US" b="0" smtClean="0">
              <a:latin typeface="Times" charset="0"/>
            </a:endParaRPr>
          </a:p>
          <a:p>
            <a:pPr>
              <a:spcBef>
                <a:spcPct val="24000"/>
              </a:spcBef>
              <a:spcAft>
                <a:spcPct val="96000"/>
              </a:spcAft>
              <a:tabLst/>
            </a:pPr>
            <a:endParaRPr lang="en-US" b="0" smtClean="0">
              <a:latin typeface="Times" charset="0"/>
            </a:endParaRPr>
          </a:p>
          <a:p>
            <a:pPr lvl="1">
              <a:lnSpc>
                <a:spcPct val="90000"/>
              </a:lnSpc>
              <a:tabLst/>
            </a:pPr>
            <a:r>
              <a:rPr lang="en-US" b="1" smtClean="0"/>
              <a:t>Note:</a:t>
            </a:r>
            <a:r>
              <a:rPr lang="en-US" smtClean="0"/>
              <a:t> Before the first fetch, %NOTFOUND evaluates to NULL. So if FETCH never executes successfully, the loop is never exited. That is because the EXIT WHEN statement executes only if its WHEN condition is true. To be safe, you might want to use the following EXIT statement:</a:t>
            </a:r>
          </a:p>
          <a:p>
            <a:pPr lvl="1">
              <a:lnSpc>
                <a:spcPct val="90000"/>
              </a:lnSpc>
              <a:tabLst/>
            </a:pPr>
            <a:endParaRPr lang="en-US" smtClean="0"/>
          </a:p>
          <a:p>
            <a:pPr lvl="1">
              <a:lnSpc>
                <a:spcPct val="90000"/>
              </a:lnSpc>
              <a:tabLst/>
            </a:pPr>
            <a:endParaRPr lang="en-US" smtClean="0"/>
          </a:p>
          <a:p>
            <a:pPr lvl="1">
              <a:lnSpc>
                <a:spcPct val="90000"/>
              </a:lnSpc>
              <a:tabLst/>
            </a:pPr>
            <a:r>
              <a:rPr lang="en-US" smtClean="0"/>
              <a:t>If using %ROWCOUNT, add a test for no rows in the cursor by using the %NOTFOUND attribute, because the row count is not incremented if the fetch does not retrieve any rows.</a:t>
            </a:r>
          </a:p>
        </p:txBody>
      </p:sp>
      <p:sp>
        <p:nvSpPr>
          <p:cNvPr id="41989" name="Rectangle 5"/>
          <p:cNvSpPr>
            <a:spLocks noGrp="1" noRot="1" noChangeAspect="1" noChangeArrowheads="1" noTextEdit="1"/>
          </p:cNvSpPr>
          <p:nvPr>
            <p:ph type="sldImg"/>
          </p:nvPr>
        </p:nvSpPr>
        <p:spPr>
          <a:xfrm>
            <a:off x="485775" y="157163"/>
            <a:ext cx="5881688" cy="4410075"/>
          </a:xfrm>
          <a:ln cap="flat"/>
        </p:spPr>
      </p:sp>
      <p:sp>
        <p:nvSpPr>
          <p:cNvPr id="41990" name="Rectangle 6"/>
          <p:cNvSpPr>
            <a:spLocks noChangeArrowheads="1"/>
          </p:cNvSpPr>
          <p:nvPr/>
        </p:nvSpPr>
        <p:spPr bwMode="auto">
          <a:xfrm>
            <a:off x="632309" y="5119051"/>
            <a:ext cx="5579011" cy="2151622"/>
          </a:xfrm>
          <a:prstGeom prst="rect">
            <a:avLst/>
          </a:prstGeom>
          <a:noFill/>
          <a:ln w="12700">
            <a:solidFill>
              <a:schemeClr val="tx1"/>
            </a:solidFill>
            <a:miter lim="800000"/>
            <a:headEnd/>
            <a:tailEnd/>
          </a:ln>
        </p:spPr>
        <p:txBody>
          <a:bodyPr wrap="none" lIns="95574" tIns="49380" rIns="95574" bIns="49380"/>
          <a:lstStyle/>
          <a:p>
            <a:pPr defTabSz="885651">
              <a:lnSpc>
                <a:spcPct val="65000"/>
              </a:lnSpc>
              <a:spcBef>
                <a:spcPct val="20000"/>
              </a:spcBef>
            </a:pPr>
            <a:r>
              <a:rPr lang="en-US" sz="1100" dirty="0">
                <a:latin typeface="Courier New" pitchFamily="49" charset="0"/>
              </a:rPr>
              <a:t>DECLARE</a:t>
            </a:r>
          </a:p>
          <a:p>
            <a:pPr defTabSz="885651">
              <a:lnSpc>
                <a:spcPct val="65000"/>
              </a:lnSpc>
              <a:spcBef>
                <a:spcPct val="20000"/>
              </a:spcBef>
            </a:pPr>
            <a:r>
              <a:rPr lang="en-US" sz="1100" dirty="0">
                <a:latin typeface="Courier New" pitchFamily="49" charset="0"/>
              </a:rPr>
              <a:t>  </a:t>
            </a:r>
            <a:r>
              <a:rPr lang="en-US" sz="1100" dirty="0" err="1">
                <a:latin typeface="Courier New" pitchFamily="49" charset="0"/>
              </a:rPr>
              <a:t>v_empno</a:t>
            </a:r>
            <a:r>
              <a:rPr lang="en-US" sz="1100" dirty="0">
                <a:latin typeface="Courier New" pitchFamily="49" charset="0"/>
              </a:rPr>
              <a:t>		</a:t>
            </a:r>
            <a:r>
              <a:rPr lang="en-US" sz="1100" dirty="0" err="1">
                <a:latin typeface="Courier New" pitchFamily="49" charset="0"/>
              </a:rPr>
              <a:t>emp.empno%TYPE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a:t>
            </a:r>
            <a:r>
              <a:rPr lang="en-US" sz="1100" dirty="0" err="1">
                <a:latin typeface="Courier New" pitchFamily="49" charset="0"/>
              </a:rPr>
              <a:t>v_ename</a:t>
            </a:r>
            <a:r>
              <a:rPr lang="en-US" sz="1100" dirty="0">
                <a:latin typeface="Courier New" pitchFamily="49" charset="0"/>
              </a:rPr>
              <a:t>		</a:t>
            </a:r>
            <a:r>
              <a:rPr lang="en-US" sz="1100" dirty="0" err="1">
                <a:latin typeface="Courier New" pitchFamily="49" charset="0"/>
              </a:rPr>
              <a:t>emp.ename%TYPE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CURSOR </a:t>
            </a:r>
            <a:r>
              <a:rPr lang="en-US" sz="1100" dirty="0" err="1">
                <a:latin typeface="Courier New" pitchFamily="49" charset="0"/>
              </a:rPr>
              <a:t>emp_cursor</a:t>
            </a:r>
            <a:r>
              <a:rPr lang="en-US" sz="1100" dirty="0">
                <a:latin typeface="Courier New" pitchFamily="49" charset="0"/>
              </a:rPr>
              <a:t> IS</a:t>
            </a:r>
          </a:p>
          <a:p>
            <a:pPr defTabSz="885651">
              <a:lnSpc>
                <a:spcPct val="65000"/>
              </a:lnSpc>
              <a:spcBef>
                <a:spcPct val="20000"/>
              </a:spcBef>
            </a:pPr>
            <a:r>
              <a:rPr lang="en-US" sz="1100" dirty="0">
                <a:latin typeface="Courier New" pitchFamily="49" charset="0"/>
              </a:rPr>
              <a:t>    SELECT </a:t>
            </a:r>
            <a:r>
              <a:rPr lang="en-US" sz="1100" dirty="0" err="1">
                <a:latin typeface="Courier New" pitchFamily="49" charset="0"/>
              </a:rPr>
              <a:t>empno</a:t>
            </a:r>
            <a:r>
              <a:rPr lang="en-US" sz="1100" dirty="0">
                <a:latin typeface="Courier New" pitchFamily="49" charset="0"/>
              </a:rPr>
              <a:t>, </a:t>
            </a:r>
            <a:r>
              <a:rPr lang="en-US" sz="1100" dirty="0" err="1">
                <a:latin typeface="Courier New" pitchFamily="49" charset="0"/>
              </a:rPr>
              <a:t>ename</a:t>
            </a:r>
            <a:endParaRPr lang="en-US" sz="1100" dirty="0">
              <a:latin typeface="Courier New" pitchFamily="49" charset="0"/>
            </a:endParaRPr>
          </a:p>
          <a:p>
            <a:pPr defTabSz="885651">
              <a:lnSpc>
                <a:spcPct val="65000"/>
              </a:lnSpc>
              <a:spcBef>
                <a:spcPct val="20000"/>
              </a:spcBef>
            </a:pPr>
            <a:r>
              <a:rPr lang="en-US" sz="1100" dirty="0">
                <a:latin typeface="Courier New" pitchFamily="49" charset="0"/>
              </a:rPr>
              <a:t>    FROM   </a:t>
            </a:r>
            <a:r>
              <a:rPr lang="en-US" sz="1100" dirty="0" err="1">
                <a:latin typeface="Courier New" pitchFamily="49" charset="0"/>
              </a:rPr>
              <a:t>emp</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BEGIN</a:t>
            </a:r>
          </a:p>
          <a:p>
            <a:pPr defTabSz="885651">
              <a:lnSpc>
                <a:spcPct val="65000"/>
              </a:lnSpc>
              <a:spcBef>
                <a:spcPct val="20000"/>
              </a:spcBef>
            </a:pPr>
            <a:r>
              <a:rPr lang="en-US" sz="1100" dirty="0">
                <a:latin typeface="Courier New" pitchFamily="49" charset="0"/>
              </a:rPr>
              <a:t>  OPEN </a:t>
            </a:r>
            <a:r>
              <a:rPr lang="en-US" sz="1100" dirty="0" err="1">
                <a:latin typeface="Courier New" pitchFamily="49" charset="0"/>
              </a:rPr>
              <a:t>emp_cursor</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LOOP</a:t>
            </a:r>
          </a:p>
          <a:p>
            <a:pPr defTabSz="885651">
              <a:lnSpc>
                <a:spcPct val="65000"/>
              </a:lnSpc>
              <a:spcBef>
                <a:spcPct val="20000"/>
              </a:spcBef>
            </a:pPr>
            <a:r>
              <a:rPr lang="en-US" sz="1100" dirty="0">
                <a:latin typeface="Courier New" pitchFamily="49" charset="0"/>
              </a:rPr>
              <a:t>    FETCH </a:t>
            </a:r>
            <a:r>
              <a:rPr lang="en-US" sz="1100" dirty="0" err="1">
                <a:latin typeface="Courier New" pitchFamily="49" charset="0"/>
              </a:rPr>
              <a:t>emp_cursor</a:t>
            </a:r>
            <a:r>
              <a:rPr lang="en-US" sz="1100" dirty="0">
                <a:latin typeface="Courier New" pitchFamily="49" charset="0"/>
              </a:rPr>
              <a:t> INTO </a:t>
            </a:r>
            <a:r>
              <a:rPr lang="en-US" sz="1100" dirty="0" err="1">
                <a:latin typeface="Courier New" pitchFamily="49" charset="0"/>
              </a:rPr>
              <a:t>v_empno</a:t>
            </a:r>
            <a:r>
              <a:rPr lang="en-US" sz="1100" dirty="0">
                <a:latin typeface="Courier New" pitchFamily="49" charset="0"/>
              </a:rPr>
              <a:t>, </a:t>
            </a:r>
            <a:r>
              <a:rPr lang="en-US" sz="1100" dirty="0" err="1">
                <a:latin typeface="Courier New" pitchFamily="49" charset="0"/>
              </a:rPr>
              <a:t>v_ename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EXIT WHEN </a:t>
            </a:r>
            <a:r>
              <a:rPr lang="en-US" sz="1100" dirty="0" err="1">
                <a:latin typeface="Courier New" pitchFamily="49" charset="0"/>
              </a:rPr>
              <a:t>emp_cursor%ROWCOUNT</a:t>
            </a:r>
            <a:r>
              <a:rPr lang="en-US" sz="1100" dirty="0">
                <a:latin typeface="Courier New" pitchFamily="49" charset="0"/>
              </a:rPr>
              <a:t> &gt; 10 OR </a:t>
            </a:r>
            <a:r>
              <a:rPr lang="en-US" sz="1100" dirty="0" err="1">
                <a:latin typeface="Courier New" pitchFamily="49" charset="0"/>
              </a:rPr>
              <a:t>emp_cursor%NOTFOUND</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a:t>
            </a:r>
          </a:p>
          <a:p>
            <a:pPr defTabSz="885651">
              <a:lnSpc>
                <a:spcPct val="65000"/>
              </a:lnSpc>
              <a:spcBef>
                <a:spcPct val="20000"/>
              </a:spcBef>
            </a:pPr>
            <a:r>
              <a:rPr lang="en-US" sz="1100" dirty="0">
                <a:latin typeface="Courier New" pitchFamily="49" charset="0"/>
              </a:rPr>
              <a:t>  END LOOP;</a:t>
            </a:r>
          </a:p>
          <a:p>
            <a:pPr defTabSz="885651">
              <a:lnSpc>
                <a:spcPct val="65000"/>
              </a:lnSpc>
              <a:spcBef>
                <a:spcPct val="20000"/>
              </a:spcBef>
            </a:pPr>
            <a:r>
              <a:rPr lang="en-US" sz="1100" dirty="0">
                <a:latin typeface="Courier New" pitchFamily="49" charset="0"/>
              </a:rPr>
              <a:t>  CLOSE </a:t>
            </a:r>
            <a:r>
              <a:rPr lang="en-US" sz="1100" dirty="0" err="1">
                <a:latin typeface="Courier New" pitchFamily="49" charset="0"/>
              </a:rPr>
              <a:t>emp_cursor</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END ;</a:t>
            </a:r>
          </a:p>
        </p:txBody>
      </p:sp>
      <p:sp>
        <p:nvSpPr>
          <p:cNvPr id="41991" name="Rectangle 7"/>
          <p:cNvSpPr>
            <a:spLocks noChangeArrowheads="1"/>
          </p:cNvSpPr>
          <p:nvPr/>
        </p:nvSpPr>
        <p:spPr bwMode="auto">
          <a:xfrm>
            <a:off x="632310" y="7874972"/>
            <a:ext cx="5567834" cy="259213"/>
          </a:xfrm>
          <a:prstGeom prst="rect">
            <a:avLst/>
          </a:prstGeom>
          <a:noFill/>
          <a:ln w="12700">
            <a:solidFill>
              <a:schemeClr val="tx1"/>
            </a:solidFill>
            <a:miter lim="800000"/>
            <a:headEnd/>
            <a:tailEnd/>
          </a:ln>
        </p:spPr>
        <p:txBody>
          <a:bodyPr wrap="none" lIns="95574" tIns="49380" rIns="95574" bIns="49380"/>
          <a:lstStyle/>
          <a:p>
            <a:pPr defTabSz="885651">
              <a:lnSpc>
                <a:spcPct val="95000"/>
              </a:lnSpc>
              <a:spcBef>
                <a:spcPct val="2000"/>
              </a:spcBef>
              <a:spcAft>
                <a:spcPct val="2000"/>
              </a:spcAft>
            </a:pPr>
            <a:r>
              <a:rPr lang="en-US" sz="1100" dirty="0">
                <a:latin typeface="Courier New" pitchFamily="49" charset="0"/>
              </a:rPr>
              <a:t>EXIT WHEN </a:t>
            </a:r>
            <a:r>
              <a:rPr lang="en-US" sz="1100" dirty="0" err="1">
                <a:latin typeface="Courier New" pitchFamily="49" charset="0"/>
              </a:rPr>
              <a:t>emp_cursor%NOTFOUND</a:t>
            </a:r>
            <a:r>
              <a:rPr lang="en-US" sz="1100" dirty="0">
                <a:latin typeface="Courier New" pitchFamily="49" charset="0"/>
              </a:rPr>
              <a:t> OR </a:t>
            </a:r>
            <a:r>
              <a:rPr lang="en-US" sz="1100" dirty="0" err="1">
                <a:latin typeface="Courier New" pitchFamily="49" charset="0"/>
              </a:rPr>
              <a:t>emp_cursor%NOTFOUND</a:t>
            </a:r>
            <a:r>
              <a:rPr lang="en-US" sz="1100" dirty="0">
                <a:latin typeface="Courier New" pitchFamily="49" charset="0"/>
              </a:rPr>
              <a:t> IS NULL;</a:t>
            </a:r>
            <a:r>
              <a:rPr lang="en-US" sz="1100" dirty="0">
                <a:latin typeface="Courier" charset="0"/>
              </a:rPr>
              <a:t> </a:t>
            </a:r>
          </a:p>
        </p:txBody>
      </p:sp>
    </p:spTree>
    <p:extLst>
      <p:ext uri="{BB962C8B-B14F-4D97-AF65-F5344CB8AC3E}">
        <p14:creationId xmlns:p14="http://schemas.microsoft.com/office/powerpoint/2010/main" val="95705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spcAft>
                <a:spcPct val="2000"/>
              </a:spcAft>
              <a:tabLst/>
            </a:pPr>
            <a:r>
              <a:rPr lang="en-US" smtClean="0">
                <a:latin typeface="Helvetica" charset="0"/>
              </a:rPr>
              <a:t>Cursors and Records</a:t>
            </a:r>
            <a:endParaRPr lang="en-US" b="0" smtClean="0">
              <a:latin typeface="Helvetica" charset="0"/>
            </a:endParaRPr>
          </a:p>
          <a:p>
            <a:pPr lvl="1">
              <a:tabLst/>
            </a:pPr>
            <a:r>
              <a:rPr lang="en-US" smtClean="0"/>
              <a:t>You have already seen that you can define records to use the structure of columns in a table. You can also define a record based on the selected list of columns in an explicit cursor. This is convenient for processing the rows of the active set, because you can simply fetch into the record. Therefore, the values of the row are loaded directly into the corresponding fields of the record.</a:t>
            </a:r>
          </a:p>
          <a:p>
            <a:pPr lvl="1">
              <a:tabLst/>
            </a:pPr>
            <a:r>
              <a:rPr lang="en-US" b="1" smtClean="0"/>
              <a:t>Example:</a:t>
            </a:r>
            <a:r>
              <a:rPr lang="en-US" smtClean="0"/>
              <a:t> Use a cursor to retrieve employee numbers and names and populate a temporary database table with this information.</a:t>
            </a:r>
            <a:endParaRPr lang="en-US" b="1" smtClean="0"/>
          </a:p>
          <a:p>
            <a:pPr lvl="1">
              <a:tabLst/>
            </a:pPr>
            <a:endParaRPr lang="en-US" smtClean="0"/>
          </a:p>
          <a:p>
            <a:pPr lvl="1">
              <a:tabLst/>
            </a:pPr>
            <a:endParaRPr lang="en-US" smtClean="0"/>
          </a:p>
          <a:p>
            <a:pPr lvl="1">
              <a:tabLst/>
            </a:pPr>
            <a:endParaRPr lang="en-US" smtClean="0"/>
          </a:p>
          <a:p>
            <a:pPr>
              <a:tabLst/>
            </a:pPr>
            <a:endParaRPr lang="en-US" b="0" smtClean="0">
              <a:latin typeface="Times New Roman" pitchFamily="18" charset="0"/>
            </a:endParaRPr>
          </a:p>
        </p:txBody>
      </p:sp>
      <p:sp>
        <p:nvSpPr>
          <p:cNvPr id="43011" name="Rectangle 3"/>
          <p:cNvSpPr>
            <a:spLocks noGrp="1" noRot="1" noChangeAspect="1" noChangeArrowheads="1" noTextEdit="1"/>
          </p:cNvSpPr>
          <p:nvPr>
            <p:ph type="sldImg"/>
          </p:nvPr>
        </p:nvSpPr>
        <p:spPr>
          <a:xfrm>
            <a:off x="485775" y="157163"/>
            <a:ext cx="5881688" cy="4410075"/>
          </a:xfrm>
          <a:ln cap="flat"/>
        </p:spPr>
      </p:sp>
      <p:sp>
        <p:nvSpPr>
          <p:cNvPr id="43012" name="Rectangle 4"/>
          <p:cNvSpPr>
            <a:spLocks noChangeArrowheads="1"/>
          </p:cNvSpPr>
          <p:nvPr/>
        </p:nvSpPr>
        <p:spPr bwMode="auto">
          <a:xfrm>
            <a:off x="632309" y="6159081"/>
            <a:ext cx="5579011" cy="2366308"/>
          </a:xfrm>
          <a:prstGeom prst="rect">
            <a:avLst/>
          </a:prstGeom>
          <a:noFill/>
          <a:ln w="12700">
            <a:solidFill>
              <a:schemeClr val="tx1"/>
            </a:solidFill>
            <a:miter lim="800000"/>
            <a:headEnd/>
            <a:tailEnd/>
          </a:ln>
        </p:spPr>
        <p:txBody>
          <a:bodyPr wrap="none" lIns="95574" tIns="49380" rIns="95574" bIns="49380"/>
          <a:lstStyle/>
          <a:p>
            <a:pPr defTabSz="885651">
              <a:lnSpc>
                <a:spcPct val="65000"/>
              </a:lnSpc>
              <a:spcBef>
                <a:spcPct val="20000"/>
              </a:spcBef>
            </a:pPr>
            <a:r>
              <a:rPr lang="en-US" sz="1100" dirty="0">
                <a:latin typeface="Courier New" pitchFamily="49" charset="0"/>
              </a:rPr>
              <a:t>DECLARE</a:t>
            </a:r>
          </a:p>
          <a:p>
            <a:pPr defTabSz="885651">
              <a:lnSpc>
                <a:spcPct val="65000"/>
              </a:lnSpc>
              <a:spcBef>
                <a:spcPct val="20000"/>
              </a:spcBef>
            </a:pPr>
            <a:r>
              <a:rPr lang="en-US" sz="1100" dirty="0">
                <a:latin typeface="Courier New" pitchFamily="49" charset="0"/>
              </a:rPr>
              <a:t>  CURSOR </a:t>
            </a:r>
            <a:r>
              <a:rPr lang="en-US" sz="1100" dirty="0" err="1">
                <a:latin typeface="Courier New" pitchFamily="49" charset="0"/>
              </a:rPr>
              <a:t>emp_cursor</a:t>
            </a:r>
            <a:r>
              <a:rPr lang="en-US" sz="1100" dirty="0">
                <a:latin typeface="Courier New" pitchFamily="49" charset="0"/>
              </a:rPr>
              <a:t> IS</a:t>
            </a:r>
          </a:p>
          <a:p>
            <a:pPr defTabSz="885651">
              <a:lnSpc>
                <a:spcPct val="65000"/>
              </a:lnSpc>
              <a:spcBef>
                <a:spcPct val="20000"/>
              </a:spcBef>
            </a:pPr>
            <a:r>
              <a:rPr lang="en-US" sz="1100" dirty="0">
                <a:latin typeface="Courier New" pitchFamily="49" charset="0"/>
              </a:rPr>
              <a:t>    SELECT </a:t>
            </a:r>
            <a:r>
              <a:rPr lang="en-US" sz="1100" dirty="0" err="1">
                <a:latin typeface="Courier New" pitchFamily="49" charset="0"/>
              </a:rPr>
              <a:t>empno</a:t>
            </a:r>
            <a:r>
              <a:rPr lang="en-US" sz="1100" dirty="0">
                <a:latin typeface="Courier New" pitchFamily="49" charset="0"/>
              </a:rPr>
              <a:t>, </a:t>
            </a:r>
            <a:r>
              <a:rPr lang="en-US" sz="1100" dirty="0" err="1">
                <a:latin typeface="Courier New" pitchFamily="49" charset="0"/>
              </a:rPr>
              <a:t>ename</a:t>
            </a:r>
            <a:endParaRPr lang="en-US" sz="1100" dirty="0">
              <a:latin typeface="Courier New" pitchFamily="49" charset="0"/>
            </a:endParaRPr>
          </a:p>
          <a:p>
            <a:pPr defTabSz="885651">
              <a:lnSpc>
                <a:spcPct val="65000"/>
              </a:lnSpc>
              <a:spcBef>
                <a:spcPct val="20000"/>
              </a:spcBef>
            </a:pPr>
            <a:r>
              <a:rPr lang="en-US" sz="1100" dirty="0">
                <a:latin typeface="Courier New" pitchFamily="49" charset="0"/>
              </a:rPr>
              <a:t>    FROM   </a:t>
            </a:r>
            <a:r>
              <a:rPr lang="en-US" sz="1100" dirty="0" err="1">
                <a:latin typeface="Courier New" pitchFamily="49" charset="0"/>
              </a:rPr>
              <a:t>emp</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a:t>
            </a:r>
            <a:r>
              <a:rPr lang="en-US" sz="1100" dirty="0" err="1">
                <a:latin typeface="Courier New" pitchFamily="49" charset="0"/>
              </a:rPr>
              <a:t>emp_record</a:t>
            </a:r>
            <a:r>
              <a:rPr lang="en-US" sz="1100" dirty="0">
                <a:latin typeface="Courier New" pitchFamily="49" charset="0"/>
              </a:rPr>
              <a:t> </a:t>
            </a:r>
            <a:r>
              <a:rPr lang="en-US" sz="1100" dirty="0" err="1">
                <a:latin typeface="Courier New" pitchFamily="49" charset="0"/>
              </a:rPr>
              <a:t>emp_cursor%ROWTYPE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BEGIN</a:t>
            </a:r>
          </a:p>
          <a:p>
            <a:pPr defTabSz="885651">
              <a:lnSpc>
                <a:spcPct val="65000"/>
              </a:lnSpc>
              <a:spcBef>
                <a:spcPct val="20000"/>
              </a:spcBef>
            </a:pPr>
            <a:r>
              <a:rPr lang="en-US" sz="1100" dirty="0">
                <a:latin typeface="Courier New" pitchFamily="49" charset="0"/>
              </a:rPr>
              <a:t>  OPEN </a:t>
            </a:r>
            <a:r>
              <a:rPr lang="en-US" sz="1100" dirty="0" err="1">
                <a:latin typeface="Courier New" pitchFamily="49" charset="0"/>
              </a:rPr>
              <a:t>emp_cursor</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LOOP</a:t>
            </a:r>
          </a:p>
          <a:p>
            <a:pPr defTabSz="885651">
              <a:lnSpc>
                <a:spcPct val="65000"/>
              </a:lnSpc>
              <a:spcBef>
                <a:spcPct val="20000"/>
              </a:spcBef>
            </a:pPr>
            <a:r>
              <a:rPr lang="en-US" sz="1100" dirty="0">
                <a:latin typeface="Courier New" pitchFamily="49" charset="0"/>
              </a:rPr>
              <a:t>    FETCH </a:t>
            </a:r>
            <a:r>
              <a:rPr lang="en-US" sz="1100" dirty="0" err="1">
                <a:latin typeface="Courier New" pitchFamily="49" charset="0"/>
              </a:rPr>
              <a:t>emp_cursor</a:t>
            </a:r>
            <a:r>
              <a:rPr lang="en-US" sz="1100" dirty="0">
                <a:latin typeface="Courier New" pitchFamily="49" charset="0"/>
              </a:rPr>
              <a:t> INTO </a:t>
            </a:r>
            <a:r>
              <a:rPr lang="en-US" sz="1100" dirty="0" err="1">
                <a:latin typeface="Courier New" pitchFamily="49" charset="0"/>
              </a:rPr>
              <a:t>emp_record</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EXIT WHEN </a:t>
            </a:r>
            <a:r>
              <a:rPr lang="en-US" sz="1100" dirty="0" err="1">
                <a:latin typeface="Courier New" pitchFamily="49" charset="0"/>
              </a:rPr>
              <a:t>emp_cursor%NOTFOUND</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INSERT INTO </a:t>
            </a:r>
            <a:r>
              <a:rPr lang="en-US" sz="1100" dirty="0" err="1">
                <a:latin typeface="Courier New" pitchFamily="49" charset="0"/>
              </a:rPr>
              <a:t>temp_list</a:t>
            </a:r>
            <a:r>
              <a:rPr lang="en-US" sz="1100" dirty="0">
                <a:latin typeface="Courier New" pitchFamily="49" charset="0"/>
              </a:rPr>
              <a:t> (</a:t>
            </a:r>
            <a:r>
              <a:rPr lang="en-US" sz="1100" dirty="0" err="1">
                <a:latin typeface="Courier New" pitchFamily="49" charset="0"/>
              </a:rPr>
              <a:t>empid</a:t>
            </a:r>
            <a:r>
              <a:rPr lang="en-US" sz="1100" dirty="0">
                <a:latin typeface="Courier New" pitchFamily="49" charset="0"/>
              </a:rPr>
              <a:t>, </a:t>
            </a:r>
            <a:r>
              <a:rPr lang="en-US" sz="1100" dirty="0" err="1">
                <a:latin typeface="Courier New" pitchFamily="49" charset="0"/>
              </a:rPr>
              <a:t>empname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VALUES (</a:t>
            </a:r>
            <a:r>
              <a:rPr lang="en-US" sz="1100" dirty="0" err="1">
                <a:latin typeface="Courier New" pitchFamily="49" charset="0"/>
              </a:rPr>
              <a:t>emp_record.empno</a:t>
            </a:r>
            <a:r>
              <a:rPr lang="en-US" sz="1100" dirty="0">
                <a:latin typeface="Courier New" pitchFamily="49" charset="0"/>
              </a:rPr>
              <a:t>, </a:t>
            </a:r>
            <a:r>
              <a:rPr lang="en-US" sz="1100" dirty="0" err="1">
                <a:latin typeface="Courier New" pitchFamily="49" charset="0"/>
              </a:rPr>
              <a:t>emp_record.ename</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  END LOOP;</a:t>
            </a:r>
          </a:p>
          <a:p>
            <a:pPr defTabSz="885651">
              <a:lnSpc>
                <a:spcPct val="65000"/>
              </a:lnSpc>
              <a:spcBef>
                <a:spcPct val="20000"/>
              </a:spcBef>
            </a:pPr>
            <a:r>
              <a:rPr lang="en-US" sz="1100" dirty="0">
                <a:latin typeface="Courier New" pitchFamily="49" charset="0"/>
              </a:rPr>
              <a:t>  COMMIT;</a:t>
            </a:r>
          </a:p>
          <a:p>
            <a:pPr defTabSz="885651">
              <a:lnSpc>
                <a:spcPct val="65000"/>
              </a:lnSpc>
              <a:spcBef>
                <a:spcPct val="20000"/>
              </a:spcBef>
            </a:pPr>
            <a:r>
              <a:rPr lang="en-US" sz="1100" dirty="0">
                <a:latin typeface="Courier New" pitchFamily="49" charset="0"/>
              </a:rPr>
              <a:t>  CLOSE </a:t>
            </a:r>
            <a:r>
              <a:rPr lang="en-US" sz="1100" dirty="0" err="1">
                <a:latin typeface="Courier New" pitchFamily="49" charset="0"/>
              </a:rPr>
              <a:t>emp_cursor</a:t>
            </a:r>
            <a:r>
              <a:rPr lang="en-US" sz="1100" dirty="0">
                <a:latin typeface="Courier New" pitchFamily="49" charset="0"/>
              </a:rPr>
              <a:t>;</a:t>
            </a:r>
          </a:p>
          <a:p>
            <a:pPr defTabSz="885651">
              <a:lnSpc>
                <a:spcPct val="65000"/>
              </a:lnSpc>
              <a:spcBef>
                <a:spcPct val="20000"/>
              </a:spcBef>
            </a:pPr>
            <a:r>
              <a:rPr lang="en-US" sz="1100" dirty="0">
                <a:latin typeface="Courier New" pitchFamily="49" charset="0"/>
              </a:rPr>
              <a:t>END ;</a:t>
            </a:r>
          </a:p>
        </p:txBody>
      </p:sp>
    </p:spTree>
    <p:extLst>
      <p:ext uri="{BB962C8B-B14F-4D97-AF65-F5344CB8AC3E}">
        <p14:creationId xmlns:p14="http://schemas.microsoft.com/office/powerpoint/2010/main" val="297307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a:t>
            </a:r>
            <a:r>
              <a:rPr lang="en-US" smtClean="0"/>
              <a:t>10</a:t>
            </a:r>
            <a:endParaRPr lang="en-US" dirty="0"/>
          </a:p>
        </p:txBody>
      </p:sp>
    </p:spTree>
    <p:extLst>
      <p:ext uri="{BB962C8B-B14F-4D97-AF65-F5344CB8AC3E}">
        <p14:creationId xmlns:p14="http://schemas.microsoft.com/office/powerpoint/2010/main" val="3960338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idx="1"/>
          </p:nvPr>
        </p:nvSpPr>
        <p:spPr/>
        <p:txBody>
          <a:bodyPr/>
          <a:lstStyle/>
          <a:p>
            <a:r>
              <a:rPr lang="en-US"/>
              <a:t>Any type of loop can be nested inside another loop</a:t>
            </a:r>
          </a:p>
          <a:p>
            <a:r>
              <a:rPr lang="en-US"/>
              <a:t>Execution of the inner loop must be completed before control is returned to the outer loop</a:t>
            </a:r>
          </a:p>
        </p:txBody>
      </p:sp>
      <p:sp>
        <p:nvSpPr>
          <p:cNvPr id="814082" name="Rectangle 2"/>
          <p:cNvSpPr>
            <a:spLocks noGrp="1" noChangeArrowheads="1"/>
          </p:cNvSpPr>
          <p:nvPr>
            <p:ph type="title"/>
          </p:nvPr>
        </p:nvSpPr>
        <p:spPr/>
        <p:txBody>
          <a:bodyPr/>
          <a:lstStyle/>
          <a:p>
            <a:r>
              <a:rPr lang="en-US"/>
              <a:t>Nested Loops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t>Nested Loop Example</a:t>
            </a:r>
          </a:p>
        </p:txBody>
      </p:sp>
      <p:pic>
        <p:nvPicPr>
          <p:cNvPr id="816132" name="Picture 4" descr="Fig15-26"/>
          <p:cNvPicPr>
            <a:picLocks noChangeAspect="1" noChangeArrowheads="1"/>
          </p:cNvPicPr>
          <p:nvPr/>
        </p:nvPicPr>
        <p:blipFill>
          <a:blip r:embed="rId2" cstate="print"/>
          <a:srcRect/>
          <a:stretch>
            <a:fillRect/>
          </a:stretch>
        </p:blipFill>
        <p:spPr bwMode="auto">
          <a:xfrm>
            <a:off x="1272289" y="1863147"/>
            <a:ext cx="6713537" cy="400685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You use cursor when you have a SELECT statement that returns more than one row from the database. A cursor is </a:t>
            </a:r>
            <a:r>
              <a:rPr lang="en-US" dirty="0" smtClean="0"/>
              <a:t>basically </a:t>
            </a:r>
            <a:r>
              <a:rPr lang="en-US" dirty="0"/>
              <a:t>a set of rows that you can access one at a </a:t>
            </a:r>
            <a:r>
              <a:rPr lang="en-US" dirty="0" smtClean="0"/>
              <a:t>time.</a:t>
            </a:r>
          </a:p>
          <a:p>
            <a:pPr marL="0" indent="0">
              <a:buFontTx/>
              <a:buNone/>
              <a:defRPr/>
            </a:pPr>
            <a:r>
              <a:rPr lang="en-US" dirty="0" smtClean="0"/>
              <a:t>Every SQL statement executed by the Oracle Server has an individual cursor associated with it:</a:t>
            </a:r>
          </a:p>
          <a:p>
            <a:pPr lvl="1">
              <a:defRPr/>
            </a:pPr>
            <a:r>
              <a:rPr lang="en-US" dirty="0" smtClean="0">
                <a:solidFill>
                  <a:schemeClr val="accent5">
                    <a:lumMod val="75000"/>
                  </a:schemeClr>
                </a:solidFill>
              </a:rPr>
              <a:t>Implicit cursors: Declared for all DML and PL/SQL SELECT statements</a:t>
            </a:r>
          </a:p>
          <a:p>
            <a:pPr lvl="1">
              <a:defRPr/>
            </a:pPr>
            <a:r>
              <a:rPr lang="en-US" dirty="0" smtClean="0">
                <a:solidFill>
                  <a:schemeClr val="accent5">
                    <a:lumMod val="75000"/>
                  </a:schemeClr>
                </a:solidFill>
              </a:rPr>
              <a:t>Explicit cursors: Declared and named by the programmer</a:t>
            </a:r>
          </a:p>
          <a:p>
            <a:pPr marL="0" indent="0">
              <a:buNone/>
            </a:pPr>
            <a:endParaRPr lang="en-US" dirty="0"/>
          </a:p>
        </p:txBody>
      </p:sp>
      <p:sp>
        <p:nvSpPr>
          <p:cNvPr id="2" name="Title 1"/>
          <p:cNvSpPr>
            <a:spLocks noGrp="1"/>
          </p:cNvSpPr>
          <p:nvPr>
            <p:ph type="title"/>
          </p:nvPr>
        </p:nvSpPr>
        <p:spPr/>
        <p:txBody>
          <a:bodyPr/>
          <a:lstStyle/>
          <a:p>
            <a:r>
              <a:rPr lang="en-US" dirty="0" smtClean="0"/>
              <a:t>PL/SQL: Cursors</a:t>
            </a:r>
            <a:endParaRPr lang="en-US" dirty="0"/>
          </a:p>
        </p:txBody>
      </p:sp>
    </p:spTree>
    <p:extLst>
      <p:ext uri="{BB962C8B-B14F-4D97-AF65-F5344CB8AC3E}">
        <p14:creationId xmlns:p14="http://schemas.microsoft.com/office/powerpoint/2010/main" val="2642612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2832100" y="2497138"/>
            <a:ext cx="3667125" cy="2136775"/>
          </a:xfrm>
          <a:prstGeom prst="rect">
            <a:avLst/>
          </a:prstGeom>
          <a:solidFill>
            <a:srgbClr val="DDDDDD"/>
          </a:solidFill>
          <a:ln w="12700">
            <a:solidFill>
              <a:srgbClr val="000000"/>
            </a:solidFill>
            <a:miter lim="800000"/>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11267" name="Rectangle 3"/>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Explicit Cursor Functions</a:t>
            </a:r>
          </a:p>
        </p:txBody>
      </p:sp>
      <p:sp>
        <p:nvSpPr>
          <p:cNvPr id="11268" name="Rectangle 4"/>
          <p:cNvSpPr>
            <a:spLocks noChangeArrowheads="1"/>
          </p:cNvSpPr>
          <p:nvPr/>
        </p:nvSpPr>
        <p:spPr bwMode="auto">
          <a:xfrm>
            <a:off x="3689350" y="2028825"/>
            <a:ext cx="1876425" cy="381000"/>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1500" algn="l"/>
              </a:tabLst>
              <a:defRPr/>
            </a:pPr>
            <a:r>
              <a:rPr lang="en-US" sz="2000">
                <a:solidFill>
                  <a:srgbClr val="FFFFCC"/>
                </a:solidFill>
                <a:effectLst>
                  <a:outerShdw blurRad="38100" dist="38100" dir="2700000" algn="tl">
                    <a:srgbClr val="000000"/>
                  </a:outerShdw>
                </a:effectLst>
                <a:latin typeface="Arial" pitchFamily="34" charset="0"/>
              </a:rPr>
              <a:t>Active set</a:t>
            </a:r>
          </a:p>
        </p:txBody>
      </p:sp>
      <p:sp>
        <p:nvSpPr>
          <p:cNvPr id="11269" name="Rectangle 5"/>
          <p:cNvSpPr>
            <a:spLocks noChangeArrowheads="1"/>
          </p:cNvSpPr>
          <p:nvPr/>
        </p:nvSpPr>
        <p:spPr bwMode="auto">
          <a:xfrm>
            <a:off x="6602413" y="3370263"/>
            <a:ext cx="1876425" cy="381000"/>
          </a:xfrm>
          <a:prstGeom prst="rect">
            <a:avLst/>
          </a:prstGeom>
          <a:noFill/>
          <a:ln w="9525">
            <a:noFill/>
            <a:miter lim="800000"/>
            <a:headEnd/>
            <a:tailEnd/>
          </a:ln>
          <a:effectLst/>
        </p:spPr>
        <p:txBody>
          <a:bodyPr lIns="92075" tIns="46038" rIns="92075" bIns="46038">
            <a:spAutoFit/>
          </a:bodyPr>
          <a:lstStyle/>
          <a:p>
            <a:pPr algn="l" defTabSz="346075">
              <a:lnSpc>
                <a:spcPct val="95000"/>
              </a:lnSpc>
              <a:spcBef>
                <a:spcPct val="35000"/>
              </a:spcBef>
              <a:tabLst>
                <a:tab pos="571500" algn="l"/>
              </a:tabLst>
              <a:defRPr/>
            </a:pPr>
            <a:r>
              <a:rPr lang="en-US" sz="2000">
                <a:solidFill>
                  <a:srgbClr val="FFFFCC"/>
                </a:solidFill>
                <a:effectLst>
                  <a:outerShdw blurRad="38100" dist="38100" dir="2700000" algn="tl">
                    <a:srgbClr val="000000"/>
                  </a:outerShdw>
                </a:effectLst>
                <a:latin typeface="Arial" pitchFamily="34" charset="0"/>
              </a:rPr>
              <a:t>Current row</a:t>
            </a:r>
          </a:p>
        </p:txBody>
      </p:sp>
      <p:grpSp>
        <p:nvGrpSpPr>
          <p:cNvPr id="2" name="Group 8"/>
          <p:cNvGrpSpPr>
            <a:grpSpLocks/>
          </p:cNvGrpSpPr>
          <p:nvPr/>
        </p:nvGrpSpPr>
        <p:grpSpPr bwMode="auto">
          <a:xfrm>
            <a:off x="676275" y="3097213"/>
            <a:ext cx="2062163" cy="922337"/>
            <a:chOff x="426" y="1951"/>
            <a:chExt cx="1299" cy="581"/>
          </a:xfrm>
        </p:grpSpPr>
        <p:sp>
          <p:nvSpPr>
            <p:cNvPr id="11270" name="AutoShape 6"/>
            <p:cNvSpPr>
              <a:spLocks noChangeArrowheads="1"/>
            </p:cNvSpPr>
            <p:nvPr/>
          </p:nvSpPr>
          <p:spPr bwMode="blackWhite">
            <a:xfrm>
              <a:off x="426" y="1951"/>
              <a:ext cx="1299" cy="581"/>
            </a:xfrm>
            <a:prstGeom prst="rightArrow">
              <a:avLst>
                <a:gd name="adj1" fmla="val 50000"/>
                <a:gd name="adj2" fmla="val 111800"/>
              </a:avLst>
            </a:prstGeom>
            <a:solidFill>
              <a:srgbClr val="FFCC00"/>
            </a:solidFill>
            <a:ln w="9525">
              <a:noFill/>
              <a:miter lim="800000"/>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7178" name="Rectangle 7"/>
            <p:cNvSpPr>
              <a:spLocks noChangeArrowheads="1"/>
            </p:cNvSpPr>
            <p:nvPr/>
          </p:nvSpPr>
          <p:spPr bwMode="blackWhite">
            <a:xfrm>
              <a:off x="452" y="2142"/>
              <a:ext cx="684" cy="240"/>
            </a:xfrm>
            <a:prstGeom prst="rect">
              <a:avLst/>
            </a:prstGeom>
            <a:noFill/>
            <a:ln w="9525">
              <a:noFill/>
              <a:miter lim="800000"/>
              <a:headEnd/>
              <a:tailEnd/>
            </a:ln>
          </p:spPr>
          <p:txBody>
            <a:bodyPr lIns="92075" tIns="46038" rIns="92075" bIns="46038">
              <a:spAutoFit/>
            </a:bodyPr>
            <a:lstStyle/>
            <a:p>
              <a:pPr algn="l" defTabSz="346075">
                <a:lnSpc>
                  <a:spcPct val="95000"/>
                </a:lnSpc>
                <a:spcBef>
                  <a:spcPct val="35000"/>
                </a:spcBef>
                <a:tabLst>
                  <a:tab pos="571500" algn="l"/>
                </a:tabLst>
              </a:pPr>
              <a:r>
                <a:rPr lang="en-US" sz="2000">
                  <a:solidFill>
                    <a:srgbClr val="000000"/>
                  </a:solidFill>
                  <a:latin typeface="Arial" pitchFamily="34" charset="0"/>
                </a:rPr>
                <a:t>Cursor</a:t>
              </a:r>
            </a:p>
          </p:txBody>
        </p:sp>
      </p:grpSp>
      <p:sp>
        <p:nvSpPr>
          <p:cNvPr id="11273" name="Rectangle 9"/>
          <p:cNvSpPr>
            <a:spLocks noChangeArrowheads="1"/>
          </p:cNvSpPr>
          <p:nvPr/>
        </p:nvSpPr>
        <p:spPr bwMode="auto">
          <a:xfrm>
            <a:off x="2841625" y="3351213"/>
            <a:ext cx="3648075" cy="388937"/>
          </a:xfrm>
          <a:prstGeom prst="rect">
            <a:avLst/>
          </a:prstGeom>
          <a:solidFill>
            <a:srgbClr val="FF0033">
              <a:alpha val="50195"/>
            </a:srgbClr>
          </a:solidFill>
          <a:ln w="9525">
            <a:noFill/>
            <a:miter lim="800000"/>
            <a:headEnd/>
            <a:tailEnd/>
          </a:ln>
        </p:spPr>
        <p:txBody>
          <a:bodyPr wrap="none" anchor="ctr"/>
          <a:lstStyle/>
          <a:p>
            <a:endParaRPr lang="en-US"/>
          </a:p>
        </p:txBody>
      </p:sp>
      <p:sp>
        <p:nvSpPr>
          <p:cNvPr id="7176" name="Rectangle 10"/>
          <p:cNvSpPr>
            <a:spLocks noChangeArrowheads="1"/>
          </p:cNvSpPr>
          <p:nvPr/>
        </p:nvSpPr>
        <p:spPr bwMode="auto">
          <a:xfrm>
            <a:off x="2925763" y="2606675"/>
            <a:ext cx="4762500" cy="1962150"/>
          </a:xfrm>
          <a:prstGeom prst="rect">
            <a:avLst/>
          </a:prstGeom>
          <a:noFill/>
          <a:ln w="9525">
            <a:noFill/>
            <a:miter lim="800000"/>
            <a:headEnd/>
            <a:tailEnd/>
          </a:ln>
        </p:spPr>
        <p:txBody>
          <a:bodyPr lIns="92075" tIns="46038" rIns="92075" bIns="46038">
            <a:spAutoFit/>
          </a:bodyPr>
          <a:lstStyle/>
          <a:p>
            <a:pPr algn="l" defTabSz="346075">
              <a:lnSpc>
                <a:spcPct val="95000"/>
              </a:lnSpc>
              <a:spcBef>
                <a:spcPct val="35000"/>
              </a:spcBef>
              <a:tabLst>
                <a:tab pos="793750" algn="l"/>
                <a:tab pos="2006600" algn="l"/>
              </a:tabLst>
            </a:pPr>
            <a:r>
              <a:rPr lang="en-US" sz="2000">
                <a:solidFill>
                  <a:srgbClr val="000000"/>
                </a:solidFill>
                <a:latin typeface="Arial" pitchFamily="34" charset="0"/>
              </a:rPr>
              <a:t>7369	SMITH	CLERK</a:t>
            </a:r>
          </a:p>
          <a:p>
            <a:pPr algn="l" defTabSz="346075">
              <a:lnSpc>
                <a:spcPct val="95000"/>
              </a:lnSpc>
              <a:spcBef>
                <a:spcPct val="35000"/>
              </a:spcBef>
              <a:tabLst>
                <a:tab pos="793750" algn="l"/>
                <a:tab pos="2006600" algn="l"/>
              </a:tabLst>
            </a:pPr>
            <a:r>
              <a:rPr lang="en-US" sz="2000">
                <a:solidFill>
                  <a:srgbClr val="000000"/>
                </a:solidFill>
                <a:latin typeface="Arial" pitchFamily="34" charset="0"/>
              </a:rPr>
              <a:t>7566	JONES	MANAGER</a:t>
            </a:r>
          </a:p>
          <a:p>
            <a:pPr algn="l" defTabSz="346075">
              <a:lnSpc>
                <a:spcPct val="95000"/>
              </a:lnSpc>
              <a:spcBef>
                <a:spcPct val="35000"/>
              </a:spcBef>
              <a:tabLst>
                <a:tab pos="793750" algn="l"/>
                <a:tab pos="2006600" algn="l"/>
              </a:tabLst>
            </a:pPr>
            <a:r>
              <a:rPr lang="en-US" sz="2000">
                <a:solidFill>
                  <a:srgbClr val="000000"/>
                </a:solidFill>
                <a:latin typeface="Arial" pitchFamily="34" charset="0"/>
              </a:rPr>
              <a:t>7788	SCOTT	ANALYST</a:t>
            </a:r>
          </a:p>
          <a:p>
            <a:pPr algn="l" defTabSz="346075">
              <a:lnSpc>
                <a:spcPct val="95000"/>
              </a:lnSpc>
              <a:spcBef>
                <a:spcPct val="35000"/>
              </a:spcBef>
              <a:tabLst>
                <a:tab pos="793750" algn="l"/>
                <a:tab pos="2006600" algn="l"/>
              </a:tabLst>
            </a:pPr>
            <a:r>
              <a:rPr lang="en-US" sz="2000">
                <a:solidFill>
                  <a:srgbClr val="000000"/>
                </a:solidFill>
                <a:latin typeface="Arial" pitchFamily="34" charset="0"/>
              </a:rPr>
              <a:t>7876	ADAMS	CLERK</a:t>
            </a:r>
          </a:p>
          <a:p>
            <a:pPr algn="l" defTabSz="346075">
              <a:lnSpc>
                <a:spcPct val="95000"/>
              </a:lnSpc>
              <a:spcBef>
                <a:spcPct val="35000"/>
              </a:spcBef>
              <a:tabLst>
                <a:tab pos="793750" algn="l"/>
                <a:tab pos="2006600" algn="l"/>
              </a:tabLst>
            </a:pPr>
            <a:r>
              <a:rPr lang="en-US" sz="2000">
                <a:solidFill>
                  <a:srgbClr val="000000"/>
                </a:solidFill>
                <a:latin typeface="Arial" pitchFamily="34" charset="0"/>
              </a:rPr>
              <a:t>7902	FORD	ANALYST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wipe(left)">
                                      <p:cBhvr>
                                        <p:cTn id="12"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Controlling Explicit Cursors</a:t>
            </a:r>
          </a:p>
        </p:txBody>
      </p:sp>
      <p:sp>
        <p:nvSpPr>
          <p:cNvPr id="13315" name="Rectangle 3"/>
          <p:cNvSpPr>
            <a:spLocks noChangeArrowheads="1"/>
          </p:cNvSpPr>
          <p:nvPr/>
        </p:nvSpPr>
        <p:spPr bwMode="auto">
          <a:xfrm>
            <a:off x="365125" y="3662363"/>
            <a:ext cx="1541463" cy="920750"/>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Create a named SQL area</a:t>
            </a:r>
          </a:p>
        </p:txBody>
      </p:sp>
      <p:sp>
        <p:nvSpPr>
          <p:cNvPr id="13316" name="Rectangle 4"/>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DECLARE</a:t>
            </a:r>
          </a:p>
        </p:txBody>
      </p:sp>
      <p:sp>
        <p:nvSpPr>
          <p:cNvPr id="13317" name="Rectangle 5"/>
          <p:cNvSpPr>
            <a:spLocks noChangeArrowheads="1"/>
          </p:cNvSpPr>
          <p:nvPr/>
        </p:nvSpPr>
        <p:spPr bwMode="auto">
          <a:xfrm>
            <a:off x="1954213" y="3662363"/>
            <a:ext cx="1739900" cy="7270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Identify the active set</a:t>
            </a:r>
          </a:p>
        </p:txBody>
      </p:sp>
      <p:grpSp>
        <p:nvGrpSpPr>
          <p:cNvPr id="2" name="Group 8"/>
          <p:cNvGrpSpPr>
            <a:grpSpLocks/>
          </p:cNvGrpSpPr>
          <p:nvPr/>
        </p:nvGrpSpPr>
        <p:grpSpPr bwMode="auto">
          <a:xfrm>
            <a:off x="1746250" y="2387600"/>
            <a:ext cx="1693863" cy="1039813"/>
            <a:chOff x="1100" y="1504"/>
            <a:chExt cx="1067" cy="655"/>
          </a:xfrm>
        </p:grpSpPr>
        <p:sp>
          <p:nvSpPr>
            <p:cNvPr id="13318" name="Rectangle 6"/>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OPEN</a:t>
              </a:r>
            </a:p>
          </p:txBody>
        </p:sp>
        <p:sp>
          <p:nvSpPr>
            <p:cNvPr id="13319" name="Line 7"/>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grpSp>
      <p:sp>
        <p:nvSpPr>
          <p:cNvPr id="13321" name="Rectangle 9"/>
          <p:cNvSpPr>
            <a:spLocks noChangeArrowheads="1"/>
          </p:cNvSpPr>
          <p:nvPr/>
        </p:nvSpPr>
        <p:spPr bwMode="auto">
          <a:xfrm>
            <a:off x="3683000" y="3662363"/>
            <a:ext cx="1716088" cy="1300162"/>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Load the current row into variables</a:t>
            </a:r>
          </a:p>
        </p:txBody>
      </p:sp>
      <p:grpSp>
        <p:nvGrpSpPr>
          <p:cNvPr id="3" name="Group 12"/>
          <p:cNvGrpSpPr>
            <a:grpSpLocks/>
          </p:cNvGrpSpPr>
          <p:nvPr/>
        </p:nvGrpSpPr>
        <p:grpSpPr bwMode="auto">
          <a:xfrm>
            <a:off x="3451225" y="2387600"/>
            <a:ext cx="1677988" cy="1039813"/>
            <a:chOff x="2174" y="1504"/>
            <a:chExt cx="1057" cy="655"/>
          </a:xfrm>
        </p:grpSpPr>
        <p:sp>
          <p:nvSpPr>
            <p:cNvPr id="13322" name="Line 10"/>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sp>
          <p:nvSpPr>
            <p:cNvPr id="13323" name="Rectangle 11"/>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FETCH</a:t>
              </a:r>
            </a:p>
          </p:txBody>
        </p:sp>
      </p:grpSp>
      <p:sp>
        <p:nvSpPr>
          <p:cNvPr id="13325" name="Rectangle 13"/>
          <p:cNvSpPr>
            <a:spLocks noChangeArrowheads="1"/>
          </p:cNvSpPr>
          <p:nvPr/>
        </p:nvSpPr>
        <p:spPr bwMode="auto">
          <a:xfrm>
            <a:off x="5526088" y="3662363"/>
            <a:ext cx="1733550" cy="1119187"/>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Test for existing rows</a:t>
            </a:r>
          </a:p>
        </p:txBody>
      </p:sp>
      <p:grpSp>
        <p:nvGrpSpPr>
          <p:cNvPr id="4" name="Group 17"/>
          <p:cNvGrpSpPr>
            <a:grpSpLocks/>
          </p:cNvGrpSpPr>
          <p:nvPr/>
        </p:nvGrpSpPr>
        <p:grpSpPr bwMode="auto">
          <a:xfrm>
            <a:off x="5132388" y="2373313"/>
            <a:ext cx="1709737" cy="984250"/>
            <a:chOff x="3233" y="1495"/>
            <a:chExt cx="1077" cy="620"/>
          </a:xfrm>
        </p:grpSpPr>
        <p:sp>
          <p:nvSpPr>
            <p:cNvPr id="13326" name="Line 14"/>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sp>
          <p:nvSpPr>
            <p:cNvPr id="13327" name="Rectangle 15"/>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w="9525">
              <a:noFill/>
              <a:miter lim="800000"/>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8214" name="Rectangle 16"/>
            <p:cNvSpPr>
              <a:spLocks noChangeArrowheads="1"/>
            </p:cNvSpPr>
            <p:nvPr/>
          </p:nvSpPr>
          <p:spPr bwMode="auto">
            <a:xfrm>
              <a:off x="3610" y="1710"/>
              <a:ext cx="700" cy="231"/>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EMPTY?</a:t>
              </a:r>
            </a:p>
          </p:txBody>
        </p:sp>
      </p:grpSp>
      <p:sp>
        <p:nvSpPr>
          <p:cNvPr id="13330" name="Rectangle 18"/>
          <p:cNvSpPr>
            <a:spLocks noChangeArrowheads="1"/>
          </p:cNvSpPr>
          <p:nvPr/>
        </p:nvSpPr>
        <p:spPr bwMode="auto">
          <a:xfrm>
            <a:off x="5526088" y="4667250"/>
            <a:ext cx="1733550" cy="18319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Return to FETCH if rows found</a:t>
            </a:r>
          </a:p>
        </p:txBody>
      </p:sp>
      <p:sp>
        <p:nvSpPr>
          <p:cNvPr id="13331" name="Rectangle 19"/>
          <p:cNvSpPr>
            <a:spLocks noChangeArrowheads="1"/>
          </p:cNvSpPr>
          <p:nvPr/>
        </p:nvSpPr>
        <p:spPr bwMode="auto">
          <a:xfrm>
            <a:off x="6272213" y="1727200"/>
            <a:ext cx="4889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No</a:t>
            </a:r>
          </a:p>
        </p:txBody>
      </p:sp>
      <p:sp>
        <p:nvSpPr>
          <p:cNvPr id="13332" name="Freeform 20"/>
          <p:cNvSpPr>
            <a:spLocks/>
          </p:cNvSpPr>
          <p:nvPr/>
        </p:nvSpPr>
        <p:spPr bwMode="auto">
          <a:xfrm>
            <a:off x="4852988" y="1663700"/>
            <a:ext cx="1447800" cy="506413"/>
          </a:xfrm>
          <a:custGeom>
            <a:avLst/>
            <a:gdLst/>
            <a:ahLst/>
            <a:cxnLst>
              <a:cxn ang="0">
                <a:pos x="911" y="318"/>
              </a:cxn>
              <a:cxn ang="0">
                <a:pos x="911" y="0"/>
              </a:cxn>
              <a:cxn ang="0">
                <a:pos x="0" y="0"/>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sp>
        <p:nvSpPr>
          <p:cNvPr id="13333" name="Line 21"/>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pPr>
              <a:defRPr/>
            </a:pPr>
            <a:endParaRPr lang="en-US"/>
          </a:p>
        </p:txBody>
      </p:sp>
      <p:sp>
        <p:nvSpPr>
          <p:cNvPr id="13334" name="Rectangle 22"/>
          <p:cNvSpPr>
            <a:spLocks noChangeArrowheads="1"/>
          </p:cNvSpPr>
          <p:nvPr/>
        </p:nvSpPr>
        <p:spPr bwMode="auto">
          <a:xfrm>
            <a:off x="7204075" y="3662363"/>
            <a:ext cx="1739900" cy="727075"/>
          </a:xfrm>
          <a:prstGeom prst="rect">
            <a:avLst/>
          </a:prstGeom>
          <a:noFill/>
          <a:ln w="9525">
            <a:noFill/>
            <a:miter lim="800000"/>
            <a:headEnd/>
            <a:tailEnd/>
          </a:ln>
          <a:effectLst/>
        </p:spPr>
        <p:txBody>
          <a:bodyPr lIns="92075" tIns="46038" rIns="92075" bIns="46038"/>
          <a:lstStyle/>
          <a:p>
            <a:pPr marL="227013" indent="-227013" algn="l">
              <a:lnSpc>
                <a:spcPct val="100000"/>
              </a:lnSpc>
              <a:spcBef>
                <a:spcPct val="30000"/>
              </a:spcBef>
              <a:buClr>
                <a:srgbClr val="FFCC00"/>
              </a:buClr>
              <a:buSzPct val="120000"/>
              <a:buFont typeface="Arial" pitchFamily="34" charset="0"/>
              <a:buChar char="•"/>
              <a:defRPr/>
            </a:pPr>
            <a:r>
              <a:rPr lang="en-US" sz="2000">
                <a:solidFill>
                  <a:srgbClr val="FFFFCC"/>
                </a:solidFill>
                <a:effectLst>
                  <a:outerShdw blurRad="38100" dist="38100" dir="2700000" algn="tl">
                    <a:srgbClr val="000000"/>
                  </a:outerShdw>
                </a:effectLst>
                <a:latin typeface="Arial" pitchFamily="34" charset="0"/>
              </a:rPr>
              <a:t>Release the active set</a:t>
            </a:r>
          </a:p>
        </p:txBody>
      </p:sp>
      <p:grpSp>
        <p:nvGrpSpPr>
          <p:cNvPr id="5" name="Group 26"/>
          <p:cNvGrpSpPr>
            <a:grpSpLocks/>
          </p:cNvGrpSpPr>
          <p:nvPr/>
        </p:nvGrpSpPr>
        <p:grpSpPr bwMode="auto">
          <a:xfrm>
            <a:off x="6859588" y="2387600"/>
            <a:ext cx="1803400" cy="1039813"/>
            <a:chOff x="4321" y="1504"/>
            <a:chExt cx="1136" cy="655"/>
          </a:xfrm>
        </p:grpSpPr>
        <p:sp>
          <p:nvSpPr>
            <p:cNvPr id="13335" name="Line 23"/>
            <p:cNvSpPr>
              <a:spLocks noChangeShapeType="1"/>
            </p:cNvSpPr>
            <p:nvPr/>
          </p:nvSpPr>
          <p:spPr bwMode="auto">
            <a:xfrm>
              <a:off x="4404" y="1808"/>
              <a:ext cx="2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sp>
          <p:nvSpPr>
            <p:cNvPr id="13336" name="Rectangle 24"/>
            <p:cNvSpPr>
              <a:spLocks noChangeArrowheads="1"/>
            </p:cNvSpPr>
            <p:nvPr/>
          </p:nvSpPr>
          <p:spPr bwMode="blackWhite">
            <a:xfrm>
              <a:off x="469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CLOSE</a:t>
              </a:r>
            </a:p>
          </p:txBody>
        </p:sp>
        <p:sp>
          <p:nvSpPr>
            <p:cNvPr id="13337" name="Rectangle 25"/>
            <p:cNvSpPr>
              <a:spLocks noChangeArrowheads="1"/>
            </p:cNvSpPr>
            <p:nvPr/>
          </p:nvSpPr>
          <p:spPr bwMode="auto">
            <a:xfrm>
              <a:off x="4321" y="1537"/>
              <a:ext cx="372"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Yes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wipe(left)">
                                      <p:cBhvr>
                                        <p:cTn id="11" dur="500"/>
                                        <p:tgtEl>
                                          <p:spTgt spid="133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wipe(left)">
                                      <p:cBhvr>
                                        <p:cTn id="16" dur="500"/>
                                        <p:tgtEl>
                                          <p:spTgt spid="133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21"/>
                                        </p:tgtEl>
                                        <p:attrNameLst>
                                          <p:attrName>style.visibility</p:attrName>
                                        </p:attrNameLst>
                                      </p:cBhvr>
                                      <p:to>
                                        <p:strVal val="visible"/>
                                      </p:to>
                                    </p:set>
                                    <p:animEffect transition="in" filter="wipe(left)">
                                      <p:cBhvr>
                                        <p:cTn id="25" dur="500"/>
                                        <p:tgtEl>
                                          <p:spTgt spid="13321"/>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325"/>
                                        </p:tgtEl>
                                        <p:attrNameLst>
                                          <p:attrName>style.visibility</p:attrName>
                                        </p:attrNameLst>
                                      </p:cBhvr>
                                      <p:to>
                                        <p:strVal val="visible"/>
                                      </p:to>
                                    </p:set>
                                    <p:animEffect transition="in" filter="wipe(left)">
                                      <p:cBhvr>
                                        <p:cTn id="34" dur="500"/>
                                        <p:tgtEl>
                                          <p:spTgt spid="1332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330"/>
                                        </p:tgtEl>
                                        <p:attrNameLst>
                                          <p:attrName>style.visibility</p:attrName>
                                        </p:attrNameLst>
                                      </p:cBhvr>
                                      <p:to>
                                        <p:strVal val="visible"/>
                                      </p:to>
                                    </p:set>
                                    <p:animEffect transition="in" filter="wipe(left)">
                                      <p:cBhvr>
                                        <p:cTn id="43" dur="500"/>
                                        <p:tgtEl>
                                          <p:spTgt spid="13330"/>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3331"/>
                                        </p:tgtEl>
                                        <p:attrNameLst>
                                          <p:attrName>style.visibility</p:attrName>
                                        </p:attrNameLst>
                                      </p:cBhvr>
                                      <p:to>
                                        <p:strVal val="visible"/>
                                      </p:to>
                                    </p:set>
                                    <p:animEffect transition="in" filter="box(out)">
                                      <p:cBhvr>
                                        <p:cTn id="47" dur="500"/>
                                        <p:tgtEl>
                                          <p:spTgt spid="13331"/>
                                        </p:tgtEl>
                                      </p:cBhvr>
                                    </p:animEffect>
                                  </p:childTnLst>
                                </p:cTn>
                              </p:par>
                            </p:childTnLst>
                          </p:cTn>
                        </p:par>
                        <p:par>
                          <p:cTn id="48" fill="hold">
                            <p:stCondLst>
                              <p:cond delay="1000"/>
                            </p:stCondLst>
                            <p:childTnLst>
                              <p:par>
                                <p:cTn id="49" presetID="22" presetClass="entr" presetSubtype="2" fill="hold" grpId="0" nodeType="afterEffect">
                                  <p:stCondLst>
                                    <p:cond delay="0"/>
                                  </p:stCondLst>
                                  <p:childTnLst>
                                    <p:set>
                                      <p:cBhvr>
                                        <p:cTn id="50" dur="1" fill="hold">
                                          <p:stCondLst>
                                            <p:cond delay="0"/>
                                          </p:stCondLst>
                                        </p:cTn>
                                        <p:tgtEl>
                                          <p:spTgt spid="13332"/>
                                        </p:tgtEl>
                                        <p:attrNameLst>
                                          <p:attrName>style.visibility</p:attrName>
                                        </p:attrNameLst>
                                      </p:cBhvr>
                                      <p:to>
                                        <p:strVal val="visible"/>
                                      </p:to>
                                    </p:set>
                                    <p:animEffect transition="in" filter="wipe(right)">
                                      <p:cBhvr>
                                        <p:cTn id="51" dur="500"/>
                                        <p:tgtEl>
                                          <p:spTgt spid="13332"/>
                                        </p:tgtEl>
                                      </p:cBhvr>
                                    </p:animEffect>
                                  </p:childTnLst>
                                </p:cTn>
                              </p:par>
                            </p:childTnLst>
                          </p:cTn>
                        </p:par>
                        <p:par>
                          <p:cTn id="52" fill="hold">
                            <p:stCondLst>
                              <p:cond delay="1500"/>
                            </p:stCondLst>
                            <p:childTnLst>
                              <p:par>
                                <p:cTn id="53" presetID="22" presetClass="entr" presetSubtype="1" fill="hold" nodeType="afterEffect">
                                  <p:stCondLst>
                                    <p:cond delay="0"/>
                                  </p:stCondLst>
                                  <p:childTnLst>
                                    <p:set>
                                      <p:cBhvr>
                                        <p:cTn id="54" dur="1" fill="hold">
                                          <p:stCondLst>
                                            <p:cond delay="0"/>
                                          </p:stCondLst>
                                        </p:cTn>
                                        <p:tgtEl>
                                          <p:spTgt spid="13333"/>
                                        </p:tgtEl>
                                        <p:attrNameLst>
                                          <p:attrName>style.visibility</p:attrName>
                                        </p:attrNameLst>
                                      </p:cBhvr>
                                      <p:to>
                                        <p:strVal val="visible"/>
                                      </p:to>
                                    </p:set>
                                    <p:animEffect transition="in" filter="wipe(up)">
                                      <p:cBhvr>
                                        <p:cTn id="55" dur="500"/>
                                        <p:tgtEl>
                                          <p:spTgt spid="133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334"/>
                                        </p:tgtEl>
                                        <p:attrNameLst>
                                          <p:attrName>style.visibility</p:attrName>
                                        </p:attrNameLst>
                                      </p:cBhvr>
                                      <p:to>
                                        <p:strVal val="visible"/>
                                      </p:to>
                                    </p:set>
                                    <p:animEffect transition="in" filter="wipe(left)">
                                      <p:cBhvr>
                                        <p:cTn id="60" dur="500"/>
                                        <p:tgtEl>
                                          <p:spTgt spid="13334"/>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lef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6" grpId="0" animBg="1" autoUpdateAnimBg="0"/>
      <p:bldP spid="13317" grpId="0" autoUpdateAnimBg="0"/>
      <p:bldP spid="13321" grpId="0" autoUpdateAnimBg="0"/>
      <p:bldP spid="13325" grpId="0" autoUpdateAnimBg="0"/>
      <p:bldP spid="13330" grpId="0" autoUpdateAnimBg="0"/>
      <p:bldP spid="13331" grpId="0" autoUpdateAnimBg="0"/>
      <p:bldP spid="13332" grpId="0" animBg="1"/>
      <p:bldP spid="133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944562"/>
          </a:xfrm>
        </p:spPr>
        <p:txBody>
          <a:bodyPr/>
          <a:lstStyle/>
          <a:p>
            <a:pPr>
              <a:defRPr/>
            </a:pPr>
            <a:r>
              <a:rPr lang="en-US" dirty="0" smtClean="0">
                <a:solidFill>
                  <a:schemeClr val="accent2"/>
                </a:solidFill>
                <a:effectLst>
                  <a:outerShdw blurRad="38100" dist="38100" dir="2700000" algn="tl">
                    <a:srgbClr val="000000"/>
                  </a:outerShdw>
                </a:effectLst>
              </a:rPr>
              <a:t>Controlling Explicit Cursors</a:t>
            </a:r>
          </a:p>
        </p:txBody>
      </p:sp>
      <p:sp>
        <p:nvSpPr>
          <p:cNvPr id="15363" name="Rectangle 3"/>
          <p:cNvSpPr>
            <a:spLocks noChangeArrowheads="1"/>
          </p:cNvSpPr>
          <p:nvPr/>
        </p:nvSpPr>
        <p:spPr bwMode="auto">
          <a:xfrm>
            <a:off x="2933700" y="1079500"/>
            <a:ext cx="2876550" cy="381000"/>
          </a:xfrm>
          <a:prstGeom prst="rect">
            <a:avLst/>
          </a:prstGeom>
          <a:noFill/>
          <a:ln w="9525">
            <a:noFill/>
            <a:miter lim="800000"/>
            <a:headEnd/>
            <a:tailEnd/>
          </a:ln>
          <a:effectLst/>
        </p:spPr>
        <p:txBody>
          <a:bodyPr lIns="92075" tIns="46038" rIns="92075" bIns="46038">
            <a:spAutoFit/>
          </a:bodyPr>
          <a:lstStyle/>
          <a:p>
            <a:pPr marL="342900" indent="-342900">
              <a:lnSpc>
                <a:spcPct val="95000"/>
              </a:lnSpc>
              <a:spcBef>
                <a:spcPct val="35000"/>
              </a:spcBef>
              <a:defRPr/>
            </a:pPr>
            <a:r>
              <a:rPr lang="en-US" sz="2000">
                <a:solidFill>
                  <a:srgbClr val="FFFFCC"/>
                </a:solidFill>
                <a:effectLst>
                  <a:outerShdw blurRad="38100" dist="38100" dir="2700000" algn="tl">
                    <a:srgbClr val="000000"/>
                  </a:outerShdw>
                </a:effectLst>
                <a:latin typeface="Arial" pitchFamily="34" charset="0"/>
              </a:rPr>
              <a:t>Open the cursor.</a:t>
            </a:r>
          </a:p>
        </p:txBody>
      </p:sp>
      <p:grpSp>
        <p:nvGrpSpPr>
          <p:cNvPr id="2" name="Group 6"/>
          <p:cNvGrpSpPr>
            <a:grpSpLocks/>
          </p:cNvGrpSpPr>
          <p:nvPr/>
        </p:nvGrpSpPr>
        <p:grpSpPr bwMode="auto">
          <a:xfrm>
            <a:off x="3533775" y="1414463"/>
            <a:ext cx="1722438" cy="873125"/>
            <a:chOff x="2226" y="891"/>
            <a:chExt cx="1085" cy="550"/>
          </a:xfrm>
        </p:grpSpPr>
        <p:sp>
          <p:nvSpPr>
            <p:cNvPr id="15364" name="AutoShape 4"/>
            <p:cNvSpPr>
              <a:spLocks noChangeArrowheads="1"/>
            </p:cNvSpPr>
            <p:nvPr/>
          </p:nvSpPr>
          <p:spPr bwMode="blackWhite">
            <a:xfrm>
              <a:off x="2238" y="891"/>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15365" name="Rectangle 5"/>
            <p:cNvSpPr>
              <a:spLocks noChangeArrowheads="1"/>
            </p:cNvSpPr>
            <p:nvPr/>
          </p:nvSpPr>
          <p:spPr bwMode="auto">
            <a:xfrm>
              <a:off x="2226" y="1271"/>
              <a:ext cx="485" cy="170"/>
            </a:xfrm>
            <a:prstGeom prst="rect">
              <a:avLst/>
            </a:prstGeom>
            <a:noFill/>
            <a:ln w="9525">
              <a:noFill/>
              <a:miter lim="800000"/>
              <a:headEnd/>
              <a:tailEnd/>
            </a:ln>
            <a:effectLst/>
          </p:spPr>
          <p:txBody>
            <a:bodyPr lIns="58738" tIns="28575" rIns="58738" bIns="28575">
              <a:spAutoFit/>
            </a:bodyPr>
            <a:lstStyle/>
            <a:p>
              <a:pPr algn="l" defTabSz="374650">
                <a:lnSpc>
                  <a:spcPct val="100000"/>
                </a:lnSpc>
                <a:spcBef>
                  <a:spcPct val="0"/>
                </a:spcBef>
                <a:defRPr/>
              </a:pPr>
              <a:r>
                <a:rPr lang="en-US" sz="1400">
                  <a:solidFill>
                    <a:srgbClr val="FFFFCC"/>
                  </a:solidFill>
                  <a:effectLst>
                    <a:outerShdw blurRad="38100" dist="38100" dir="2700000" algn="tl">
                      <a:srgbClr val="000000"/>
                    </a:outerShdw>
                  </a:effectLst>
                  <a:latin typeface="Arial" pitchFamily="34" charset="0"/>
                </a:rPr>
                <a:t>Cursor</a:t>
              </a:r>
            </a:p>
          </p:txBody>
        </p:sp>
      </p:grpSp>
      <p:sp>
        <p:nvSpPr>
          <p:cNvPr id="15367" name="AutoShape 7"/>
          <p:cNvSpPr>
            <a:spLocks noChangeArrowheads="1"/>
          </p:cNvSpPr>
          <p:nvPr/>
        </p:nvSpPr>
        <p:spPr bwMode="auto">
          <a:xfrm>
            <a:off x="4110038" y="1493838"/>
            <a:ext cx="639762" cy="84137"/>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15368" name="AutoShape 8"/>
          <p:cNvSpPr>
            <a:spLocks noChangeArrowheads="1"/>
          </p:cNvSpPr>
          <p:nvPr/>
        </p:nvSpPr>
        <p:spPr bwMode="auto">
          <a:xfrm>
            <a:off x="4148138" y="1636713"/>
            <a:ext cx="639762"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15369" name="AutoShape 9"/>
          <p:cNvSpPr>
            <a:spLocks noChangeArrowheads="1"/>
          </p:cNvSpPr>
          <p:nvPr/>
        </p:nvSpPr>
        <p:spPr bwMode="auto">
          <a:xfrm>
            <a:off x="4186238" y="1776413"/>
            <a:ext cx="639762"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15370" name="AutoShape 10"/>
          <p:cNvSpPr>
            <a:spLocks noChangeArrowheads="1"/>
          </p:cNvSpPr>
          <p:nvPr/>
        </p:nvSpPr>
        <p:spPr bwMode="auto">
          <a:xfrm>
            <a:off x="4221163" y="1922463"/>
            <a:ext cx="638175"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15371" name="AutoShape 11"/>
          <p:cNvSpPr>
            <a:spLocks noChangeArrowheads="1"/>
          </p:cNvSpPr>
          <p:nvPr/>
        </p:nvSpPr>
        <p:spPr bwMode="auto">
          <a:xfrm>
            <a:off x="4273550" y="2114550"/>
            <a:ext cx="639763"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grpSp>
        <p:nvGrpSpPr>
          <p:cNvPr id="3" name="Group 14"/>
          <p:cNvGrpSpPr>
            <a:grpSpLocks/>
          </p:cNvGrpSpPr>
          <p:nvPr/>
        </p:nvGrpSpPr>
        <p:grpSpPr bwMode="auto">
          <a:xfrm>
            <a:off x="4743450" y="1347788"/>
            <a:ext cx="3859213" cy="396875"/>
            <a:chOff x="2988" y="849"/>
            <a:chExt cx="2431" cy="250"/>
          </a:xfrm>
        </p:grpSpPr>
        <p:sp>
          <p:nvSpPr>
            <p:cNvPr id="15372" name="Rectangle 12"/>
            <p:cNvSpPr>
              <a:spLocks noChangeArrowheads="1"/>
            </p:cNvSpPr>
            <p:nvPr/>
          </p:nvSpPr>
          <p:spPr bwMode="auto">
            <a:xfrm>
              <a:off x="4616" y="849"/>
              <a:ext cx="803" cy="25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Pointer</a:t>
              </a:r>
            </a:p>
          </p:txBody>
        </p:sp>
        <p:sp>
          <p:nvSpPr>
            <p:cNvPr id="15373" name="Line 13"/>
            <p:cNvSpPr>
              <a:spLocks noChangeShapeType="1"/>
            </p:cNvSpPr>
            <p:nvPr/>
          </p:nvSpPr>
          <p:spPr bwMode="auto">
            <a:xfrm flipH="1" flipV="1">
              <a:off x="2988" y="966"/>
              <a:ext cx="1545" cy="1"/>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grpSp>
      <p:sp>
        <p:nvSpPr>
          <p:cNvPr id="15375" name="Rectangle 15"/>
          <p:cNvSpPr>
            <a:spLocks noChangeArrowheads="1"/>
          </p:cNvSpPr>
          <p:nvPr/>
        </p:nvSpPr>
        <p:spPr bwMode="auto">
          <a:xfrm>
            <a:off x="2293938" y="2273300"/>
            <a:ext cx="4157662" cy="381000"/>
          </a:xfrm>
          <a:prstGeom prst="rect">
            <a:avLst/>
          </a:prstGeom>
          <a:noFill/>
          <a:ln w="9525">
            <a:noFill/>
            <a:miter lim="800000"/>
            <a:headEnd/>
            <a:tailEnd/>
          </a:ln>
          <a:effectLst/>
        </p:spPr>
        <p:txBody>
          <a:bodyPr lIns="92075" tIns="46038" rIns="92075" bIns="46038">
            <a:spAutoFit/>
          </a:bodyPr>
          <a:lstStyle/>
          <a:p>
            <a:pPr marL="342900" indent="-342900">
              <a:lnSpc>
                <a:spcPct val="95000"/>
              </a:lnSpc>
              <a:spcBef>
                <a:spcPct val="35000"/>
              </a:spcBef>
              <a:defRPr/>
            </a:pPr>
            <a:r>
              <a:rPr lang="en-US" sz="2000">
                <a:solidFill>
                  <a:srgbClr val="FFFFCC"/>
                </a:solidFill>
                <a:effectLst>
                  <a:outerShdw blurRad="38100" dist="38100" dir="2700000" algn="tl">
                    <a:srgbClr val="000000"/>
                  </a:outerShdw>
                </a:effectLst>
                <a:latin typeface="Arial" pitchFamily="34" charset="0"/>
              </a:rPr>
              <a:t>Fetch a row from the cursor.</a:t>
            </a:r>
          </a:p>
        </p:txBody>
      </p:sp>
      <p:grpSp>
        <p:nvGrpSpPr>
          <p:cNvPr id="4" name="Group 23"/>
          <p:cNvGrpSpPr>
            <a:grpSpLocks/>
          </p:cNvGrpSpPr>
          <p:nvPr/>
        </p:nvGrpSpPr>
        <p:grpSpPr bwMode="auto">
          <a:xfrm>
            <a:off x="3533775" y="2782888"/>
            <a:ext cx="1722438" cy="876300"/>
            <a:chOff x="2226" y="1753"/>
            <a:chExt cx="1085" cy="552"/>
          </a:xfrm>
        </p:grpSpPr>
        <p:grpSp>
          <p:nvGrpSpPr>
            <p:cNvPr id="5" name="Group 18"/>
            <p:cNvGrpSpPr>
              <a:grpSpLocks/>
            </p:cNvGrpSpPr>
            <p:nvPr/>
          </p:nvGrpSpPr>
          <p:grpSpPr bwMode="auto">
            <a:xfrm>
              <a:off x="2226" y="1753"/>
              <a:ext cx="1085" cy="552"/>
              <a:chOff x="2226" y="1753"/>
              <a:chExt cx="1085" cy="552"/>
            </a:xfrm>
          </p:grpSpPr>
          <p:sp>
            <p:nvSpPr>
              <p:cNvPr id="15376" name="AutoShape 16"/>
              <p:cNvSpPr>
                <a:spLocks noChangeArrowheads="1"/>
              </p:cNvSpPr>
              <p:nvPr/>
            </p:nvSpPr>
            <p:spPr bwMode="blackWhite">
              <a:xfrm>
                <a:off x="2238" y="175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15377" name="Rectangle 17"/>
              <p:cNvSpPr>
                <a:spLocks noChangeArrowheads="1"/>
              </p:cNvSpPr>
              <p:nvPr/>
            </p:nvSpPr>
            <p:spPr bwMode="auto">
              <a:xfrm>
                <a:off x="2226" y="2135"/>
                <a:ext cx="459" cy="170"/>
              </a:xfrm>
              <a:prstGeom prst="rect">
                <a:avLst/>
              </a:prstGeom>
              <a:noFill/>
              <a:ln w="9525">
                <a:noFill/>
                <a:miter lim="800000"/>
                <a:headEnd/>
                <a:tailEnd/>
              </a:ln>
              <a:effectLst/>
            </p:spPr>
            <p:txBody>
              <a:bodyPr lIns="58738" tIns="28575" rIns="58738" bIns="28575">
                <a:spAutoFit/>
              </a:bodyPr>
              <a:lstStyle/>
              <a:p>
                <a:pPr algn="l" defTabSz="374650">
                  <a:lnSpc>
                    <a:spcPct val="100000"/>
                  </a:lnSpc>
                  <a:spcBef>
                    <a:spcPct val="0"/>
                  </a:spcBef>
                  <a:defRPr/>
                </a:pPr>
                <a:r>
                  <a:rPr lang="en-US" sz="1400">
                    <a:solidFill>
                      <a:srgbClr val="FFFFCC"/>
                    </a:solidFill>
                    <a:effectLst>
                      <a:outerShdw blurRad="38100" dist="38100" dir="2700000" algn="tl">
                        <a:srgbClr val="000000"/>
                      </a:outerShdw>
                    </a:effectLst>
                    <a:latin typeface="Arial" pitchFamily="34" charset="0"/>
                  </a:rPr>
                  <a:t>Cursor</a:t>
                </a:r>
              </a:p>
            </p:txBody>
          </p:sp>
        </p:grpSp>
        <p:sp>
          <p:nvSpPr>
            <p:cNvPr id="9252" name="AutoShape 19"/>
            <p:cNvSpPr>
              <a:spLocks noChangeArrowheads="1"/>
            </p:cNvSpPr>
            <p:nvPr/>
          </p:nvSpPr>
          <p:spPr bwMode="auto">
            <a:xfrm>
              <a:off x="2788" y="1869"/>
              <a:ext cx="402" cy="54"/>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9253" name="AutoShape 20"/>
            <p:cNvSpPr>
              <a:spLocks noChangeArrowheads="1"/>
            </p:cNvSpPr>
            <p:nvPr/>
          </p:nvSpPr>
          <p:spPr bwMode="auto">
            <a:xfrm>
              <a:off x="2812" y="1960"/>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9254" name="AutoShape 21"/>
            <p:cNvSpPr>
              <a:spLocks noChangeArrowheads="1"/>
            </p:cNvSpPr>
            <p:nvPr/>
          </p:nvSpPr>
          <p:spPr bwMode="auto">
            <a:xfrm>
              <a:off x="2836" y="2048"/>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sp>
          <p:nvSpPr>
            <p:cNvPr id="9255" name="AutoShape 22"/>
            <p:cNvSpPr>
              <a:spLocks noChangeArrowheads="1"/>
            </p:cNvSpPr>
            <p:nvPr/>
          </p:nvSpPr>
          <p:spPr bwMode="auto">
            <a:xfrm>
              <a:off x="2858" y="2140"/>
              <a:ext cx="402" cy="53"/>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grpSp>
      <p:sp>
        <p:nvSpPr>
          <p:cNvPr id="15384" name="Oval 24"/>
          <p:cNvSpPr>
            <a:spLocks noChangeArrowheads="1"/>
          </p:cNvSpPr>
          <p:nvPr/>
        </p:nvSpPr>
        <p:spPr bwMode="auto">
          <a:xfrm>
            <a:off x="4402138" y="2890838"/>
            <a:ext cx="26987" cy="25400"/>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85" name="Oval 25"/>
          <p:cNvSpPr>
            <a:spLocks noChangeArrowheads="1"/>
          </p:cNvSpPr>
          <p:nvPr/>
        </p:nvSpPr>
        <p:spPr bwMode="auto">
          <a:xfrm>
            <a:off x="4402138" y="2795588"/>
            <a:ext cx="26987" cy="25400"/>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86" name="Oval 26"/>
          <p:cNvSpPr>
            <a:spLocks noChangeArrowheads="1"/>
          </p:cNvSpPr>
          <p:nvPr/>
        </p:nvSpPr>
        <p:spPr bwMode="auto">
          <a:xfrm>
            <a:off x="4402138" y="2714625"/>
            <a:ext cx="26987" cy="26988"/>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87" name="AutoShape 27"/>
          <p:cNvSpPr>
            <a:spLocks noChangeArrowheads="1"/>
          </p:cNvSpPr>
          <p:nvPr/>
        </p:nvSpPr>
        <p:spPr bwMode="auto">
          <a:xfrm>
            <a:off x="4067175" y="2593975"/>
            <a:ext cx="639763" cy="85725"/>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grpSp>
        <p:nvGrpSpPr>
          <p:cNvPr id="6" name="Group 30"/>
          <p:cNvGrpSpPr>
            <a:grpSpLocks/>
          </p:cNvGrpSpPr>
          <p:nvPr/>
        </p:nvGrpSpPr>
        <p:grpSpPr bwMode="auto">
          <a:xfrm>
            <a:off x="5076825" y="2809875"/>
            <a:ext cx="3536950" cy="396875"/>
            <a:chOff x="3198" y="1770"/>
            <a:chExt cx="2228" cy="250"/>
          </a:xfrm>
        </p:grpSpPr>
        <p:sp>
          <p:nvSpPr>
            <p:cNvPr id="15388" name="Rectangle 28"/>
            <p:cNvSpPr>
              <a:spLocks noChangeArrowheads="1"/>
            </p:cNvSpPr>
            <p:nvPr/>
          </p:nvSpPr>
          <p:spPr bwMode="auto">
            <a:xfrm>
              <a:off x="4616" y="1770"/>
              <a:ext cx="810" cy="25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Pointer</a:t>
              </a:r>
            </a:p>
          </p:txBody>
        </p:sp>
        <p:sp>
          <p:nvSpPr>
            <p:cNvPr id="15389" name="Line 29"/>
            <p:cNvSpPr>
              <a:spLocks noChangeShapeType="1"/>
            </p:cNvSpPr>
            <p:nvPr/>
          </p:nvSpPr>
          <p:spPr bwMode="auto">
            <a:xfrm flipH="1">
              <a:off x="3198" y="1895"/>
              <a:ext cx="1335"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grpSp>
      <p:sp>
        <p:nvSpPr>
          <p:cNvPr id="15391" name="Rectangle 31"/>
          <p:cNvSpPr>
            <a:spLocks noChangeArrowheads="1"/>
          </p:cNvSpPr>
          <p:nvPr/>
        </p:nvSpPr>
        <p:spPr bwMode="auto">
          <a:xfrm>
            <a:off x="2730500" y="3609975"/>
            <a:ext cx="3282950" cy="381000"/>
          </a:xfrm>
          <a:prstGeom prst="rect">
            <a:avLst/>
          </a:prstGeom>
          <a:noFill/>
          <a:ln w="9525">
            <a:noFill/>
            <a:miter lim="800000"/>
            <a:headEnd/>
            <a:tailEnd/>
          </a:ln>
          <a:effectLst/>
        </p:spPr>
        <p:txBody>
          <a:bodyPr lIns="92075" tIns="46038" rIns="92075" bIns="46038">
            <a:spAutoFit/>
          </a:bodyPr>
          <a:lstStyle/>
          <a:p>
            <a:pPr marL="342900" indent="-342900">
              <a:lnSpc>
                <a:spcPct val="95000"/>
              </a:lnSpc>
              <a:spcBef>
                <a:spcPct val="35000"/>
              </a:spcBef>
              <a:defRPr/>
            </a:pPr>
            <a:r>
              <a:rPr lang="en-US" sz="2000">
                <a:solidFill>
                  <a:srgbClr val="FFFFCC"/>
                </a:solidFill>
                <a:effectLst>
                  <a:outerShdw blurRad="38100" dist="38100" dir="2700000" algn="tl">
                    <a:srgbClr val="000000"/>
                  </a:outerShdw>
                </a:effectLst>
                <a:latin typeface="Arial" pitchFamily="34" charset="0"/>
              </a:rPr>
              <a:t>Continue until empty.</a:t>
            </a:r>
          </a:p>
        </p:txBody>
      </p:sp>
      <p:grpSp>
        <p:nvGrpSpPr>
          <p:cNvPr id="7" name="Group 34"/>
          <p:cNvGrpSpPr>
            <a:grpSpLocks/>
          </p:cNvGrpSpPr>
          <p:nvPr/>
        </p:nvGrpSpPr>
        <p:grpSpPr bwMode="auto">
          <a:xfrm>
            <a:off x="3533775" y="4195763"/>
            <a:ext cx="1722438" cy="882650"/>
            <a:chOff x="2226" y="2643"/>
            <a:chExt cx="1085" cy="556"/>
          </a:xfrm>
        </p:grpSpPr>
        <p:sp>
          <p:nvSpPr>
            <p:cNvPr id="15392" name="AutoShape 32"/>
            <p:cNvSpPr>
              <a:spLocks noChangeArrowheads="1"/>
            </p:cNvSpPr>
            <p:nvPr/>
          </p:nvSpPr>
          <p:spPr bwMode="blackWhite">
            <a:xfrm>
              <a:off x="2238" y="2643"/>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15393" name="Rectangle 33"/>
            <p:cNvSpPr>
              <a:spLocks noChangeArrowheads="1"/>
            </p:cNvSpPr>
            <p:nvPr/>
          </p:nvSpPr>
          <p:spPr bwMode="auto">
            <a:xfrm>
              <a:off x="2226" y="3029"/>
              <a:ext cx="494" cy="170"/>
            </a:xfrm>
            <a:prstGeom prst="rect">
              <a:avLst/>
            </a:prstGeom>
            <a:noFill/>
            <a:ln w="9525">
              <a:noFill/>
              <a:miter lim="800000"/>
              <a:headEnd/>
              <a:tailEnd/>
            </a:ln>
            <a:effectLst/>
          </p:spPr>
          <p:txBody>
            <a:bodyPr lIns="58738" tIns="28575" rIns="58738" bIns="28575">
              <a:spAutoFit/>
            </a:bodyPr>
            <a:lstStyle/>
            <a:p>
              <a:pPr algn="l" defTabSz="374650">
                <a:lnSpc>
                  <a:spcPct val="100000"/>
                </a:lnSpc>
                <a:spcBef>
                  <a:spcPct val="0"/>
                </a:spcBef>
                <a:defRPr/>
              </a:pPr>
              <a:r>
                <a:rPr lang="en-US" sz="1400">
                  <a:solidFill>
                    <a:srgbClr val="FFFFCC"/>
                  </a:solidFill>
                  <a:effectLst>
                    <a:outerShdw blurRad="38100" dist="38100" dir="2700000" algn="tl">
                      <a:srgbClr val="000000"/>
                    </a:outerShdw>
                  </a:effectLst>
                  <a:latin typeface="Arial" pitchFamily="34" charset="0"/>
                </a:rPr>
                <a:t>Cursor</a:t>
              </a:r>
            </a:p>
          </p:txBody>
        </p:sp>
      </p:grpSp>
      <p:sp>
        <p:nvSpPr>
          <p:cNvPr id="15395" name="Oval 35"/>
          <p:cNvSpPr>
            <a:spLocks noChangeArrowheads="1"/>
          </p:cNvSpPr>
          <p:nvPr/>
        </p:nvSpPr>
        <p:spPr bwMode="auto">
          <a:xfrm>
            <a:off x="4402138" y="4259263"/>
            <a:ext cx="26987" cy="26987"/>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96" name="Oval 36"/>
          <p:cNvSpPr>
            <a:spLocks noChangeArrowheads="1"/>
          </p:cNvSpPr>
          <p:nvPr/>
        </p:nvSpPr>
        <p:spPr bwMode="auto">
          <a:xfrm>
            <a:off x="4402138" y="4164013"/>
            <a:ext cx="26987" cy="26987"/>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97" name="Oval 37"/>
          <p:cNvSpPr>
            <a:spLocks noChangeArrowheads="1"/>
          </p:cNvSpPr>
          <p:nvPr/>
        </p:nvSpPr>
        <p:spPr bwMode="auto">
          <a:xfrm>
            <a:off x="4402138" y="4084638"/>
            <a:ext cx="26987" cy="25400"/>
          </a:xfrm>
          <a:prstGeom prst="ellipse">
            <a:avLst/>
          </a:prstGeom>
          <a:solidFill>
            <a:srgbClr val="FFFFCC"/>
          </a:solidFill>
          <a:ln w="12700">
            <a:solidFill>
              <a:schemeClr val="tx1"/>
            </a:solidFill>
            <a:round/>
            <a:headEnd/>
            <a:tailEnd/>
          </a:ln>
        </p:spPr>
        <p:txBody>
          <a:bodyPr wrap="none" anchor="ctr"/>
          <a:lstStyle/>
          <a:p>
            <a:endParaRPr lang="en-US"/>
          </a:p>
        </p:txBody>
      </p:sp>
      <p:sp>
        <p:nvSpPr>
          <p:cNvPr id="15398" name="AutoShape 38"/>
          <p:cNvSpPr>
            <a:spLocks noChangeArrowheads="1"/>
          </p:cNvSpPr>
          <p:nvPr/>
        </p:nvSpPr>
        <p:spPr bwMode="auto">
          <a:xfrm>
            <a:off x="4067175" y="3963988"/>
            <a:ext cx="639763" cy="84137"/>
          </a:xfrm>
          <a:prstGeom prst="roundRect">
            <a:avLst>
              <a:gd name="adj" fmla="val 12495"/>
            </a:avLst>
          </a:prstGeom>
          <a:solidFill>
            <a:srgbClr val="FF3300"/>
          </a:solidFill>
          <a:ln w="12700">
            <a:solidFill>
              <a:srgbClr val="000000"/>
            </a:solidFill>
            <a:round/>
            <a:headEnd/>
            <a:tailEnd/>
          </a:ln>
        </p:spPr>
        <p:txBody>
          <a:bodyPr wrap="none" lIns="39688" tIns="19050" rIns="39688" bIns="19050"/>
          <a:lstStyle/>
          <a:p>
            <a:pPr algn="l" defTabSz="160338">
              <a:lnSpc>
                <a:spcPct val="100000"/>
              </a:lnSpc>
              <a:spcBef>
                <a:spcPct val="0"/>
              </a:spcBef>
            </a:pPr>
            <a:endParaRPr lang="en-US" sz="800">
              <a:solidFill>
                <a:srgbClr val="000000"/>
              </a:solidFill>
              <a:latin typeface="Arial" pitchFamily="34" charset="0"/>
            </a:endParaRPr>
          </a:p>
          <a:p>
            <a:pPr algn="l" defTabSz="160338">
              <a:lnSpc>
                <a:spcPct val="100000"/>
              </a:lnSpc>
              <a:spcBef>
                <a:spcPct val="0"/>
              </a:spcBef>
            </a:pPr>
            <a:endParaRPr lang="en-US" sz="800">
              <a:solidFill>
                <a:srgbClr val="000000"/>
              </a:solidFill>
              <a:latin typeface="Arial" pitchFamily="34" charset="0"/>
            </a:endParaRPr>
          </a:p>
        </p:txBody>
      </p:sp>
      <p:grpSp>
        <p:nvGrpSpPr>
          <p:cNvPr id="8" name="Group 41"/>
          <p:cNvGrpSpPr>
            <a:grpSpLocks/>
          </p:cNvGrpSpPr>
          <p:nvPr/>
        </p:nvGrpSpPr>
        <p:grpSpPr bwMode="auto">
          <a:xfrm>
            <a:off x="5043488" y="4154488"/>
            <a:ext cx="3606800" cy="396875"/>
            <a:chOff x="3177" y="2617"/>
            <a:chExt cx="2272" cy="250"/>
          </a:xfrm>
        </p:grpSpPr>
        <p:sp>
          <p:nvSpPr>
            <p:cNvPr id="15399" name="Rectangle 39"/>
            <p:cNvSpPr>
              <a:spLocks noChangeArrowheads="1"/>
            </p:cNvSpPr>
            <p:nvPr/>
          </p:nvSpPr>
          <p:spPr bwMode="auto">
            <a:xfrm>
              <a:off x="4634" y="2617"/>
              <a:ext cx="815" cy="25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Pointer</a:t>
              </a:r>
            </a:p>
          </p:txBody>
        </p:sp>
        <p:sp>
          <p:nvSpPr>
            <p:cNvPr id="15400" name="Line 40"/>
            <p:cNvSpPr>
              <a:spLocks noChangeShapeType="1"/>
            </p:cNvSpPr>
            <p:nvPr/>
          </p:nvSpPr>
          <p:spPr bwMode="auto">
            <a:xfrm flipH="1">
              <a:off x="3177" y="2742"/>
              <a:ext cx="1365"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p:spPr>
          <p:txBody>
            <a:bodyPr/>
            <a:lstStyle/>
            <a:p>
              <a:pPr>
                <a:defRPr/>
              </a:pPr>
              <a:endParaRPr lang="en-US"/>
            </a:p>
          </p:txBody>
        </p:sp>
      </p:grpSp>
      <p:sp>
        <p:nvSpPr>
          <p:cNvPr id="15402" name="Rectangle 42"/>
          <p:cNvSpPr>
            <a:spLocks noChangeArrowheads="1"/>
          </p:cNvSpPr>
          <p:nvPr/>
        </p:nvSpPr>
        <p:spPr bwMode="auto">
          <a:xfrm>
            <a:off x="2933700" y="5068888"/>
            <a:ext cx="2876550" cy="381000"/>
          </a:xfrm>
          <a:prstGeom prst="rect">
            <a:avLst/>
          </a:prstGeom>
          <a:noFill/>
          <a:ln w="9525">
            <a:noFill/>
            <a:miter lim="800000"/>
            <a:headEnd/>
            <a:tailEnd/>
          </a:ln>
          <a:effectLst/>
        </p:spPr>
        <p:txBody>
          <a:bodyPr lIns="92075" tIns="46038" rIns="92075" bIns="46038">
            <a:spAutoFit/>
          </a:bodyPr>
          <a:lstStyle/>
          <a:p>
            <a:pPr marL="342900" indent="-342900">
              <a:lnSpc>
                <a:spcPct val="95000"/>
              </a:lnSpc>
              <a:spcBef>
                <a:spcPct val="35000"/>
              </a:spcBef>
              <a:defRPr/>
            </a:pPr>
            <a:r>
              <a:rPr lang="en-US" sz="2000">
                <a:solidFill>
                  <a:srgbClr val="FFFFCC"/>
                </a:solidFill>
                <a:effectLst>
                  <a:outerShdw blurRad="38100" dist="38100" dir="2700000" algn="tl">
                    <a:srgbClr val="000000"/>
                  </a:outerShdw>
                </a:effectLst>
                <a:latin typeface="Arial" pitchFamily="34" charset="0"/>
              </a:rPr>
              <a:t>Close the cursor.</a:t>
            </a:r>
          </a:p>
        </p:txBody>
      </p:sp>
      <p:grpSp>
        <p:nvGrpSpPr>
          <p:cNvPr id="9" name="Group 45"/>
          <p:cNvGrpSpPr>
            <a:grpSpLocks/>
          </p:cNvGrpSpPr>
          <p:nvPr/>
        </p:nvGrpSpPr>
        <p:grpSpPr bwMode="auto">
          <a:xfrm>
            <a:off x="3533775" y="5454650"/>
            <a:ext cx="1722438" cy="882650"/>
            <a:chOff x="2226" y="3436"/>
            <a:chExt cx="1085" cy="556"/>
          </a:xfrm>
        </p:grpSpPr>
        <p:sp>
          <p:nvSpPr>
            <p:cNvPr id="15403" name="AutoShape 43"/>
            <p:cNvSpPr>
              <a:spLocks noChangeArrowheads="1"/>
            </p:cNvSpPr>
            <p:nvPr/>
          </p:nvSpPr>
          <p:spPr bwMode="blackWhite">
            <a:xfrm>
              <a:off x="2238" y="3436"/>
              <a:ext cx="1073" cy="528"/>
            </a:xfrm>
            <a:prstGeom prst="roundRect">
              <a:avLst>
                <a:gd name="adj" fmla="val 12495"/>
              </a:avLst>
            </a:prstGeom>
            <a:gradFill rotWithShape="0">
              <a:gsLst>
                <a:gs pos="0">
                  <a:srgbClr val="0033CC">
                    <a:gamma/>
                    <a:shade val="49804"/>
                    <a:invGamma/>
                  </a:srgbClr>
                </a:gs>
                <a:gs pos="50000">
                  <a:srgbClr val="0033CC"/>
                </a:gs>
                <a:gs pos="100000">
                  <a:srgbClr val="0033CC">
                    <a:gamma/>
                    <a:shade val="49804"/>
                    <a:invGamma/>
                  </a:srgbClr>
                </a:gs>
              </a:gsLst>
              <a:lin ang="2700000" scaled="1"/>
            </a:gradFill>
            <a:ln w="12700">
              <a:solidFill>
                <a:srgbClr val="000000"/>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15404" name="Rectangle 44"/>
            <p:cNvSpPr>
              <a:spLocks noChangeArrowheads="1"/>
            </p:cNvSpPr>
            <p:nvPr/>
          </p:nvSpPr>
          <p:spPr bwMode="auto">
            <a:xfrm>
              <a:off x="2226" y="3822"/>
              <a:ext cx="459" cy="170"/>
            </a:xfrm>
            <a:prstGeom prst="rect">
              <a:avLst/>
            </a:prstGeom>
            <a:noFill/>
            <a:ln w="9525">
              <a:noFill/>
              <a:miter lim="800000"/>
              <a:headEnd/>
              <a:tailEnd/>
            </a:ln>
            <a:effectLst/>
          </p:spPr>
          <p:txBody>
            <a:bodyPr lIns="58738" tIns="28575" rIns="58738" bIns="28575">
              <a:spAutoFit/>
            </a:bodyPr>
            <a:lstStyle/>
            <a:p>
              <a:pPr algn="l" defTabSz="374650">
                <a:lnSpc>
                  <a:spcPct val="100000"/>
                </a:lnSpc>
                <a:spcBef>
                  <a:spcPct val="0"/>
                </a:spcBef>
                <a:defRPr/>
              </a:pPr>
              <a:r>
                <a:rPr lang="en-US" sz="1400">
                  <a:solidFill>
                    <a:srgbClr val="FFFFCC"/>
                  </a:solidFill>
                  <a:effectLst>
                    <a:outerShdw blurRad="38100" dist="38100" dir="2700000" algn="tl">
                      <a:srgbClr val="000000"/>
                    </a:outerShdw>
                  </a:effectLst>
                  <a:latin typeface="Arial" pitchFamily="34" charset="0"/>
                </a:rPr>
                <a:t>Cursor</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367"/>
                                        </p:tgtEl>
                                        <p:attrNameLst>
                                          <p:attrName>style.visibility</p:attrName>
                                        </p:attrNameLst>
                                      </p:cBhvr>
                                      <p:to>
                                        <p:strVal val="visible"/>
                                      </p:to>
                                    </p:set>
                                    <p:animEffect transition="in" filter="wipe(up)">
                                      <p:cBhvr>
                                        <p:cTn id="16" dur="500"/>
                                        <p:tgtEl>
                                          <p:spTgt spid="1536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5368"/>
                                        </p:tgtEl>
                                        <p:attrNameLst>
                                          <p:attrName>style.visibility</p:attrName>
                                        </p:attrNameLst>
                                      </p:cBhvr>
                                      <p:to>
                                        <p:strVal val="visible"/>
                                      </p:to>
                                    </p:set>
                                    <p:animEffect transition="in" filter="wipe(up)">
                                      <p:cBhvr>
                                        <p:cTn id="20" dur="500"/>
                                        <p:tgtEl>
                                          <p:spTgt spid="1536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wipe(up)">
                                      <p:cBhvr>
                                        <p:cTn id="24" dur="500"/>
                                        <p:tgtEl>
                                          <p:spTgt spid="15369"/>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5370"/>
                                        </p:tgtEl>
                                        <p:attrNameLst>
                                          <p:attrName>style.visibility</p:attrName>
                                        </p:attrNameLst>
                                      </p:cBhvr>
                                      <p:to>
                                        <p:strVal val="visible"/>
                                      </p:to>
                                    </p:set>
                                    <p:animEffect transition="in" filter="wipe(up)">
                                      <p:cBhvr>
                                        <p:cTn id="28" dur="500"/>
                                        <p:tgtEl>
                                          <p:spTgt spid="15370"/>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371"/>
                                        </p:tgtEl>
                                        <p:attrNameLst>
                                          <p:attrName>style.visibility</p:attrName>
                                        </p:attrNameLst>
                                      </p:cBhvr>
                                      <p:to>
                                        <p:strVal val="visible"/>
                                      </p:to>
                                    </p:set>
                                    <p:animEffect transition="in" filter="wipe(up)">
                                      <p:cBhvr>
                                        <p:cTn id="32" dur="500"/>
                                        <p:tgtEl>
                                          <p:spTgt spid="153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righ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375"/>
                                        </p:tgtEl>
                                        <p:attrNameLst>
                                          <p:attrName>style.visibility</p:attrName>
                                        </p:attrNameLst>
                                      </p:cBhvr>
                                      <p:to>
                                        <p:strVal val="visible"/>
                                      </p:to>
                                    </p:set>
                                    <p:animEffect transition="in" filter="wipe(left)">
                                      <p:cBhvr>
                                        <p:cTn id="42" dur="500"/>
                                        <p:tgtEl>
                                          <p:spTgt spid="153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5384"/>
                                        </p:tgtEl>
                                        <p:attrNameLst>
                                          <p:attrName>style.visibility</p:attrName>
                                        </p:attrNameLst>
                                      </p:cBhvr>
                                      <p:to>
                                        <p:strVal val="visible"/>
                                      </p:to>
                                    </p:set>
                                    <p:animEffect transition="in" filter="wipe(down)">
                                      <p:cBhvr>
                                        <p:cTn id="51" dur="500"/>
                                        <p:tgtEl>
                                          <p:spTgt spid="15384"/>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5385"/>
                                        </p:tgtEl>
                                        <p:attrNameLst>
                                          <p:attrName>style.visibility</p:attrName>
                                        </p:attrNameLst>
                                      </p:cBhvr>
                                      <p:to>
                                        <p:strVal val="visible"/>
                                      </p:to>
                                    </p:set>
                                    <p:animEffect transition="in" filter="wipe(down)">
                                      <p:cBhvr>
                                        <p:cTn id="55" dur="500"/>
                                        <p:tgtEl>
                                          <p:spTgt spid="15385"/>
                                        </p:tgtEl>
                                      </p:cBhvr>
                                    </p:animEffect>
                                  </p:childTnLst>
                                </p:cTn>
                              </p:par>
                            </p:childTnLst>
                          </p:cTn>
                        </p:par>
                        <p:par>
                          <p:cTn id="56" fill="hold">
                            <p:stCondLst>
                              <p:cond delay="1500"/>
                            </p:stCondLst>
                            <p:childTnLst>
                              <p:par>
                                <p:cTn id="57" presetID="22" presetClass="entr" presetSubtype="4" fill="hold" grpId="0" nodeType="afterEffect">
                                  <p:stCondLst>
                                    <p:cond delay="0"/>
                                  </p:stCondLst>
                                  <p:childTnLst>
                                    <p:set>
                                      <p:cBhvr>
                                        <p:cTn id="58" dur="1" fill="hold">
                                          <p:stCondLst>
                                            <p:cond delay="0"/>
                                          </p:stCondLst>
                                        </p:cTn>
                                        <p:tgtEl>
                                          <p:spTgt spid="15386"/>
                                        </p:tgtEl>
                                        <p:attrNameLst>
                                          <p:attrName>style.visibility</p:attrName>
                                        </p:attrNameLst>
                                      </p:cBhvr>
                                      <p:to>
                                        <p:strVal val="visible"/>
                                      </p:to>
                                    </p:set>
                                    <p:animEffect transition="in" filter="wipe(down)">
                                      <p:cBhvr>
                                        <p:cTn id="59" dur="500"/>
                                        <p:tgtEl>
                                          <p:spTgt spid="15386"/>
                                        </p:tgtEl>
                                      </p:cBhvr>
                                    </p:animEffect>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15387"/>
                                        </p:tgtEl>
                                        <p:attrNameLst>
                                          <p:attrName>style.visibility</p:attrName>
                                        </p:attrNameLst>
                                      </p:cBhvr>
                                      <p:to>
                                        <p:strVal val="visible"/>
                                      </p:to>
                                    </p:set>
                                    <p:animEffect transition="in" filter="wipe(down)">
                                      <p:cBhvr>
                                        <p:cTn id="63" dur="500"/>
                                        <p:tgtEl>
                                          <p:spTgt spid="1538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right)">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391"/>
                                        </p:tgtEl>
                                        <p:attrNameLst>
                                          <p:attrName>style.visibility</p:attrName>
                                        </p:attrNameLst>
                                      </p:cBhvr>
                                      <p:to>
                                        <p:strVal val="visible"/>
                                      </p:to>
                                    </p:set>
                                    <p:animEffect transition="in" filter="wipe(left)">
                                      <p:cBhvr>
                                        <p:cTn id="73" dur="500"/>
                                        <p:tgtEl>
                                          <p:spTgt spid="15391"/>
                                        </p:tgtEl>
                                      </p:cBhvr>
                                    </p:animEffect>
                                  </p:childTnLst>
                                </p:cTn>
                              </p:par>
                            </p:childTnLst>
                          </p:cTn>
                        </p:par>
                        <p:par>
                          <p:cTn id="74" fill="hold">
                            <p:stCondLst>
                              <p:cond delay="500"/>
                            </p:stCondLst>
                            <p:childTnLst>
                              <p:par>
                                <p:cTn id="75" presetID="22" presetClass="entr" presetSubtype="1"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up)">
                                      <p:cBhvr>
                                        <p:cTn id="77" dur="500"/>
                                        <p:tgtEl>
                                          <p:spTgt spid="7"/>
                                        </p:tgtEl>
                                      </p:cBhvr>
                                    </p:animEffec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15395"/>
                                        </p:tgtEl>
                                        <p:attrNameLst>
                                          <p:attrName>style.visibility</p:attrName>
                                        </p:attrNameLst>
                                      </p:cBhvr>
                                      <p:to>
                                        <p:strVal val="visible"/>
                                      </p:to>
                                    </p:set>
                                    <p:animEffect transition="in" filter="wipe(down)">
                                      <p:cBhvr>
                                        <p:cTn id="81" dur="500"/>
                                        <p:tgtEl>
                                          <p:spTgt spid="15395"/>
                                        </p:tgtEl>
                                      </p:cBhvr>
                                    </p:animEffect>
                                  </p:childTnLst>
                                </p:cTn>
                              </p:par>
                            </p:childTnLst>
                          </p:cTn>
                        </p:par>
                        <p:par>
                          <p:cTn id="82" fill="hold">
                            <p:stCondLst>
                              <p:cond delay="1500"/>
                            </p:stCondLst>
                            <p:childTnLst>
                              <p:par>
                                <p:cTn id="83" presetID="22" presetClass="entr" presetSubtype="4" fill="hold" grpId="0" nodeType="afterEffect">
                                  <p:stCondLst>
                                    <p:cond delay="0"/>
                                  </p:stCondLst>
                                  <p:childTnLst>
                                    <p:set>
                                      <p:cBhvr>
                                        <p:cTn id="84" dur="1" fill="hold">
                                          <p:stCondLst>
                                            <p:cond delay="0"/>
                                          </p:stCondLst>
                                        </p:cTn>
                                        <p:tgtEl>
                                          <p:spTgt spid="15396"/>
                                        </p:tgtEl>
                                        <p:attrNameLst>
                                          <p:attrName>style.visibility</p:attrName>
                                        </p:attrNameLst>
                                      </p:cBhvr>
                                      <p:to>
                                        <p:strVal val="visible"/>
                                      </p:to>
                                    </p:set>
                                    <p:animEffect transition="in" filter="wipe(down)">
                                      <p:cBhvr>
                                        <p:cTn id="85" dur="500"/>
                                        <p:tgtEl>
                                          <p:spTgt spid="15396"/>
                                        </p:tgtEl>
                                      </p:cBhvr>
                                    </p:animEffect>
                                  </p:childTnLst>
                                </p:cTn>
                              </p:par>
                            </p:childTnLst>
                          </p:cTn>
                        </p:par>
                        <p:par>
                          <p:cTn id="86" fill="hold">
                            <p:stCondLst>
                              <p:cond delay="2000"/>
                            </p:stCondLst>
                            <p:childTnLst>
                              <p:par>
                                <p:cTn id="87" presetID="22" presetClass="entr" presetSubtype="4" fill="hold" grpId="0" nodeType="afterEffect">
                                  <p:stCondLst>
                                    <p:cond delay="0"/>
                                  </p:stCondLst>
                                  <p:childTnLst>
                                    <p:set>
                                      <p:cBhvr>
                                        <p:cTn id="88" dur="1" fill="hold">
                                          <p:stCondLst>
                                            <p:cond delay="0"/>
                                          </p:stCondLst>
                                        </p:cTn>
                                        <p:tgtEl>
                                          <p:spTgt spid="15397"/>
                                        </p:tgtEl>
                                        <p:attrNameLst>
                                          <p:attrName>style.visibility</p:attrName>
                                        </p:attrNameLst>
                                      </p:cBhvr>
                                      <p:to>
                                        <p:strVal val="visible"/>
                                      </p:to>
                                    </p:set>
                                    <p:animEffect transition="in" filter="wipe(down)">
                                      <p:cBhvr>
                                        <p:cTn id="89" dur="500"/>
                                        <p:tgtEl>
                                          <p:spTgt spid="15397"/>
                                        </p:tgtEl>
                                      </p:cBhvr>
                                    </p:animEffect>
                                  </p:childTnLst>
                                </p:cTn>
                              </p:par>
                            </p:childTnLst>
                          </p:cTn>
                        </p:par>
                        <p:par>
                          <p:cTn id="90" fill="hold">
                            <p:stCondLst>
                              <p:cond delay="2500"/>
                            </p:stCondLst>
                            <p:childTnLst>
                              <p:par>
                                <p:cTn id="91" presetID="22" presetClass="entr" presetSubtype="4" fill="hold" grpId="0" nodeType="afterEffect">
                                  <p:stCondLst>
                                    <p:cond delay="0"/>
                                  </p:stCondLst>
                                  <p:childTnLst>
                                    <p:set>
                                      <p:cBhvr>
                                        <p:cTn id="92" dur="1" fill="hold">
                                          <p:stCondLst>
                                            <p:cond delay="0"/>
                                          </p:stCondLst>
                                        </p:cTn>
                                        <p:tgtEl>
                                          <p:spTgt spid="15398"/>
                                        </p:tgtEl>
                                        <p:attrNameLst>
                                          <p:attrName>style.visibility</p:attrName>
                                        </p:attrNameLst>
                                      </p:cBhvr>
                                      <p:to>
                                        <p:strVal val="visible"/>
                                      </p:to>
                                    </p:set>
                                    <p:animEffect transition="in" filter="wipe(down)">
                                      <p:cBhvr>
                                        <p:cTn id="93" dur="500"/>
                                        <p:tgtEl>
                                          <p:spTgt spid="1539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wipe(right)">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5402"/>
                                        </p:tgtEl>
                                        <p:attrNameLst>
                                          <p:attrName>style.visibility</p:attrName>
                                        </p:attrNameLst>
                                      </p:cBhvr>
                                      <p:to>
                                        <p:strVal val="visible"/>
                                      </p:to>
                                    </p:set>
                                    <p:animEffect transition="in" filter="wipe(left)">
                                      <p:cBhvr>
                                        <p:cTn id="103" dur="500"/>
                                        <p:tgtEl>
                                          <p:spTgt spid="1540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up)">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7" grpId="0" animBg="1" autoUpdateAnimBg="0"/>
      <p:bldP spid="15368" grpId="0" animBg="1" autoUpdateAnimBg="0"/>
      <p:bldP spid="15369" grpId="0" animBg="1" autoUpdateAnimBg="0"/>
      <p:bldP spid="15370" grpId="0" animBg="1" autoUpdateAnimBg="0"/>
      <p:bldP spid="15371" grpId="0" animBg="1" autoUpdateAnimBg="0"/>
      <p:bldP spid="15375" grpId="0" autoUpdateAnimBg="0"/>
      <p:bldP spid="15384" grpId="0" animBg="1"/>
      <p:bldP spid="15385" grpId="0" animBg="1"/>
      <p:bldP spid="15386" grpId="0" animBg="1"/>
      <p:bldP spid="15387" grpId="0" animBg="1" autoUpdateAnimBg="0"/>
      <p:bldP spid="15391" grpId="0" autoUpdateAnimBg="0"/>
      <p:bldP spid="15395" grpId="0" animBg="1"/>
      <p:bldP spid="15396" grpId="0" animBg="1"/>
      <p:bldP spid="15397" grpId="0" animBg="1"/>
      <p:bldP spid="15398" grpId="0" animBg="1" autoUpdateAnimBg="0"/>
      <p:bldP spid="1540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603250" y="1290638"/>
            <a:ext cx="7385050" cy="498475"/>
          </a:xfrm>
        </p:spPr>
        <p:txBody>
          <a:bodyPr>
            <a:normAutofit lnSpcReduction="10000"/>
          </a:bodyPr>
          <a:lstStyle/>
          <a:p>
            <a:pPr marL="0" indent="0">
              <a:buFontTx/>
              <a:buNone/>
              <a:defRPr/>
            </a:pPr>
            <a:r>
              <a:rPr lang="en-US" smtClean="0"/>
              <a:t>Obtain status information about a cursor.</a:t>
            </a:r>
          </a:p>
        </p:txBody>
      </p:sp>
      <p:sp>
        <p:nvSpPr>
          <p:cNvPr id="29698" name="Rectangle 2"/>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Explicit Cursor Attributes</a:t>
            </a:r>
          </a:p>
        </p:txBody>
      </p:sp>
      <p:sp>
        <p:nvSpPr>
          <p:cNvPr id="16388" name="Rectangle 4"/>
          <p:cNvSpPr>
            <a:spLocks noChangeArrowheads="1"/>
          </p:cNvSpPr>
          <p:nvPr/>
        </p:nvSpPr>
        <p:spPr bwMode="blackWhite">
          <a:xfrm>
            <a:off x="663575" y="1857375"/>
            <a:ext cx="7816850" cy="3895725"/>
          </a:xfrm>
          <a:prstGeom prst="rect">
            <a:avLst/>
          </a:prstGeom>
          <a:solidFill>
            <a:srgbClr val="FFFF99"/>
          </a:solidFill>
          <a:ln w="25400">
            <a:solidFill>
              <a:srgbClr val="000000"/>
            </a:solidFill>
            <a:miter lim="800000"/>
            <a:headEnd/>
            <a:tailEnd/>
          </a:ln>
        </p:spPr>
        <p:txBody>
          <a:bodyPr lIns="92075" tIns="46038" rIns="92075" bIns="46038">
            <a:spAutoFit/>
          </a:bodyPr>
          <a:lstStyle/>
          <a:p>
            <a:pPr algn="l">
              <a:lnSpc>
                <a:spcPct val="100000"/>
              </a:lnSpc>
              <a:tabLst>
                <a:tab pos="2049463" algn="l"/>
                <a:tab pos="3429000" algn="l"/>
              </a:tabLst>
            </a:pPr>
            <a:r>
              <a:rPr lang="en-US" sz="2000" dirty="0">
                <a:solidFill>
                  <a:srgbClr val="000000"/>
                </a:solidFill>
                <a:latin typeface="Arial" pitchFamily="34" charset="0"/>
              </a:rPr>
              <a:t>Attribute	Type 	Description</a:t>
            </a:r>
          </a:p>
          <a:p>
            <a:pPr algn="l">
              <a:lnSpc>
                <a:spcPct val="100000"/>
              </a:lnSpc>
              <a:tabLst>
                <a:tab pos="2049463" algn="l"/>
                <a:tab pos="3429000" algn="l"/>
              </a:tabLst>
            </a:pPr>
            <a:r>
              <a:rPr lang="en-US" sz="2000" dirty="0">
                <a:solidFill>
                  <a:srgbClr val="000000"/>
                </a:solidFill>
                <a:latin typeface="Arial" pitchFamily="34" charset="0"/>
              </a:rPr>
              <a:t>%ISOPEN	Boolean 	Evaluates to TRUE if the cursor 			is open</a:t>
            </a:r>
          </a:p>
          <a:p>
            <a:pPr algn="l">
              <a:lnSpc>
                <a:spcPct val="100000"/>
              </a:lnSpc>
              <a:tabLst>
                <a:tab pos="2049463" algn="l"/>
                <a:tab pos="3429000" algn="l"/>
              </a:tabLst>
            </a:pPr>
            <a:r>
              <a:rPr lang="en-US" sz="2000" dirty="0">
                <a:solidFill>
                  <a:srgbClr val="000000"/>
                </a:solidFill>
                <a:latin typeface="Arial" pitchFamily="34" charset="0"/>
              </a:rPr>
              <a:t>%NOTFOUND	Boolean 	Evaluates to TRUE if the most 			recent fetch does not return a row</a:t>
            </a:r>
          </a:p>
          <a:p>
            <a:pPr algn="l">
              <a:lnSpc>
                <a:spcPct val="100000"/>
              </a:lnSpc>
              <a:tabLst>
                <a:tab pos="2049463" algn="l"/>
                <a:tab pos="3429000" algn="l"/>
              </a:tabLst>
            </a:pPr>
            <a:r>
              <a:rPr lang="en-US" sz="2000" dirty="0">
                <a:solidFill>
                  <a:srgbClr val="000000"/>
                </a:solidFill>
                <a:latin typeface="Arial" pitchFamily="34" charset="0"/>
              </a:rPr>
              <a:t>%FOUND	Boolean 	Evaluates to TRUE if the most			recent fetch returns a row; 			complement of %NOTFOUND</a:t>
            </a:r>
          </a:p>
          <a:p>
            <a:pPr algn="l">
              <a:lnSpc>
                <a:spcPct val="100000"/>
              </a:lnSpc>
              <a:tabLst>
                <a:tab pos="2049463" algn="l"/>
                <a:tab pos="3429000" algn="l"/>
              </a:tabLst>
            </a:pPr>
            <a:r>
              <a:rPr lang="en-US" sz="2000" dirty="0">
                <a:solidFill>
                  <a:srgbClr val="000000"/>
                </a:solidFill>
                <a:latin typeface="Arial" pitchFamily="34" charset="0"/>
              </a:rPr>
              <a:t>%ROWCOUNT	Number	Evaluates to the total number of 		rows returned so far</a:t>
            </a:r>
          </a:p>
        </p:txBody>
      </p:sp>
      <p:sp>
        <p:nvSpPr>
          <p:cNvPr id="16389" name="Line 5"/>
          <p:cNvSpPr>
            <a:spLocks noChangeShapeType="1"/>
          </p:cNvSpPr>
          <p:nvPr/>
        </p:nvSpPr>
        <p:spPr bwMode="auto">
          <a:xfrm>
            <a:off x="668338" y="2293938"/>
            <a:ext cx="7808912" cy="0"/>
          </a:xfrm>
          <a:prstGeom prst="line">
            <a:avLst/>
          </a:prstGeom>
          <a:noFill/>
          <a:ln w="50800">
            <a:solidFill>
              <a:srgbClr val="000000"/>
            </a:solidFill>
            <a:round/>
            <a:headEnd type="none" w="sm" len="sm"/>
            <a:tailEnd type="none" w="sm" len="sm"/>
          </a:ln>
        </p:spPr>
        <p:txBody>
          <a:bodyPr/>
          <a:lstStyle/>
          <a:p>
            <a:endParaRPr lang="en-US"/>
          </a:p>
        </p:txBody>
      </p:sp>
      <p:sp>
        <p:nvSpPr>
          <p:cNvPr id="16390" name="Line 6"/>
          <p:cNvSpPr>
            <a:spLocks noChangeShapeType="1"/>
          </p:cNvSpPr>
          <p:nvPr/>
        </p:nvSpPr>
        <p:spPr bwMode="auto">
          <a:xfrm>
            <a:off x="666750" y="3071813"/>
            <a:ext cx="7810500" cy="0"/>
          </a:xfrm>
          <a:prstGeom prst="line">
            <a:avLst/>
          </a:prstGeom>
          <a:noFill/>
          <a:ln w="25400">
            <a:solidFill>
              <a:srgbClr val="000000"/>
            </a:solidFill>
            <a:round/>
            <a:headEnd type="none" w="sm" len="sm"/>
            <a:tailEnd type="none" w="sm" len="sm"/>
          </a:ln>
        </p:spPr>
        <p:txBody>
          <a:bodyPr/>
          <a:lstStyle/>
          <a:p>
            <a:endParaRPr lang="en-US"/>
          </a:p>
        </p:txBody>
      </p:sp>
      <p:sp>
        <p:nvSpPr>
          <p:cNvPr id="16391" name="Line 7"/>
          <p:cNvSpPr>
            <a:spLocks noChangeShapeType="1"/>
          </p:cNvSpPr>
          <p:nvPr/>
        </p:nvSpPr>
        <p:spPr bwMode="auto">
          <a:xfrm>
            <a:off x="658813" y="3879850"/>
            <a:ext cx="7818437" cy="0"/>
          </a:xfrm>
          <a:prstGeom prst="line">
            <a:avLst/>
          </a:prstGeom>
          <a:noFill/>
          <a:ln w="25400">
            <a:solidFill>
              <a:srgbClr val="000000"/>
            </a:solidFill>
            <a:round/>
            <a:headEnd type="none" w="sm" len="sm"/>
            <a:tailEnd type="none" w="sm" len="sm"/>
          </a:ln>
        </p:spPr>
        <p:txBody>
          <a:bodyPr/>
          <a:lstStyle/>
          <a:p>
            <a:endParaRPr lang="en-US"/>
          </a:p>
        </p:txBody>
      </p:sp>
      <p:sp>
        <p:nvSpPr>
          <p:cNvPr id="16392" name="Line 8"/>
          <p:cNvSpPr>
            <a:spLocks noChangeShapeType="1"/>
          </p:cNvSpPr>
          <p:nvPr/>
        </p:nvSpPr>
        <p:spPr bwMode="auto">
          <a:xfrm>
            <a:off x="655638" y="4991100"/>
            <a:ext cx="7821612" cy="0"/>
          </a:xfrm>
          <a:prstGeom prst="line">
            <a:avLst/>
          </a:prstGeom>
          <a:noFill/>
          <a:ln w="25400">
            <a:solidFill>
              <a:srgbClr val="000000"/>
            </a:solidFill>
            <a:round/>
            <a:headEnd type="none" w="sm" len="sm"/>
            <a:tailEnd type="none" w="sm" len="sm"/>
          </a:ln>
        </p:spPr>
        <p:txBody>
          <a:bodyPr/>
          <a:lstStyle/>
          <a:p>
            <a:endParaRPr lang="en-US"/>
          </a:p>
        </p:txBody>
      </p:sp>
      <p:sp>
        <p:nvSpPr>
          <p:cNvPr id="16393" name="Line 9"/>
          <p:cNvSpPr>
            <a:spLocks noChangeShapeType="1"/>
          </p:cNvSpPr>
          <p:nvPr/>
        </p:nvSpPr>
        <p:spPr bwMode="auto">
          <a:xfrm>
            <a:off x="3981450" y="1857375"/>
            <a:ext cx="0" cy="3898900"/>
          </a:xfrm>
          <a:prstGeom prst="line">
            <a:avLst/>
          </a:prstGeom>
          <a:noFill/>
          <a:ln w="25400">
            <a:solidFill>
              <a:srgbClr val="000000"/>
            </a:solidFill>
            <a:round/>
            <a:headEnd type="none" w="sm" len="sm"/>
            <a:tailEnd type="none" w="sm" len="sm"/>
          </a:ln>
        </p:spPr>
        <p:txBody>
          <a:bodyPr/>
          <a:lstStyle/>
          <a:p>
            <a:endParaRPr lang="en-US"/>
          </a:p>
        </p:txBody>
      </p:sp>
      <p:sp>
        <p:nvSpPr>
          <p:cNvPr id="16394" name="Line 10"/>
          <p:cNvSpPr>
            <a:spLocks noChangeShapeType="1"/>
          </p:cNvSpPr>
          <p:nvPr/>
        </p:nvSpPr>
        <p:spPr bwMode="auto">
          <a:xfrm>
            <a:off x="2732088" y="1855788"/>
            <a:ext cx="0" cy="3890962"/>
          </a:xfrm>
          <a:prstGeom prst="line">
            <a:avLst/>
          </a:prstGeom>
          <a:noFill/>
          <a:ln w="25400">
            <a:solidFill>
              <a:srgbClr val="000000"/>
            </a:solidFill>
            <a:round/>
            <a:headEnd type="none" w="sm" len="sm"/>
            <a:tailEnd type="none" w="sm" len="sm"/>
          </a:ln>
        </p:spPr>
        <p:txBody>
          <a:bodyPr/>
          <a:lstStyle/>
          <a:p>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58838" y="1795463"/>
            <a:ext cx="7385050" cy="3384550"/>
          </a:xfrm>
        </p:spPr>
        <p:txBody>
          <a:bodyPr/>
          <a:lstStyle/>
          <a:p>
            <a:pPr lvl="1">
              <a:defRPr/>
            </a:pPr>
            <a:r>
              <a:rPr lang="en-US" smtClean="0"/>
              <a:t>Process several rows from an explicit cursor using a loop.</a:t>
            </a:r>
          </a:p>
          <a:p>
            <a:pPr lvl="1">
              <a:defRPr/>
            </a:pPr>
            <a:r>
              <a:rPr lang="en-US" smtClean="0"/>
              <a:t>Fetch a row with each iteration.</a:t>
            </a:r>
          </a:p>
          <a:p>
            <a:pPr lvl="1">
              <a:defRPr/>
            </a:pPr>
            <a:r>
              <a:rPr lang="en-US" smtClean="0"/>
              <a:t>Use the %NOTFOUND attribute to write a test for an unsuccessful fetch.</a:t>
            </a:r>
          </a:p>
          <a:p>
            <a:pPr lvl="1">
              <a:defRPr/>
            </a:pPr>
            <a:r>
              <a:rPr lang="en-US" smtClean="0"/>
              <a:t>Use explicit cursor attributes to test the success of each fetch.</a:t>
            </a:r>
          </a:p>
        </p:txBody>
      </p:sp>
      <p:sp>
        <p:nvSpPr>
          <p:cNvPr id="31746" name="Rectangle 2"/>
          <p:cNvSpPr>
            <a:spLocks noGrp="1" noChangeArrowheads="1"/>
          </p:cNvSpPr>
          <p:nvPr>
            <p:ph type="title"/>
          </p:nvPr>
        </p:nvSpPr>
        <p:spPr/>
        <p:txBody>
          <a:bodyPr/>
          <a:lstStyle/>
          <a:p>
            <a:pPr>
              <a:defRPr/>
            </a:pPr>
            <a:r>
              <a:rPr lang="en-US" smtClean="0"/>
              <a:t>Controlling Multiple Fetches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946150" y="1316038"/>
            <a:ext cx="7385050" cy="2828925"/>
          </a:xfrm>
        </p:spPr>
        <p:txBody>
          <a:bodyPr/>
          <a:lstStyle/>
          <a:p>
            <a:pPr lvl="1">
              <a:defRPr/>
            </a:pPr>
            <a:r>
              <a:rPr lang="en-US" smtClean="0"/>
              <a:t>Fetch rows only when the cursor is open. </a:t>
            </a:r>
          </a:p>
          <a:p>
            <a:pPr lvl="1">
              <a:defRPr/>
            </a:pPr>
            <a:r>
              <a:rPr lang="en-US" smtClean="0"/>
              <a:t>Use the %ISOPEN cursor attribute before performing a fetch to test whether the cursor is open.</a:t>
            </a:r>
          </a:p>
          <a:p>
            <a:pPr marL="0" indent="0">
              <a:buFontTx/>
              <a:buNone/>
              <a:defRPr/>
            </a:pPr>
            <a:r>
              <a:rPr lang="en-US" smtClean="0"/>
              <a:t>Example</a:t>
            </a:r>
          </a:p>
        </p:txBody>
      </p:sp>
      <p:sp>
        <p:nvSpPr>
          <p:cNvPr id="33794" name="Rectangle 2"/>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The %ISOPEN Attribute</a:t>
            </a:r>
          </a:p>
        </p:txBody>
      </p:sp>
      <p:sp>
        <p:nvSpPr>
          <p:cNvPr id="33796" name="Rectangle 4"/>
          <p:cNvSpPr>
            <a:spLocks noChangeArrowheads="1"/>
          </p:cNvSpPr>
          <p:nvPr/>
        </p:nvSpPr>
        <p:spPr bwMode="blackWhite">
          <a:xfrm>
            <a:off x="1039813" y="4241800"/>
            <a:ext cx="6642100" cy="1549400"/>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105000"/>
              </a:lnSpc>
              <a:spcBef>
                <a:spcPct val="0"/>
              </a:spcBef>
              <a:tabLst>
                <a:tab pos="460375" algn="l"/>
              </a:tabLst>
              <a:defRPr/>
            </a:pPr>
            <a:r>
              <a:rPr lang="en-US" sz="1800">
                <a:solidFill>
                  <a:srgbClr val="000000"/>
                </a:solidFill>
                <a:latin typeface="Courier New" pitchFamily="49" charset="0"/>
              </a:rPr>
              <a:t>IF NOT emp_cursor%ISOPEN THEN</a:t>
            </a:r>
          </a:p>
          <a:p>
            <a:pPr algn="l" defTabSz="400050">
              <a:lnSpc>
                <a:spcPct val="105000"/>
              </a:lnSpc>
              <a:spcBef>
                <a:spcPct val="0"/>
              </a:spcBef>
              <a:tabLst>
                <a:tab pos="460375" algn="l"/>
              </a:tabLst>
              <a:defRPr/>
            </a:pPr>
            <a:r>
              <a:rPr lang="en-US" sz="1800">
                <a:solidFill>
                  <a:srgbClr val="000000"/>
                </a:solidFill>
                <a:latin typeface="Courier New" pitchFamily="49" charset="0"/>
              </a:rPr>
              <a:t>	OPEN emp_cursor;</a:t>
            </a:r>
          </a:p>
          <a:p>
            <a:pPr algn="l" defTabSz="400050">
              <a:lnSpc>
                <a:spcPct val="105000"/>
              </a:lnSpc>
              <a:spcBef>
                <a:spcPct val="0"/>
              </a:spcBef>
              <a:tabLst>
                <a:tab pos="460375" algn="l"/>
              </a:tabLst>
              <a:defRPr/>
            </a:pPr>
            <a:r>
              <a:rPr lang="en-US" sz="1800">
                <a:solidFill>
                  <a:srgbClr val="000000"/>
                </a:solidFill>
                <a:latin typeface="Courier New" pitchFamily="49" charset="0"/>
              </a:rPr>
              <a:t>END IF;</a:t>
            </a:r>
          </a:p>
          <a:p>
            <a:pPr algn="l" defTabSz="400050">
              <a:lnSpc>
                <a:spcPct val="105000"/>
              </a:lnSpc>
              <a:spcBef>
                <a:spcPct val="0"/>
              </a:spcBef>
              <a:tabLst>
                <a:tab pos="460375" algn="l"/>
              </a:tabLst>
              <a:defRPr/>
            </a:pPr>
            <a:r>
              <a:rPr lang="en-US" sz="1800">
                <a:solidFill>
                  <a:srgbClr val="000000"/>
                </a:solidFill>
                <a:latin typeface="Courier New" pitchFamily="49" charset="0"/>
              </a:rPr>
              <a:t>LOOP</a:t>
            </a:r>
          </a:p>
          <a:p>
            <a:pPr algn="l" defTabSz="400050">
              <a:lnSpc>
                <a:spcPct val="105000"/>
              </a:lnSpc>
              <a:spcBef>
                <a:spcPct val="0"/>
              </a:spcBef>
              <a:tabLst>
                <a:tab pos="460375" algn="l"/>
              </a:tabLst>
              <a:defRPr/>
            </a:pPr>
            <a:r>
              <a:rPr lang="en-US" sz="1800">
                <a:solidFill>
                  <a:srgbClr val="000000"/>
                </a:solidFill>
                <a:latin typeface="Courier New" pitchFamily="49" charset="0"/>
              </a:rPr>
              <a:t>  FETCH emp_cursor...</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858838" y="2198688"/>
            <a:ext cx="7385050" cy="1866900"/>
          </a:xfrm>
        </p:spPr>
        <p:txBody>
          <a:bodyPr/>
          <a:lstStyle/>
          <a:p>
            <a:pPr lvl="1">
              <a:defRPr/>
            </a:pPr>
            <a:r>
              <a:rPr lang="en-US" smtClean="0"/>
              <a:t>Use the %ROWCOUNT cursor attribute to retrieve an exact number of rows.</a:t>
            </a:r>
          </a:p>
          <a:p>
            <a:pPr lvl="1">
              <a:defRPr/>
            </a:pPr>
            <a:r>
              <a:rPr lang="en-US" smtClean="0"/>
              <a:t>Use the %NOTFOUND cursor attribute to determine when to exit the loop.</a:t>
            </a:r>
          </a:p>
        </p:txBody>
      </p:sp>
      <p:sp>
        <p:nvSpPr>
          <p:cNvPr id="35842" name="Rectangle 2"/>
          <p:cNvSpPr>
            <a:spLocks noGrp="1" noChangeArrowheads="1"/>
          </p:cNvSpPr>
          <p:nvPr>
            <p:ph type="title"/>
          </p:nvPr>
        </p:nvSpPr>
        <p:spPr/>
        <p:txBody>
          <a:bodyPr>
            <a:normAutofit fontScale="90000"/>
          </a:bodyPr>
          <a:lstStyle/>
          <a:p>
            <a:pPr>
              <a:defRPr/>
            </a:pPr>
            <a:r>
              <a:rPr lang="en-US" smtClean="0"/>
              <a:t>The %NOTFOUND </a:t>
            </a:r>
            <a:br>
              <a:rPr lang="en-US" smtClean="0"/>
            </a:br>
            <a:r>
              <a:rPr lang="en-US" smtClean="0"/>
              <a:t>and %ROWCOUNT Attributes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858838" y="1795462"/>
            <a:ext cx="7385050" cy="3538537"/>
          </a:xfrm>
        </p:spPr>
        <p:txBody>
          <a:bodyPr>
            <a:normAutofit lnSpcReduction="10000"/>
          </a:bodyPr>
          <a:lstStyle/>
          <a:p>
            <a:pPr marL="0" indent="0">
              <a:buFontTx/>
              <a:buNone/>
              <a:defRPr/>
            </a:pPr>
            <a:r>
              <a:rPr lang="en-US" dirty="0" smtClean="0"/>
              <a:t>After completing this lesson, you should be able to do the following:</a:t>
            </a:r>
          </a:p>
          <a:p>
            <a:pPr lvl="1">
              <a:defRPr/>
            </a:pPr>
            <a:r>
              <a:rPr lang="en-US" dirty="0" smtClean="0"/>
              <a:t>BASIC LOOP</a:t>
            </a:r>
          </a:p>
          <a:p>
            <a:pPr lvl="1">
              <a:defRPr/>
            </a:pPr>
            <a:r>
              <a:rPr lang="en-US" dirty="0" smtClean="0"/>
              <a:t>FOR LOOP</a:t>
            </a:r>
          </a:p>
          <a:p>
            <a:pPr lvl="1">
              <a:defRPr/>
            </a:pPr>
            <a:r>
              <a:rPr lang="en-US" dirty="0" smtClean="0"/>
              <a:t>WHILE LOOP</a:t>
            </a:r>
          </a:p>
          <a:p>
            <a:pPr lvl="1">
              <a:defRPr/>
            </a:pPr>
            <a:r>
              <a:rPr lang="en-US" dirty="0" smtClean="0"/>
              <a:t>Distinguish between an implicit and an explicit cursor</a:t>
            </a:r>
          </a:p>
          <a:p>
            <a:pPr lvl="1">
              <a:defRPr/>
            </a:pPr>
            <a:r>
              <a:rPr lang="en-US" dirty="0" smtClean="0"/>
              <a:t>Use a PL/SQL record variable</a:t>
            </a:r>
          </a:p>
          <a:p>
            <a:pPr lvl="1">
              <a:defRPr/>
            </a:pPr>
            <a:r>
              <a:rPr lang="en-US" dirty="0" smtClean="0"/>
              <a:t>Write a cursor FOR loop</a:t>
            </a:r>
          </a:p>
        </p:txBody>
      </p:sp>
      <p:sp>
        <p:nvSpPr>
          <p:cNvPr id="7170" name="Rectangle 2"/>
          <p:cNvSpPr>
            <a:spLocks noGrp="1" noChangeArrowheads="1"/>
          </p:cNvSpPr>
          <p:nvPr>
            <p:ph type="title"/>
          </p:nvPr>
        </p:nvSpPr>
        <p:spPr/>
        <p:txBody>
          <a:bodyPr/>
          <a:lstStyle/>
          <a:p>
            <a:pPr>
              <a:defRPr/>
            </a:pPr>
            <a:r>
              <a:rPr lang="en-US" smtClean="0"/>
              <a:t>Objectives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Font typeface="+mj-lt"/>
              <a:buAutoNum type="arabicPeriod"/>
            </a:pPr>
            <a:r>
              <a:rPr lang="en-US" dirty="0"/>
              <a:t>Declare variables to store column values from the SELECT statement.</a:t>
            </a:r>
          </a:p>
          <a:p>
            <a:pPr marL="514350" lvl="0" indent="-514350">
              <a:buFont typeface="+mj-lt"/>
              <a:buAutoNum type="arabicPeriod"/>
            </a:pPr>
            <a:r>
              <a:rPr lang="en-US" dirty="0"/>
              <a:t>Declare the cursor, specifying your SELECT statement.</a:t>
            </a:r>
          </a:p>
          <a:p>
            <a:pPr marL="514350" lvl="0" indent="-514350">
              <a:buFont typeface="+mj-lt"/>
              <a:buAutoNum type="arabicPeriod"/>
            </a:pPr>
            <a:r>
              <a:rPr lang="en-US" dirty="0"/>
              <a:t>Open the Cursor.</a:t>
            </a:r>
          </a:p>
          <a:p>
            <a:pPr marL="514350" lvl="0" indent="-514350">
              <a:buFont typeface="+mj-lt"/>
              <a:buAutoNum type="arabicPeriod"/>
            </a:pPr>
            <a:r>
              <a:rPr lang="en-US" dirty="0"/>
              <a:t>Fetch the rows from the cursor.</a:t>
            </a:r>
          </a:p>
          <a:p>
            <a:pPr marL="514350" lvl="0" indent="-514350">
              <a:buFont typeface="+mj-lt"/>
              <a:buAutoNum type="arabicPeriod"/>
            </a:pPr>
            <a:r>
              <a:rPr lang="en-US" dirty="0"/>
              <a:t>Close the cursor.</a:t>
            </a:r>
          </a:p>
          <a:p>
            <a:endParaRPr lang="en-US" dirty="0"/>
          </a:p>
        </p:txBody>
      </p:sp>
      <p:sp>
        <p:nvSpPr>
          <p:cNvPr id="2" name="Title 1"/>
          <p:cNvSpPr>
            <a:spLocks noGrp="1"/>
          </p:cNvSpPr>
          <p:nvPr>
            <p:ph type="title"/>
          </p:nvPr>
        </p:nvSpPr>
        <p:spPr/>
        <p:txBody>
          <a:bodyPr/>
          <a:lstStyle/>
          <a:p>
            <a:r>
              <a:rPr lang="en-US" dirty="0" smtClean="0"/>
              <a:t>Defining a Cursor</a:t>
            </a:r>
            <a:endParaRPr lang="en-US" dirty="0"/>
          </a:p>
        </p:txBody>
      </p:sp>
    </p:spTree>
    <p:extLst>
      <p:ext uri="{BB962C8B-B14F-4D97-AF65-F5344CB8AC3E}">
        <p14:creationId xmlns:p14="http://schemas.microsoft.com/office/powerpoint/2010/main" val="3563700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These variables must be compatible with the column types.</a:t>
            </a:r>
          </a:p>
          <a:p>
            <a:pPr marL="0" indent="0">
              <a:buNone/>
            </a:pPr>
            <a:r>
              <a:rPr lang="en-US" dirty="0" smtClean="0"/>
              <a:t>DECLARE </a:t>
            </a:r>
            <a:endParaRPr lang="en-US" dirty="0"/>
          </a:p>
          <a:p>
            <a:pPr marL="0" indent="0">
              <a:buNone/>
            </a:pPr>
            <a:r>
              <a:rPr lang="en-US" dirty="0" err="1" smtClean="0"/>
              <a:t>v_Empno</a:t>
            </a:r>
            <a:r>
              <a:rPr lang="en-US" dirty="0" smtClean="0"/>
              <a:t>     </a:t>
            </a:r>
            <a:r>
              <a:rPr lang="en-US" dirty="0" err="1"/>
              <a:t>emp.empno%TYPE</a:t>
            </a:r>
            <a:r>
              <a:rPr lang="en-US" dirty="0"/>
              <a:t>;</a:t>
            </a:r>
          </a:p>
          <a:p>
            <a:pPr marL="0" indent="0">
              <a:buNone/>
            </a:pPr>
            <a:r>
              <a:rPr lang="en-US" dirty="0" err="1"/>
              <a:t>v_Ename</a:t>
            </a:r>
            <a:r>
              <a:rPr lang="en-US" dirty="0"/>
              <a:t>      </a:t>
            </a:r>
            <a:r>
              <a:rPr lang="en-US" dirty="0" err="1"/>
              <a:t>emp.ename%TYPE</a:t>
            </a:r>
            <a:r>
              <a:rPr lang="en-US" dirty="0"/>
              <a:t>;</a:t>
            </a:r>
          </a:p>
          <a:p>
            <a:pPr marL="0" indent="0">
              <a:buNone/>
            </a:pPr>
            <a:r>
              <a:rPr lang="en-US" dirty="0" err="1"/>
              <a:t>v_Job</a:t>
            </a:r>
            <a:r>
              <a:rPr lang="en-US" dirty="0"/>
              <a:t>            </a:t>
            </a:r>
            <a:r>
              <a:rPr lang="en-US" dirty="0" err="1"/>
              <a:t>emp.job%TYPE</a:t>
            </a:r>
            <a:r>
              <a:rPr lang="en-US" dirty="0"/>
              <a:t>;</a:t>
            </a:r>
          </a:p>
          <a:p>
            <a:pPr marL="0" indent="0">
              <a:buNone/>
            </a:pPr>
            <a:r>
              <a:rPr lang="en-US" dirty="0" err="1"/>
              <a:t>v_Deptno</a:t>
            </a:r>
            <a:r>
              <a:rPr lang="en-US" dirty="0"/>
              <a:t>     </a:t>
            </a:r>
            <a:r>
              <a:rPr lang="en-US" dirty="0" err="1"/>
              <a:t>emp.deptno%TYPE</a:t>
            </a:r>
            <a:r>
              <a:rPr lang="en-US" dirty="0"/>
              <a:t>;</a:t>
            </a:r>
          </a:p>
          <a:p>
            <a:pPr marL="0" indent="0">
              <a:buNone/>
            </a:pPr>
            <a:r>
              <a:rPr lang="en-US" dirty="0" err="1"/>
              <a:t>v_Sal</a:t>
            </a:r>
            <a:r>
              <a:rPr lang="en-US" dirty="0"/>
              <a:t>	        </a:t>
            </a:r>
            <a:r>
              <a:rPr lang="en-US" dirty="0" err="1"/>
              <a:t>emp.sal%TYPE</a:t>
            </a:r>
            <a:r>
              <a:rPr lang="en-US" dirty="0"/>
              <a:t>;</a:t>
            </a:r>
          </a:p>
          <a:p>
            <a:endParaRPr lang="en-US" dirty="0"/>
          </a:p>
        </p:txBody>
      </p:sp>
      <p:sp>
        <p:nvSpPr>
          <p:cNvPr id="2" name="Title 1"/>
          <p:cNvSpPr>
            <a:spLocks noGrp="1"/>
          </p:cNvSpPr>
          <p:nvPr>
            <p:ph type="title"/>
          </p:nvPr>
        </p:nvSpPr>
        <p:spPr/>
        <p:txBody>
          <a:bodyPr>
            <a:normAutofit fontScale="90000"/>
          </a:bodyPr>
          <a:lstStyle/>
          <a:p>
            <a:r>
              <a:rPr lang="en-US" dirty="0"/>
              <a:t>STEP 1 : Declare variables to store column values</a:t>
            </a:r>
          </a:p>
        </p:txBody>
      </p:sp>
    </p:spTree>
    <p:extLst>
      <p:ext uri="{BB962C8B-B14F-4D97-AF65-F5344CB8AC3E}">
        <p14:creationId xmlns:p14="http://schemas.microsoft.com/office/powerpoint/2010/main" val="1224089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CURSOR   </a:t>
            </a:r>
            <a:r>
              <a:rPr lang="en-US" dirty="0" err="1"/>
              <a:t>cursor_name</a:t>
            </a:r>
            <a:r>
              <a:rPr lang="en-US" dirty="0"/>
              <a:t>  IS</a:t>
            </a:r>
          </a:p>
          <a:p>
            <a:pPr marL="0" indent="0">
              <a:buNone/>
            </a:pPr>
            <a:r>
              <a:rPr lang="en-US" dirty="0"/>
              <a:t>	</a:t>
            </a:r>
            <a:r>
              <a:rPr lang="en-US" i="1" dirty="0"/>
              <a:t>SELECT_STATEMENT; </a:t>
            </a:r>
            <a:endParaRPr lang="en-US" dirty="0"/>
          </a:p>
          <a:p>
            <a:pPr marL="0" indent="0">
              <a:buNone/>
            </a:pPr>
            <a:r>
              <a:rPr lang="en-US" dirty="0" smtClean="0"/>
              <a:t>	---</a:t>
            </a:r>
            <a:endParaRPr lang="en-US" dirty="0"/>
          </a:p>
          <a:p>
            <a:pPr marL="0" indent="0">
              <a:buNone/>
            </a:pPr>
            <a:r>
              <a:rPr lang="en-US" dirty="0"/>
              <a:t>    	CURSOR    </a:t>
            </a:r>
            <a:r>
              <a:rPr lang="en-US" dirty="0" err="1"/>
              <a:t>cv_emp_cursor</a:t>
            </a:r>
            <a:r>
              <a:rPr lang="en-US" dirty="0"/>
              <a:t>      IS</a:t>
            </a:r>
          </a:p>
          <a:p>
            <a:pPr marL="0" indent="0">
              <a:buNone/>
            </a:pPr>
            <a:r>
              <a:rPr lang="en-US" dirty="0"/>
              <a:t>	SELECT </a:t>
            </a:r>
            <a:r>
              <a:rPr lang="en-US" dirty="0" err="1"/>
              <a:t>empno,ename,sal</a:t>
            </a:r>
            <a:endParaRPr lang="en-US" dirty="0"/>
          </a:p>
          <a:p>
            <a:pPr marL="0" indent="0">
              <a:buNone/>
            </a:pPr>
            <a:r>
              <a:rPr lang="en-US" dirty="0"/>
              <a:t>	FROM </a:t>
            </a:r>
            <a:r>
              <a:rPr lang="en-US" dirty="0" err="1" smtClean="0"/>
              <a:t>emp</a:t>
            </a:r>
            <a:endParaRPr lang="en-US" dirty="0"/>
          </a:p>
          <a:p>
            <a:pPr marL="0" indent="0">
              <a:buNone/>
            </a:pPr>
            <a:r>
              <a:rPr lang="en-US" dirty="0"/>
              <a:t>	Order by </a:t>
            </a:r>
            <a:r>
              <a:rPr lang="en-US" dirty="0" err="1"/>
              <a:t>empno</a:t>
            </a:r>
            <a:r>
              <a:rPr lang="en-US" dirty="0"/>
              <a:t>; </a:t>
            </a:r>
          </a:p>
          <a:p>
            <a:pPr marL="0" indent="0">
              <a:buNone/>
            </a:pPr>
            <a:endParaRPr lang="en-US" dirty="0"/>
          </a:p>
        </p:txBody>
      </p:sp>
      <p:sp>
        <p:nvSpPr>
          <p:cNvPr id="2" name="Title 1"/>
          <p:cNvSpPr>
            <a:spLocks noGrp="1"/>
          </p:cNvSpPr>
          <p:nvPr>
            <p:ph type="title"/>
          </p:nvPr>
        </p:nvSpPr>
        <p:spPr/>
        <p:txBody>
          <a:bodyPr>
            <a:normAutofit/>
          </a:bodyPr>
          <a:lstStyle/>
          <a:p>
            <a:r>
              <a:rPr lang="en-US" dirty="0"/>
              <a:t>STEP  2: Declare the </a:t>
            </a:r>
            <a:r>
              <a:rPr lang="en-US" dirty="0" smtClean="0"/>
              <a:t>cursor</a:t>
            </a:r>
            <a:endParaRPr lang="en-US" dirty="0"/>
          </a:p>
        </p:txBody>
      </p:sp>
    </p:spTree>
    <p:extLst>
      <p:ext uri="{BB962C8B-B14F-4D97-AF65-F5344CB8AC3E}">
        <p14:creationId xmlns:p14="http://schemas.microsoft.com/office/powerpoint/2010/main" val="73649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step runs the SELECT statement. It must be placed in the executable section of the block (BEGIN</a:t>
            </a:r>
            <a:r>
              <a:rPr lang="en-US" dirty="0" smtClean="0"/>
              <a:t>).</a:t>
            </a:r>
          </a:p>
          <a:p>
            <a:pPr lvl="1"/>
            <a:r>
              <a:rPr lang="en-US" dirty="0" smtClean="0"/>
              <a:t>OPEN </a:t>
            </a:r>
            <a:r>
              <a:rPr lang="en-US" dirty="0" err="1"/>
              <a:t>cv_emp_cursor</a:t>
            </a:r>
            <a:r>
              <a:rPr lang="en-US" dirty="0"/>
              <a:t>;</a:t>
            </a:r>
          </a:p>
          <a:p>
            <a:endParaRPr lang="en-US" dirty="0"/>
          </a:p>
        </p:txBody>
      </p:sp>
      <p:sp>
        <p:nvSpPr>
          <p:cNvPr id="2" name="Title 1"/>
          <p:cNvSpPr>
            <a:spLocks noGrp="1"/>
          </p:cNvSpPr>
          <p:nvPr>
            <p:ph type="title"/>
          </p:nvPr>
        </p:nvSpPr>
        <p:spPr/>
        <p:txBody>
          <a:bodyPr>
            <a:normAutofit/>
          </a:bodyPr>
          <a:lstStyle/>
          <a:p>
            <a:r>
              <a:rPr lang="en-US" dirty="0"/>
              <a:t>STEP 3: Open the </a:t>
            </a:r>
            <a:r>
              <a:rPr lang="en-US" dirty="0" smtClean="0"/>
              <a:t>Cursor</a:t>
            </a:r>
            <a:endParaRPr lang="en-US" dirty="0"/>
          </a:p>
        </p:txBody>
      </p:sp>
    </p:spTree>
    <p:extLst>
      <p:ext uri="{BB962C8B-B14F-4D97-AF65-F5344CB8AC3E}">
        <p14:creationId xmlns:p14="http://schemas.microsoft.com/office/powerpoint/2010/main" val="1292074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pPr>
            <a:r>
              <a:rPr lang="en-US" b="1" dirty="0" smtClean="0"/>
              <a:t>Syntax:</a:t>
            </a:r>
          </a:p>
          <a:p>
            <a:pPr marL="0" indent="0">
              <a:buNone/>
            </a:pPr>
            <a:r>
              <a:rPr lang="en-US" b="1" dirty="0" smtClean="0"/>
              <a:t>FETCH  </a:t>
            </a:r>
            <a:r>
              <a:rPr lang="en-US" b="1" dirty="0" err="1"/>
              <a:t>cursor_name</a:t>
            </a:r>
            <a:endParaRPr lang="en-US" b="1" dirty="0"/>
          </a:p>
          <a:p>
            <a:pPr marL="0" indent="0">
              <a:buNone/>
            </a:pPr>
            <a:r>
              <a:rPr lang="en-US" b="1" dirty="0"/>
              <a:t>INTO      variable[,  variable. . . . </a:t>
            </a:r>
            <a:r>
              <a:rPr lang="en-US" b="1" dirty="0" smtClean="0"/>
              <a:t>];</a:t>
            </a:r>
          </a:p>
          <a:p>
            <a:pPr marL="0" indent="0">
              <a:buNone/>
            </a:pPr>
            <a:endParaRPr lang="en-US" b="1" dirty="0" smtClean="0"/>
          </a:p>
          <a:p>
            <a:pPr marL="0" indent="0">
              <a:buNone/>
            </a:pPr>
            <a:r>
              <a:rPr lang="en-US" b="1" dirty="0" smtClean="0"/>
              <a:t>Example:</a:t>
            </a:r>
            <a:endParaRPr lang="en-US" b="1" dirty="0"/>
          </a:p>
          <a:p>
            <a:pPr marL="0" indent="0">
              <a:buNone/>
            </a:pPr>
            <a:r>
              <a:rPr lang="en-US" b="1" dirty="0"/>
              <a:t>FETCH </a:t>
            </a:r>
            <a:r>
              <a:rPr lang="en-US" b="1" dirty="0" err="1"/>
              <a:t>cv_emp_cursor</a:t>
            </a:r>
            <a:endParaRPr lang="en-US" b="1" dirty="0"/>
          </a:p>
          <a:p>
            <a:pPr marL="0" indent="0">
              <a:buNone/>
            </a:pPr>
            <a:r>
              <a:rPr lang="en-US" b="1" dirty="0"/>
              <a:t>INTO     </a:t>
            </a:r>
            <a:r>
              <a:rPr lang="en-US" b="1" dirty="0" err="1"/>
              <a:t>v_Empno</a:t>
            </a:r>
            <a:r>
              <a:rPr lang="en-US" b="1" dirty="0"/>
              <a:t>    ,</a:t>
            </a:r>
            <a:r>
              <a:rPr lang="en-US" b="1" dirty="0" err="1"/>
              <a:t>v_Ename</a:t>
            </a:r>
            <a:r>
              <a:rPr lang="en-US" b="1" dirty="0"/>
              <a:t>   ,  </a:t>
            </a:r>
            <a:r>
              <a:rPr lang="en-US" b="1" dirty="0" err="1"/>
              <a:t>v_Job</a:t>
            </a:r>
            <a:r>
              <a:rPr lang="en-US" b="1" dirty="0"/>
              <a:t>     ,      </a:t>
            </a:r>
            <a:r>
              <a:rPr lang="en-US" b="1" dirty="0" err="1"/>
              <a:t>v_Deptno</a:t>
            </a:r>
            <a:r>
              <a:rPr lang="en-US" b="1" dirty="0"/>
              <a:t>    ,</a:t>
            </a:r>
            <a:r>
              <a:rPr lang="en-US" b="1" dirty="0" err="1"/>
              <a:t>v_Sal</a:t>
            </a:r>
            <a:r>
              <a:rPr lang="en-US" b="1" dirty="0" smtClean="0"/>
              <a:t>;</a:t>
            </a:r>
          </a:p>
          <a:p>
            <a:pPr marL="0" indent="0">
              <a:buNone/>
            </a:pPr>
            <a:endParaRPr lang="en-US" b="1" dirty="0"/>
          </a:p>
          <a:p>
            <a:pPr marL="0" indent="0">
              <a:buNone/>
            </a:pPr>
            <a:r>
              <a:rPr lang="en-US" b="1" dirty="0"/>
              <a:t>A cursor may have many rows; therefore, a loop is required to read each row in turn.</a:t>
            </a:r>
          </a:p>
          <a:p>
            <a:pPr marL="0" indent="0">
              <a:buNone/>
            </a:pPr>
            <a:r>
              <a:rPr lang="en-US" b="1" dirty="0"/>
              <a:t>LOOP</a:t>
            </a:r>
          </a:p>
          <a:p>
            <a:pPr marL="0" indent="0">
              <a:buNone/>
            </a:pPr>
            <a:r>
              <a:rPr lang="en-US" b="1" dirty="0"/>
              <a:t>FETCH CV_EMP_CURSOR </a:t>
            </a:r>
          </a:p>
          <a:p>
            <a:pPr marL="0" indent="0">
              <a:buNone/>
            </a:pPr>
            <a:r>
              <a:rPr lang="en-US" b="1" dirty="0"/>
              <a:t>INTO  V_EMPNO    ,V_ENAME   ,  V_JOB     ,      V_DEPTNO    ,V_SAL;</a:t>
            </a:r>
          </a:p>
          <a:p>
            <a:pPr marL="0" indent="0">
              <a:buNone/>
            </a:pPr>
            <a:r>
              <a:rPr lang="en-US" b="1" dirty="0"/>
              <a:t>--</a:t>
            </a:r>
            <a:r>
              <a:rPr lang="en-US" b="1" i="1" dirty="0"/>
              <a:t>exit the loop when there are no more rows, as indicated by</a:t>
            </a:r>
            <a:endParaRPr lang="en-US" b="1" dirty="0"/>
          </a:p>
          <a:p>
            <a:pPr marL="0" indent="0">
              <a:buNone/>
            </a:pPr>
            <a:r>
              <a:rPr lang="en-US" b="1" i="1" dirty="0"/>
              <a:t>--the Boolean variable </a:t>
            </a:r>
            <a:r>
              <a:rPr lang="en-US" b="1" i="1" dirty="0" err="1"/>
              <a:t>cv_emp_cursor%NOTFOUND</a:t>
            </a:r>
            <a:r>
              <a:rPr lang="en-US" b="1" i="1" dirty="0"/>
              <a:t> (=true when </a:t>
            </a:r>
            <a:endParaRPr lang="en-US" b="1" dirty="0"/>
          </a:p>
          <a:p>
            <a:pPr marL="0" indent="0">
              <a:buNone/>
            </a:pPr>
            <a:r>
              <a:rPr lang="en-US" b="1" i="1" dirty="0"/>
              <a:t>--there are no more rows)</a:t>
            </a:r>
            <a:endParaRPr lang="en-US" b="1" dirty="0"/>
          </a:p>
          <a:p>
            <a:pPr marL="0" indent="0">
              <a:buNone/>
            </a:pPr>
            <a:r>
              <a:rPr lang="en-US" b="1" dirty="0"/>
              <a:t>EXIT WHEN </a:t>
            </a:r>
            <a:r>
              <a:rPr lang="en-US" b="1" dirty="0" err="1"/>
              <a:t>cv_emp_cursor%NOTFOUND</a:t>
            </a:r>
            <a:r>
              <a:rPr lang="en-US" b="1" dirty="0"/>
              <a:t>;</a:t>
            </a:r>
          </a:p>
          <a:p>
            <a:pPr marL="0" indent="0">
              <a:buNone/>
            </a:pPr>
            <a:r>
              <a:rPr lang="en-US" b="1" dirty="0"/>
              <a:t>--</a:t>
            </a:r>
            <a:r>
              <a:rPr lang="en-US" b="1" i="1" dirty="0"/>
              <a:t>use DBMS_OUTPUT.PUT_LINE () to display the variable</a:t>
            </a:r>
            <a:endParaRPr lang="en-US" b="1" dirty="0"/>
          </a:p>
          <a:p>
            <a:pPr marL="0" indent="0">
              <a:buNone/>
            </a:pPr>
            <a:r>
              <a:rPr lang="en-US" b="1" dirty="0"/>
              <a:t>DBMS_OUTPUT.PUT_LINE(</a:t>
            </a:r>
          </a:p>
          <a:p>
            <a:pPr marL="0" indent="0">
              <a:buNone/>
            </a:pPr>
            <a:r>
              <a:rPr lang="en-US" b="1" dirty="0"/>
              <a:t>‘</a:t>
            </a:r>
            <a:r>
              <a:rPr lang="en-US" b="1" dirty="0" err="1"/>
              <a:t>v_Empno</a:t>
            </a:r>
            <a:r>
              <a:rPr lang="en-US" b="1" dirty="0"/>
              <a:t>= ‘ || </a:t>
            </a:r>
            <a:r>
              <a:rPr lang="en-US" b="1" dirty="0" err="1"/>
              <a:t>v_Empno</a:t>
            </a:r>
            <a:r>
              <a:rPr lang="en-US" b="1" dirty="0"/>
              <a:t>   ,’</a:t>
            </a:r>
            <a:r>
              <a:rPr lang="en-US" b="1" dirty="0" err="1"/>
              <a:t>v_Ename</a:t>
            </a:r>
            <a:r>
              <a:rPr lang="en-US" b="1" dirty="0"/>
              <a:t>=’ || </a:t>
            </a:r>
            <a:r>
              <a:rPr lang="en-US" b="1" dirty="0" err="1"/>
              <a:t>v_ename</a:t>
            </a:r>
            <a:r>
              <a:rPr lang="en-US" b="1" dirty="0"/>
              <a:t>   ,’  </a:t>
            </a:r>
            <a:r>
              <a:rPr lang="en-US" b="1" dirty="0" err="1"/>
              <a:t>v_Job</a:t>
            </a:r>
            <a:r>
              <a:rPr lang="en-US" b="1" dirty="0"/>
              <a:t>= ‘ || </a:t>
            </a:r>
            <a:r>
              <a:rPr lang="en-US" b="1" dirty="0" err="1"/>
              <a:t>v_job</a:t>
            </a:r>
            <a:r>
              <a:rPr lang="en-US" b="1" dirty="0"/>
              <a:t>     ,    ‘ </a:t>
            </a:r>
            <a:r>
              <a:rPr lang="en-US" b="1" dirty="0" err="1"/>
              <a:t>v_Deptno</a:t>
            </a:r>
            <a:r>
              <a:rPr lang="en-US" b="1" dirty="0"/>
              <a:t>= ‘ ||  </a:t>
            </a:r>
            <a:r>
              <a:rPr lang="en-US" b="1" dirty="0" err="1"/>
              <a:t>v_Deptno</a:t>
            </a:r>
            <a:r>
              <a:rPr lang="en-US" b="1" dirty="0"/>
              <a:t>   ,’</a:t>
            </a:r>
            <a:r>
              <a:rPr lang="en-US" b="1" dirty="0" err="1"/>
              <a:t>v_Sal</a:t>
            </a:r>
            <a:r>
              <a:rPr lang="en-US" b="1" dirty="0"/>
              <a:t> = ‘|| </a:t>
            </a:r>
            <a:r>
              <a:rPr lang="en-US" b="1" dirty="0" err="1"/>
              <a:t>v_sal</a:t>
            </a:r>
            <a:r>
              <a:rPr lang="en-US" b="1" dirty="0" smtClean="0"/>
              <a:t>;</a:t>
            </a:r>
            <a:endParaRPr lang="en-US" b="1" dirty="0"/>
          </a:p>
        </p:txBody>
      </p:sp>
      <p:sp>
        <p:nvSpPr>
          <p:cNvPr id="2" name="Title 1"/>
          <p:cNvSpPr>
            <a:spLocks noGrp="1"/>
          </p:cNvSpPr>
          <p:nvPr>
            <p:ph type="title"/>
          </p:nvPr>
        </p:nvSpPr>
        <p:spPr/>
        <p:txBody>
          <a:bodyPr>
            <a:normAutofit fontScale="90000"/>
          </a:bodyPr>
          <a:lstStyle/>
          <a:p>
            <a:r>
              <a:rPr lang="en-US" dirty="0"/>
              <a:t>STEP 4: Fetch the rows from the </a:t>
            </a:r>
            <a:r>
              <a:rPr lang="en-US" dirty="0" smtClean="0"/>
              <a:t>cursor</a:t>
            </a:r>
            <a:endParaRPr lang="en-US" dirty="0"/>
          </a:p>
        </p:txBody>
      </p:sp>
    </p:spTree>
    <p:extLst>
      <p:ext uri="{BB962C8B-B14F-4D97-AF65-F5344CB8AC3E}">
        <p14:creationId xmlns:p14="http://schemas.microsoft.com/office/powerpoint/2010/main" val="1887432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Closing your cursors frees up system </a:t>
            </a:r>
            <a:r>
              <a:rPr lang="en-US" dirty="0" smtClean="0"/>
              <a:t>resources.</a:t>
            </a:r>
          </a:p>
          <a:p>
            <a:pPr lvl="1"/>
            <a:r>
              <a:rPr lang="en-US" dirty="0" smtClean="0"/>
              <a:t>CLOSE   </a:t>
            </a:r>
            <a:r>
              <a:rPr lang="en-US" dirty="0" err="1"/>
              <a:t>cv_emp_cursor</a:t>
            </a:r>
            <a:r>
              <a:rPr lang="en-US" dirty="0"/>
              <a:t>;</a:t>
            </a:r>
          </a:p>
          <a:p>
            <a:pPr marL="0" indent="0">
              <a:buNone/>
            </a:pPr>
            <a:endParaRPr lang="en-US" dirty="0"/>
          </a:p>
        </p:txBody>
      </p:sp>
      <p:sp>
        <p:nvSpPr>
          <p:cNvPr id="2" name="Title 1"/>
          <p:cNvSpPr>
            <a:spLocks noGrp="1"/>
          </p:cNvSpPr>
          <p:nvPr>
            <p:ph type="title"/>
          </p:nvPr>
        </p:nvSpPr>
        <p:spPr/>
        <p:txBody>
          <a:bodyPr>
            <a:normAutofit/>
          </a:bodyPr>
          <a:lstStyle/>
          <a:p>
            <a:r>
              <a:rPr lang="en-US" dirty="0"/>
              <a:t>STEP 5: Close the </a:t>
            </a:r>
            <a:r>
              <a:rPr lang="en-US" dirty="0" smtClean="0"/>
              <a:t>Cursor</a:t>
            </a:r>
            <a:endParaRPr lang="en-US" dirty="0"/>
          </a:p>
        </p:txBody>
      </p:sp>
    </p:spTree>
    <p:extLst>
      <p:ext uri="{BB962C8B-B14F-4D97-AF65-F5344CB8AC3E}">
        <p14:creationId xmlns:p14="http://schemas.microsoft.com/office/powerpoint/2010/main" val="3492217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860425" y="1255713"/>
            <a:ext cx="7385050" cy="1866900"/>
          </a:xfrm>
        </p:spPr>
        <p:txBody>
          <a:bodyPr>
            <a:normAutofit/>
          </a:bodyPr>
          <a:lstStyle/>
          <a:p>
            <a:pPr marL="0" indent="0">
              <a:buFontTx/>
              <a:buNone/>
              <a:defRPr/>
            </a:pPr>
            <a:r>
              <a:rPr lang="en-US" smtClean="0"/>
              <a:t>Process the rows of the active set conveniently by fetching values into a PL/SQL RECORD.</a:t>
            </a:r>
          </a:p>
          <a:p>
            <a:pPr marL="0" indent="0">
              <a:buFontTx/>
              <a:buNone/>
              <a:defRPr/>
            </a:pPr>
            <a:r>
              <a:rPr lang="en-US" smtClean="0"/>
              <a:t>Example</a:t>
            </a:r>
          </a:p>
        </p:txBody>
      </p:sp>
      <p:sp>
        <p:nvSpPr>
          <p:cNvPr id="37890" name="Rectangle 2"/>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Cursors and Records</a:t>
            </a:r>
          </a:p>
        </p:txBody>
      </p:sp>
      <p:sp>
        <p:nvSpPr>
          <p:cNvPr id="37892" name="Rectangle 4"/>
          <p:cNvSpPr>
            <a:spLocks noChangeArrowheads="1"/>
          </p:cNvSpPr>
          <p:nvPr/>
        </p:nvSpPr>
        <p:spPr bwMode="blackWhite">
          <a:xfrm>
            <a:off x="938213" y="3225800"/>
            <a:ext cx="7008812" cy="270827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DECLARE </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CURSOR emp_cursor IS</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SELECT	empno, ename</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FROM		emp;</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emp_record	emp_cursor%ROWTYPE;</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BEGIN</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OPEN emp_cursor;</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LOOP</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FETCH emp_cursor INTO emp_record;</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use the power of FOR loop to access the rows in a </a:t>
            </a:r>
            <a:r>
              <a:rPr lang="en-US" dirty="0" smtClean="0"/>
              <a:t>cursor</a:t>
            </a:r>
          </a:p>
          <a:p>
            <a:r>
              <a:rPr lang="en-US" dirty="0"/>
              <a:t>When you use a FOR loop, you don’t have to explicitly open and close the cursor------ the FOR loop does this automatically.</a:t>
            </a:r>
          </a:p>
        </p:txBody>
      </p:sp>
      <p:sp>
        <p:nvSpPr>
          <p:cNvPr id="2" name="Title 1"/>
          <p:cNvSpPr>
            <a:spLocks noGrp="1"/>
          </p:cNvSpPr>
          <p:nvPr>
            <p:ph type="title"/>
          </p:nvPr>
        </p:nvSpPr>
        <p:spPr/>
        <p:txBody>
          <a:bodyPr>
            <a:normAutofit fontScale="90000"/>
          </a:bodyPr>
          <a:lstStyle/>
          <a:p>
            <a:r>
              <a:rPr lang="en-US" dirty="0" smtClean="0"/>
              <a:t>PL/SQL: Cursors and FOR Loops</a:t>
            </a:r>
            <a:endParaRPr lang="en-US" dirty="0"/>
          </a:p>
        </p:txBody>
      </p:sp>
    </p:spTree>
    <p:extLst>
      <p:ext uri="{BB962C8B-B14F-4D97-AF65-F5344CB8AC3E}">
        <p14:creationId xmlns:p14="http://schemas.microsoft.com/office/powerpoint/2010/main" val="507836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711200" y="1301750"/>
            <a:ext cx="7385050" cy="4794250"/>
          </a:xfrm>
        </p:spPr>
        <p:txBody>
          <a:bodyPr/>
          <a:lstStyle/>
          <a:p>
            <a:pPr marL="0" indent="0">
              <a:buFontTx/>
              <a:buNone/>
              <a:tabLst>
                <a:tab pos="454025" algn="l"/>
                <a:tab pos="1054100" algn="l"/>
              </a:tabLst>
              <a:defRPr/>
            </a:pPr>
            <a:r>
              <a:rPr lang="en-US" smtClean="0"/>
              <a:t> Syntax</a:t>
            </a:r>
          </a:p>
          <a:p>
            <a:pPr marL="0" indent="0">
              <a:buFontTx/>
              <a:buNone/>
              <a:tabLst>
                <a:tab pos="454025" algn="l"/>
                <a:tab pos="1054100" algn="l"/>
              </a:tabLst>
              <a:defRPr/>
            </a:pPr>
            <a:endParaRPr lang="en-US" smtClean="0"/>
          </a:p>
          <a:p>
            <a:pPr marL="0" indent="0">
              <a:buFontTx/>
              <a:buNone/>
              <a:tabLst>
                <a:tab pos="454025" algn="l"/>
                <a:tab pos="1054100" algn="l"/>
              </a:tabLst>
              <a:defRPr/>
            </a:pPr>
            <a:endParaRPr lang="en-US" smtClean="0"/>
          </a:p>
          <a:p>
            <a:pPr marL="0" indent="0">
              <a:buFontTx/>
              <a:buNone/>
              <a:tabLst>
                <a:tab pos="454025" algn="l"/>
                <a:tab pos="1054100" algn="l"/>
              </a:tabLst>
              <a:defRPr/>
            </a:pPr>
            <a:endParaRPr lang="en-US" smtClean="0"/>
          </a:p>
          <a:p>
            <a:pPr marL="0" indent="0">
              <a:buFontTx/>
              <a:buNone/>
              <a:tabLst>
                <a:tab pos="454025" algn="l"/>
                <a:tab pos="1054100" algn="l"/>
              </a:tabLst>
              <a:defRPr/>
            </a:pPr>
            <a:endParaRPr lang="en-US" smtClean="0"/>
          </a:p>
          <a:p>
            <a:pPr marL="454025" lvl="1" indent="-263525">
              <a:tabLst>
                <a:tab pos="454025" algn="l"/>
                <a:tab pos="1054100" algn="l"/>
              </a:tabLst>
              <a:defRPr/>
            </a:pPr>
            <a:r>
              <a:rPr lang="en-US" smtClean="0"/>
              <a:t>The cursor FOR loop is a shortcut to process explicit cursors.</a:t>
            </a:r>
          </a:p>
          <a:p>
            <a:pPr marL="454025" lvl="1" indent="-263525">
              <a:tabLst>
                <a:tab pos="454025" algn="l"/>
                <a:tab pos="1054100" algn="l"/>
              </a:tabLst>
              <a:defRPr/>
            </a:pPr>
            <a:r>
              <a:rPr lang="en-US" smtClean="0"/>
              <a:t>Implicit open, fetch, and close occur.</a:t>
            </a:r>
          </a:p>
          <a:p>
            <a:pPr marL="454025" lvl="1" indent="-263525">
              <a:tabLst>
                <a:tab pos="454025" algn="l"/>
                <a:tab pos="1054100" algn="l"/>
              </a:tabLst>
              <a:defRPr/>
            </a:pPr>
            <a:r>
              <a:rPr lang="en-US" smtClean="0"/>
              <a:t>The record is implicitly declared.</a:t>
            </a:r>
          </a:p>
        </p:txBody>
      </p:sp>
      <p:sp>
        <p:nvSpPr>
          <p:cNvPr id="39939" name="Rectangle 3"/>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Cursor FOR Loops</a:t>
            </a:r>
          </a:p>
        </p:txBody>
      </p:sp>
      <p:sp>
        <p:nvSpPr>
          <p:cNvPr id="39940" name="Rectangle 4"/>
          <p:cNvSpPr>
            <a:spLocks noChangeArrowheads="1"/>
          </p:cNvSpPr>
          <p:nvPr/>
        </p:nvSpPr>
        <p:spPr bwMode="blackWhite">
          <a:xfrm>
            <a:off x="952500" y="1985963"/>
            <a:ext cx="6799263" cy="181927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125000"/>
              </a:lnSpc>
              <a:spcBef>
                <a:spcPct val="0"/>
              </a:spcBef>
              <a:tabLst>
                <a:tab pos="400050" algn="r"/>
                <a:tab pos="673100" algn="l"/>
              </a:tabLst>
              <a:defRPr/>
            </a:pPr>
            <a:r>
              <a:rPr lang="en-US" sz="1800">
                <a:solidFill>
                  <a:srgbClr val="000000"/>
                </a:solidFill>
                <a:latin typeface="Courier New" pitchFamily="49" charset="0"/>
              </a:rPr>
              <a:t>FOR </a:t>
            </a:r>
            <a:r>
              <a:rPr lang="en-US" sz="1800" i="1">
                <a:solidFill>
                  <a:srgbClr val="000000"/>
                </a:solidFill>
                <a:latin typeface="Courier New" pitchFamily="49" charset="0"/>
              </a:rPr>
              <a:t>record_name</a:t>
            </a:r>
            <a:r>
              <a:rPr lang="en-US" sz="1800">
                <a:solidFill>
                  <a:srgbClr val="000000"/>
                </a:solidFill>
                <a:latin typeface="Courier New" pitchFamily="49" charset="0"/>
              </a:rPr>
              <a:t> IN </a:t>
            </a:r>
            <a:r>
              <a:rPr lang="en-US" sz="1800" i="1">
                <a:solidFill>
                  <a:srgbClr val="000000"/>
                </a:solidFill>
                <a:latin typeface="Courier New" pitchFamily="49" charset="0"/>
              </a:rPr>
              <a:t>cursor_name</a:t>
            </a:r>
            <a:r>
              <a:rPr lang="en-US" sz="1800">
                <a:solidFill>
                  <a:srgbClr val="000000"/>
                </a:solidFill>
                <a:latin typeface="Courier New" pitchFamily="49" charset="0"/>
              </a:rPr>
              <a:t> LOOP   </a:t>
            </a:r>
          </a:p>
          <a:p>
            <a:pPr algn="l" defTabSz="400050">
              <a:lnSpc>
                <a:spcPct val="125000"/>
              </a:lnSpc>
              <a:spcBef>
                <a:spcPct val="0"/>
              </a:spcBef>
              <a:tabLst>
                <a:tab pos="400050" algn="r"/>
                <a:tab pos="673100" algn="l"/>
              </a:tabLst>
              <a:defRPr/>
            </a:pPr>
            <a:r>
              <a:rPr lang="en-US" sz="1800">
                <a:solidFill>
                  <a:srgbClr val="000000"/>
                </a:solidFill>
                <a:latin typeface="Courier New" pitchFamily="49" charset="0"/>
              </a:rPr>
              <a:t>  </a:t>
            </a:r>
            <a:r>
              <a:rPr lang="en-US" sz="1800" i="1">
                <a:solidFill>
                  <a:srgbClr val="000000"/>
                </a:solidFill>
                <a:latin typeface="Courier New" pitchFamily="49" charset="0"/>
              </a:rPr>
              <a:t>statement1</a:t>
            </a:r>
            <a:r>
              <a:rPr lang="en-US" sz="1800">
                <a:solidFill>
                  <a:srgbClr val="000000"/>
                </a:solidFill>
                <a:latin typeface="Courier New" pitchFamily="49" charset="0"/>
              </a:rPr>
              <a:t>;</a:t>
            </a:r>
            <a:endParaRPr lang="en-US" sz="1800" i="1">
              <a:solidFill>
                <a:srgbClr val="000000"/>
              </a:solidFill>
              <a:latin typeface="Courier New" pitchFamily="49" charset="0"/>
            </a:endParaRPr>
          </a:p>
          <a:p>
            <a:pPr algn="l" defTabSz="400050">
              <a:lnSpc>
                <a:spcPct val="125000"/>
              </a:lnSpc>
              <a:spcBef>
                <a:spcPct val="0"/>
              </a:spcBef>
              <a:tabLst>
                <a:tab pos="400050" algn="r"/>
                <a:tab pos="673100" algn="l"/>
              </a:tabLst>
              <a:defRPr/>
            </a:pPr>
            <a:r>
              <a:rPr lang="en-US" sz="1800" i="1">
                <a:solidFill>
                  <a:srgbClr val="000000"/>
                </a:solidFill>
                <a:latin typeface="Courier New" pitchFamily="49" charset="0"/>
              </a:rPr>
              <a:t>  statement2</a:t>
            </a:r>
            <a:r>
              <a:rPr lang="en-US" sz="1800">
                <a:solidFill>
                  <a:srgbClr val="000000"/>
                </a:solidFill>
                <a:latin typeface="Courier New" pitchFamily="49" charset="0"/>
              </a:rPr>
              <a:t>;</a:t>
            </a:r>
          </a:p>
          <a:p>
            <a:pPr algn="l" defTabSz="400050">
              <a:lnSpc>
                <a:spcPct val="125000"/>
              </a:lnSpc>
              <a:spcBef>
                <a:spcPct val="0"/>
              </a:spcBef>
              <a:tabLst>
                <a:tab pos="400050" algn="r"/>
                <a:tab pos="673100" algn="l"/>
              </a:tabLst>
              <a:defRPr/>
            </a:pPr>
            <a:r>
              <a:rPr lang="en-US" sz="1800">
                <a:solidFill>
                  <a:srgbClr val="000000"/>
                </a:solidFill>
                <a:latin typeface="Courier New" pitchFamily="49" charset="0"/>
              </a:rPr>
              <a:t>  . . .</a:t>
            </a:r>
          </a:p>
          <a:p>
            <a:pPr algn="l" defTabSz="400050">
              <a:lnSpc>
                <a:spcPct val="125000"/>
              </a:lnSpc>
              <a:spcBef>
                <a:spcPct val="0"/>
              </a:spcBef>
              <a:tabLst>
                <a:tab pos="400050" algn="r"/>
                <a:tab pos="673100" algn="l"/>
              </a:tabLst>
              <a:defRPr/>
            </a:pPr>
            <a:r>
              <a:rPr lang="en-US" sz="1800">
                <a:solidFill>
                  <a:srgbClr val="000000"/>
                </a:solidFill>
                <a:latin typeface="Courier New" pitchFamily="49" charset="0"/>
              </a:rPr>
              <a:t>END LOOP;</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946150" y="1339850"/>
            <a:ext cx="7385050" cy="1460500"/>
          </a:xfrm>
        </p:spPr>
        <p:txBody>
          <a:bodyPr>
            <a:normAutofit/>
          </a:bodyPr>
          <a:lstStyle/>
          <a:p>
            <a:pPr marL="0" indent="0">
              <a:buFontTx/>
              <a:buNone/>
              <a:defRPr/>
            </a:pPr>
            <a:r>
              <a:rPr lang="en-US" smtClean="0"/>
              <a:t>Retrieve employees one by one until no more are left.</a:t>
            </a:r>
          </a:p>
          <a:p>
            <a:pPr marL="0" indent="0">
              <a:buFontTx/>
              <a:buNone/>
              <a:defRPr/>
            </a:pPr>
            <a:r>
              <a:rPr lang="en-US" smtClean="0"/>
              <a:t>Example</a:t>
            </a:r>
          </a:p>
        </p:txBody>
      </p:sp>
      <p:sp>
        <p:nvSpPr>
          <p:cNvPr id="41986" name="Rectangle 2"/>
          <p:cNvSpPr>
            <a:spLocks noGrp="1" noChangeArrowheads="1"/>
          </p:cNvSpPr>
          <p:nvPr>
            <p:ph type="title"/>
          </p:nvPr>
        </p:nvSpPr>
        <p:spPr/>
        <p:txBody>
          <a:bodyPr/>
          <a:lstStyle/>
          <a:p>
            <a:pPr>
              <a:defRPr/>
            </a:pPr>
            <a:r>
              <a:rPr lang="en-US" smtClean="0">
                <a:solidFill>
                  <a:schemeClr val="accent2"/>
                </a:solidFill>
                <a:effectLst>
                  <a:outerShdw blurRad="38100" dist="38100" dir="2700000" algn="tl">
                    <a:srgbClr val="000000"/>
                  </a:outerShdw>
                </a:effectLst>
              </a:rPr>
              <a:t>Cursor FOR Loops</a:t>
            </a:r>
          </a:p>
        </p:txBody>
      </p:sp>
      <p:sp>
        <p:nvSpPr>
          <p:cNvPr id="41988" name="Rectangle 4"/>
          <p:cNvSpPr>
            <a:spLocks noChangeArrowheads="1"/>
          </p:cNvSpPr>
          <p:nvPr/>
        </p:nvSpPr>
        <p:spPr bwMode="blackWhite">
          <a:xfrm>
            <a:off x="952500" y="3006725"/>
            <a:ext cx="7451725" cy="296862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DECLARE</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CURSOR emp_cursor IS</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SELECT ename, deptno</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FROM   emp;</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BEGIN</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FOR emp_record IN emp_cursor LOOP</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 implicit open and implicit fetch occur</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IF emp_record.deptno = 30 THEN</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END LOOP; -- implicit close occurs</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END;</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a:t>Simple  Loops	</a:t>
            </a:r>
            <a:r>
              <a:rPr lang="en-US" dirty="0"/>
              <a:t>Run until you explicitly end the loop</a:t>
            </a:r>
          </a:p>
          <a:p>
            <a:pPr lvl="0"/>
            <a:r>
              <a:rPr lang="en-US" b="1" dirty="0"/>
              <a:t>WHILE  Loops	</a:t>
            </a:r>
            <a:r>
              <a:rPr lang="en-US" dirty="0"/>
              <a:t>Run until a specified condition occurs</a:t>
            </a:r>
          </a:p>
          <a:p>
            <a:pPr lvl="0"/>
            <a:r>
              <a:rPr lang="en-US" b="1" dirty="0"/>
              <a:t>FOR  Loops	</a:t>
            </a:r>
            <a:r>
              <a:rPr lang="en-US" dirty="0"/>
              <a:t>Run a predetermined number of times</a:t>
            </a:r>
          </a:p>
          <a:p>
            <a:endParaRPr lang="en-US" dirty="0"/>
          </a:p>
        </p:txBody>
      </p:sp>
      <p:sp>
        <p:nvSpPr>
          <p:cNvPr id="2" name="Title 1"/>
          <p:cNvSpPr>
            <a:spLocks noGrp="1"/>
          </p:cNvSpPr>
          <p:nvPr>
            <p:ph type="title"/>
          </p:nvPr>
        </p:nvSpPr>
        <p:spPr/>
        <p:txBody>
          <a:bodyPr/>
          <a:lstStyle/>
          <a:p>
            <a:r>
              <a:rPr lang="en-US" dirty="0" smtClean="0"/>
              <a:t>PL/SQL: Loops</a:t>
            </a:r>
            <a:endParaRPr lang="en-US" dirty="0"/>
          </a:p>
        </p:txBody>
      </p:sp>
    </p:spTree>
    <p:extLst>
      <p:ext uri="{BB962C8B-B14F-4D97-AF65-F5344CB8AC3E}">
        <p14:creationId xmlns:p14="http://schemas.microsoft.com/office/powerpoint/2010/main" val="4236831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858838" y="1795463"/>
            <a:ext cx="7385050" cy="1054100"/>
          </a:xfrm>
        </p:spPr>
        <p:txBody>
          <a:bodyPr>
            <a:normAutofit/>
          </a:bodyPr>
          <a:lstStyle/>
          <a:p>
            <a:pPr marL="0" indent="0">
              <a:buFontTx/>
              <a:buNone/>
              <a:defRPr/>
            </a:pPr>
            <a:r>
              <a:rPr lang="en-US" smtClean="0"/>
              <a:t>No need to declare the cursor.</a:t>
            </a:r>
          </a:p>
          <a:p>
            <a:pPr marL="0" indent="0">
              <a:buFontTx/>
              <a:buNone/>
              <a:defRPr/>
            </a:pPr>
            <a:r>
              <a:rPr lang="en-US" smtClean="0"/>
              <a:t>Example</a:t>
            </a:r>
          </a:p>
        </p:txBody>
      </p:sp>
      <p:sp>
        <p:nvSpPr>
          <p:cNvPr id="44034" name="Rectangle 2"/>
          <p:cNvSpPr>
            <a:spLocks noGrp="1" noChangeArrowheads="1"/>
          </p:cNvSpPr>
          <p:nvPr>
            <p:ph type="title"/>
          </p:nvPr>
        </p:nvSpPr>
        <p:spPr/>
        <p:txBody>
          <a:bodyPr>
            <a:normAutofit fontScale="90000"/>
          </a:bodyPr>
          <a:lstStyle/>
          <a:p>
            <a:pPr>
              <a:defRPr/>
            </a:pPr>
            <a:r>
              <a:rPr lang="en-US" smtClean="0"/>
              <a:t>Cursor FOR Loops </a:t>
            </a:r>
            <a:br>
              <a:rPr lang="en-US" smtClean="0"/>
            </a:br>
            <a:r>
              <a:rPr lang="en-US" smtClean="0"/>
              <a:t>Using Subqueries</a:t>
            </a:r>
          </a:p>
        </p:txBody>
      </p:sp>
      <p:sp>
        <p:nvSpPr>
          <p:cNvPr id="44036" name="Rectangle 4"/>
          <p:cNvSpPr>
            <a:spLocks noChangeArrowheads="1"/>
          </p:cNvSpPr>
          <p:nvPr/>
        </p:nvSpPr>
        <p:spPr bwMode="blackWhite">
          <a:xfrm>
            <a:off x="952500" y="3006725"/>
            <a:ext cx="7451725" cy="218757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BEGIN</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FOR emp_record IN ( SELECT ename, deptno</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FROM   emp) LOOP</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 implicit open and implicit fetch occur</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IF emp_record.deptno = 30 THEN</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  END LOOP; -- implicit close occurs</a:t>
            </a:r>
          </a:p>
          <a:p>
            <a:pPr algn="l" defTabSz="400050">
              <a:lnSpc>
                <a:spcPct val="95000"/>
              </a:lnSpc>
              <a:spcBef>
                <a:spcPct val="0"/>
              </a:spcBef>
              <a:tabLst>
                <a:tab pos="400050" algn="r"/>
                <a:tab pos="673100" algn="l"/>
              </a:tabLst>
              <a:defRPr/>
            </a:pPr>
            <a:r>
              <a:rPr lang="en-US" sz="1800">
                <a:solidFill>
                  <a:srgbClr val="000000"/>
                </a:solidFill>
                <a:latin typeface="Courier New" pitchFamily="49" charset="0"/>
              </a:rPr>
              <a:t>END;</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DECLARE</a:t>
            </a:r>
          </a:p>
          <a:p>
            <a:pPr marL="0" indent="0">
              <a:buNone/>
            </a:pPr>
            <a:r>
              <a:rPr lang="en-US" dirty="0"/>
              <a:t>   CURSOR cv_emp_cursor2 IS</a:t>
            </a:r>
          </a:p>
          <a:p>
            <a:pPr marL="0" indent="0">
              <a:buNone/>
            </a:pPr>
            <a:r>
              <a:rPr lang="en-US" dirty="0"/>
              <a:t>      SELECT </a:t>
            </a:r>
            <a:r>
              <a:rPr lang="en-US" dirty="0" err="1"/>
              <a:t>empno</a:t>
            </a:r>
            <a:r>
              <a:rPr lang="en-US" dirty="0"/>
              <a:t>, </a:t>
            </a:r>
            <a:r>
              <a:rPr lang="en-US" dirty="0" err="1"/>
              <a:t>ename,job</a:t>
            </a:r>
            <a:endParaRPr lang="en-US" dirty="0"/>
          </a:p>
          <a:p>
            <a:pPr marL="0" indent="0">
              <a:buNone/>
            </a:pPr>
            <a:r>
              <a:rPr lang="en-US" dirty="0"/>
              <a:t>        FROM </a:t>
            </a:r>
            <a:r>
              <a:rPr lang="en-US" dirty="0" err="1"/>
              <a:t>emp</a:t>
            </a:r>
            <a:r>
              <a:rPr lang="en-US" dirty="0"/>
              <a:t> WHERE </a:t>
            </a:r>
            <a:r>
              <a:rPr lang="en-US" dirty="0" err="1"/>
              <a:t>deptno</a:t>
            </a:r>
            <a:r>
              <a:rPr lang="en-US" dirty="0"/>
              <a:t> = 30;</a:t>
            </a:r>
          </a:p>
          <a:p>
            <a:pPr marL="0" indent="0">
              <a:buNone/>
            </a:pPr>
            <a:r>
              <a:rPr lang="en-US" dirty="0"/>
              <a:t>BEGIN</a:t>
            </a:r>
          </a:p>
          <a:p>
            <a:pPr marL="0" indent="0">
              <a:buNone/>
            </a:pPr>
            <a:r>
              <a:rPr lang="en-US" dirty="0"/>
              <a:t>   FOR </a:t>
            </a:r>
            <a:r>
              <a:rPr lang="en-US" dirty="0" err="1"/>
              <a:t>v_emp</a:t>
            </a:r>
            <a:r>
              <a:rPr lang="en-US" dirty="0"/>
              <a:t> IN cv_emp_cursor2 LOOP</a:t>
            </a:r>
          </a:p>
          <a:p>
            <a:pPr marL="0" indent="0">
              <a:buNone/>
            </a:pPr>
            <a:r>
              <a:rPr lang="en-US" dirty="0"/>
              <a:t>      DBMS_OUTPUT.PUT_LINE(</a:t>
            </a:r>
          </a:p>
          <a:p>
            <a:pPr marL="0" indent="0">
              <a:buNone/>
            </a:pPr>
            <a:r>
              <a:rPr lang="en-US" dirty="0"/>
              <a:t>	‘EMPNO =’ || </a:t>
            </a:r>
            <a:r>
              <a:rPr lang="en-US" dirty="0" err="1"/>
              <a:t>v_emp.empno</a:t>
            </a:r>
            <a:r>
              <a:rPr lang="en-US" dirty="0"/>
              <a:t> || ‘,</a:t>
            </a:r>
            <a:r>
              <a:rPr lang="en-US" dirty="0" err="1"/>
              <a:t>ename</a:t>
            </a:r>
            <a:r>
              <a:rPr lang="en-US" dirty="0"/>
              <a:t> = </a:t>
            </a:r>
            <a:r>
              <a:rPr lang="en-US" dirty="0" smtClean="0"/>
              <a:t>‘|| 	</a:t>
            </a:r>
            <a:r>
              <a:rPr lang="en-US" dirty="0" err="1" smtClean="0"/>
              <a:t>v_emp.ename</a:t>
            </a:r>
            <a:r>
              <a:rPr lang="en-US" dirty="0" smtClean="0"/>
              <a:t> </a:t>
            </a:r>
            <a:r>
              <a:rPr lang="en-US" dirty="0"/>
              <a:t>|| ‘,job = ‘|| </a:t>
            </a:r>
            <a:r>
              <a:rPr lang="en-US" dirty="0" err="1"/>
              <a:t>v_emp.job</a:t>
            </a:r>
            <a:r>
              <a:rPr lang="en-US" dirty="0"/>
              <a:t> ); </a:t>
            </a:r>
          </a:p>
          <a:p>
            <a:pPr marL="0" indent="0">
              <a:buNone/>
            </a:pPr>
            <a:r>
              <a:rPr lang="en-US" dirty="0"/>
              <a:t>END LOOP;</a:t>
            </a:r>
          </a:p>
          <a:p>
            <a:pPr marL="0" indent="0">
              <a:buNone/>
            </a:pPr>
            <a:r>
              <a:rPr lang="en-US" dirty="0"/>
              <a:t>END;</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Example: Cursors and FOR Loops</a:t>
            </a:r>
            <a:endParaRPr lang="en-US" dirty="0"/>
          </a:p>
        </p:txBody>
      </p:sp>
    </p:spTree>
    <p:extLst>
      <p:ext uri="{BB962C8B-B14F-4D97-AF65-F5344CB8AC3E}">
        <p14:creationId xmlns:p14="http://schemas.microsoft.com/office/powerpoint/2010/main" val="665936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 simple loop runs until you explicitly end the loop. </a:t>
            </a:r>
          </a:p>
          <a:p>
            <a:r>
              <a:rPr lang="en-US" b="1" dirty="0" smtClean="0"/>
              <a:t>Syntax:</a:t>
            </a:r>
          </a:p>
          <a:p>
            <a:pPr marL="0" indent="0">
              <a:buNone/>
            </a:pPr>
            <a:r>
              <a:rPr lang="en-US" dirty="0" smtClean="0"/>
              <a:t>LOOP</a:t>
            </a:r>
            <a:endParaRPr lang="en-US" dirty="0"/>
          </a:p>
          <a:p>
            <a:pPr marL="0" indent="0">
              <a:buNone/>
            </a:pPr>
            <a:r>
              <a:rPr lang="en-US" i="1" dirty="0"/>
              <a:t>Statements</a:t>
            </a:r>
            <a:endParaRPr lang="en-US" dirty="0"/>
          </a:p>
          <a:p>
            <a:pPr marL="0" indent="0">
              <a:buNone/>
            </a:pPr>
            <a:r>
              <a:rPr lang="en-US" dirty="0"/>
              <a:t>END LOOP;</a:t>
            </a:r>
          </a:p>
          <a:p>
            <a:endParaRPr lang="en-US" dirty="0"/>
          </a:p>
        </p:txBody>
      </p:sp>
      <p:sp>
        <p:nvSpPr>
          <p:cNvPr id="2" name="Title 1"/>
          <p:cNvSpPr>
            <a:spLocks noGrp="1"/>
          </p:cNvSpPr>
          <p:nvPr>
            <p:ph type="title"/>
          </p:nvPr>
        </p:nvSpPr>
        <p:spPr/>
        <p:txBody>
          <a:bodyPr/>
          <a:lstStyle/>
          <a:p>
            <a:r>
              <a:rPr lang="en-US" dirty="0" smtClean="0"/>
              <a:t>Simple Loops</a:t>
            </a:r>
            <a:endParaRPr lang="en-US" dirty="0"/>
          </a:p>
        </p:txBody>
      </p:sp>
    </p:spTree>
    <p:extLst>
      <p:ext uri="{BB962C8B-B14F-4D97-AF65-F5344CB8AC3E}">
        <p14:creationId xmlns:p14="http://schemas.microsoft.com/office/powerpoint/2010/main" val="1289846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a:t>Basic Loop Example</a:t>
            </a:r>
          </a:p>
        </p:txBody>
      </p:sp>
      <p:pic>
        <p:nvPicPr>
          <p:cNvPr id="809988" name="Picture 4" descr="Fig15-19"/>
          <p:cNvPicPr>
            <a:picLocks noChangeAspect="1" noChangeArrowheads="1"/>
          </p:cNvPicPr>
          <p:nvPr/>
        </p:nvPicPr>
        <p:blipFill>
          <a:blip r:embed="rId2" cstate="print"/>
          <a:srcRect/>
          <a:stretch>
            <a:fillRect/>
          </a:stretch>
        </p:blipFill>
        <p:spPr bwMode="auto">
          <a:xfrm>
            <a:off x="228600" y="1447800"/>
            <a:ext cx="8596393" cy="4876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Syntax:</a:t>
            </a:r>
          </a:p>
          <a:p>
            <a:pPr marL="0" indent="0">
              <a:buNone/>
            </a:pPr>
            <a:r>
              <a:rPr lang="en-US" dirty="0" smtClean="0"/>
              <a:t>FOR   </a:t>
            </a:r>
            <a:r>
              <a:rPr lang="en-US" dirty="0" err="1"/>
              <a:t>Loop_variable</a:t>
            </a:r>
            <a:r>
              <a:rPr lang="en-US" dirty="0"/>
              <a:t>  IN  </a:t>
            </a:r>
            <a:r>
              <a:rPr lang="en-US" b="1" i="1" dirty="0" err="1"/>
              <a:t>lower_bound</a:t>
            </a:r>
            <a:r>
              <a:rPr lang="en-US" b="1" i="1" dirty="0"/>
              <a:t> . . </a:t>
            </a:r>
            <a:r>
              <a:rPr lang="en-US" b="1" i="1" dirty="0" err="1"/>
              <a:t>upper_bound</a:t>
            </a:r>
            <a:r>
              <a:rPr lang="en-US" dirty="0"/>
              <a:t>   LOOP </a:t>
            </a:r>
          </a:p>
          <a:p>
            <a:pPr marL="0" indent="0">
              <a:buNone/>
            </a:pPr>
            <a:r>
              <a:rPr lang="en-US" dirty="0"/>
              <a:t>	</a:t>
            </a:r>
            <a:r>
              <a:rPr lang="en-US" i="1" dirty="0"/>
              <a:t>Statements</a:t>
            </a:r>
            <a:endParaRPr lang="en-US" dirty="0"/>
          </a:p>
          <a:p>
            <a:pPr marL="0" indent="0">
              <a:buNone/>
            </a:pPr>
            <a:r>
              <a:rPr lang="en-US" dirty="0"/>
              <a:t>END LOOP</a:t>
            </a:r>
            <a:r>
              <a:rPr lang="en-US" dirty="0" smtClean="0"/>
              <a:t>;</a:t>
            </a:r>
            <a:endParaRPr lang="en-US" dirty="0"/>
          </a:p>
          <a:p>
            <a:r>
              <a:rPr lang="en-US" b="1" dirty="0" smtClean="0"/>
              <a:t>Example:</a:t>
            </a:r>
            <a:endParaRPr lang="en-US" dirty="0"/>
          </a:p>
          <a:p>
            <a:pPr marL="0" indent="0">
              <a:buNone/>
            </a:pPr>
            <a:r>
              <a:rPr lang="en-US" dirty="0" smtClean="0"/>
              <a:t>FOR </a:t>
            </a:r>
            <a:r>
              <a:rPr lang="en-US" dirty="0"/>
              <a:t>count2  IN  1 . . 5 LOOP</a:t>
            </a:r>
          </a:p>
          <a:p>
            <a:pPr marL="0" indent="0">
              <a:buNone/>
            </a:pPr>
            <a:r>
              <a:rPr lang="en-US" dirty="0" smtClean="0"/>
              <a:t>DBMS_OUTPUT.PUT_LINE </a:t>
            </a:r>
            <a:r>
              <a:rPr lang="en-US" dirty="0"/>
              <a:t>(count2);</a:t>
            </a:r>
          </a:p>
          <a:p>
            <a:pPr marL="0" indent="0">
              <a:buNone/>
            </a:pPr>
            <a:r>
              <a:rPr lang="en-US" dirty="0" smtClean="0"/>
              <a:t>END </a:t>
            </a:r>
            <a:r>
              <a:rPr lang="en-US" dirty="0"/>
              <a:t>LOOP;</a:t>
            </a:r>
          </a:p>
        </p:txBody>
      </p:sp>
      <p:sp>
        <p:nvSpPr>
          <p:cNvPr id="2" name="Title 1"/>
          <p:cNvSpPr>
            <a:spLocks noGrp="1"/>
          </p:cNvSpPr>
          <p:nvPr>
            <p:ph type="title"/>
          </p:nvPr>
        </p:nvSpPr>
        <p:spPr/>
        <p:txBody>
          <a:bodyPr/>
          <a:lstStyle/>
          <a:p>
            <a:r>
              <a:rPr lang="en-US" dirty="0" smtClean="0"/>
              <a:t>FOR Loops</a:t>
            </a:r>
            <a:endParaRPr lang="en-US" dirty="0"/>
          </a:p>
        </p:txBody>
      </p:sp>
    </p:spTree>
    <p:extLst>
      <p:ext uri="{BB962C8B-B14F-4D97-AF65-F5344CB8AC3E}">
        <p14:creationId xmlns:p14="http://schemas.microsoft.com/office/powerpoint/2010/main" val="227651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a:t>FOR Loop Example</a:t>
            </a:r>
          </a:p>
        </p:txBody>
      </p:sp>
      <p:pic>
        <p:nvPicPr>
          <p:cNvPr id="811012" name="Picture 4" descr="Fig15-22"/>
          <p:cNvPicPr>
            <a:picLocks noChangeAspect="1" noChangeArrowheads="1"/>
          </p:cNvPicPr>
          <p:nvPr/>
        </p:nvPicPr>
        <p:blipFill>
          <a:blip r:embed="rId2" cstate="print"/>
          <a:srcRect/>
          <a:stretch>
            <a:fillRect/>
          </a:stretch>
        </p:blipFill>
        <p:spPr bwMode="auto">
          <a:xfrm>
            <a:off x="304800" y="1447800"/>
            <a:ext cx="8534400" cy="5410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a:t>A While loop runs until a specified condition occurs.</a:t>
            </a:r>
          </a:p>
          <a:p>
            <a:r>
              <a:rPr lang="en-US" b="1" dirty="0" smtClean="0"/>
              <a:t>Syntax:</a:t>
            </a:r>
            <a:endParaRPr lang="en-US" b="1" dirty="0"/>
          </a:p>
          <a:p>
            <a:pPr marL="0" indent="0">
              <a:buNone/>
            </a:pPr>
            <a:r>
              <a:rPr lang="en-US" dirty="0"/>
              <a:t>	WHILE condition LOOP</a:t>
            </a:r>
          </a:p>
          <a:p>
            <a:pPr marL="0" indent="0">
              <a:buNone/>
            </a:pPr>
            <a:r>
              <a:rPr lang="en-US" dirty="0"/>
              <a:t>	</a:t>
            </a:r>
            <a:r>
              <a:rPr lang="en-US" i="1" dirty="0"/>
              <a:t>Statements</a:t>
            </a:r>
            <a:endParaRPr lang="en-US" dirty="0"/>
          </a:p>
          <a:p>
            <a:pPr marL="0" indent="0">
              <a:buNone/>
            </a:pPr>
            <a:r>
              <a:rPr lang="en-US" dirty="0"/>
              <a:t>	END LOOP;</a:t>
            </a:r>
          </a:p>
          <a:p>
            <a:r>
              <a:rPr lang="en-US" b="1" dirty="0" smtClean="0"/>
              <a:t>Example: </a:t>
            </a:r>
            <a:endParaRPr lang="en-US" b="1" dirty="0"/>
          </a:p>
          <a:p>
            <a:pPr marL="0" indent="0">
              <a:buNone/>
            </a:pPr>
            <a:r>
              <a:rPr lang="en-US" dirty="0"/>
              <a:t>Counter   :=  0;</a:t>
            </a:r>
          </a:p>
          <a:p>
            <a:pPr marL="0" indent="0">
              <a:buNone/>
            </a:pPr>
            <a:r>
              <a:rPr lang="en-US" dirty="0"/>
              <a:t>WHILE counter &lt;6   LOOP</a:t>
            </a:r>
          </a:p>
          <a:p>
            <a:pPr marL="0" indent="0">
              <a:buNone/>
            </a:pPr>
            <a:r>
              <a:rPr lang="en-US" dirty="0"/>
              <a:t>	Counter   := counter +1;</a:t>
            </a:r>
          </a:p>
          <a:p>
            <a:pPr marL="0" indent="0">
              <a:buNone/>
            </a:pPr>
            <a:r>
              <a:rPr lang="en-US" dirty="0"/>
              <a:t>END LOOP;</a:t>
            </a:r>
          </a:p>
          <a:p>
            <a:endParaRPr lang="en-US" dirty="0"/>
          </a:p>
        </p:txBody>
      </p:sp>
      <p:sp>
        <p:nvSpPr>
          <p:cNvPr id="2" name="Title 1"/>
          <p:cNvSpPr>
            <a:spLocks noGrp="1"/>
          </p:cNvSpPr>
          <p:nvPr>
            <p:ph type="title"/>
          </p:nvPr>
        </p:nvSpPr>
        <p:spPr/>
        <p:txBody>
          <a:bodyPr/>
          <a:lstStyle/>
          <a:p>
            <a:r>
              <a:rPr lang="en-US" dirty="0" smtClean="0"/>
              <a:t>While Loops</a:t>
            </a:r>
            <a:endParaRPr lang="en-US" dirty="0"/>
          </a:p>
        </p:txBody>
      </p:sp>
    </p:spTree>
    <p:extLst>
      <p:ext uri="{BB962C8B-B14F-4D97-AF65-F5344CB8AC3E}">
        <p14:creationId xmlns:p14="http://schemas.microsoft.com/office/powerpoint/2010/main" val="4151921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a:t>WHILE Loop Example</a:t>
            </a:r>
          </a:p>
        </p:txBody>
      </p:sp>
      <p:pic>
        <p:nvPicPr>
          <p:cNvPr id="813060" name="Picture 4" descr="Fig15-25"/>
          <p:cNvPicPr>
            <a:picLocks noChangeAspect="1" noChangeArrowheads="1"/>
          </p:cNvPicPr>
          <p:nvPr/>
        </p:nvPicPr>
        <p:blipFill>
          <a:blip r:embed="rId2" cstate="print"/>
          <a:srcRect/>
          <a:stretch>
            <a:fillRect/>
          </a:stretch>
        </p:blipFill>
        <p:spPr bwMode="auto">
          <a:xfrm>
            <a:off x="381000" y="1447800"/>
            <a:ext cx="8232775" cy="511837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85</TotalTime>
  <Words>2209</Words>
  <Application>Microsoft Office PowerPoint</Application>
  <PresentationFormat>On-screen Show (4:3)</PresentationFormat>
  <Paragraphs>387</Paragraphs>
  <Slides>31</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Courier</vt:lpstr>
      <vt:lpstr>Courier New</vt:lpstr>
      <vt:lpstr>Helvetica</vt:lpstr>
      <vt:lpstr>Lucida Sans Unicode</vt:lpstr>
      <vt:lpstr>Times</vt:lpstr>
      <vt:lpstr>Times New Roman</vt:lpstr>
      <vt:lpstr>Verdana</vt:lpstr>
      <vt:lpstr>Wingdings 2</vt:lpstr>
      <vt:lpstr>Wingdings 3</vt:lpstr>
      <vt:lpstr>Concourse</vt:lpstr>
      <vt:lpstr>Database Systems</vt:lpstr>
      <vt:lpstr>Objectives</vt:lpstr>
      <vt:lpstr>PL/SQL: Loops</vt:lpstr>
      <vt:lpstr>Simple Loops</vt:lpstr>
      <vt:lpstr>Basic Loop Example</vt:lpstr>
      <vt:lpstr>FOR Loops</vt:lpstr>
      <vt:lpstr>FOR Loop Example</vt:lpstr>
      <vt:lpstr>While Loops</vt:lpstr>
      <vt:lpstr>WHILE Loop Example</vt:lpstr>
      <vt:lpstr>Nested Loops</vt:lpstr>
      <vt:lpstr>Nested Loop Example</vt:lpstr>
      <vt:lpstr>PL/SQL: Cursors</vt:lpstr>
      <vt:lpstr>Explicit Cursor Functions</vt:lpstr>
      <vt:lpstr>Controlling Explicit Cursors</vt:lpstr>
      <vt:lpstr>Controlling Explicit Cursors</vt:lpstr>
      <vt:lpstr>Explicit Cursor Attributes</vt:lpstr>
      <vt:lpstr>Controlling Multiple Fetches</vt:lpstr>
      <vt:lpstr>The %ISOPEN Attribute</vt:lpstr>
      <vt:lpstr>The %NOTFOUND  and %ROWCOUNT Attributes</vt:lpstr>
      <vt:lpstr>Defining a Cursor</vt:lpstr>
      <vt:lpstr>STEP 1 : Declare variables to store column values</vt:lpstr>
      <vt:lpstr>STEP  2: Declare the cursor</vt:lpstr>
      <vt:lpstr>STEP 3: Open the Cursor</vt:lpstr>
      <vt:lpstr>STEP 4: Fetch the rows from the cursor</vt:lpstr>
      <vt:lpstr>STEP 5: Close the Cursor</vt:lpstr>
      <vt:lpstr>Cursors and Records</vt:lpstr>
      <vt:lpstr>PL/SQL: Cursors and FOR Loops</vt:lpstr>
      <vt:lpstr>Cursor FOR Loops</vt:lpstr>
      <vt:lpstr>Cursor FOR Loops</vt:lpstr>
      <vt:lpstr>Cursor FOR Loops  Using Subqueries</vt:lpstr>
      <vt:lpstr>Example: Cursors and FOR Loops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Shoaib Raza</cp:lastModifiedBy>
  <cp:revision>37</cp:revision>
  <dcterms:created xsi:type="dcterms:W3CDTF">2006-08-16T00:00:00Z</dcterms:created>
  <dcterms:modified xsi:type="dcterms:W3CDTF">2016-11-14T06:29:41Z</dcterms:modified>
</cp:coreProperties>
</file>