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handoutMasterIdLst>
    <p:handoutMasterId r:id="rId26"/>
  </p:handoutMasterIdLst>
  <p:sldIdLst>
    <p:sldId id="256" r:id="rId3"/>
    <p:sldId id="262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59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F456B-6376-414E-87F8-5894C1DFBEE6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AF56C-CDCD-4560-8924-794698185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1853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FD59-AA02-427E-8B03-8C72D7A40E1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A375-BD54-4E65-83B9-21BB2CFD02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49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FD59-AA02-427E-8B03-8C72D7A40E1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A375-BD54-4E65-83B9-21BB2CFD02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085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FD59-AA02-427E-8B03-8C72D7A40E1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A375-BD54-4E65-83B9-21BB2CFD02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8136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FDCB7"/>
                </a:solidFill>
              </a:rPr>
              <a:pPr/>
              <a:t>11/22/2016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3275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FDCB7"/>
                </a:solidFill>
              </a:rPr>
              <a:pPr/>
              <a:t>11/22/2016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1425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FDCB7"/>
                </a:solidFill>
              </a:rPr>
              <a:pPr/>
              <a:t>11/22/2016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7569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FDCB7"/>
                </a:solidFill>
              </a:rPr>
              <a:pPr/>
              <a:t>11/22/2016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3080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FDCB7"/>
                </a:solidFill>
              </a:rPr>
              <a:pPr/>
              <a:t>11/22/2016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2254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FDCB7"/>
                </a:solidFill>
              </a:rPr>
              <a:pPr/>
              <a:t>11/22/2016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8228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FDCB7"/>
                </a:solidFill>
              </a:rPr>
              <a:pPr/>
              <a:t>11/22/2016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4175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FDCB7"/>
                </a:solidFill>
              </a:rPr>
              <a:pPr/>
              <a:t>11/22/2016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35248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FD59-AA02-427E-8B03-8C72D7A40E1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A375-BD54-4E65-83B9-21BB2CFD02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15686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FDCB7"/>
                </a:solidFill>
              </a:rPr>
              <a:pPr/>
              <a:t>11/22/2016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57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FDCB7"/>
                </a:solidFill>
              </a:rPr>
              <a:pPr/>
              <a:t>11/22/2016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7463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FDCB7"/>
                </a:solidFill>
              </a:rPr>
              <a:pPr/>
              <a:t>11/22/2016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77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FD59-AA02-427E-8B03-8C72D7A40E1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A375-BD54-4E65-83B9-21BB2CFD02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336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FD59-AA02-427E-8B03-8C72D7A40E1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A375-BD54-4E65-83B9-21BB2CFD02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639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FD59-AA02-427E-8B03-8C72D7A40E1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A375-BD54-4E65-83B9-21BB2CFD02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980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FD59-AA02-427E-8B03-8C72D7A40E1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A375-BD54-4E65-83B9-21BB2CFD02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990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FD59-AA02-427E-8B03-8C72D7A40E1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A375-BD54-4E65-83B9-21BB2CFD02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323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FD59-AA02-427E-8B03-8C72D7A40E1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A375-BD54-4E65-83B9-21BB2CFD02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340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FD59-AA02-427E-8B03-8C72D7A40E1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A375-BD54-4E65-83B9-21BB2CFD02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462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BFD59-AA02-427E-8B03-8C72D7A40E1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6A375-BD54-4E65-83B9-21BB2CFD02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208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DFDCB7"/>
                </a:solidFill>
              </a:rPr>
              <a:pPr/>
              <a:t>11/22/2016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79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11</a:t>
            </a:r>
          </a:p>
          <a:p>
            <a:r>
              <a:rPr lang="en-US" dirty="0" smtClean="0"/>
              <a:t>Procedures, Functions &amp;Triggers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93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 Example: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price of a product changes constantly. It is important to maintain the history of the prices of</a:t>
            </a:r>
            <a:br>
              <a:rPr lang="en-US" dirty="0"/>
            </a:br>
            <a:r>
              <a:rPr lang="en-US" dirty="0"/>
              <a:t>the products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create a trigger to update the '</a:t>
            </a:r>
            <a:r>
              <a:rPr lang="en-US" dirty="0" err="1"/>
              <a:t>product_price_history</a:t>
            </a:r>
            <a:r>
              <a:rPr lang="en-US" dirty="0"/>
              <a:t>' table when the price of the product</a:t>
            </a:r>
            <a:br>
              <a:rPr lang="en-US" dirty="0"/>
            </a:br>
            <a:r>
              <a:rPr lang="en-US" dirty="0"/>
              <a:t>is updated in the 'product' table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416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0"/>
            <a:ext cx="7620000" cy="655638"/>
          </a:xfrm>
        </p:spPr>
        <p:txBody>
          <a:bodyPr/>
          <a:lstStyle/>
          <a:p>
            <a:r>
              <a:rPr lang="en-US" b="1" dirty="0"/>
              <a:t>1) </a:t>
            </a:r>
            <a:r>
              <a:rPr lang="en-US" dirty="0"/>
              <a:t>Create the product table and </a:t>
            </a:r>
            <a:r>
              <a:rPr lang="en-US" dirty="0" err="1"/>
              <a:t>product_price_history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TABLe</a:t>
            </a:r>
            <a:r>
              <a:rPr lang="en-US" dirty="0"/>
              <a:t> </a:t>
            </a:r>
            <a:r>
              <a:rPr lang="en-US" dirty="0" err="1"/>
              <a:t>product_price_history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product_id</a:t>
            </a:r>
            <a:r>
              <a:rPr lang="en-US" dirty="0"/>
              <a:t> number(5),</a:t>
            </a:r>
            <a:br>
              <a:rPr lang="en-US" dirty="0"/>
            </a:br>
            <a:r>
              <a:rPr lang="en-US" dirty="0" err="1"/>
              <a:t>product_name</a:t>
            </a:r>
            <a:r>
              <a:rPr lang="en-US" dirty="0"/>
              <a:t> VARCHAR(20),</a:t>
            </a:r>
            <a:br>
              <a:rPr lang="en-US" dirty="0"/>
            </a:br>
            <a:r>
              <a:rPr lang="en-US" dirty="0" err="1"/>
              <a:t>supplier_name</a:t>
            </a:r>
            <a:r>
              <a:rPr lang="en-US" dirty="0"/>
              <a:t> VARCHAR (20),</a:t>
            </a:r>
            <a:br>
              <a:rPr lang="en-US" dirty="0"/>
            </a:br>
            <a:r>
              <a:rPr lang="en-US" dirty="0" err="1"/>
              <a:t>unit_price</a:t>
            </a:r>
            <a:r>
              <a:rPr lang="en-US" dirty="0"/>
              <a:t> number(7,2) );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CREATE TABLE product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product_id</a:t>
            </a:r>
            <a:r>
              <a:rPr lang="en-US" dirty="0"/>
              <a:t> number(5),</a:t>
            </a:r>
            <a:br>
              <a:rPr lang="en-US" dirty="0"/>
            </a:br>
            <a:r>
              <a:rPr lang="en-US" dirty="0" err="1"/>
              <a:t>product_name</a:t>
            </a:r>
            <a:r>
              <a:rPr lang="en-US" dirty="0"/>
              <a:t> VARCHAR(20),</a:t>
            </a:r>
            <a:br>
              <a:rPr lang="en-US" dirty="0"/>
            </a:br>
            <a:r>
              <a:rPr lang="en-US" dirty="0" err="1"/>
              <a:t>supplier_name</a:t>
            </a:r>
            <a:r>
              <a:rPr lang="en-US" dirty="0"/>
              <a:t> VARCHAR (20),</a:t>
            </a:r>
            <a:br>
              <a:rPr lang="en-US" dirty="0"/>
            </a:br>
            <a:r>
              <a:rPr lang="en-US" dirty="0" err="1"/>
              <a:t>unit_price</a:t>
            </a:r>
            <a:r>
              <a:rPr lang="en-US" dirty="0"/>
              <a:t> number(7,2) )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5125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3394" y="914400"/>
            <a:ext cx="7620000" cy="1143000"/>
          </a:xfrm>
        </p:spPr>
        <p:txBody>
          <a:bodyPr/>
          <a:lstStyle/>
          <a:p>
            <a:r>
              <a:rPr lang="en-US" b="1" dirty="0"/>
              <a:t>2) </a:t>
            </a:r>
            <a:r>
              <a:rPr lang="en-US" dirty="0"/>
              <a:t>Create the </a:t>
            </a:r>
            <a:r>
              <a:rPr lang="en-US" dirty="0" err="1"/>
              <a:t>product_history_trigger</a:t>
            </a:r>
            <a:r>
              <a:rPr lang="en-US" dirty="0"/>
              <a:t> and execute it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362200"/>
            <a:ext cx="7620000" cy="4038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OR REPLACE TRIGGER </a:t>
            </a:r>
            <a:r>
              <a:rPr lang="en-US" dirty="0" err="1"/>
              <a:t>price_history_trigger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BEFORE UPDATE OF </a:t>
            </a:r>
            <a:r>
              <a:rPr lang="en-US" dirty="0" err="1"/>
              <a:t>unit_price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ON product</a:t>
            </a:r>
            <a:br>
              <a:rPr lang="en-US" dirty="0"/>
            </a:br>
            <a:r>
              <a:rPr lang="en-US" dirty="0"/>
              <a:t>FOR EACH ROW</a:t>
            </a:r>
            <a:br>
              <a:rPr lang="en-US" dirty="0"/>
            </a:br>
            <a:r>
              <a:rPr lang="en-US" dirty="0"/>
              <a:t>BEGIN</a:t>
            </a:r>
            <a:br>
              <a:rPr lang="en-US" dirty="0"/>
            </a:br>
            <a:r>
              <a:rPr lang="en-US" dirty="0"/>
              <a:t>INSERT INTO </a:t>
            </a:r>
            <a:r>
              <a:rPr lang="en-US" dirty="0" err="1"/>
              <a:t>product_price_history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VALUES (:</a:t>
            </a:r>
            <a:r>
              <a:rPr lang="en-US" dirty="0" err="1"/>
              <a:t>old.product_id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:</a:t>
            </a:r>
            <a:r>
              <a:rPr lang="en-US" dirty="0" err="1"/>
              <a:t>old.product_name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:</a:t>
            </a:r>
            <a:r>
              <a:rPr lang="en-US" dirty="0" err="1"/>
              <a:t>old.supplier_name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:</a:t>
            </a:r>
            <a:r>
              <a:rPr lang="en-US" dirty="0" err="1"/>
              <a:t>old.unit_price</a:t>
            </a:r>
            <a:r>
              <a:rPr lang="en-US" dirty="0"/>
              <a:t>); </a:t>
            </a:r>
          </a:p>
          <a:p>
            <a:r>
              <a:rPr lang="en-US" dirty="0"/>
              <a:t>END;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2040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620000" cy="1325562"/>
          </a:xfrm>
        </p:spPr>
        <p:txBody>
          <a:bodyPr/>
          <a:lstStyle/>
          <a:p>
            <a:r>
              <a:rPr lang="en-US" b="1" dirty="0"/>
              <a:t>3) </a:t>
            </a:r>
            <a:r>
              <a:rPr lang="en-US" dirty="0"/>
              <a:t>Lets insert &amp; update the price of a product.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8216" y="1905000"/>
            <a:ext cx="7620000" cy="48006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Insert into product values (100, ‘Laptop’, ‘Dell’, 262.22);</a:t>
            </a:r>
            <a:br>
              <a:rPr lang="en-US" dirty="0"/>
            </a:br>
            <a:r>
              <a:rPr lang="en-US" dirty="0"/>
              <a:t>Insert into product values (101, ‘Laptop’, ‘HP’, 362.22);</a:t>
            </a:r>
            <a:br>
              <a:rPr lang="en-US" dirty="0"/>
            </a:br>
            <a:r>
              <a:rPr lang="en-US" dirty="0"/>
              <a:t>UPDATE PRODUCT SET </a:t>
            </a:r>
            <a:r>
              <a:rPr lang="en-US" dirty="0" err="1"/>
              <a:t>unit_price</a:t>
            </a:r>
            <a:r>
              <a:rPr lang="en-US" dirty="0"/>
              <a:t>=800 WHERE </a:t>
            </a:r>
            <a:r>
              <a:rPr lang="en-US" dirty="0" err="1"/>
              <a:t>product_id</a:t>
            </a:r>
            <a:r>
              <a:rPr lang="en-US" dirty="0"/>
              <a:t>=100;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Once the above query is executed, the trigger fires and updates the '</a:t>
            </a:r>
            <a:r>
              <a:rPr lang="en-US" dirty="0" err="1"/>
              <a:t>product_price_history</a:t>
            </a:r>
            <a:r>
              <a:rPr lang="en-US" dirty="0"/>
              <a:t>' table.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9440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PL/SQL Triggers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triggers based on the which level it is triggered.</a:t>
            </a:r>
          </a:p>
          <a:p>
            <a:pPr marL="11430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1) Row Level Trigger- </a:t>
            </a:r>
            <a:r>
              <a:rPr lang="en-US" dirty="0"/>
              <a:t>An event is triggered for each row updated, inserted or deleted.</a:t>
            </a:r>
          </a:p>
          <a:p>
            <a:pPr marL="11430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2) Statement Level Trigger- </a:t>
            </a:r>
            <a:r>
              <a:rPr lang="en-US" dirty="0"/>
              <a:t>An event is triggered for each </a:t>
            </a:r>
            <a:r>
              <a:rPr lang="en-US" dirty="0" err="1"/>
              <a:t>sql</a:t>
            </a:r>
            <a:r>
              <a:rPr lang="en-US" dirty="0"/>
              <a:t> statement executed.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8354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85800"/>
            <a:ext cx="7620000" cy="731838"/>
          </a:xfrm>
        </p:spPr>
        <p:txBody>
          <a:bodyPr/>
          <a:lstStyle/>
          <a:p>
            <a:r>
              <a:rPr lang="en-US" b="1" dirty="0"/>
              <a:t>PL/SQL Triggers Execution Hierarchy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hierarchy is followed when a trigger is fired.</a:t>
            </a:r>
          </a:p>
          <a:p>
            <a:pPr marL="11430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1) </a:t>
            </a:r>
            <a:r>
              <a:rPr lang="en-US" dirty="0"/>
              <a:t>BEFORE statement trigger fires first.</a:t>
            </a:r>
          </a:p>
          <a:p>
            <a:pPr marL="11430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2) </a:t>
            </a:r>
            <a:r>
              <a:rPr lang="en-US" dirty="0"/>
              <a:t>Next BEFORE row level triggers fires, once for each row affected.</a:t>
            </a:r>
          </a:p>
          <a:p>
            <a:pPr marL="11430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3) </a:t>
            </a:r>
            <a:r>
              <a:rPr lang="en-US" dirty="0"/>
              <a:t>Then AFTER row level trigger fires once for each affected row. This events will alternates between BEFORE and AFTER row level triggers.</a:t>
            </a:r>
          </a:p>
          <a:p>
            <a:pPr marL="11430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4) </a:t>
            </a:r>
            <a:r>
              <a:rPr lang="en-US" dirty="0"/>
              <a:t>Finally the AFTER statement level trigger fires.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2938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 Example: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create a table '</a:t>
            </a:r>
            <a:r>
              <a:rPr lang="en-US" dirty="0" err="1"/>
              <a:t>product_check</a:t>
            </a:r>
            <a:r>
              <a:rPr lang="en-US" dirty="0"/>
              <a:t>' which we can use to store messages when triggers are fired. </a:t>
            </a:r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product_check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(Message VARCHAR(50),</a:t>
            </a:r>
            <a:br>
              <a:rPr lang="en-US" dirty="0"/>
            </a:br>
            <a:r>
              <a:rPr lang="en-US" dirty="0" err="1"/>
              <a:t>Current_Date</a:t>
            </a:r>
            <a:r>
              <a:rPr lang="en-US" dirty="0"/>
              <a:t> Date</a:t>
            </a:r>
            <a:br>
              <a:rPr lang="en-US" dirty="0"/>
            </a:br>
            <a:r>
              <a:rPr lang="en-US" dirty="0"/>
              <a:t>); 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Let's create a BEFORE and AFTER statement and row level triggers for the product table.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6089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85800"/>
            <a:ext cx="7620000" cy="731838"/>
          </a:xfrm>
        </p:spPr>
        <p:txBody>
          <a:bodyPr/>
          <a:lstStyle/>
          <a:p>
            <a:r>
              <a:rPr lang="en-US" b="1" dirty="0"/>
              <a:t>1) BEFORE UPDATE, Statement Level: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trigger will insert a record into the table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 err="1"/>
              <a:t>product_check</a:t>
            </a:r>
            <a:r>
              <a:rPr lang="en-US" dirty="0"/>
              <a:t>' before a </a:t>
            </a:r>
            <a:r>
              <a:rPr lang="en-US" dirty="0" err="1"/>
              <a:t>sql</a:t>
            </a:r>
            <a:r>
              <a:rPr lang="en-US" dirty="0"/>
              <a:t> update statement is executed, at the statement level 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CREATE or REPLACE TRIGGER </a:t>
            </a:r>
            <a:r>
              <a:rPr lang="en-US" dirty="0" err="1"/>
              <a:t>Before_Update_Stat_product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BEFORE</a:t>
            </a:r>
            <a:br>
              <a:rPr lang="en-US" dirty="0"/>
            </a:br>
            <a:r>
              <a:rPr lang="en-US" dirty="0"/>
              <a:t>UPDATE ON product</a:t>
            </a:r>
            <a:br>
              <a:rPr lang="en-US" dirty="0"/>
            </a:br>
            <a:r>
              <a:rPr lang="en-US" dirty="0"/>
              <a:t>BEGIN</a:t>
            </a:r>
            <a:br>
              <a:rPr lang="en-US" dirty="0"/>
            </a:br>
            <a:r>
              <a:rPr lang="en-US" dirty="0"/>
              <a:t>INSERT INTO </a:t>
            </a:r>
            <a:r>
              <a:rPr lang="en-US" dirty="0" err="1"/>
              <a:t>product_check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Values ('Before update, statement level', </a:t>
            </a:r>
            <a:r>
              <a:rPr lang="en-US" dirty="0" err="1"/>
              <a:t>sysdate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END; </a:t>
            </a:r>
            <a:br>
              <a:rPr lang="en-US" dirty="0"/>
            </a:b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xmlns="" val="2649975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435" y="609600"/>
            <a:ext cx="7620000" cy="1143000"/>
          </a:xfrm>
        </p:spPr>
        <p:txBody>
          <a:bodyPr/>
          <a:lstStyle/>
          <a:p>
            <a:r>
              <a:rPr lang="en-US" b="1" dirty="0"/>
              <a:t>2) BEFORE UPDATE, Row Level: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This trigger will insert a record into the table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 err="1"/>
              <a:t>product_check</a:t>
            </a:r>
            <a:r>
              <a:rPr lang="en-US" dirty="0"/>
              <a:t>' before each row is update.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CREATE or REPLACE TRIGGER </a:t>
            </a:r>
            <a:r>
              <a:rPr lang="en-US" dirty="0" err="1"/>
              <a:t>Before_Update_Row_product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BEFORE</a:t>
            </a:r>
            <a:br>
              <a:rPr lang="en-US" dirty="0"/>
            </a:br>
            <a:r>
              <a:rPr lang="en-US" dirty="0"/>
              <a:t>UPDATE ON product</a:t>
            </a:r>
            <a:br>
              <a:rPr lang="en-US" dirty="0"/>
            </a:br>
            <a:r>
              <a:rPr lang="en-US" dirty="0"/>
              <a:t>FOR EACH ROW</a:t>
            </a:r>
            <a:br>
              <a:rPr lang="en-US" dirty="0"/>
            </a:br>
            <a:r>
              <a:rPr lang="en-US" dirty="0"/>
              <a:t>BEGIN</a:t>
            </a:r>
            <a:br>
              <a:rPr lang="en-US" dirty="0"/>
            </a:br>
            <a:r>
              <a:rPr lang="en-US" dirty="0"/>
              <a:t>INSERT INTO </a:t>
            </a:r>
            <a:r>
              <a:rPr lang="en-US" dirty="0" err="1"/>
              <a:t>product_check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Values ('Before update row level', </a:t>
            </a:r>
            <a:r>
              <a:rPr lang="en-US" dirty="0" err="1"/>
              <a:t>sysdate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END;</a:t>
            </a:r>
            <a:br>
              <a:rPr lang="en-US" dirty="0"/>
            </a:br>
            <a:r>
              <a:rPr lang="en-US" dirty="0"/>
              <a:t>/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66696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7620000" cy="1143000"/>
          </a:xfrm>
        </p:spPr>
        <p:txBody>
          <a:bodyPr/>
          <a:lstStyle/>
          <a:p>
            <a:r>
              <a:rPr lang="en-US" b="1" dirty="0"/>
              <a:t>3) AFTER UPDATE, Statement Level: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trigger will insert a record into the table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 err="1"/>
              <a:t>product_check</a:t>
            </a:r>
            <a:r>
              <a:rPr lang="en-US" dirty="0"/>
              <a:t>' after a </a:t>
            </a:r>
            <a:r>
              <a:rPr lang="en-US" dirty="0" err="1"/>
              <a:t>sql</a:t>
            </a:r>
            <a:r>
              <a:rPr lang="en-US" dirty="0"/>
              <a:t> update statement is </a:t>
            </a:r>
            <a:r>
              <a:rPr lang="en-US" dirty="0" err="1"/>
              <a:t>excuted</a:t>
            </a:r>
            <a:r>
              <a:rPr lang="en-US" dirty="0"/>
              <a:t>, at the statement level.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CREATE or REPLACE TRIGGER </a:t>
            </a:r>
            <a:r>
              <a:rPr lang="en-US" dirty="0" err="1"/>
              <a:t>After_Update_Stat_product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AFTER</a:t>
            </a:r>
            <a:br>
              <a:rPr lang="en-US" dirty="0"/>
            </a:br>
            <a:r>
              <a:rPr lang="en-US" dirty="0"/>
              <a:t>UPDATE ON product</a:t>
            </a:r>
            <a:br>
              <a:rPr lang="en-US" dirty="0"/>
            </a:br>
            <a:r>
              <a:rPr lang="en-US" dirty="0"/>
              <a:t>BEGIN</a:t>
            </a:r>
            <a:br>
              <a:rPr lang="en-US" dirty="0"/>
            </a:br>
            <a:r>
              <a:rPr lang="en-US" dirty="0"/>
              <a:t>INSERT INTO </a:t>
            </a:r>
            <a:r>
              <a:rPr lang="en-US" dirty="0" err="1"/>
              <a:t>product_check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Values ('After update, statement level', </a:t>
            </a:r>
            <a:r>
              <a:rPr lang="en-US" dirty="0" err="1"/>
              <a:t>sysdate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END;</a:t>
            </a:r>
            <a:br>
              <a:rPr lang="en-US" dirty="0"/>
            </a:br>
            <a:r>
              <a:rPr lang="en-US" dirty="0"/>
              <a:t>/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575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/>
              <a:t>A </a:t>
            </a:r>
            <a:r>
              <a:rPr lang="en-US" b="1" dirty="0"/>
              <a:t>procedure</a:t>
            </a:r>
            <a:r>
              <a:rPr lang="en-US" dirty="0"/>
              <a:t> is a group of PL/SQL statements that you can call by name.</a:t>
            </a:r>
          </a:p>
          <a:p>
            <a:r>
              <a:rPr lang="en-US" dirty="0"/>
              <a:t>The Parameters that you pass to a stored procedure can be of three types (IN, OUT, IN OUT). </a:t>
            </a:r>
          </a:p>
          <a:p>
            <a:r>
              <a:rPr lang="en-US" b="1" dirty="0"/>
              <a:t>IN: </a:t>
            </a:r>
            <a:r>
              <a:rPr lang="en-US" dirty="0"/>
              <a:t>is the default type. So if you don't specify any parameter IN is used. </a:t>
            </a:r>
            <a:r>
              <a:rPr lang="en-US" dirty="0" smtClean="0"/>
              <a:t>This </a:t>
            </a:r>
            <a:r>
              <a:rPr lang="en-US" dirty="0"/>
              <a:t>is telling that I am supplying a parameter to the stored procedure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OUT: </a:t>
            </a:r>
            <a:r>
              <a:rPr lang="en-US" dirty="0"/>
              <a:t>is used to get values back from the stored procedure. </a:t>
            </a:r>
          </a:p>
          <a:p>
            <a:r>
              <a:rPr lang="en-US" b="1" dirty="0"/>
              <a:t>IN OUT: </a:t>
            </a:r>
            <a:r>
              <a:rPr lang="en-US" dirty="0"/>
              <a:t>is used to pass values to a stored procedure and to get values from the stored procedure using the same parameter. </a:t>
            </a:r>
          </a:p>
          <a:p>
            <a:r>
              <a:rPr lang="en-US" dirty="0"/>
              <a:t>Unlike oracle functions we can return multiple values using the out parameter. </a:t>
            </a:r>
          </a:p>
          <a:p>
            <a:r>
              <a:rPr lang="en-US" dirty="0"/>
              <a:t>For Example: if you want to get back the employee name of an employee and you have just the </a:t>
            </a:r>
            <a:r>
              <a:rPr lang="en-US" dirty="0" err="1"/>
              <a:t>emp_no</a:t>
            </a:r>
            <a:r>
              <a:rPr lang="en-US" dirty="0"/>
              <a:t> (employee number) then you can pass the </a:t>
            </a:r>
            <a:r>
              <a:rPr lang="en-US" dirty="0" err="1"/>
              <a:t>emp_no</a:t>
            </a:r>
            <a:r>
              <a:rPr lang="en-US" dirty="0"/>
              <a:t> to a stored procedure using an IN parameter and then get the employee name using an out parameter. </a:t>
            </a:r>
          </a:p>
        </p:txBody>
      </p:sp>
    </p:spTree>
    <p:extLst>
      <p:ext uri="{BB962C8B-B14F-4D97-AF65-F5344CB8AC3E}">
        <p14:creationId xmlns:p14="http://schemas.microsoft.com/office/powerpoint/2010/main" xmlns="" val="3637129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4874" y="762000"/>
            <a:ext cx="7620000" cy="1143000"/>
          </a:xfrm>
        </p:spPr>
        <p:txBody>
          <a:bodyPr/>
          <a:lstStyle/>
          <a:p>
            <a:r>
              <a:rPr lang="en-US" b="1" dirty="0"/>
              <a:t>4) AFTER UPDATE, Row Level: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This trigger will insert a record into the table 'product-check'</a:t>
            </a:r>
            <a:br>
              <a:rPr lang="en-US" dirty="0"/>
            </a:br>
            <a:r>
              <a:rPr lang="en-US" dirty="0"/>
              <a:t>after each row is updated.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CREATE or REPLACE TRIGGER </a:t>
            </a:r>
            <a:r>
              <a:rPr lang="en-US" dirty="0" err="1"/>
              <a:t>After_Update_Row_product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AFTER</a:t>
            </a:r>
            <a:br>
              <a:rPr lang="en-US" dirty="0"/>
            </a:br>
            <a:r>
              <a:rPr lang="en-US" dirty="0"/>
              <a:t>UPDATE ON product</a:t>
            </a:r>
            <a:br>
              <a:rPr lang="en-US" dirty="0"/>
            </a:br>
            <a:r>
              <a:rPr lang="en-US" dirty="0"/>
              <a:t>FOR EACH ROW</a:t>
            </a:r>
            <a:br>
              <a:rPr lang="en-US" dirty="0"/>
            </a:br>
            <a:r>
              <a:rPr lang="en-US" dirty="0"/>
              <a:t>BEGIN</a:t>
            </a:r>
            <a:br>
              <a:rPr lang="en-US" dirty="0"/>
            </a:br>
            <a:r>
              <a:rPr lang="en-US" dirty="0"/>
              <a:t>INSERT INTO </a:t>
            </a:r>
            <a:r>
              <a:rPr lang="en-US" dirty="0" err="1"/>
              <a:t>product_check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Values ('After update, row level', </a:t>
            </a:r>
            <a:r>
              <a:rPr lang="en-US" dirty="0" err="1"/>
              <a:t>sysdate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END;</a:t>
            </a:r>
            <a:br>
              <a:rPr lang="en-US" dirty="0"/>
            </a:br>
            <a:r>
              <a:rPr lang="en-US" dirty="0"/>
              <a:t>/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2767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7620000" cy="1143000"/>
          </a:xfrm>
        </p:spPr>
        <p:txBody>
          <a:bodyPr/>
          <a:lstStyle/>
          <a:p>
            <a:r>
              <a:rPr lang="en-US" dirty="0"/>
              <a:t>Now lets execute an update statement on table product.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UPDATE PRODUCT SET </a:t>
            </a:r>
            <a:r>
              <a:rPr lang="en-US" dirty="0" err="1"/>
              <a:t>unit_price</a:t>
            </a:r>
            <a:r>
              <a:rPr lang="en-US" dirty="0"/>
              <a:t> = 800</a:t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product_id</a:t>
            </a:r>
            <a:r>
              <a:rPr lang="en-US" dirty="0"/>
              <a:t> in (100,101);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1481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66800"/>
            <a:ext cx="7620000" cy="1143000"/>
          </a:xfrm>
        </p:spPr>
        <p:txBody>
          <a:bodyPr/>
          <a:lstStyle/>
          <a:p>
            <a:r>
              <a:rPr lang="en-US" dirty="0"/>
              <a:t>Lets check the data in '</a:t>
            </a:r>
            <a:r>
              <a:rPr lang="en-US" dirty="0" err="1"/>
              <a:t>product_check</a:t>
            </a:r>
            <a:r>
              <a:rPr lang="en-US" dirty="0"/>
              <a:t>' table to see the order in which the trigger is fired.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* FROM </a:t>
            </a:r>
            <a:r>
              <a:rPr lang="en-US" dirty="0" err="1"/>
              <a:t>product_check</a:t>
            </a:r>
            <a:r>
              <a:rPr lang="en-US" dirty="0"/>
              <a:t>;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53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Output: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Message </a:t>
            </a:r>
            <a:r>
              <a:rPr lang="en-US" dirty="0" err="1"/>
              <a:t>Current_Date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---------------------------------------------------------------------</a:t>
            </a:r>
            <a:br>
              <a:rPr lang="en-US" dirty="0"/>
            </a:br>
            <a:r>
              <a:rPr lang="en-US" dirty="0"/>
              <a:t>Before update, statement level 26-Nov-2008</a:t>
            </a:r>
            <a:br>
              <a:rPr lang="en-US" dirty="0"/>
            </a:br>
            <a:r>
              <a:rPr lang="en-US" dirty="0"/>
              <a:t>Before update, row level 26-Nov-2008</a:t>
            </a:r>
            <a:br>
              <a:rPr lang="en-US" dirty="0"/>
            </a:br>
            <a:r>
              <a:rPr lang="en-US" dirty="0"/>
              <a:t>After update, Row level 26-Nov-2008</a:t>
            </a:r>
            <a:br>
              <a:rPr lang="en-US" dirty="0"/>
            </a:br>
            <a:r>
              <a:rPr lang="en-US" dirty="0"/>
              <a:t>Before update, Row level 26-Nov-2008</a:t>
            </a:r>
            <a:br>
              <a:rPr lang="en-US" dirty="0"/>
            </a:br>
            <a:r>
              <a:rPr lang="en-US" dirty="0"/>
              <a:t>After update, Row level 26-Nov-2008</a:t>
            </a:r>
            <a:br>
              <a:rPr lang="en-US" dirty="0"/>
            </a:br>
            <a:r>
              <a:rPr lang="en-US" dirty="0"/>
              <a:t>After update, statement level 26-Nov-2008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919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Procedure: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CREATE [OR REPLACE] PROCEDURE 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procedure_name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[(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argument1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mode1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 datatype1,</a:t>
            </a:r>
          </a:p>
          <a:p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  argument2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mode2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 datatype2,</a:t>
            </a:r>
          </a:p>
          <a:p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  . . .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)]</a:t>
            </a:r>
            <a:endParaRPr lang="en-US" altLang="en-US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IS|AS</a:t>
            </a:r>
          </a:p>
          <a:p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procedure_body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en-US" sz="2800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368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Procedure: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defTabSz="400050" eaLnBrk="0" hangingPunct="0">
              <a:lnSpc>
                <a:spcPct val="110000"/>
              </a:lnSpc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...</a:t>
            </a:r>
          </a:p>
          <a:p>
            <a:pPr defTabSz="400050" eaLnBrk="0" hangingPunct="0">
              <a:lnSpc>
                <a:spcPct val="110000"/>
              </a:lnSpc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CREATE TABLE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deptartment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AS SELECT * FROM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dept;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pPr defTabSz="400050" eaLnBrk="0" hangingPunct="0">
              <a:lnSpc>
                <a:spcPct val="110000"/>
              </a:lnSpc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CREATE PROCEDURE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add_dept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IS</a:t>
            </a:r>
          </a:p>
          <a:p>
            <a:pPr defTabSz="400050" eaLnBrk="0" hangingPunct="0">
              <a:lnSpc>
                <a:spcPct val="110000"/>
              </a:lnSpc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dept_id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dept.deptno%TYPE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;</a:t>
            </a:r>
          </a:p>
          <a:p>
            <a:pPr defTabSz="400050" eaLnBrk="0" hangingPunct="0">
              <a:lnSpc>
                <a:spcPct val="110000"/>
              </a:lnSpc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dept_name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dept.dname%TYPE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;</a:t>
            </a:r>
          </a:p>
          <a:p>
            <a:pPr defTabSz="400050" eaLnBrk="0" hangingPunct="0">
              <a:lnSpc>
                <a:spcPct val="110000"/>
              </a:lnSpc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BEGIN</a:t>
            </a:r>
          </a:p>
          <a:p>
            <a:pPr defTabSz="400050" eaLnBrk="0" hangingPunct="0">
              <a:lnSpc>
                <a:spcPct val="110000"/>
              </a:lnSpc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dept_id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:=80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;</a:t>
            </a:r>
          </a:p>
          <a:p>
            <a:pPr defTabSz="400050" eaLnBrk="0" hangingPunct="0">
              <a:lnSpc>
                <a:spcPct val="110000"/>
              </a:lnSpc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dept_name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:=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'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ST-Curriculum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'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;</a:t>
            </a:r>
          </a:p>
          <a:p>
            <a:pPr defTabSz="400050" eaLnBrk="0" hangingPunct="0">
              <a:lnSpc>
                <a:spcPct val="110000"/>
              </a:lnSpc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INSERT INTO </a:t>
            </a: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deptartment(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deptno,dname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)</a:t>
            </a:r>
          </a:p>
          <a:p>
            <a:pPr defTabSz="400050" eaLnBrk="0" hangingPunct="0">
              <a:lnSpc>
                <a:spcPct val="110000"/>
              </a:lnSpc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VALUES(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dept_id,dept_name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);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DBMS_OUTPUT.PUT_LINE(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'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Inserted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'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||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SQL%ROWCOUNT ||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'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row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'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);</a:t>
            </a:r>
          </a:p>
          <a:p>
            <a:pPr defTabSz="400050" eaLnBrk="0" hangingPunct="0">
              <a:lnSpc>
                <a:spcPct val="110000"/>
              </a:lnSpc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END; </a:t>
            </a:r>
          </a:p>
          <a:p>
            <a:pPr defTabSz="400050" eaLnBrk="0" hangingPunct="0">
              <a:lnSpc>
                <a:spcPct val="110000"/>
              </a:lnSpc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310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Invoking the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BEGIN</a:t>
            </a: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add_dept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;</a:t>
            </a: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END;</a:t>
            </a: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</a:t>
            </a: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SELECT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department_id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department_name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FROM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dept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WHERE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department_id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=280;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825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00050" eaLnBrk="0" hangingPunct="0">
              <a:lnSpc>
                <a:spcPct val="110000"/>
              </a:lnSpc>
              <a:tabLst>
                <a:tab pos="400050" algn="r"/>
                <a:tab pos="673100" algn="l"/>
              </a:tabLst>
              <a:defRPr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REATE [OR REPLACE] FUNCTION </a:t>
            </a:r>
            <a:r>
              <a:rPr lang="en-US" i="1" dirty="0" err="1">
                <a:solidFill>
                  <a:srgbClr val="000000"/>
                </a:solidFill>
                <a:latin typeface="Courier New" pitchFamily="49" charset="0"/>
              </a:rPr>
              <a:t>function_name</a:t>
            </a:r>
            <a:endParaRPr lang="en-US" i="1" dirty="0">
              <a:solidFill>
                <a:srgbClr val="000000"/>
              </a:solidFill>
              <a:latin typeface="Courier New" pitchFamily="49" charset="0"/>
            </a:endParaRP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[(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argument1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mode1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]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 datatype1,</a:t>
            </a: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  argument2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mode2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]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 datatype2,</a:t>
            </a: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  . . .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)]</a:t>
            </a:r>
            <a:endParaRPr lang="en-US" i="1" dirty="0">
              <a:solidFill>
                <a:srgbClr val="000000"/>
              </a:solidFill>
              <a:latin typeface="Courier New" pitchFamily="49" charset="0"/>
            </a:endParaRP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RETURN 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datatype</a:t>
            </a: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IS|AS</a:t>
            </a: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function_body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sz="2800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013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Create function addition4(a </a:t>
            </a:r>
            <a:r>
              <a:rPr lang="en-US" dirty="0" err="1"/>
              <a:t>number,b</a:t>
            </a:r>
            <a:r>
              <a:rPr lang="en-US" dirty="0"/>
              <a:t> number)</a:t>
            </a:r>
          </a:p>
          <a:p>
            <a:r>
              <a:rPr lang="en-US" dirty="0"/>
              <a:t>return number</a:t>
            </a:r>
          </a:p>
          <a:p>
            <a:r>
              <a:rPr lang="en-US" dirty="0"/>
              <a:t>Is</a:t>
            </a:r>
          </a:p>
          <a:p>
            <a:r>
              <a:rPr lang="en-US" dirty="0"/>
              <a:t>Begin</a:t>
            </a:r>
          </a:p>
          <a:p>
            <a:r>
              <a:rPr lang="en-US" dirty="0" err="1"/>
              <a:t>dbms_output.put</a:t>
            </a:r>
            <a:r>
              <a:rPr lang="en-US" dirty="0"/>
              <a:t>('the sum of '||a||' and '||b||' is :');</a:t>
            </a:r>
          </a:p>
          <a:p>
            <a:r>
              <a:rPr lang="en-US" dirty="0"/>
              <a:t>return (</a:t>
            </a:r>
            <a:r>
              <a:rPr lang="en-US" dirty="0" err="1"/>
              <a:t>a+b</a:t>
            </a:r>
            <a:r>
              <a:rPr lang="en-US" dirty="0"/>
              <a:t>);</a:t>
            </a:r>
          </a:p>
          <a:p>
            <a:r>
              <a:rPr lang="en-US" dirty="0"/>
              <a:t>End;</a:t>
            </a:r>
          </a:p>
          <a:p>
            <a:r>
              <a:rPr lang="en-US" dirty="0"/>
              <a:t>/</a:t>
            </a:r>
          </a:p>
          <a:p>
            <a:r>
              <a:rPr lang="en-US" dirty="0"/>
              <a:t>begin</a:t>
            </a:r>
          </a:p>
          <a:p>
            <a:r>
              <a:rPr lang="en-US" dirty="0" err="1"/>
              <a:t>dbms_output.put_line</a:t>
            </a:r>
            <a:r>
              <a:rPr lang="en-US" dirty="0"/>
              <a:t>(addition4(6,78));</a:t>
            </a:r>
          </a:p>
          <a:p>
            <a:r>
              <a:rPr lang="en-US" dirty="0"/>
              <a:t>end; </a:t>
            </a:r>
          </a:p>
          <a:p>
            <a:r>
              <a:rPr lang="en-US" dirty="0"/>
              <a:t>/</a:t>
            </a:r>
          </a:p>
          <a:p>
            <a:r>
              <a:rPr lang="en-US" dirty="0"/>
              <a:t>the sum of 6 and 78 is: 84 PL/SQL procedure successfully completed.</a:t>
            </a:r>
          </a:p>
        </p:txBody>
      </p:sp>
    </p:spTree>
    <p:extLst>
      <p:ext uri="{BB962C8B-B14F-4D97-AF65-F5344CB8AC3E}">
        <p14:creationId xmlns:p14="http://schemas.microsoft.com/office/powerpoint/2010/main" xmlns="" val="251319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Triggers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trigger is an event within the DBMS that can cause some code to execute automatically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568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CREATE [OR REPLACE] TRIGGER </a:t>
            </a:r>
            <a:r>
              <a:rPr lang="en-US" dirty="0" err="1"/>
              <a:t>trigger_name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{BEFORE|AFTER|INSTEAD OF}</a:t>
            </a:r>
            <a:br>
              <a:rPr lang="en-US" dirty="0"/>
            </a:br>
            <a:r>
              <a:rPr lang="en-US" dirty="0"/>
              <a:t>{INSERT [OR] | UPDATE [OR] | DELETE}</a:t>
            </a:r>
            <a:br>
              <a:rPr lang="en-US" dirty="0"/>
            </a:br>
            <a:r>
              <a:rPr lang="en-US" dirty="0"/>
              <a:t>[OF </a:t>
            </a:r>
            <a:r>
              <a:rPr lang="en-US" dirty="0" err="1"/>
              <a:t>col_name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ON </a:t>
            </a:r>
            <a:r>
              <a:rPr lang="en-US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[REPLACING OLD AS o NEW AS n]</a:t>
            </a:r>
            <a:br>
              <a:rPr lang="en-US" dirty="0"/>
            </a:br>
            <a:r>
              <a:rPr lang="en-US" dirty="0"/>
              <a:t>[FOR EACH ROW]</a:t>
            </a:r>
            <a:br>
              <a:rPr lang="en-US" dirty="0"/>
            </a:br>
            <a:r>
              <a:rPr lang="en-US" dirty="0"/>
              <a:t>WHEN (condition)</a:t>
            </a:r>
            <a:br>
              <a:rPr lang="en-US" dirty="0"/>
            </a:br>
            <a:r>
              <a:rPr lang="en-US" dirty="0"/>
              <a:t>BEGIN</a:t>
            </a:r>
            <a:br>
              <a:rPr lang="en-US" dirty="0"/>
            </a:br>
            <a:r>
              <a:rPr lang="en-US" dirty="0"/>
              <a:t>--SQL Statements</a:t>
            </a:r>
            <a:br>
              <a:rPr lang="en-US" dirty="0"/>
            </a:br>
            <a:r>
              <a:rPr lang="en-US" dirty="0"/>
              <a:t>END;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050616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441</Words>
  <Application>Microsoft Office PowerPoint</Application>
  <PresentationFormat>Custom</PresentationFormat>
  <Paragraphs>135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Adjacency</vt:lpstr>
      <vt:lpstr>Database Systems</vt:lpstr>
      <vt:lpstr>Procedures</vt:lpstr>
      <vt:lpstr>Procedure: Syntax</vt:lpstr>
      <vt:lpstr>Procedure: Example</vt:lpstr>
      <vt:lpstr>Invoking the Procedure</vt:lpstr>
      <vt:lpstr>Function: Syntax</vt:lpstr>
      <vt:lpstr>Example</vt:lpstr>
      <vt:lpstr> Triggers  </vt:lpstr>
      <vt:lpstr>Syntax</vt:lpstr>
      <vt:lpstr>For Example:  </vt:lpstr>
      <vt:lpstr>1) Create the product table and product_price_history  </vt:lpstr>
      <vt:lpstr>2) Create the product_history_trigger and execute it  </vt:lpstr>
      <vt:lpstr>3) Lets insert &amp; update the price of a product.</vt:lpstr>
      <vt:lpstr>Types of PL/SQL Triggers  </vt:lpstr>
      <vt:lpstr>PL/SQL Triggers Execution Hierarchy  </vt:lpstr>
      <vt:lpstr>For Example:  </vt:lpstr>
      <vt:lpstr>1) BEFORE UPDATE, Statement Level:  </vt:lpstr>
      <vt:lpstr>2) BEFORE UPDATE, Row Level:  </vt:lpstr>
      <vt:lpstr>3) AFTER UPDATE, Statement Level:  </vt:lpstr>
      <vt:lpstr>4) AFTER UPDATE, Row Level:  </vt:lpstr>
      <vt:lpstr>Now lets execute an update statement on table product.  </vt:lpstr>
      <vt:lpstr>Lets check the data in 'product_check' table to see the order in which the trigger is fired.</vt:lpstr>
      <vt:lpstr>Output: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Shoaib Raza</dc:creator>
  <cp:lastModifiedBy>Administrator</cp:lastModifiedBy>
  <cp:revision>13</cp:revision>
  <cp:lastPrinted>2016-11-22T04:45:45Z</cp:lastPrinted>
  <dcterms:created xsi:type="dcterms:W3CDTF">2016-11-22T04:27:54Z</dcterms:created>
  <dcterms:modified xsi:type="dcterms:W3CDTF">2016-11-22T05:48:43Z</dcterms:modified>
</cp:coreProperties>
</file>