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76" r:id="rId12"/>
    <p:sldId id="277" r:id="rId13"/>
    <p:sldId id="266" r:id="rId14"/>
    <p:sldId id="267" r:id="rId15"/>
    <p:sldId id="278" r:id="rId16"/>
    <p:sldId id="275" r:id="rId17"/>
    <p:sldId id="268" r:id="rId18"/>
    <p:sldId id="269" r:id="rId19"/>
    <p:sldId id="270" r:id="rId20"/>
    <p:sldId id="271" r:id="rId21"/>
    <p:sldId id="272" r:id="rId22"/>
    <p:sldId id="273" r:id="rId23"/>
    <p:sldId id="274"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9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3326239-5AFF-4F0C-AD7E-B4DD4BBCC5B2}" type="datetimeFigureOut">
              <a:rPr lang="en-US" smtClean="0"/>
              <a:pPr/>
              <a:t>9/11/2016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5415DF0-1BF7-448B-81F6-7DBA73EBFDC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3326239-5AFF-4F0C-AD7E-B4DD4BBCC5B2}" type="datetimeFigureOut">
              <a:rPr lang="en-US" smtClean="0"/>
              <a:pPr/>
              <a:t>9/11/2016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5415DF0-1BF7-448B-81F6-7DBA73EBFDC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3326239-5AFF-4F0C-AD7E-B4DD4BBCC5B2}" type="datetimeFigureOut">
              <a:rPr lang="en-US" smtClean="0"/>
              <a:pPr/>
              <a:t>9/11/2016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5415DF0-1BF7-448B-81F6-7DBA73EBFDC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3326239-5AFF-4F0C-AD7E-B4DD4BBCC5B2}" type="datetimeFigureOut">
              <a:rPr lang="en-US" smtClean="0"/>
              <a:pPr/>
              <a:t>9/11/2016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5415DF0-1BF7-448B-81F6-7DBA73EBFDC5}"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3326239-5AFF-4F0C-AD7E-B4DD4BBCC5B2}" type="datetimeFigureOut">
              <a:rPr lang="en-US" smtClean="0"/>
              <a:pPr/>
              <a:t>9/11/2016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5415DF0-1BF7-448B-81F6-7DBA73EBFDC5}"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3326239-5AFF-4F0C-AD7E-B4DD4BBCC5B2}" type="datetimeFigureOut">
              <a:rPr lang="en-US" smtClean="0"/>
              <a:pPr/>
              <a:t>9/11/2016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5415DF0-1BF7-448B-81F6-7DBA73EBFDC5}"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3326239-5AFF-4F0C-AD7E-B4DD4BBCC5B2}" type="datetimeFigureOut">
              <a:rPr lang="en-US" smtClean="0"/>
              <a:pPr/>
              <a:t>9/11/2016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5415DF0-1BF7-448B-81F6-7DBA73EBFDC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3326239-5AFF-4F0C-AD7E-B4DD4BBCC5B2}" type="datetimeFigureOut">
              <a:rPr lang="en-US" smtClean="0"/>
              <a:pPr/>
              <a:t>9/11/2016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5415DF0-1BF7-448B-81F6-7DBA73EBFDC5}"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3326239-5AFF-4F0C-AD7E-B4DD4BBCC5B2}" type="datetimeFigureOut">
              <a:rPr lang="en-US" smtClean="0"/>
              <a:pPr/>
              <a:t>9/11/2016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5415DF0-1BF7-448B-81F6-7DBA73EBFDC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33326239-5AFF-4F0C-AD7E-B4DD4BBCC5B2}" type="datetimeFigureOut">
              <a:rPr lang="en-US" smtClean="0"/>
              <a:pPr/>
              <a:t>9/11/2016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5415DF0-1BF7-448B-81F6-7DBA73EBFDC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3326239-5AFF-4F0C-AD7E-B4DD4BBCC5B2}" type="datetimeFigureOut">
              <a:rPr lang="en-US" smtClean="0"/>
              <a:pPr/>
              <a:t>9/11/2016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5415DF0-1BF7-448B-81F6-7DBA73EBFDC5}"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3326239-5AFF-4F0C-AD7E-B4DD4BBCC5B2}" type="datetimeFigureOut">
              <a:rPr lang="en-US" smtClean="0"/>
              <a:pPr/>
              <a:t>9/11/2016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5415DF0-1BF7-448B-81F6-7DBA73EBFDC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Systems</a:t>
            </a:r>
            <a:endParaRPr lang="en-US" dirty="0"/>
          </a:p>
        </p:txBody>
      </p:sp>
      <p:sp>
        <p:nvSpPr>
          <p:cNvPr id="3" name="Subtitle 2"/>
          <p:cNvSpPr>
            <a:spLocks noGrp="1"/>
          </p:cNvSpPr>
          <p:nvPr>
            <p:ph type="subTitle" idx="1"/>
          </p:nvPr>
        </p:nvSpPr>
        <p:spPr/>
        <p:txBody>
          <a:bodyPr/>
          <a:lstStyle/>
          <a:p>
            <a:r>
              <a:rPr lang="en-US" smtClean="0"/>
              <a:t>Lab 03</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113104717"/>
              </p:ext>
            </p:extLst>
          </p:nvPr>
        </p:nvGraphicFramePr>
        <p:xfrm>
          <a:off x="228600" y="1219200"/>
          <a:ext cx="8686800" cy="5410200"/>
        </p:xfrm>
        <a:graphic>
          <a:graphicData uri="http://schemas.openxmlformats.org/drawingml/2006/table">
            <a:tbl>
              <a:tblPr firstRow="1" firstCol="1" bandRow="1">
                <a:tableStyleId>{5C22544A-7EE6-4342-B048-85BDC9FD1C3A}</a:tableStyleId>
              </a:tblPr>
              <a:tblGrid>
                <a:gridCol w="2895600"/>
                <a:gridCol w="2895600"/>
                <a:gridCol w="2895600"/>
              </a:tblGrid>
              <a:tr h="227831">
                <a:tc>
                  <a:txBody>
                    <a:bodyPr/>
                    <a:lstStyle/>
                    <a:p>
                      <a:pPr marL="57150" marR="0">
                        <a:spcBef>
                          <a:spcPts val="10"/>
                        </a:spcBef>
                        <a:spcAft>
                          <a:spcPts val="0"/>
                        </a:spcAft>
                      </a:pPr>
                      <a:r>
                        <a:rPr lang="en-US" sz="1400" dirty="0">
                          <a:effectLst/>
                        </a:rPr>
                        <a:t>Fu</a:t>
                      </a:r>
                      <a:r>
                        <a:rPr lang="en-US" sz="1400" spc="10" dirty="0">
                          <a:effectLst/>
                        </a:rPr>
                        <a:t>n</a:t>
                      </a:r>
                      <a:r>
                        <a:rPr lang="en-US" sz="1400" spc="-5" dirty="0">
                          <a:effectLst/>
                        </a:rPr>
                        <a:t>c</a:t>
                      </a:r>
                      <a:r>
                        <a:rPr lang="en-US" sz="1400" dirty="0">
                          <a:effectLst/>
                        </a:rPr>
                        <a:t>t</a:t>
                      </a:r>
                      <a:r>
                        <a:rPr lang="en-US" sz="1400" spc="-10" dirty="0">
                          <a:effectLst/>
                        </a:rPr>
                        <a:t>i</a:t>
                      </a:r>
                      <a:r>
                        <a:rPr lang="en-US" sz="1400" dirty="0">
                          <a:effectLst/>
                        </a:rPr>
                        <a:t>on</a:t>
                      </a:r>
                      <a:endParaRPr lang="en-US" sz="1400" dirty="0">
                        <a:effectLst/>
                        <a:latin typeface="Times New Roman"/>
                        <a:ea typeface="Times New Roman"/>
                      </a:endParaRPr>
                    </a:p>
                  </a:txBody>
                  <a:tcPr marL="68580" marR="68580" marT="0" marB="0"/>
                </a:tc>
                <a:tc>
                  <a:txBody>
                    <a:bodyPr/>
                    <a:lstStyle/>
                    <a:p>
                      <a:pPr marL="57785" marR="0">
                        <a:spcBef>
                          <a:spcPts val="10"/>
                        </a:spcBef>
                        <a:spcAft>
                          <a:spcPts val="0"/>
                        </a:spcAft>
                      </a:pPr>
                      <a:r>
                        <a:rPr lang="en-US" sz="1400">
                          <a:effectLst/>
                        </a:rPr>
                        <a:t>Res</a:t>
                      </a:r>
                      <a:r>
                        <a:rPr lang="en-US" sz="1400" spc="10">
                          <a:effectLst/>
                        </a:rPr>
                        <a:t>u</a:t>
                      </a:r>
                      <a:r>
                        <a:rPr lang="en-US" sz="1400" spc="-10">
                          <a:effectLst/>
                        </a:rPr>
                        <a:t>l</a:t>
                      </a:r>
                      <a:r>
                        <a:rPr lang="en-US" sz="1400">
                          <a:effectLst/>
                        </a:rPr>
                        <a:t>t</a:t>
                      </a:r>
                      <a:endParaRPr lang="en-US" sz="1400">
                        <a:effectLst/>
                        <a:latin typeface="Times New Roman"/>
                        <a:ea typeface="Times New Roman"/>
                      </a:endParaRPr>
                    </a:p>
                  </a:txBody>
                  <a:tcPr marL="68580" marR="68580" marT="0" marB="0"/>
                </a:tc>
                <a:tc>
                  <a:txBody>
                    <a:bodyPr/>
                    <a:lstStyle/>
                    <a:p>
                      <a:pPr marL="57785" marR="0">
                        <a:spcBef>
                          <a:spcPts val="10"/>
                        </a:spcBef>
                        <a:spcAft>
                          <a:spcPts val="0"/>
                        </a:spcAft>
                      </a:pPr>
                      <a:r>
                        <a:rPr lang="en-US" sz="1400">
                          <a:effectLst/>
                        </a:rPr>
                        <a:t>Descr</a:t>
                      </a:r>
                      <a:r>
                        <a:rPr lang="en-US" sz="1400" spc="-10">
                          <a:effectLst/>
                        </a:rPr>
                        <a:t>i</a:t>
                      </a:r>
                      <a:r>
                        <a:rPr lang="en-US" sz="1400" spc="10">
                          <a:effectLst/>
                        </a:rPr>
                        <a:t>p</a:t>
                      </a:r>
                      <a:r>
                        <a:rPr lang="en-US" sz="1400">
                          <a:effectLst/>
                        </a:rPr>
                        <a:t>tion</a:t>
                      </a:r>
                      <a:endParaRPr lang="en-US" sz="1400">
                        <a:effectLst/>
                        <a:latin typeface="Times New Roman"/>
                        <a:ea typeface="Times New Roman"/>
                      </a:endParaRPr>
                    </a:p>
                  </a:txBody>
                  <a:tcPr marL="68580" marR="68580" marT="0" marB="0"/>
                </a:tc>
              </a:tr>
              <a:tr h="563250">
                <a:tc>
                  <a:txBody>
                    <a:bodyPr/>
                    <a:lstStyle/>
                    <a:p>
                      <a:pPr marL="57150" marR="0">
                        <a:spcBef>
                          <a:spcPts val="20"/>
                        </a:spcBef>
                        <a:spcAft>
                          <a:spcPts val="0"/>
                        </a:spcAft>
                      </a:pPr>
                      <a:r>
                        <a:rPr lang="en-US" sz="1400">
                          <a:effectLst/>
                        </a:rPr>
                        <a:t>MONTHS_BE</a:t>
                      </a:r>
                      <a:r>
                        <a:rPr lang="en-US" sz="1400" spc="10">
                          <a:effectLst/>
                        </a:rPr>
                        <a:t>T</a:t>
                      </a:r>
                      <a:r>
                        <a:rPr lang="en-US" sz="1400" spc="-15">
                          <a:effectLst/>
                        </a:rPr>
                        <a:t>W</a:t>
                      </a:r>
                      <a:r>
                        <a:rPr lang="en-US" sz="1400" spc="5">
                          <a:effectLst/>
                        </a:rPr>
                        <a:t>E</a:t>
                      </a:r>
                      <a:r>
                        <a:rPr lang="en-US" sz="1400">
                          <a:effectLst/>
                        </a:rPr>
                        <a:t>EN(’0</a:t>
                      </a:r>
                      <a:r>
                        <a:rPr lang="en-US" sz="1400" spc="-5">
                          <a:effectLst/>
                        </a:rPr>
                        <a:t>1</a:t>
                      </a:r>
                      <a:r>
                        <a:rPr lang="en-US" sz="1400" spc="5">
                          <a:effectLst/>
                        </a:rPr>
                        <a:t>-</a:t>
                      </a:r>
                      <a:r>
                        <a:rPr lang="en-US" sz="1400">
                          <a:effectLst/>
                        </a:rPr>
                        <a:t>SEP-95’,</a:t>
                      </a:r>
                      <a:r>
                        <a:rPr lang="en-US" sz="1400" spc="190">
                          <a:effectLst/>
                        </a:rPr>
                        <a:t> </a:t>
                      </a:r>
                      <a:r>
                        <a:rPr lang="en-US" sz="1400" spc="10">
                          <a:effectLst/>
                        </a:rPr>
                        <a:t>’</a:t>
                      </a:r>
                      <a:r>
                        <a:rPr lang="en-US" sz="1400" spc="-10">
                          <a:effectLst/>
                        </a:rPr>
                        <a:t>1</a:t>
                      </a:r>
                      <a:r>
                        <a:rPr lang="en-US" sz="1400">
                          <a:effectLst/>
                        </a:rPr>
                        <a:t>1-JAN-</a:t>
                      </a:r>
                      <a:r>
                        <a:rPr lang="en-US" sz="1400" spc="-5">
                          <a:effectLst/>
                        </a:rPr>
                        <a:t>9</a:t>
                      </a:r>
                      <a:r>
                        <a:rPr lang="en-US" sz="1400">
                          <a:effectLst/>
                        </a:rPr>
                        <a:t>4’)</a:t>
                      </a:r>
                      <a:endParaRPr lang="en-US" sz="1400">
                        <a:effectLst/>
                        <a:latin typeface="Times New Roman"/>
                        <a:ea typeface="Times New Roman"/>
                      </a:endParaRPr>
                    </a:p>
                  </a:txBody>
                  <a:tcPr marL="68580" marR="68580" marT="0" marB="0"/>
                </a:tc>
                <a:tc>
                  <a:txBody>
                    <a:bodyPr/>
                    <a:lstStyle/>
                    <a:p>
                      <a:pPr marL="57785" marR="0">
                        <a:spcBef>
                          <a:spcPts val="10"/>
                        </a:spcBef>
                        <a:spcAft>
                          <a:spcPts val="0"/>
                        </a:spcAft>
                      </a:pPr>
                      <a:r>
                        <a:rPr lang="en-US" sz="1400">
                          <a:effectLst/>
                        </a:rPr>
                        <a:t>19.6774194</a:t>
                      </a:r>
                      <a:endParaRPr lang="en-US" sz="1400">
                        <a:effectLst/>
                        <a:latin typeface="Times New Roman"/>
                        <a:ea typeface="Times New Roman"/>
                      </a:endParaRPr>
                    </a:p>
                  </a:txBody>
                  <a:tcPr marL="68580" marR="68580" marT="0" marB="0"/>
                </a:tc>
                <a:tc>
                  <a:txBody>
                    <a:bodyPr/>
                    <a:lstStyle/>
                    <a:p>
                      <a:pPr marL="57785" marR="149860">
                        <a:lnSpc>
                          <a:spcPct val="101000"/>
                        </a:lnSpc>
                        <a:spcBef>
                          <a:spcPts val="10"/>
                        </a:spcBef>
                        <a:spcAft>
                          <a:spcPts val="0"/>
                        </a:spcAft>
                      </a:pPr>
                      <a:r>
                        <a:rPr lang="en-US" sz="1400">
                          <a:effectLst/>
                        </a:rPr>
                        <a:t>N</a:t>
                      </a:r>
                      <a:r>
                        <a:rPr lang="en-US" sz="1400" spc="5">
                          <a:effectLst/>
                        </a:rPr>
                        <a:t>u</a:t>
                      </a:r>
                      <a:r>
                        <a:rPr lang="en-US" sz="1400" spc="-15">
                          <a:effectLst/>
                        </a:rPr>
                        <a:t>m</a:t>
                      </a:r>
                      <a:r>
                        <a:rPr lang="en-US" sz="1400" spc="5">
                          <a:effectLst/>
                        </a:rPr>
                        <a:t>b</a:t>
                      </a:r>
                      <a:r>
                        <a:rPr lang="en-US" sz="1400">
                          <a:effectLst/>
                        </a:rPr>
                        <a:t>er</a:t>
                      </a:r>
                      <a:r>
                        <a:rPr lang="en-US" sz="1400" spc="20">
                          <a:effectLst/>
                        </a:rPr>
                        <a:t> </a:t>
                      </a:r>
                      <a:r>
                        <a:rPr lang="en-US" sz="1400">
                          <a:effectLst/>
                        </a:rPr>
                        <a:t>of</a:t>
                      </a:r>
                      <a:r>
                        <a:rPr lang="en-US" sz="1400" spc="20">
                          <a:effectLst/>
                        </a:rPr>
                        <a:t> </a:t>
                      </a:r>
                      <a:r>
                        <a:rPr lang="en-US" sz="1400" spc="-10">
                          <a:effectLst/>
                        </a:rPr>
                        <a:t>m</a:t>
                      </a:r>
                      <a:r>
                        <a:rPr lang="en-US" sz="1400" spc="5">
                          <a:effectLst/>
                        </a:rPr>
                        <a:t>o</a:t>
                      </a:r>
                      <a:r>
                        <a:rPr lang="en-US" sz="1400">
                          <a:effectLst/>
                        </a:rPr>
                        <a:t>nths b</a:t>
                      </a:r>
                      <a:r>
                        <a:rPr lang="en-US" sz="1400" spc="-10">
                          <a:effectLst/>
                        </a:rPr>
                        <a:t>e</a:t>
                      </a:r>
                      <a:r>
                        <a:rPr lang="en-US" sz="1400">
                          <a:effectLst/>
                        </a:rPr>
                        <a:t>t</a:t>
                      </a:r>
                      <a:r>
                        <a:rPr lang="en-US" sz="1400" spc="10">
                          <a:effectLst/>
                        </a:rPr>
                        <a:t>w</a:t>
                      </a:r>
                      <a:r>
                        <a:rPr lang="en-US" sz="1400" spc="-10">
                          <a:effectLst/>
                        </a:rPr>
                        <a:t>e</a:t>
                      </a:r>
                      <a:r>
                        <a:rPr lang="en-US" sz="1400" spc="-5">
                          <a:effectLst/>
                        </a:rPr>
                        <a:t>e</a:t>
                      </a:r>
                      <a:r>
                        <a:rPr lang="en-US" sz="1400">
                          <a:effectLst/>
                        </a:rPr>
                        <a:t>n</a:t>
                      </a:r>
                      <a:r>
                        <a:rPr lang="en-US" sz="1400" spc="15">
                          <a:effectLst/>
                        </a:rPr>
                        <a:t> </a:t>
                      </a:r>
                      <a:r>
                        <a:rPr lang="en-US" sz="1400">
                          <a:effectLst/>
                        </a:rPr>
                        <a:t>two</a:t>
                      </a:r>
                      <a:r>
                        <a:rPr lang="en-US" sz="1400" spc="45">
                          <a:effectLst/>
                        </a:rPr>
                        <a:t> </a:t>
                      </a:r>
                      <a:r>
                        <a:rPr lang="en-US" sz="1400">
                          <a:effectLst/>
                        </a:rPr>
                        <a:t>d</a:t>
                      </a:r>
                      <a:r>
                        <a:rPr lang="en-US" sz="1400" spc="-10">
                          <a:effectLst/>
                        </a:rPr>
                        <a:t>a</a:t>
                      </a:r>
                      <a:r>
                        <a:rPr lang="en-US" sz="1400">
                          <a:effectLst/>
                        </a:rPr>
                        <a:t>tes</a:t>
                      </a:r>
                      <a:endParaRPr lang="en-US" sz="1400">
                        <a:effectLst/>
                        <a:latin typeface="Times New Roman"/>
                        <a:ea typeface="Times New Roman"/>
                      </a:endParaRPr>
                    </a:p>
                  </a:txBody>
                  <a:tcPr marL="68580" marR="68580" marT="0" marB="0"/>
                </a:tc>
              </a:tr>
              <a:tr h="577489">
                <a:tc>
                  <a:txBody>
                    <a:bodyPr/>
                    <a:lstStyle/>
                    <a:p>
                      <a:pPr marL="57150" marR="0">
                        <a:spcBef>
                          <a:spcPts val="20"/>
                        </a:spcBef>
                        <a:spcAft>
                          <a:spcPts val="0"/>
                        </a:spcAft>
                      </a:pPr>
                      <a:r>
                        <a:rPr lang="en-US" sz="1400">
                          <a:effectLst/>
                        </a:rPr>
                        <a:t>ADD</a:t>
                      </a:r>
                      <a:r>
                        <a:rPr lang="en-US" sz="1400" spc="-5">
                          <a:effectLst/>
                        </a:rPr>
                        <a:t>_</a:t>
                      </a:r>
                      <a:r>
                        <a:rPr lang="en-US" sz="1400">
                          <a:effectLst/>
                        </a:rPr>
                        <a:t>MONTHS(</a:t>
                      </a:r>
                      <a:r>
                        <a:rPr lang="en-US" sz="1400" spc="5">
                          <a:effectLst/>
                        </a:rPr>
                        <a:t>’</a:t>
                      </a:r>
                      <a:r>
                        <a:rPr lang="en-US" sz="1400">
                          <a:effectLst/>
                        </a:rPr>
                        <a:t>11-JAN-94’,</a:t>
                      </a:r>
                      <a:r>
                        <a:rPr lang="en-US" sz="1400" spc="75">
                          <a:effectLst/>
                        </a:rPr>
                        <a:t> </a:t>
                      </a:r>
                      <a:r>
                        <a:rPr lang="en-US" sz="1400">
                          <a:effectLst/>
                        </a:rPr>
                        <a:t>6)</a:t>
                      </a:r>
                      <a:endParaRPr lang="en-US" sz="1400">
                        <a:effectLst/>
                        <a:latin typeface="Times New Roman"/>
                        <a:ea typeface="Times New Roman"/>
                      </a:endParaRPr>
                    </a:p>
                  </a:txBody>
                  <a:tcPr marL="68580" marR="68580" marT="0" marB="0"/>
                </a:tc>
                <a:tc>
                  <a:txBody>
                    <a:bodyPr/>
                    <a:lstStyle/>
                    <a:p>
                      <a:pPr marL="57785" marR="0">
                        <a:spcBef>
                          <a:spcPts val="10"/>
                        </a:spcBef>
                        <a:spcAft>
                          <a:spcPts val="0"/>
                        </a:spcAft>
                      </a:pPr>
                      <a:r>
                        <a:rPr lang="en-US" sz="1400">
                          <a:effectLst/>
                        </a:rPr>
                        <a:t>’11-</a:t>
                      </a:r>
                      <a:r>
                        <a:rPr lang="en-US" sz="1400" spc="-10">
                          <a:effectLst/>
                        </a:rPr>
                        <a:t>J</a:t>
                      </a:r>
                      <a:r>
                        <a:rPr lang="en-US" sz="1400" spc="5">
                          <a:effectLst/>
                        </a:rPr>
                        <a:t>U</a:t>
                      </a:r>
                      <a:r>
                        <a:rPr lang="en-US" sz="1400">
                          <a:effectLst/>
                        </a:rPr>
                        <a:t>L-94’</a:t>
                      </a:r>
                      <a:endParaRPr lang="en-US" sz="1400">
                        <a:effectLst/>
                        <a:latin typeface="Times New Roman"/>
                        <a:ea typeface="Times New Roman"/>
                      </a:endParaRPr>
                    </a:p>
                  </a:txBody>
                  <a:tcPr marL="68580" marR="68580" marT="0" marB="0"/>
                </a:tc>
                <a:tc>
                  <a:txBody>
                    <a:bodyPr/>
                    <a:lstStyle/>
                    <a:p>
                      <a:pPr marL="57785" marR="332105">
                        <a:lnSpc>
                          <a:spcPct val="101000"/>
                        </a:lnSpc>
                        <a:spcBef>
                          <a:spcPts val="10"/>
                        </a:spcBef>
                        <a:spcAft>
                          <a:spcPts val="0"/>
                        </a:spcAft>
                      </a:pPr>
                      <a:r>
                        <a:rPr lang="en-US" sz="1400">
                          <a:effectLst/>
                        </a:rPr>
                        <a:t>Add</a:t>
                      </a:r>
                      <a:r>
                        <a:rPr lang="en-US" sz="1400" spc="20">
                          <a:effectLst/>
                        </a:rPr>
                        <a:t> </a:t>
                      </a:r>
                      <a:r>
                        <a:rPr lang="en-US" sz="1400">
                          <a:effectLst/>
                        </a:rPr>
                        <a:t>ca</a:t>
                      </a:r>
                      <a:r>
                        <a:rPr lang="en-US" sz="1400" spc="-10">
                          <a:effectLst/>
                        </a:rPr>
                        <a:t>l</a:t>
                      </a:r>
                      <a:r>
                        <a:rPr lang="en-US" sz="1400" spc="-5">
                          <a:effectLst/>
                        </a:rPr>
                        <a:t>e</a:t>
                      </a:r>
                      <a:r>
                        <a:rPr lang="en-US" sz="1400">
                          <a:effectLst/>
                        </a:rPr>
                        <a:t>n</a:t>
                      </a:r>
                      <a:r>
                        <a:rPr lang="en-US" sz="1400" spc="5">
                          <a:effectLst/>
                        </a:rPr>
                        <a:t>d</a:t>
                      </a:r>
                      <a:r>
                        <a:rPr lang="en-US" sz="1400">
                          <a:effectLst/>
                        </a:rPr>
                        <a:t>ar </a:t>
                      </a:r>
                      <a:r>
                        <a:rPr lang="en-US" sz="1400" spc="-15">
                          <a:effectLst/>
                        </a:rPr>
                        <a:t>m</a:t>
                      </a:r>
                      <a:r>
                        <a:rPr lang="en-US" sz="1400" spc="10">
                          <a:effectLst/>
                        </a:rPr>
                        <a:t>o</a:t>
                      </a:r>
                      <a:r>
                        <a:rPr lang="en-US" sz="1400">
                          <a:effectLst/>
                        </a:rPr>
                        <a:t>n</a:t>
                      </a:r>
                      <a:r>
                        <a:rPr lang="en-US" sz="1400" spc="-10">
                          <a:effectLst/>
                        </a:rPr>
                        <a:t>t</a:t>
                      </a:r>
                      <a:r>
                        <a:rPr lang="en-US" sz="1400">
                          <a:effectLst/>
                        </a:rPr>
                        <a:t>hs</a:t>
                      </a:r>
                      <a:r>
                        <a:rPr lang="en-US" sz="1400" spc="15">
                          <a:effectLst/>
                        </a:rPr>
                        <a:t> </a:t>
                      </a:r>
                      <a:r>
                        <a:rPr lang="en-US" sz="1400">
                          <a:effectLst/>
                        </a:rPr>
                        <a:t>to</a:t>
                      </a:r>
                      <a:r>
                        <a:rPr lang="en-US" sz="1400" spc="20">
                          <a:effectLst/>
                        </a:rPr>
                        <a:t> </a:t>
                      </a:r>
                      <a:r>
                        <a:rPr lang="en-US" sz="1400">
                          <a:effectLst/>
                        </a:rPr>
                        <a:t>dates</a:t>
                      </a:r>
                      <a:endParaRPr lang="en-US" sz="1400">
                        <a:effectLst/>
                        <a:latin typeface="Times New Roman"/>
                        <a:ea typeface="Times New Roman"/>
                      </a:endParaRPr>
                    </a:p>
                  </a:txBody>
                  <a:tcPr marL="68580" marR="68580" marT="0" marB="0"/>
                </a:tc>
              </a:tr>
              <a:tr h="492052">
                <a:tc>
                  <a:txBody>
                    <a:bodyPr/>
                    <a:lstStyle/>
                    <a:p>
                      <a:pPr marL="57150" marR="0">
                        <a:spcBef>
                          <a:spcPts val="25"/>
                        </a:spcBef>
                        <a:spcAft>
                          <a:spcPts val="0"/>
                        </a:spcAft>
                      </a:pPr>
                      <a:r>
                        <a:rPr lang="en-US" sz="1400">
                          <a:effectLst/>
                        </a:rPr>
                        <a:t>N</a:t>
                      </a:r>
                      <a:r>
                        <a:rPr lang="en-US" sz="1400" spc="5">
                          <a:effectLst/>
                        </a:rPr>
                        <a:t>E</a:t>
                      </a:r>
                      <a:r>
                        <a:rPr lang="en-US" sz="1400">
                          <a:effectLst/>
                        </a:rPr>
                        <a:t>XT</a:t>
                      </a:r>
                      <a:r>
                        <a:rPr lang="en-US" sz="1400" spc="5">
                          <a:effectLst/>
                        </a:rPr>
                        <a:t>_</a:t>
                      </a:r>
                      <a:r>
                        <a:rPr lang="en-US" sz="1400">
                          <a:effectLst/>
                        </a:rPr>
                        <a:t>D</a:t>
                      </a:r>
                      <a:r>
                        <a:rPr lang="en-US" sz="1400" spc="5">
                          <a:effectLst/>
                        </a:rPr>
                        <a:t>AY(’0</a:t>
                      </a:r>
                      <a:r>
                        <a:rPr lang="en-US" sz="1400" spc="-5">
                          <a:effectLst/>
                        </a:rPr>
                        <a:t>1</a:t>
                      </a:r>
                      <a:r>
                        <a:rPr lang="en-US" sz="1400" spc="5">
                          <a:effectLst/>
                        </a:rPr>
                        <a:t>-SEP</a:t>
                      </a:r>
                      <a:r>
                        <a:rPr lang="en-US" sz="1400">
                          <a:effectLst/>
                        </a:rPr>
                        <a:t>-</a:t>
                      </a:r>
                      <a:r>
                        <a:rPr lang="en-US" sz="1400" spc="5">
                          <a:effectLst/>
                        </a:rPr>
                        <a:t>95’</a:t>
                      </a:r>
                      <a:r>
                        <a:rPr lang="en-US" sz="1400">
                          <a:effectLst/>
                        </a:rPr>
                        <a:t>,</a:t>
                      </a:r>
                      <a:r>
                        <a:rPr lang="en-US" sz="1400" spc="35">
                          <a:effectLst/>
                        </a:rPr>
                        <a:t> </a:t>
                      </a:r>
                      <a:r>
                        <a:rPr lang="en-US" sz="1400">
                          <a:effectLst/>
                        </a:rPr>
                        <a:t>‘F</a:t>
                      </a:r>
                      <a:r>
                        <a:rPr lang="en-US" sz="1400" spc="5">
                          <a:effectLst/>
                        </a:rPr>
                        <a:t>R</a:t>
                      </a:r>
                      <a:r>
                        <a:rPr lang="en-US" sz="1400">
                          <a:effectLst/>
                        </a:rPr>
                        <a:t>IDA</a:t>
                      </a:r>
                      <a:r>
                        <a:rPr lang="en-US" sz="1400" spc="5">
                          <a:effectLst/>
                        </a:rPr>
                        <a:t>Y’)</a:t>
                      </a:r>
                      <a:endParaRPr lang="en-US" sz="1400">
                        <a:effectLst/>
                        <a:latin typeface="Times New Roman"/>
                        <a:ea typeface="Times New Roman"/>
                      </a:endParaRPr>
                    </a:p>
                  </a:txBody>
                  <a:tcPr marL="68580" marR="68580" marT="0" marB="0"/>
                </a:tc>
                <a:tc>
                  <a:txBody>
                    <a:bodyPr/>
                    <a:lstStyle/>
                    <a:p>
                      <a:pPr marL="57785" marR="0">
                        <a:spcBef>
                          <a:spcPts val="15"/>
                        </a:spcBef>
                        <a:spcAft>
                          <a:spcPts val="0"/>
                        </a:spcAft>
                      </a:pPr>
                      <a:r>
                        <a:rPr lang="en-US" sz="1400">
                          <a:effectLst/>
                        </a:rPr>
                        <a:t>’08</a:t>
                      </a:r>
                      <a:r>
                        <a:rPr lang="en-US" sz="1400" spc="-5">
                          <a:effectLst/>
                        </a:rPr>
                        <a:t>-</a:t>
                      </a:r>
                      <a:r>
                        <a:rPr lang="en-US" sz="1400">
                          <a:effectLst/>
                        </a:rPr>
                        <a:t>SEP-95’</a:t>
                      </a:r>
                      <a:endParaRPr lang="en-US" sz="1400">
                        <a:effectLst/>
                        <a:latin typeface="Times New Roman"/>
                        <a:ea typeface="Times New Roman"/>
                      </a:endParaRPr>
                    </a:p>
                  </a:txBody>
                  <a:tcPr marL="68580" marR="68580" marT="0" marB="0"/>
                </a:tc>
                <a:tc>
                  <a:txBody>
                    <a:bodyPr/>
                    <a:lstStyle/>
                    <a:p>
                      <a:pPr marL="57785" marR="69850">
                        <a:lnSpc>
                          <a:spcPct val="101000"/>
                        </a:lnSpc>
                        <a:spcBef>
                          <a:spcPts val="15"/>
                        </a:spcBef>
                        <a:spcAft>
                          <a:spcPts val="0"/>
                        </a:spcAft>
                      </a:pPr>
                      <a:r>
                        <a:rPr lang="en-US" sz="1400">
                          <a:effectLst/>
                        </a:rPr>
                        <a:t>Next</a:t>
                      </a:r>
                      <a:r>
                        <a:rPr lang="en-US" sz="1400" spc="25">
                          <a:effectLst/>
                        </a:rPr>
                        <a:t> </a:t>
                      </a:r>
                      <a:r>
                        <a:rPr lang="en-US" sz="1400">
                          <a:effectLst/>
                        </a:rPr>
                        <a:t>d</a:t>
                      </a:r>
                      <a:r>
                        <a:rPr lang="en-US" sz="1400" spc="-10">
                          <a:effectLst/>
                        </a:rPr>
                        <a:t>a</a:t>
                      </a:r>
                      <a:r>
                        <a:rPr lang="en-US" sz="1400">
                          <a:effectLst/>
                        </a:rPr>
                        <a:t>y</a:t>
                      </a:r>
                      <a:r>
                        <a:rPr lang="en-US" sz="1400" spc="35">
                          <a:effectLst/>
                        </a:rPr>
                        <a:t> </a:t>
                      </a:r>
                      <a:r>
                        <a:rPr lang="en-US" sz="1400" spc="-5">
                          <a:effectLst/>
                        </a:rPr>
                        <a:t>o</a:t>
                      </a:r>
                      <a:r>
                        <a:rPr lang="en-US" sz="1400">
                          <a:effectLst/>
                        </a:rPr>
                        <a:t>f</a:t>
                      </a:r>
                      <a:r>
                        <a:rPr lang="en-US" sz="1400" spc="10">
                          <a:effectLst/>
                        </a:rPr>
                        <a:t> </a:t>
                      </a:r>
                      <a:r>
                        <a:rPr lang="en-US" sz="1400">
                          <a:effectLst/>
                        </a:rPr>
                        <a:t>the</a:t>
                      </a:r>
                      <a:r>
                        <a:rPr lang="en-US" sz="1400" spc="25">
                          <a:effectLst/>
                        </a:rPr>
                        <a:t> </a:t>
                      </a:r>
                      <a:r>
                        <a:rPr lang="en-US" sz="1400">
                          <a:effectLst/>
                        </a:rPr>
                        <a:t>date spec</a:t>
                      </a:r>
                      <a:r>
                        <a:rPr lang="en-US" sz="1400" spc="-10">
                          <a:effectLst/>
                        </a:rPr>
                        <a:t>i</a:t>
                      </a:r>
                      <a:r>
                        <a:rPr lang="en-US" sz="1400">
                          <a:effectLst/>
                        </a:rPr>
                        <a:t>f</a:t>
                      </a:r>
                      <a:r>
                        <a:rPr lang="en-US" sz="1400" spc="5">
                          <a:effectLst/>
                        </a:rPr>
                        <a:t>i</a:t>
                      </a:r>
                      <a:r>
                        <a:rPr lang="en-US" sz="1400" spc="-5">
                          <a:effectLst/>
                        </a:rPr>
                        <a:t>e</a:t>
                      </a:r>
                      <a:r>
                        <a:rPr lang="en-US" sz="1400">
                          <a:effectLst/>
                        </a:rPr>
                        <a:t>d</a:t>
                      </a:r>
                      <a:endParaRPr lang="en-US" sz="1400">
                        <a:effectLst/>
                        <a:latin typeface="Times New Roman"/>
                        <a:ea typeface="Times New Roman"/>
                      </a:endParaRPr>
                    </a:p>
                  </a:txBody>
                  <a:tcPr marL="68580" marR="68580" marT="0" marB="0"/>
                </a:tc>
              </a:tr>
              <a:tr h="648686">
                <a:tc>
                  <a:txBody>
                    <a:bodyPr/>
                    <a:lstStyle/>
                    <a:p>
                      <a:pPr marL="57150" marR="0">
                        <a:spcBef>
                          <a:spcPts val="20"/>
                        </a:spcBef>
                        <a:spcAft>
                          <a:spcPts val="0"/>
                        </a:spcAft>
                      </a:pPr>
                      <a:r>
                        <a:rPr lang="en-US" sz="1400">
                          <a:effectLst/>
                        </a:rPr>
                        <a:t>LAST_DAY</a:t>
                      </a:r>
                      <a:r>
                        <a:rPr lang="en-US" sz="1400" spc="10">
                          <a:effectLst/>
                        </a:rPr>
                        <a:t>(</a:t>
                      </a:r>
                      <a:r>
                        <a:rPr lang="en-US" sz="1400">
                          <a:effectLst/>
                        </a:rPr>
                        <a:t>’0</a:t>
                      </a:r>
                      <a:r>
                        <a:rPr lang="en-US" sz="1400" spc="-5">
                          <a:effectLst/>
                        </a:rPr>
                        <a:t>1</a:t>
                      </a:r>
                      <a:r>
                        <a:rPr lang="en-US" sz="1400" spc="5">
                          <a:effectLst/>
                        </a:rPr>
                        <a:t>-</a:t>
                      </a:r>
                      <a:r>
                        <a:rPr lang="en-US" sz="1400">
                          <a:effectLst/>
                        </a:rPr>
                        <a:t>SEP-9</a:t>
                      </a:r>
                      <a:r>
                        <a:rPr lang="en-US" sz="1400" spc="-5">
                          <a:effectLst/>
                        </a:rPr>
                        <a:t>5</a:t>
                      </a:r>
                      <a:r>
                        <a:rPr lang="en-US" sz="1400" spc="10">
                          <a:effectLst/>
                        </a:rPr>
                        <a:t>’</a:t>
                      </a:r>
                      <a:r>
                        <a:rPr lang="en-US" sz="1400">
                          <a:effectLst/>
                        </a:rPr>
                        <a:t>)</a:t>
                      </a:r>
                      <a:endParaRPr lang="en-US" sz="1400">
                        <a:effectLst/>
                        <a:latin typeface="Times New Roman"/>
                        <a:ea typeface="Times New Roman"/>
                      </a:endParaRPr>
                    </a:p>
                  </a:txBody>
                  <a:tcPr marL="68580" marR="68580" marT="0" marB="0"/>
                </a:tc>
                <a:tc>
                  <a:txBody>
                    <a:bodyPr/>
                    <a:lstStyle/>
                    <a:p>
                      <a:pPr marL="57785" marR="0">
                        <a:spcBef>
                          <a:spcPts val="10"/>
                        </a:spcBef>
                        <a:spcAft>
                          <a:spcPts val="0"/>
                        </a:spcAft>
                      </a:pPr>
                      <a:r>
                        <a:rPr lang="en-US" sz="1400" dirty="0">
                          <a:effectLst/>
                        </a:rPr>
                        <a:t>’30</a:t>
                      </a:r>
                      <a:r>
                        <a:rPr lang="en-US" sz="1400" spc="-5" dirty="0">
                          <a:effectLst/>
                        </a:rPr>
                        <a:t>-</a:t>
                      </a:r>
                      <a:r>
                        <a:rPr lang="en-US" sz="1400" dirty="0">
                          <a:effectLst/>
                        </a:rPr>
                        <a:t>SEP-95’</a:t>
                      </a:r>
                      <a:endParaRPr lang="en-US" sz="1400" dirty="0">
                        <a:effectLst/>
                        <a:latin typeface="Times New Roman"/>
                        <a:ea typeface="Times New Roman"/>
                      </a:endParaRPr>
                    </a:p>
                  </a:txBody>
                  <a:tcPr marL="68580" marR="68580" marT="0" marB="0"/>
                </a:tc>
                <a:tc>
                  <a:txBody>
                    <a:bodyPr/>
                    <a:lstStyle/>
                    <a:p>
                      <a:pPr marL="57785" marR="377190">
                        <a:lnSpc>
                          <a:spcPct val="101000"/>
                        </a:lnSpc>
                        <a:spcBef>
                          <a:spcPts val="10"/>
                        </a:spcBef>
                        <a:spcAft>
                          <a:spcPts val="0"/>
                        </a:spcAft>
                      </a:pPr>
                      <a:r>
                        <a:rPr lang="en-US" sz="1400" spc="-5">
                          <a:effectLst/>
                        </a:rPr>
                        <a:t>La</a:t>
                      </a:r>
                      <a:r>
                        <a:rPr lang="en-US" sz="1400">
                          <a:effectLst/>
                        </a:rPr>
                        <a:t>st</a:t>
                      </a:r>
                      <a:r>
                        <a:rPr lang="en-US" sz="1400" spc="15">
                          <a:effectLst/>
                        </a:rPr>
                        <a:t> </a:t>
                      </a:r>
                      <a:r>
                        <a:rPr lang="en-US" sz="1400">
                          <a:effectLst/>
                        </a:rPr>
                        <a:t>day</a:t>
                      </a:r>
                      <a:r>
                        <a:rPr lang="en-US" sz="1400" spc="50">
                          <a:effectLst/>
                        </a:rPr>
                        <a:t> </a:t>
                      </a:r>
                      <a:r>
                        <a:rPr lang="en-US" sz="1400">
                          <a:effectLst/>
                        </a:rPr>
                        <a:t>of</a:t>
                      </a:r>
                      <a:r>
                        <a:rPr lang="en-US" sz="1400" spc="20">
                          <a:effectLst/>
                        </a:rPr>
                        <a:t> </a:t>
                      </a:r>
                      <a:r>
                        <a:rPr lang="en-US" sz="1400" spc="-10">
                          <a:effectLst/>
                        </a:rPr>
                        <a:t>t</a:t>
                      </a:r>
                      <a:r>
                        <a:rPr lang="en-US" sz="1400">
                          <a:effectLst/>
                        </a:rPr>
                        <a:t>he </a:t>
                      </a:r>
                      <a:r>
                        <a:rPr lang="en-US" sz="1400" spc="-15">
                          <a:effectLst/>
                        </a:rPr>
                        <a:t>m</a:t>
                      </a:r>
                      <a:r>
                        <a:rPr lang="en-US" sz="1400" spc="10">
                          <a:effectLst/>
                        </a:rPr>
                        <a:t>o</a:t>
                      </a:r>
                      <a:r>
                        <a:rPr lang="en-US" sz="1400">
                          <a:effectLst/>
                        </a:rPr>
                        <a:t>n</a:t>
                      </a:r>
                      <a:r>
                        <a:rPr lang="en-US" sz="1400" spc="-10">
                          <a:effectLst/>
                        </a:rPr>
                        <a:t>t</a:t>
                      </a:r>
                      <a:r>
                        <a:rPr lang="en-US" sz="1400">
                          <a:effectLst/>
                        </a:rPr>
                        <a:t>h</a:t>
                      </a:r>
                      <a:endParaRPr lang="en-US" sz="1400">
                        <a:effectLst/>
                        <a:latin typeface="Times New Roman"/>
                        <a:ea typeface="Times New Roman"/>
                      </a:endParaRPr>
                    </a:p>
                  </a:txBody>
                  <a:tcPr marL="68580" marR="68580" marT="0" marB="0"/>
                </a:tc>
              </a:tr>
              <a:tr h="684285">
                <a:tc>
                  <a:txBody>
                    <a:bodyPr/>
                    <a:lstStyle/>
                    <a:p>
                      <a:pPr marL="57150" marR="0">
                        <a:spcBef>
                          <a:spcPts val="20"/>
                        </a:spcBef>
                        <a:spcAft>
                          <a:spcPts val="0"/>
                        </a:spcAft>
                      </a:pPr>
                      <a:r>
                        <a:rPr lang="en-US" sz="1400">
                          <a:effectLst/>
                        </a:rPr>
                        <a:t>ROU</a:t>
                      </a:r>
                      <a:r>
                        <a:rPr lang="en-US" sz="1400" spc="10">
                          <a:effectLst/>
                        </a:rPr>
                        <a:t>N</a:t>
                      </a:r>
                      <a:r>
                        <a:rPr lang="en-US" sz="1400">
                          <a:effectLst/>
                        </a:rPr>
                        <a:t>D(TO</a:t>
                      </a:r>
                      <a:r>
                        <a:rPr lang="en-US" sz="1400" spc="-5">
                          <a:effectLst/>
                        </a:rPr>
                        <a:t>_</a:t>
                      </a:r>
                      <a:r>
                        <a:rPr lang="en-US" sz="1400">
                          <a:effectLst/>
                        </a:rPr>
                        <a:t>DATE(’2</a:t>
                      </a:r>
                      <a:r>
                        <a:rPr lang="en-US" sz="1400" spc="-5">
                          <a:effectLst/>
                        </a:rPr>
                        <a:t>5</a:t>
                      </a:r>
                      <a:r>
                        <a:rPr lang="en-US" sz="1400" spc="5">
                          <a:effectLst/>
                        </a:rPr>
                        <a:t>-</a:t>
                      </a:r>
                      <a:r>
                        <a:rPr lang="en-US" sz="1400">
                          <a:effectLst/>
                        </a:rPr>
                        <a:t>JUL-95’,</a:t>
                      </a:r>
                      <a:r>
                        <a:rPr lang="en-US" sz="1400" spc="75">
                          <a:effectLst/>
                        </a:rPr>
                        <a:t> </a:t>
                      </a:r>
                      <a:r>
                        <a:rPr lang="en-US" sz="1400">
                          <a:effectLst/>
                        </a:rPr>
                        <a:t>‘DD</a:t>
                      </a:r>
                      <a:r>
                        <a:rPr lang="en-US" sz="1400" spc="5">
                          <a:effectLst/>
                        </a:rPr>
                        <a:t>-</a:t>
                      </a:r>
                      <a:r>
                        <a:rPr lang="en-US" sz="1400">
                          <a:effectLst/>
                        </a:rPr>
                        <a:t>MON-YY’),</a:t>
                      </a:r>
                    </a:p>
                    <a:p>
                      <a:pPr marL="57150" marR="0">
                        <a:spcBef>
                          <a:spcPts val="45"/>
                        </a:spcBef>
                        <a:spcAft>
                          <a:spcPts val="0"/>
                        </a:spcAft>
                      </a:pPr>
                      <a:r>
                        <a:rPr lang="en-US" sz="1400" spc="5">
                          <a:effectLst/>
                        </a:rPr>
                        <a:t>‘M</a:t>
                      </a:r>
                      <a:r>
                        <a:rPr lang="en-US" sz="1400">
                          <a:effectLst/>
                        </a:rPr>
                        <a:t>ON</a:t>
                      </a:r>
                      <a:r>
                        <a:rPr lang="en-US" sz="1400" spc="5">
                          <a:effectLst/>
                        </a:rPr>
                        <a:t>T</a:t>
                      </a:r>
                      <a:r>
                        <a:rPr lang="en-US" sz="1400">
                          <a:effectLst/>
                        </a:rPr>
                        <a:t>H</a:t>
                      </a:r>
                      <a:r>
                        <a:rPr lang="en-US" sz="1400" spc="5">
                          <a:effectLst/>
                        </a:rPr>
                        <a:t>’)</a:t>
                      </a:r>
                      <a:endParaRPr lang="en-US" sz="1400">
                        <a:effectLst/>
                        <a:latin typeface="Times New Roman"/>
                        <a:ea typeface="Times New Roman"/>
                      </a:endParaRPr>
                    </a:p>
                  </a:txBody>
                  <a:tcPr marL="68580" marR="68580" marT="0" marB="0"/>
                </a:tc>
                <a:tc>
                  <a:txBody>
                    <a:bodyPr/>
                    <a:lstStyle/>
                    <a:p>
                      <a:pPr marL="57785" marR="0">
                        <a:spcBef>
                          <a:spcPts val="10"/>
                        </a:spcBef>
                        <a:spcAft>
                          <a:spcPts val="0"/>
                        </a:spcAft>
                      </a:pPr>
                      <a:r>
                        <a:rPr lang="en-US" sz="1400">
                          <a:effectLst/>
                        </a:rPr>
                        <a:t>01-A</a:t>
                      </a:r>
                      <a:r>
                        <a:rPr lang="en-US" sz="1400" spc="5">
                          <a:effectLst/>
                        </a:rPr>
                        <a:t>U</a:t>
                      </a:r>
                      <a:r>
                        <a:rPr lang="en-US" sz="1400" spc="-5">
                          <a:effectLst/>
                        </a:rPr>
                        <a:t>G</a:t>
                      </a:r>
                      <a:r>
                        <a:rPr lang="en-US" sz="1400">
                          <a:effectLst/>
                        </a:rPr>
                        <a:t>-95</a:t>
                      </a:r>
                      <a:endParaRPr lang="en-US" sz="1400">
                        <a:effectLst/>
                        <a:latin typeface="Times New Roman"/>
                        <a:ea typeface="Times New Roman"/>
                      </a:endParaRPr>
                    </a:p>
                  </a:txBody>
                  <a:tcPr marL="68580" marR="68580" marT="0" marB="0"/>
                </a:tc>
                <a:tc>
                  <a:txBody>
                    <a:bodyPr/>
                    <a:lstStyle/>
                    <a:p>
                      <a:pPr marL="57785" marR="0">
                        <a:spcBef>
                          <a:spcPts val="10"/>
                        </a:spcBef>
                        <a:spcAft>
                          <a:spcPts val="0"/>
                        </a:spcAft>
                      </a:pPr>
                      <a:r>
                        <a:rPr lang="en-US" sz="1400">
                          <a:effectLst/>
                        </a:rPr>
                        <a:t>Round</a:t>
                      </a:r>
                      <a:r>
                        <a:rPr lang="en-US" sz="1400" spc="40">
                          <a:effectLst/>
                        </a:rPr>
                        <a:t> </a:t>
                      </a:r>
                      <a:r>
                        <a:rPr lang="en-US" sz="1400">
                          <a:effectLst/>
                        </a:rPr>
                        <a:t>date</a:t>
                      </a:r>
                      <a:endParaRPr lang="en-US" sz="1400">
                        <a:effectLst/>
                        <a:latin typeface="Times New Roman"/>
                        <a:ea typeface="Times New Roman"/>
                      </a:endParaRPr>
                    </a:p>
                  </a:txBody>
                  <a:tcPr marL="68580" marR="68580" marT="0" marB="0"/>
                </a:tc>
              </a:tr>
              <a:tr h="719883">
                <a:tc>
                  <a:txBody>
                    <a:bodyPr/>
                    <a:lstStyle/>
                    <a:p>
                      <a:pPr marL="57150" marR="0">
                        <a:spcBef>
                          <a:spcPts val="20"/>
                        </a:spcBef>
                        <a:spcAft>
                          <a:spcPts val="0"/>
                        </a:spcAft>
                      </a:pPr>
                      <a:r>
                        <a:rPr lang="en-US" sz="1400">
                          <a:effectLst/>
                        </a:rPr>
                        <a:t>ROU</a:t>
                      </a:r>
                      <a:r>
                        <a:rPr lang="en-US" sz="1400" spc="10">
                          <a:effectLst/>
                        </a:rPr>
                        <a:t>N</a:t>
                      </a:r>
                      <a:r>
                        <a:rPr lang="en-US" sz="1400">
                          <a:effectLst/>
                        </a:rPr>
                        <a:t>D(TO</a:t>
                      </a:r>
                      <a:r>
                        <a:rPr lang="en-US" sz="1400" spc="-5">
                          <a:effectLst/>
                        </a:rPr>
                        <a:t>_</a:t>
                      </a:r>
                      <a:r>
                        <a:rPr lang="en-US" sz="1400">
                          <a:effectLst/>
                        </a:rPr>
                        <a:t>DATE(’2</a:t>
                      </a:r>
                      <a:r>
                        <a:rPr lang="en-US" sz="1400" spc="-5">
                          <a:effectLst/>
                        </a:rPr>
                        <a:t>5</a:t>
                      </a:r>
                      <a:r>
                        <a:rPr lang="en-US" sz="1400" spc="5">
                          <a:effectLst/>
                        </a:rPr>
                        <a:t>-</a:t>
                      </a:r>
                      <a:r>
                        <a:rPr lang="en-US" sz="1400">
                          <a:effectLst/>
                        </a:rPr>
                        <a:t>JUL-95’,</a:t>
                      </a:r>
                      <a:r>
                        <a:rPr lang="en-US" sz="1400" spc="75">
                          <a:effectLst/>
                        </a:rPr>
                        <a:t> </a:t>
                      </a:r>
                      <a:r>
                        <a:rPr lang="en-US" sz="1400">
                          <a:effectLst/>
                        </a:rPr>
                        <a:t>‘DD</a:t>
                      </a:r>
                      <a:r>
                        <a:rPr lang="en-US" sz="1400" spc="5">
                          <a:effectLst/>
                        </a:rPr>
                        <a:t>-</a:t>
                      </a:r>
                      <a:r>
                        <a:rPr lang="en-US" sz="1400">
                          <a:effectLst/>
                        </a:rPr>
                        <a:t>MON-YY’),</a:t>
                      </a:r>
                    </a:p>
                    <a:p>
                      <a:pPr marL="57150" marR="0">
                        <a:spcBef>
                          <a:spcPts val="35"/>
                        </a:spcBef>
                        <a:spcAft>
                          <a:spcPts val="0"/>
                        </a:spcAft>
                      </a:pPr>
                      <a:r>
                        <a:rPr lang="en-US" sz="1400">
                          <a:effectLst/>
                        </a:rPr>
                        <a:t>‘YEAR</a:t>
                      </a:r>
                      <a:r>
                        <a:rPr lang="en-US" sz="1400" spc="10">
                          <a:effectLst/>
                        </a:rPr>
                        <a:t>’</a:t>
                      </a:r>
                      <a:r>
                        <a:rPr lang="en-US" sz="1400">
                          <a:effectLst/>
                        </a:rPr>
                        <a:t>)</a:t>
                      </a:r>
                      <a:endParaRPr lang="en-US" sz="1400">
                        <a:effectLst/>
                        <a:latin typeface="Times New Roman"/>
                        <a:ea typeface="Times New Roman"/>
                      </a:endParaRPr>
                    </a:p>
                  </a:txBody>
                  <a:tcPr marL="68580" marR="68580" marT="0" marB="0"/>
                </a:tc>
                <a:tc>
                  <a:txBody>
                    <a:bodyPr/>
                    <a:lstStyle/>
                    <a:p>
                      <a:pPr marL="57785" marR="0">
                        <a:spcBef>
                          <a:spcPts val="10"/>
                        </a:spcBef>
                        <a:spcAft>
                          <a:spcPts val="0"/>
                        </a:spcAft>
                      </a:pPr>
                      <a:r>
                        <a:rPr lang="en-US" sz="1400">
                          <a:effectLst/>
                        </a:rPr>
                        <a:t>01-JAN-96</a:t>
                      </a:r>
                      <a:endParaRPr lang="en-US" sz="1400">
                        <a:effectLst/>
                        <a:latin typeface="Times New Roman"/>
                        <a:ea typeface="Times New Roman"/>
                      </a:endParaRPr>
                    </a:p>
                  </a:txBody>
                  <a:tcPr marL="68580" marR="68580" marT="0" marB="0"/>
                </a:tc>
                <a:tc>
                  <a:txBody>
                    <a:bodyPr/>
                    <a:lstStyle/>
                    <a:p>
                      <a:pPr marL="57150" marR="0">
                        <a:spcBef>
                          <a:spcPts val="10"/>
                        </a:spcBef>
                        <a:spcAft>
                          <a:spcPts val="0"/>
                        </a:spcAft>
                      </a:pPr>
                      <a:r>
                        <a:rPr lang="en-US" sz="1400">
                          <a:effectLst/>
                        </a:rPr>
                        <a:t>Round</a:t>
                      </a:r>
                      <a:r>
                        <a:rPr lang="en-US" sz="1400" spc="40">
                          <a:effectLst/>
                        </a:rPr>
                        <a:t> </a:t>
                      </a:r>
                      <a:r>
                        <a:rPr lang="en-US" sz="1400">
                          <a:effectLst/>
                        </a:rPr>
                        <a:t>date</a:t>
                      </a:r>
                      <a:endParaRPr lang="en-US" sz="1400">
                        <a:effectLst/>
                        <a:latin typeface="Times New Roman"/>
                        <a:ea typeface="Times New Roman"/>
                      </a:endParaRPr>
                    </a:p>
                  </a:txBody>
                  <a:tcPr marL="68580" marR="68580" marT="0" marB="0"/>
                </a:tc>
              </a:tr>
              <a:tr h="776841">
                <a:tc>
                  <a:txBody>
                    <a:bodyPr/>
                    <a:lstStyle/>
                    <a:p>
                      <a:pPr marL="57150" marR="0">
                        <a:spcBef>
                          <a:spcPts val="20"/>
                        </a:spcBef>
                        <a:spcAft>
                          <a:spcPts val="0"/>
                        </a:spcAft>
                      </a:pPr>
                      <a:r>
                        <a:rPr lang="en-US" sz="1400" spc="5">
                          <a:effectLst/>
                        </a:rPr>
                        <a:t>T</a:t>
                      </a:r>
                      <a:r>
                        <a:rPr lang="en-US" sz="1400" spc="-5">
                          <a:effectLst/>
                        </a:rPr>
                        <a:t>R</a:t>
                      </a:r>
                      <a:r>
                        <a:rPr lang="en-US" sz="1400" spc="5">
                          <a:effectLst/>
                        </a:rPr>
                        <a:t>U</a:t>
                      </a:r>
                      <a:r>
                        <a:rPr lang="en-US" sz="1400">
                          <a:effectLst/>
                        </a:rPr>
                        <a:t>N</a:t>
                      </a:r>
                      <a:r>
                        <a:rPr lang="en-US" sz="1400" spc="5">
                          <a:effectLst/>
                        </a:rPr>
                        <a:t>C</a:t>
                      </a:r>
                      <a:r>
                        <a:rPr lang="en-US" sz="1400">
                          <a:effectLst/>
                        </a:rPr>
                        <a:t>(</a:t>
                      </a:r>
                      <a:r>
                        <a:rPr lang="en-US" sz="1400" spc="5">
                          <a:effectLst/>
                        </a:rPr>
                        <a:t>T</a:t>
                      </a:r>
                      <a:r>
                        <a:rPr lang="en-US" sz="1400">
                          <a:effectLst/>
                        </a:rPr>
                        <a:t>O</a:t>
                      </a:r>
                      <a:r>
                        <a:rPr lang="en-US" sz="1400" spc="5">
                          <a:effectLst/>
                        </a:rPr>
                        <a:t>_</a:t>
                      </a:r>
                      <a:r>
                        <a:rPr lang="en-US" sz="1400">
                          <a:effectLst/>
                        </a:rPr>
                        <a:t>DA</a:t>
                      </a:r>
                      <a:r>
                        <a:rPr lang="en-US" sz="1400" spc="5">
                          <a:effectLst/>
                        </a:rPr>
                        <a:t>TE(’2</a:t>
                      </a:r>
                      <a:r>
                        <a:rPr lang="en-US" sz="1400" spc="-5">
                          <a:effectLst/>
                        </a:rPr>
                        <a:t>5</a:t>
                      </a:r>
                      <a:r>
                        <a:rPr lang="en-US" sz="1400" spc="5">
                          <a:effectLst/>
                        </a:rPr>
                        <a:t>-J</a:t>
                      </a:r>
                      <a:r>
                        <a:rPr lang="en-US" sz="1400">
                          <a:effectLst/>
                        </a:rPr>
                        <a:t>U</a:t>
                      </a:r>
                      <a:r>
                        <a:rPr lang="en-US" sz="1400" spc="5">
                          <a:effectLst/>
                        </a:rPr>
                        <a:t>L</a:t>
                      </a:r>
                      <a:r>
                        <a:rPr lang="en-US" sz="1400">
                          <a:effectLst/>
                        </a:rPr>
                        <a:t>-</a:t>
                      </a:r>
                      <a:r>
                        <a:rPr lang="en-US" sz="1400" spc="5">
                          <a:effectLst/>
                        </a:rPr>
                        <a:t>9</a:t>
                      </a:r>
                      <a:r>
                        <a:rPr lang="en-US" sz="1400" spc="-5">
                          <a:effectLst/>
                        </a:rPr>
                        <a:t>5</a:t>
                      </a:r>
                      <a:r>
                        <a:rPr lang="en-US" sz="1400" spc="10">
                          <a:effectLst/>
                        </a:rPr>
                        <a:t>’</a:t>
                      </a:r>
                      <a:r>
                        <a:rPr lang="en-US" sz="1400">
                          <a:effectLst/>
                        </a:rPr>
                        <a:t>,</a:t>
                      </a:r>
                      <a:r>
                        <a:rPr lang="en-US" sz="1400" spc="30">
                          <a:effectLst/>
                        </a:rPr>
                        <a:t> </a:t>
                      </a:r>
                      <a:r>
                        <a:rPr lang="en-US" sz="1400" spc="5">
                          <a:effectLst/>
                        </a:rPr>
                        <a:t>‘</a:t>
                      </a:r>
                      <a:r>
                        <a:rPr lang="en-US" sz="1400">
                          <a:effectLst/>
                        </a:rPr>
                        <a:t>DD-</a:t>
                      </a:r>
                      <a:r>
                        <a:rPr lang="en-US" sz="1400" spc="5">
                          <a:effectLst/>
                        </a:rPr>
                        <a:t>M</a:t>
                      </a:r>
                      <a:r>
                        <a:rPr lang="en-US" sz="1400">
                          <a:effectLst/>
                        </a:rPr>
                        <a:t>ON</a:t>
                      </a:r>
                      <a:r>
                        <a:rPr lang="en-US" sz="1400" spc="5">
                          <a:effectLst/>
                        </a:rPr>
                        <a:t>-Y</a:t>
                      </a:r>
                      <a:r>
                        <a:rPr lang="en-US" sz="1400">
                          <a:effectLst/>
                        </a:rPr>
                        <a:t>Y</a:t>
                      </a:r>
                      <a:r>
                        <a:rPr lang="en-US" sz="1400" spc="5">
                          <a:effectLst/>
                        </a:rPr>
                        <a:t>’),</a:t>
                      </a:r>
                      <a:endParaRPr lang="en-US" sz="1400">
                        <a:effectLst/>
                      </a:endParaRPr>
                    </a:p>
                    <a:p>
                      <a:pPr marL="57150" marR="0">
                        <a:spcBef>
                          <a:spcPts val="45"/>
                        </a:spcBef>
                        <a:spcAft>
                          <a:spcPts val="0"/>
                        </a:spcAft>
                      </a:pPr>
                      <a:r>
                        <a:rPr lang="en-US" sz="1400" spc="5">
                          <a:effectLst/>
                        </a:rPr>
                        <a:t>‘M</a:t>
                      </a:r>
                      <a:r>
                        <a:rPr lang="en-US" sz="1400">
                          <a:effectLst/>
                        </a:rPr>
                        <a:t>ON</a:t>
                      </a:r>
                      <a:r>
                        <a:rPr lang="en-US" sz="1400" spc="5">
                          <a:effectLst/>
                        </a:rPr>
                        <a:t>T</a:t>
                      </a:r>
                      <a:r>
                        <a:rPr lang="en-US" sz="1400">
                          <a:effectLst/>
                        </a:rPr>
                        <a:t>H</a:t>
                      </a:r>
                      <a:r>
                        <a:rPr lang="en-US" sz="1400" spc="5">
                          <a:effectLst/>
                        </a:rPr>
                        <a:t>’)</a:t>
                      </a:r>
                      <a:endParaRPr lang="en-US" sz="1400">
                        <a:effectLst/>
                        <a:latin typeface="Times New Roman"/>
                        <a:ea typeface="Times New Roman"/>
                      </a:endParaRPr>
                    </a:p>
                  </a:txBody>
                  <a:tcPr marL="68580" marR="68580" marT="0" marB="0"/>
                </a:tc>
                <a:tc>
                  <a:txBody>
                    <a:bodyPr/>
                    <a:lstStyle/>
                    <a:p>
                      <a:pPr marL="57785" marR="0">
                        <a:spcBef>
                          <a:spcPts val="10"/>
                        </a:spcBef>
                        <a:spcAft>
                          <a:spcPts val="0"/>
                        </a:spcAft>
                      </a:pPr>
                      <a:r>
                        <a:rPr lang="en-US" sz="1400">
                          <a:effectLst/>
                        </a:rPr>
                        <a:t>01-JUL-95</a:t>
                      </a:r>
                      <a:endParaRPr lang="en-US" sz="1400">
                        <a:effectLst/>
                        <a:latin typeface="Times New Roman"/>
                        <a:ea typeface="Times New Roman"/>
                      </a:endParaRPr>
                    </a:p>
                  </a:txBody>
                  <a:tcPr marL="68580" marR="68580" marT="0" marB="0"/>
                </a:tc>
                <a:tc>
                  <a:txBody>
                    <a:bodyPr/>
                    <a:lstStyle/>
                    <a:p>
                      <a:pPr marL="58420" marR="0">
                        <a:spcBef>
                          <a:spcPts val="10"/>
                        </a:spcBef>
                        <a:spcAft>
                          <a:spcPts val="0"/>
                        </a:spcAft>
                      </a:pPr>
                      <a:r>
                        <a:rPr lang="en-US" sz="1400" spc="-5">
                          <a:effectLst/>
                        </a:rPr>
                        <a:t>T</a:t>
                      </a:r>
                      <a:r>
                        <a:rPr lang="en-US" sz="1400">
                          <a:effectLst/>
                        </a:rPr>
                        <a:t>run</a:t>
                      </a:r>
                      <a:r>
                        <a:rPr lang="en-US" sz="1400" spc="-10">
                          <a:effectLst/>
                        </a:rPr>
                        <a:t>c</a:t>
                      </a:r>
                      <a:r>
                        <a:rPr lang="en-US" sz="1400">
                          <a:effectLst/>
                        </a:rPr>
                        <a:t>ate</a:t>
                      </a:r>
                      <a:r>
                        <a:rPr lang="en-US" sz="1400" spc="45">
                          <a:effectLst/>
                        </a:rPr>
                        <a:t> </a:t>
                      </a:r>
                      <a:r>
                        <a:rPr lang="en-US" sz="1400">
                          <a:effectLst/>
                        </a:rPr>
                        <a:t>date</a:t>
                      </a:r>
                      <a:endParaRPr lang="en-US" sz="1400">
                        <a:effectLst/>
                        <a:latin typeface="Times New Roman"/>
                        <a:ea typeface="Times New Roman"/>
                      </a:endParaRPr>
                    </a:p>
                  </a:txBody>
                  <a:tcPr marL="68580" marR="68580" marT="0" marB="0"/>
                </a:tc>
              </a:tr>
              <a:tr h="719883">
                <a:tc>
                  <a:txBody>
                    <a:bodyPr/>
                    <a:lstStyle/>
                    <a:p>
                      <a:pPr marL="57150" marR="0">
                        <a:spcBef>
                          <a:spcPts val="20"/>
                        </a:spcBef>
                        <a:spcAft>
                          <a:spcPts val="0"/>
                        </a:spcAft>
                      </a:pPr>
                      <a:r>
                        <a:rPr lang="en-US" sz="1400" spc="5">
                          <a:effectLst/>
                        </a:rPr>
                        <a:t>T</a:t>
                      </a:r>
                      <a:r>
                        <a:rPr lang="en-US" sz="1400" spc="-5">
                          <a:effectLst/>
                        </a:rPr>
                        <a:t>R</a:t>
                      </a:r>
                      <a:r>
                        <a:rPr lang="en-US" sz="1400" spc="5">
                          <a:effectLst/>
                        </a:rPr>
                        <a:t>U</a:t>
                      </a:r>
                      <a:r>
                        <a:rPr lang="en-US" sz="1400">
                          <a:effectLst/>
                        </a:rPr>
                        <a:t>N</a:t>
                      </a:r>
                      <a:r>
                        <a:rPr lang="en-US" sz="1400" spc="5">
                          <a:effectLst/>
                        </a:rPr>
                        <a:t>C</a:t>
                      </a:r>
                      <a:r>
                        <a:rPr lang="en-US" sz="1400">
                          <a:effectLst/>
                        </a:rPr>
                        <a:t>(</a:t>
                      </a:r>
                      <a:r>
                        <a:rPr lang="en-US" sz="1400" spc="5">
                          <a:effectLst/>
                        </a:rPr>
                        <a:t>T</a:t>
                      </a:r>
                      <a:r>
                        <a:rPr lang="en-US" sz="1400">
                          <a:effectLst/>
                        </a:rPr>
                        <a:t>O</a:t>
                      </a:r>
                      <a:r>
                        <a:rPr lang="en-US" sz="1400" spc="5">
                          <a:effectLst/>
                        </a:rPr>
                        <a:t>_</a:t>
                      </a:r>
                      <a:r>
                        <a:rPr lang="en-US" sz="1400">
                          <a:effectLst/>
                        </a:rPr>
                        <a:t>DA</a:t>
                      </a:r>
                      <a:r>
                        <a:rPr lang="en-US" sz="1400" spc="5">
                          <a:effectLst/>
                        </a:rPr>
                        <a:t>TE(’</a:t>
                      </a:r>
                      <a:r>
                        <a:rPr lang="en-US" sz="1400" spc="-5">
                          <a:effectLst/>
                        </a:rPr>
                        <a:t>2</a:t>
                      </a:r>
                      <a:r>
                        <a:rPr lang="en-US" sz="1400" spc="5">
                          <a:effectLst/>
                        </a:rPr>
                        <a:t>5-J</a:t>
                      </a:r>
                      <a:r>
                        <a:rPr lang="en-US" sz="1400">
                          <a:effectLst/>
                        </a:rPr>
                        <a:t>U</a:t>
                      </a:r>
                      <a:r>
                        <a:rPr lang="en-US" sz="1400" spc="5">
                          <a:effectLst/>
                        </a:rPr>
                        <a:t>L</a:t>
                      </a:r>
                      <a:r>
                        <a:rPr lang="en-US" sz="1400">
                          <a:effectLst/>
                        </a:rPr>
                        <a:t>-</a:t>
                      </a:r>
                      <a:r>
                        <a:rPr lang="en-US" sz="1400" spc="5">
                          <a:effectLst/>
                        </a:rPr>
                        <a:t>9</a:t>
                      </a:r>
                      <a:r>
                        <a:rPr lang="en-US" sz="1400" spc="-5">
                          <a:effectLst/>
                        </a:rPr>
                        <a:t>5</a:t>
                      </a:r>
                      <a:r>
                        <a:rPr lang="en-US" sz="1400" spc="10">
                          <a:effectLst/>
                        </a:rPr>
                        <a:t>’</a:t>
                      </a:r>
                      <a:r>
                        <a:rPr lang="en-US" sz="1400">
                          <a:effectLst/>
                        </a:rPr>
                        <a:t>,</a:t>
                      </a:r>
                      <a:r>
                        <a:rPr lang="en-US" sz="1400" spc="30">
                          <a:effectLst/>
                        </a:rPr>
                        <a:t> </a:t>
                      </a:r>
                      <a:r>
                        <a:rPr lang="en-US" sz="1400" spc="5">
                          <a:effectLst/>
                        </a:rPr>
                        <a:t>‘</a:t>
                      </a:r>
                      <a:r>
                        <a:rPr lang="en-US" sz="1400">
                          <a:effectLst/>
                        </a:rPr>
                        <a:t>DD-</a:t>
                      </a:r>
                      <a:r>
                        <a:rPr lang="en-US" sz="1400" spc="5">
                          <a:effectLst/>
                        </a:rPr>
                        <a:t>M</a:t>
                      </a:r>
                      <a:r>
                        <a:rPr lang="en-US" sz="1400">
                          <a:effectLst/>
                        </a:rPr>
                        <a:t>ON</a:t>
                      </a:r>
                      <a:r>
                        <a:rPr lang="en-US" sz="1400" spc="5">
                          <a:effectLst/>
                        </a:rPr>
                        <a:t>-Y</a:t>
                      </a:r>
                      <a:r>
                        <a:rPr lang="en-US" sz="1400">
                          <a:effectLst/>
                        </a:rPr>
                        <a:t>Y</a:t>
                      </a:r>
                      <a:r>
                        <a:rPr lang="en-US" sz="1400" spc="5">
                          <a:effectLst/>
                        </a:rPr>
                        <a:t>’),</a:t>
                      </a:r>
                      <a:endParaRPr lang="en-US" sz="1400">
                        <a:effectLst/>
                      </a:endParaRPr>
                    </a:p>
                    <a:p>
                      <a:pPr marL="57150" marR="0">
                        <a:spcBef>
                          <a:spcPts val="35"/>
                        </a:spcBef>
                        <a:spcAft>
                          <a:spcPts val="0"/>
                        </a:spcAft>
                      </a:pPr>
                      <a:r>
                        <a:rPr lang="en-US" sz="1400">
                          <a:effectLst/>
                        </a:rPr>
                        <a:t>‘YEAR</a:t>
                      </a:r>
                      <a:r>
                        <a:rPr lang="en-US" sz="1400" spc="10">
                          <a:effectLst/>
                        </a:rPr>
                        <a:t>’</a:t>
                      </a:r>
                      <a:r>
                        <a:rPr lang="en-US" sz="1400">
                          <a:effectLst/>
                        </a:rPr>
                        <a:t>)</a:t>
                      </a:r>
                      <a:endParaRPr lang="en-US" sz="1400">
                        <a:effectLst/>
                        <a:latin typeface="Times New Roman"/>
                        <a:ea typeface="Times New Roman"/>
                      </a:endParaRPr>
                    </a:p>
                  </a:txBody>
                  <a:tcPr marL="68580" marR="68580" marT="0" marB="0"/>
                </a:tc>
                <a:tc>
                  <a:txBody>
                    <a:bodyPr/>
                    <a:lstStyle/>
                    <a:p>
                      <a:pPr marL="57785" marR="0">
                        <a:spcBef>
                          <a:spcPts val="10"/>
                        </a:spcBef>
                        <a:spcAft>
                          <a:spcPts val="0"/>
                        </a:spcAft>
                      </a:pPr>
                      <a:r>
                        <a:rPr lang="en-US" sz="1400">
                          <a:effectLst/>
                        </a:rPr>
                        <a:t>01-JAN-95</a:t>
                      </a:r>
                      <a:endParaRPr lang="en-US" sz="1400">
                        <a:effectLst/>
                        <a:latin typeface="Times New Roman"/>
                        <a:ea typeface="Times New Roman"/>
                      </a:endParaRPr>
                    </a:p>
                  </a:txBody>
                  <a:tcPr marL="68580" marR="68580" marT="0" marB="0"/>
                </a:tc>
                <a:tc>
                  <a:txBody>
                    <a:bodyPr/>
                    <a:lstStyle/>
                    <a:p>
                      <a:pPr marL="57785" marR="0">
                        <a:spcBef>
                          <a:spcPts val="10"/>
                        </a:spcBef>
                        <a:spcAft>
                          <a:spcPts val="0"/>
                        </a:spcAft>
                      </a:pPr>
                      <a:r>
                        <a:rPr lang="en-US" sz="1400" dirty="0">
                          <a:effectLst/>
                        </a:rPr>
                        <a:t>Tru</a:t>
                      </a:r>
                      <a:r>
                        <a:rPr lang="en-US" sz="1400" spc="5" dirty="0">
                          <a:effectLst/>
                        </a:rPr>
                        <a:t>n</a:t>
                      </a:r>
                      <a:r>
                        <a:rPr lang="en-US" sz="1400" spc="-10" dirty="0">
                          <a:effectLst/>
                        </a:rPr>
                        <a:t>c</a:t>
                      </a:r>
                      <a:r>
                        <a:rPr lang="en-US" sz="1400" dirty="0">
                          <a:effectLst/>
                        </a:rPr>
                        <a:t>ate</a:t>
                      </a:r>
                      <a:r>
                        <a:rPr lang="en-US" sz="1400" spc="60" dirty="0">
                          <a:effectLst/>
                        </a:rPr>
                        <a:t> </a:t>
                      </a:r>
                      <a:r>
                        <a:rPr lang="en-US" sz="1400" dirty="0">
                          <a:effectLst/>
                        </a:rPr>
                        <a:t>date</a:t>
                      </a:r>
                      <a:endParaRPr lang="en-US" sz="1400" dirty="0">
                        <a:effectLst/>
                        <a:latin typeface="Times New Roman"/>
                        <a:ea typeface="Times New Roman"/>
                      </a:endParaRPr>
                    </a:p>
                  </a:txBody>
                  <a:tcPr marL="68580" marR="68580" marT="0" marB="0"/>
                </a:tc>
              </a:tr>
            </a:tbl>
          </a:graphicData>
        </a:graphic>
      </p:graphicFrame>
      <p:sp>
        <p:nvSpPr>
          <p:cNvPr id="2" name="Title 1"/>
          <p:cNvSpPr>
            <a:spLocks noGrp="1"/>
          </p:cNvSpPr>
          <p:nvPr>
            <p:ph type="title"/>
          </p:nvPr>
        </p:nvSpPr>
        <p:spPr/>
        <p:txBody>
          <a:bodyPr/>
          <a:lstStyle/>
          <a:p>
            <a:r>
              <a:rPr lang="en-US" dirty="0" smtClean="0"/>
              <a:t>Date Functions</a:t>
            </a:r>
            <a:endParaRPr lang="en-US" dirty="0"/>
          </a:p>
        </p:txBody>
      </p:sp>
    </p:spTree>
    <p:extLst>
      <p:ext uri="{BB962C8B-B14F-4D97-AF65-F5344CB8AC3E}">
        <p14:creationId xmlns:p14="http://schemas.microsoft.com/office/powerpoint/2010/main" val="40385221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1072203"/>
            <a:ext cx="7543800" cy="396992"/>
          </a:xfrm>
        </p:spPr>
        <p:txBody>
          <a:bodyPr>
            <a:normAutofit fontScale="90000"/>
          </a:bodyPr>
          <a:lstStyle/>
          <a:p>
            <a:r>
              <a:rPr lang="en-US" dirty="0" smtClean="0"/>
              <a:t>Queries</a:t>
            </a:r>
            <a:endParaRPr lang="en-US" dirty="0"/>
          </a:p>
        </p:txBody>
      </p:sp>
      <p:sp>
        <p:nvSpPr>
          <p:cNvPr id="3" name="Content Placeholder 2"/>
          <p:cNvSpPr>
            <a:spLocks noGrp="1"/>
          </p:cNvSpPr>
          <p:nvPr>
            <p:ph idx="1"/>
          </p:nvPr>
        </p:nvSpPr>
        <p:spPr>
          <a:xfrm>
            <a:off x="822960" y="1469195"/>
            <a:ext cx="7543800" cy="3789876"/>
          </a:xfrm>
        </p:spPr>
        <p:txBody>
          <a:bodyPr>
            <a:normAutofit/>
          </a:bodyPr>
          <a:lstStyle/>
          <a:p>
            <a:r>
              <a:rPr lang="en-US" sz="2100" dirty="0">
                <a:latin typeface="Arial Narrow" panose="020B0606020202030204" pitchFamily="34" charset="0"/>
              </a:rPr>
              <a:t>1-Display current Date.</a:t>
            </a:r>
          </a:p>
          <a:p>
            <a:r>
              <a:rPr lang="en-US" sz="2100" dirty="0">
                <a:latin typeface="Arial Narrow" panose="020B0606020202030204" pitchFamily="34" charset="0"/>
              </a:rPr>
              <a:t>select </a:t>
            </a:r>
            <a:r>
              <a:rPr lang="en-US" sz="2100" dirty="0" err="1">
                <a:latin typeface="Arial Narrow" panose="020B0606020202030204" pitchFamily="34" charset="0"/>
              </a:rPr>
              <a:t>sysdate</a:t>
            </a:r>
            <a:r>
              <a:rPr lang="en-US" sz="2100" dirty="0">
                <a:latin typeface="Arial Narrow" panose="020B0606020202030204" pitchFamily="34" charset="0"/>
              </a:rPr>
              <a:t> from dual</a:t>
            </a:r>
            <a:r>
              <a:rPr lang="en-US" sz="2100" dirty="0">
                <a:latin typeface="Arial Narrow" panose="020B0606020202030204" pitchFamily="34" charset="0"/>
              </a:rPr>
              <a:t>;</a:t>
            </a:r>
            <a:endParaRPr lang="en-US" sz="2100" dirty="0">
              <a:latin typeface="Arial Narrow" panose="020B0606020202030204" pitchFamily="34" charset="0"/>
            </a:endParaRPr>
          </a:p>
          <a:p>
            <a:r>
              <a:rPr lang="en-US" sz="2100" dirty="0">
                <a:latin typeface="Arial Narrow" panose="020B0606020202030204" pitchFamily="34" charset="0"/>
              </a:rPr>
              <a:t>2-Display your age in days.</a:t>
            </a:r>
          </a:p>
          <a:p>
            <a:r>
              <a:rPr lang="en-US" sz="2100" dirty="0">
                <a:latin typeface="Arial Narrow" panose="020B0606020202030204" pitchFamily="34" charset="0"/>
              </a:rPr>
              <a:t>select </a:t>
            </a:r>
            <a:r>
              <a:rPr lang="en-US" sz="2100" dirty="0" err="1">
                <a:latin typeface="Arial Narrow" panose="020B0606020202030204" pitchFamily="34" charset="0"/>
              </a:rPr>
              <a:t>to_date</a:t>
            </a:r>
            <a:r>
              <a:rPr lang="en-US" sz="2100" dirty="0">
                <a:latin typeface="Arial Narrow" panose="020B0606020202030204" pitchFamily="34" charset="0"/>
              </a:rPr>
              <a:t>(</a:t>
            </a:r>
            <a:r>
              <a:rPr lang="en-US" sz="2100" dirty="0" err="1">
                <a:latin typeface="Arial Narrow" panose="020B0606020202030204" pitchFamily="34" charset="0"/>
              </a:rPr>
              <a:t>sysdate</a:t>
            </a:r>
            <a:r>
              <a:rPr lang="en-US" sz="2100" dirty="0">
                <a:latin typeface="Arial Narrow" panose="020B0606020202030204" pitchFamily="34" charset="0"/>
              </a:rPr>
              <a:t>)-</a:t>
            </a:r>
            <a:r>
              <a:rPr lang="en-US" sz="2100" dirty="0" err="1">
                <a:latin typeface="Arial Narrow" panose="020B0606020202030204" pitchFamily="34" charset="0"/>
              </a:rPr>
              <a:t>to_date</a:t>
            </a:r>
            <a:r>
              <a:rPr lang="en-US" sz="2100" dirty="0">
                <a:latin typeface="Arial Narrow" panose="020B0606020202030204" pitchFamily="34" charset="0"/>
              </a:rPr>
              <a:t>('10-sep-77') from dual</a:t>
            </a:r>
            <a:r>
              <a:rPr lang="en-US" sz="2100" dirty="0">
                <a:latin typeface="Arial Narrow" panose="020B0606020202030204" pitchFamily="34" charset="0"/>
              </a:rPr>
              <a:t>;</a:t>
            </a:r>
            <a:endParaRPr lang="en-US" sz="2100" dirty="0">
              <a:latin typeface="Arial Narrow" panose="020B0606020202030204" pitchFamily="34" charset="0"/>
            </a:endParaRPr>
          </a:p>
          <a:p>
            <a:r>
              <a:rPr lang="en-US" sz="2100" dirty="0">
                <a:latin typeface="Arial Narrow" panose="020B0606020202030204" pitchFamily="34" charset="0"/>
              </a:rPr>
              <a:t>3-Display your age in months.</a:t>
            </a:r>
          </a:p>
          <a:p>
            <a:r>
              <a:rPr lang="en-US" sz="2100" dirty="0">
                <a:latin typeface="Arial Narrow" panose="020B0606020202030204" pitchFamily="34" charset="0"/>
              </a:rPr>
              <a:t>select </a:t>
            </a:r>
            <a:r>
              <a:rPr lang="en-US" sz="2100" dirty="0" err="1">
                <a:latin typeface="Arial Narrow" panose="020B0606020202030204" pitchFamily="34" charset="0"/>
              </a:rPr>
              <a:t>months_between</a:t>
            </a:r>
            <a:r>
              <a:rPr lang="en-US" sz="2100" dirty="0">
                <a:latin typeface="Arial Narrow" panose="020B0606020202030204" pitchFamily="34" charset="0"/>
              </a:rPr>
              <a:t>(sysdate,'10-sep-77') from dual</a:t>
            </a:r>
            <a:r>
              <a:rPr lang="en-US" dirty="0" smtClean="0">
                <a:latin typeface="Arial Narrow" panose="020B0606020202030204" pitchFamily="34" charset="0"/>
              </a:rPr>
              <a:t>;</a:t>
            </a:r>
            <a:endParaRPr lang="en-US" dirty="0">
              <a:latin typeface="Arial Narrow" panose="020B0606020202030204" pitchFamily="34" charset="0"/>
            </a:endParaRPr>
          </a:p>
          <a:p>
            <a:r>
              <a:rPr lang="en-US" sz="1800" dirty="0">
                <a:latin typeface="Arial Narrow" panose="020B0606020202030204" pitchFamily="34" charset="0"/>
              </a:rPr>
              <a:t>4-Display the current date as 15th </a:t>
            </a:r>
            <a:r>
              <a:rPr lang="en-US" sz="1800" dirty="0" err="1">
                <a:latin typeface="Arial Narrow" panose="020B0606020202030204" pitchFamily="34" charset="0"/>
              </a:rPr>
              <a:t>Augest</a:t>
            </a:r>
            <a:r>
              <a:rPr lang="en-US" sz="1800" dirty="0">
                <a:latin typeface="Arial Narrow" panose="020B0606020202030204" pitchFamily="34" charset="0"/>
              </a:rPr>
              <a:t> Friday Nineteen Ninety Seven.</a:t>
            </a:r>
          </a:p>
          <a:p>
            <a:r>
              <a:rPr lang="en-US" sz="1800" dirty="0">
                <a:latin typeface="Arial Narrow" panose="020B0606020202030204" pitchFamily="34" charset="0"/>
              </a:rPr>
              <a:t>select </a:t>
            </a:r>
            <a:r>
              <a:rPr lang="en-US" sz="1800" dirty="0" err="1">
                <a:latin typeface="Arial Narrow" panose="020B0606020202030204" pitchFamily="34" charset="0"/>
              </a:rPr>
              <a:t>to_char</a:t>
            </a:r>
            <a:r>
              <a:rPr lang="en-US" sz="1800" dirty="0">
                <a:latin typeface="Arial Narrow" panose="020B0606020202030204" pitchFamily="34" charset="0"/>
              </a:rPr>
              <a:t>(</a:t>
            </a:r>
            <a:r>
              <a:rPr lang="en-US" sz="1800" dirty="0" err="1">
                <a:latin typeface="Arial Narrow" panose="020B0606020202030204" pitchFamily="34" charset="0"/>
              </a:rPr>
              <a:t>sysdate</a:t>
            </a:r>
            <a:r>
              <a:rPr lang="en-US" sz="1800" dirty="0">
                <a:latin typeface="Arial Narrow" panose="020B0606020202030204" pitchFamily="34" charset="0"/>
              </a:rPr>
              <a:t>,'</a:t>
            </a:r>
            <a:r>
              <a:rPr lang="en-US" sz="1800" dirty="0" err="1">
                <a:latin typeface="Arial Narrow" panose="020B0606020202030204" pitchFamily="34" charset="0"/>
              </a:rPr>
              <a:t>ddth</a:t>
            </a:r>
            <a:r>
              <a:rPr lang="en-US" sz="1800" dirty="0">
                <a:latin typeface="Arial Narrow" panose="020B0606020202030204" pitchFamily="34" charset="0"/>
              </a:rPr>
              <a:t> Month day year')from dual;</a:t>
            </a:r>
          </a:p>
        </p:txBody>
      </p:sp>
    </p:spTree>
    <p:extLst>
      <p:ext uri="{BB962C8B-B14F-4D97-AF65-F5344CB8AC3E}">
        <p14:creationId xmlns:p14="http://schemas.microsoft.com/office/powerpoint/2010/main" val="4240134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1072203"/>
            <a:ext cx="7543800" cy="418094"/>
          </a:xfrm>
        </p:spPr>
        <p:txBody>
          <a:bodyPr>
            <a:normAutofit fontScale="90000"/>
          </a:bodyPr>
          <a:lstStyle/>
          <a:p>
            <a:r>
              <a:rPr lang="en-US" dirty="0"/>
              <a:t>Queries</a:t>
            </a:r>
          </a:p>
        </p:txBody>
      </p:sp>
      <p:sp>
        <p:nvSpPr>
          <p:cNvPr id="3" name="Content Placeholder 2"/>
          <p:cNvSpPr>
            <a:spLocks noGrp="1"/>
          </p:cNvSpPr>
          <p:nvPr>
            <p:ph idx="1"/>
          </p:nvPr>
        </p:nvSpPr>
        <p:spPr>
          <a:xfrm>
            <a:off x="348176" y="1384789"/>
            <a:ext cx="8493369" cy="4040945"/>
          </a:xfrm>
        </p:spPr>
        <p:txBody>
          <a:bodyPr>
            <a:normAutofit fontScale="77500" lnSpcReduction="20000"/>
          </a:bodyPr>
          <a:lstStyle/>
          <a:p>
            <a:r>
              <a:rPr lang="en-US" b="1" dirty="0">
                <a:latin typeface="Arial Narrow" panose="020B0606020202030204" pitchFamily="34" charset="0"/>
              </a:rPr>
              <a:t>5-Display the following output for each row </a:t>
            </a:r>
            <a:r>
              <a:rPr lang="en-US" b="1" dirty="0" err="1">
                <a:latin typeface="Arial Narrow" panose="020B0606020202030204" pitchFamily="34" charset="0"/>
              </a:rPr>
              <a:t>fromemp</a:t>
            </a:r>
            <a:r>
              <a:rPr lang="en-US" b="1" dirty="0">
                <a:latin typeface="Arial Narrow" panose="020B0606020202030204" pitchFamily="34" charset="0"/>
              </a:rPr>
              <a:t> table</a:t>
            </a:r>
            <a:r>
              <a:rPr lang="en-US" b="1" dirty="0" smtClean="0">
                <a:latin typeface="Arial Narrow" panose="020B0606020202030204" pitchFamily="34" charset="0"/>
              </a:rPr>
              <a:t>.</a:t>
            </a:r>
          </a:p>
          <a:p>
            <a:pPr algn="ctr">
              <a:lnSpc>
                <a:spcPct val="100000"/>
              </a:lnSpc>
            </a:pPr>
            <a:r>
              <a:rPr lang="en-US" b="1" dirty="0" smtClean="0">
                <a:latin typeface="Arial Narrow" panose="020B0606020202030204" pitchFamily="34" charset="0"/>
              </a:rPr>
              <a:t>'</a:t>
            </a:r>
            <a:r>
              <a:rPr lang="en-US" b="1" dirty="0" err="1" smtClean="0">
                <a:latin typeface="Arial Narrow" panose="020B0606020202030204" pitchFamily="34" charset="0"/>
              </a:rPr>
              <a:t>scott</a:t>
            </a:r>
            <a:r>
              <a:rPr lang="en-US" b="1" dirty="0" smtClean="0">
                <a:latin typeface="Arial Narrow" panose="020B0606020202030204" pitchFamily="34" charset="0"/>
              </a:rPr>
              <a:t> </a:t>
            </a:r>
            <a:r>
              <a:rPr lang="en-US" b="1" dirty="0">
                <a:latin typeface="Arial Narrow" panose="020B0606020202030204" pitchFamily="34" charset="0"/>
              </a:rPr>
              <a:t>has joined the company on </a:t>
            </a:r>
            <a:r>
              <a:rPr lang="en-US" b="1" dirty="0" err="1">
                <a:latin typeface="Arial Narrow" panose="020B0606020202030204" pitchFamily="34" charset="0"/>
              </a:rPr>
              <a:t>wednesday</a:t>
            </a:r>
            <a:r>
              <a:rPr lang="en-US" b="1" dirty="0">
                <a:latin typeface="Arial Narrow" panose="020B0606020202030204" pitchFamily="34" charset="0"/>
              </a:rPr>
              <a:t> 13th August </a:t>
            </a:r>
            <a:r>
              <a:rPr lang="en-US" b="1" dirty="0" err="1">
                <a:latin typeface="Arial Narrow" panose="020B0606020202030204" pitchFamily="34" charset="0"/>
              </a:rPr>
              <a:t>ninten</a:t>
            </a:r>
            <a:r>
              <a:rPr lang="en-US" b="1" dirty="0">
                <a:latin typeface="Arial Narrow" panose="020B0606020202030204" pitchFamily="34" charset="0"/>
              </a:rPr>
              <a:t> </a:t>
            </a:r>
            <a:r>
              <a:rPr lang="en-US" b="1" dirty="0" err="1">
                <a:latin typeface="Arial Narrow" panose="020B0606020202030204" pitchFamily="34" charset="0"/>
              </a:rPr>
              <a:t>nintey</a:t>
            </a:r>
            <a:r>
              <a:rPr lang="en-US" b="1" dirty="0" smtClean="0">
                <a:latin typeface="Arial Narrow" panose="020B0606020202030204" pitchFamily="34" charset="0"/>
              </a:rPr>
              <a:t>.‘</a:t>
            </a:r>
          </a:p>
          <a:p>
            <a:pPr>
              <a:lnSpc>
                <a:spcPct val="100000"/>
              </a:lnSpc>
            </a:pPr>
            <a:r>
              <a:rPr lang="en-US" b="1" dirty="0" smtClean="0">
                <a:latin typeface="Arial Narrow" panose="020B0606020202030204" pitchFamily="34" charset="0"/>
              </a:rPr>
              <a:t>select </a:t>
            </a:r>
            <a:r>
              <a:rPr lang="en-US" b="1" dirty="0">
                <a:latin typeface="Arial Narrow" panose="020B0606020202030204" pitchFamily="34" charset="0"/>
              </a:rPr>
              <a:t>ENAME||' HAS JOINED THE COMPANY ON'||</a:t>
            </a:r>
            <a:r>
              <a:rPr lang="en-US" b="1" dirty="0" err="1">
                <a:latin typeface="Arial Narrow" panose="020B0606020202030204" pitchFamily="34" charset="0"/>
              </a:rPr>
              <a:t>to_char</a:t>
            </a:r>
            <a:r>
              <a:rPr lang="en-US" b="1" dirty="0">
                <a:latin typeface="Arial Narrow" panose="020B0606020202030204" pitchFamily="34" charset="0"/>
              </a:rPr>
              <a:t>(</a:t>
            </a:r>
            <a:r>
              <a:rPr lang="en-US" b="1" dirty="0" err="1">
                <a:latin typeface="Arial Narrow" panose="020B0606020202030204" pitchFamily="34" charset="0"/>
              </a:rPr>
              <a:t>HIREDATE,'day</a:t>
            </a:r>
            <a:r>
              <a:rPr lang="en-US" b="1" dirty="0">
                <a:latin typeface="Arial Narrow" panose="020B0606020202030204" pitchFamily="34" charset="0"/>
              </a:rPr>
              <a:t> </a:t>
            </a:r>
            <a:r>
              <a:rPr lang="en-US" b="1" dirty="0" err="1">
                <a:latin typeface="Arial Narrow" panose="020B0606020202030204" pitchFamily="34" charset="0"/>
              </a:rPr>
              <a:t>ddth</a:t>
            </a:r>
            <a:r>
              <a:rPr lang="en-US" b="1" dirty="0">
                <a:latin typeface="Arial Narrow" panose="020B0606020202030204" pitchFamily="34" charset="0"/>
              </a:rPr>
              <a:t> Month year') from EMP</a:t>
            </a:r>
            <a:r>
              <a:rPr lang="en-US" b="1" dirty="0" smtClean="0">
                <a:latin typeface="Arial Narrow" panose="020B0606020202030204" pitchFamily="34" charset="0"/>
              </a:rPr>
              <a:t>;</a:t>
            </a:r>
          </a:p>
          <a:p>
            <a:pPr>
              <a:lnSpc>
                <a:spcPct val="100000"/>
              </a:lnSpc>
            </a:pPr>
            <a:endParaRPr lang="en-US" b="1" dirty="0">
              <a:latin typeface="Arial Narrow" panose="020B0606020202030204" pitchFamily="34" charset="0"/>
            </a:endParaRPr>
          </a:p>
          <a:p>
            <a:r>
              <a:rPr lang="en-US" b="1" dirty="0">
                <a:latin typeface="Arial Narrow" panose="020B0606020202030204" pitchFamily="34" charset="0"/>
              </a:rPr>
              <a:t>6-Find the date for nearest </a:t>
            </a:r>
            <a:r>
              <a:rPr lang="en-US" b="1" dirty="0" err="1">
                <a:latin typeface="Arial Narrow" panose="020B0606020202030204" pitchFamily="34" charset="0"/>
              </a:rPr>
              <a:t>saturday</a:t>
            </a:r>
            <a:r>
              <a:rPr lang="en-US" b="1" dirty="0">
                <a:latin typeface="Arial Narrow" panose="020B0606020202030204" pitchFamily="34" charset="0"/>
              </a:rPr>
              <a:t> after current date.</a:t>
            </a:r>
          </a:p>
          <a:p>
            <a:r>
              <a:rPr lang="en-US" b="1" dirty="0" smtClean="0">
                <a:latin typeface="Arial Narrow" panose="020B0606020202030204" pitchFamily="34" charset="0"/>
              </a:rPr>
              <a:t>SELECT </a:t>
            </a:r>
            <a:r>
              <a:rPr lang="en-US" b="1" dirty="0">
                <a:latin typeface="Arial Narrow" panose="020B0606020202030204" pitchFamily="34" charset="0"/>
              </a:rPr>
              <a:t>NEXT_DAY(SYSDATE,'SATURDAY')FROM DUAL</a:t>
            </a:r>
            <a:r>
              <a:rPr lang="en-US" b="1" dirty="0" smtClean="0">
                <a:latin typeface="Arial Narrow" panose="020B0606020202030204" pitchFamily="34" charset="0"/>
              </a:rPr>
              <a:t>;</a:t>
            </a:r>
          </a:p>
          <a:p>
            <a:endParaRPr lang="en-US" b="1" dirty="0">
              <a:latin typeface="Arial Narrow" panose="020B0606020202030204" pitchFamily="34" charset="0"/>
            </a:endParaRPr>
          </a:p>
          <a:p>
            <a:r>
              <a:rPr lang="en-US" b="1" dirty="0">
                <a:latin typeface="Arial Narrow" panose="020B0606020202030204" pitchFamily="34" charset="0"/>
              </a:rPr>
              <a:t>7-display current time.</a:t>
            </a:r>
          </a:p>
          <a:p>
            <a:r>
              <a:rPr lang="en-US" b="1" dirty="0" smtClean="0">
                <a:latin typeface="Arial Narrow" panose="020B0606020202030204" pitchFamily="34" charset="0"/>
              </a:rPr>
              <a:t>select </a:t>
            </a:r>
            <a:r>
              <a:rPr lang="en-US" b="1" dirty="0" err="1">
                <a:latin typeface="Arial Narrow" panose="020B0606020202030204" pitchFamily="34" charset="0"/>
              </a:rPr>
              <a:t>to_char</a:t>
            </a:r>
            <a:r>
              <a:rPr lang="en-US" b="1" dirty="0">
                <a:latin typeface="Arial Narrow" panose="020B0606020202030204" pitchFamily="34" charset="0"/>
              </a:rPr>
              <a:t>(</a:t>
            </a:r>
            <a:r>
              <a:rPr lang="en-US" b="1" dirty="0" err="1">
                <a:latin typeface="Arial Narrow" panose="020B0606020202030204" pitchFamily="34" charset="0"/>
              </a:rPr>
              <a:t>sysdate</a:t>
            </a:r>
            <a:r>
              <a:rPr lang="en-US" b="1" dirty="0">
                <a:latin typeface="Arial Narrow" panose="020B0606020202030204" pitchFamily="34" charset="0"/>
              </a:rPr>
              <a:t>,'</a:t>
            </a:r>
            <a:r>
              <a:rPr lang="en-US" b="1" dirty="0" err="1">
                <a:latin typeface="Arial Narrow" panose="020B0606020202030204" pitchFamily="34" charset="0"/>
              </a:rPr>
              <a:t>hh:MM:ss</a:t>
            </a:r>
            <a:r>
              <a:rPr lang="en-US" b="1" dirty="0">
                <a:latin typeface="Arial Narrow" panose="020B0606020202030204" pitchFamily="34" charset="0"/>
              </a:rPr>
              <a:t>') from dual</a:t>
            </a:r>
            <a:r>
              <a:rPr lang="en-US" b="1" dirty="0" smtClean="0">
                <a:latin typeface="Arial Narrow" panose="020B0606020202030204" pitchFamily="34" charset="0"/>
              </a:rPr>
              <a:t>;</a:t>
            </a:r>
          </a:p>
          <a:p>
            <a:endParaRPr lang="en-US" b="1" dirty="0">
              <a:latin typeface="Arial Narrow" panose="020B0606020202030204" pitchFamily="34" charset="0"/>
            </a:endParaRPr>
          </a:p>
          <a:p>
            <a:r>
              <a:rPr lang="en-US" b="1" dirty="0">
                <a:latin typeface="Arial Narrow" panose="020B0606020202030204" pitchFamily="34" charset="0"/>
              </a:rPr>
              <a:t>8-Display the date three months Before the current date.</a:t>
            </a:r>
          </a:p>
          <a:p>
            <a:r>
              <a:rPr lang="en-US" b="1" dirty="0" smtClean="0">
                <a:latin typeface="Arial Narrow" panose="020B0606020202030204" pitchFamily="34" charset="0"/>
              </a:rPr>
              <a:t>select </a:t>
            </a:r>
            <a:r>
              <a:rPr lang="en-US" b="1" dirty="0" err="1">
                <a:latin typeface="Arial Narrow" panose="020B0606020202030204" pitchFamily="34" charset="0"/>
              </a:rPr>
              <a:t>add_months</a:t>
            </a:r>
            <a:r>
              <a:rPr lang="en-US" b="1" dirty="0">
                <a:latin typeface="Arial Narrow" panose="020B0606020202030204" pitchFamily="34" charset="0"/>
              </a:rPr>
              <a:t>(sysdate,3) from dual;</a:t>
            </a:r>
          </a:p>
          <a:p>
            <a:endParaRPr lang="en-US" dirty="0"/>
          </a:p>
          <a:p>
            <a:endParaRPr lang="en-US" dirty="0"/>
          </a:p>
          <a:p>
            <a:endParaRPr lang="en-US" dirty="0"/>
          </a:p>
        </p:txBody>
      </p:sp>
    </p:spTree>
    <p:extLst>
      <p:ext uri="{BB962C8B-B14F-4D97-AF65-F5344CB8AC3E}">
        <p14:creationId xmlns:p14="http://schemas.microsoft.com/office/powerpoint/2010/main" val="366672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97005980"/>
              </p:ext>
            </p:extLst>
          </p:nvPr>
        </p:nvGraphicFramePr>
        <p:xfrm>
          <a:off x="762000" y="1371600"/>
          <a:ext cx="7848600" cy="5105401"/>
        </p:xfrm>
        <a:graphic>
          <a:graphicData uri="http://schemas.openxmlformats.org/drawingml/2006/table">
            <a:tbl>
              <a:tblPr firstRow="1" firstCol="1" bandRow="1">
                <a:tableStyleId>{5C22544A-7EE6-4342-B048-85BDC9FD1C3A}</a:tableStyleId>
              </a:tblPr>
              <a:tblGrid>
                <a:gridCol w="2312155"/>
                <a:gridCol w="5536445"/>
              </a:tblGrid>
              <a:tr h="537410">
                <a:tc>
                  <a:txBody>
                    <a:bodyPr/>
                    <a:lstStyle/>
                    <a:p>
                      <a:pPr marL="0" marR="0">
                        <a:spcBef>
                          <a:spcPts val="0"/>
                        </a:spcBef>
                        <a:spcAft>
                          <a:spcPts val="0"/>
                        </a:spcAft>
                      </a:pPr>
                      <a:r>
                        <a:rPr lang="en-US" sz="1400" dirty="0">
                          <a:effectLst/>
                        </a:rPr>
                        <a:t>Function Name</a:t>
                      </a:r>
                      <a:endParaRPr lang="en-US" sz="1400" dirty="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Return Value</a:t>
                      </a:r>
                      <a:endParaRPr lang="en-US" sz="1400">
                        <a:solidFill>
                          <a:srgbClr val="5F5F5F"/>
                        </a:solidFill>
                        <a:effectLst/>
                        <a:latin typeface="Times New Roman"/>
                        <a:ea typeface="Times New Roman"/>
                      </a:endParaRPr>
                    </a:p>
                  </a:txBody>
                  <a:tcPr marL="68580" marR="68580" marT="0" marB="0"/>
                </a:tc>
              </a:tr>
              <a:tr h="1343527">
                <a:tc>
                  <a:txBody>
                    <a:bodyPr/>
                    <a:lstStyle/>
                    <a:p>
                      <a:pPr marL="0" marR="0">
                        <a:spcBef>
                          <a:spcPts val="0"/>
                        </a:spcBef>
                        <a:spcAft>
                          <a:spcPts val="0"/>
                        </a:spcAft>
                      </a:pPr>
                      <a:r>
                        <a:rPr lang="en-US" sz="1400">
                          <a:effectLst/>
                        </a:rPr>
                        <a:t>TO_CHAR (x [,y])</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Converts Numeric and Date values to a character string value. It cannot be used for calculations since it is a string value.</a:t>
                      </a:r>
                      <a:endParaRPr lang="en-US" sz="1400">
                        <a:solidFill>
                          <a:srgbClr val="5F5F5F"/>
                        </a:solidFill>
                        <a:effectLst/>
                        <a:latin typeface="Times New Roman"/>
                        <a:ea typeface="Times New Roman"/>
                      </a:endParaRPr>
                    </a:p>
                  </a:txBody>
                  <a:tcPr marL="68580" marR="68580" marT="0" marB="0"/>
                </a:tc>
              </a:tr>
              <a:tr h="1343527">
                <a:tc>
                  <a:txBody>
                    <a:bodyPr/>
                    <a:lstStyle/>
                    <a:p>
                      <a:pPr marL="0" marR="0">
                        <a:spcBef>
                          <a:spcPts val="0"/>
                        </a:spcBef>
                        <a:spcAft>
                          <a:spcPts val="0"/>
                        </a:spcAft>
                      </a:pPr>
                      <a:r>
                        <a:rPr lang="en-US" sz="1400">
                          <a:effectLst/>
                        </a:rPr>
                        <a:t>TO_DATE (x [, date_format])</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Converts a valid Numeric and Character values to a Date value. Date is formatted to the format specified by 'date_format'.</a:t>
                      </a:r>
                      <a:endParaRPr lang="en-US" sz="1400">
                        <a:solidFill>
                          <a:srgbClr val="5F5F5F"/>
                        </a:solidFill>
                        <a:effectLst/>
                        <a:latin typeface="Times New Roman"/>
                        <a:ea typeface="Times New Roman"/>
                      </a:endParaRPr>
                    </a:p>
                  </a:txBody>
                  <a:tcPr marL="68580" marR="68580" marT="0" marB="0"/>
                </a:tc>
              </a:tr>
              <a:tr h="806116">
                <a:tc>
                  <a:txBody>
                    <a:bodyPr/>
                    <a:lstStyle/>
                    <a:p>
                      <a:pPr marL="0" marR="0">
                        <a:spcBef>
                          <a:spcPts val="0"/>
                        </a:spcBef>
                        <a:spcAft>
                          <a:spcPts val="0"/>
                        </a:spcAft>
                      </a:pPr>
                      <a:r>
                        <a:rPr lang="en-US" sz="1400">
                          <a:effectLst/>
                        </a:rPr>
                        <a:t>NVL (x, y)</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a:effectLst/>
                        </a:rPr>
                        <a:t>If 'x' is NULL, replace it with 'y'. 'x' and '</a:t>
                      </a:r>
                      <a:r>
                        <a:rPr lang="en-US" sz="1400" dirty="0" err="1">
                          <a:effectLst/>
                        </a:rPr>
                        <a:t>y'must</a:t>
                      </a:r>
                      <a:r>
                        <a:rPr lang="en-US" sz="1400" dirty="0">
                          <a:effectLst/>
                        </a:rPr>
                        <a:t> be of the same </a:t>
                      </a:r>
                      <a:r>
                        <a:rPr lang="en-US" sz="1400" dirty="0" err="1">
                          <a:effectLst/>
                        </a:rPr>
                        <a:t>datatype</a:t>
                      </a:r>
                      <a:r>
                        <a:rPr lang="en-US" sz="1400" dirty="0">
                          <a:effectLst/>
                        </a:rPr>
                        <a:t>.</a:t>
                      </a:r>
                      <a:endParaRPr lang="en-US" sz="1400" dirty="0">
                        <a:solidFill>
                          <a:srgbClr val="5F5F5F"/>
                        </a:solidFill>
                        <a:effectLst/>
                        <a:latin typeface="Times New Roman"/>
                        <a:ea typeface="Times New Roman"/>
                      </a:endParaRPr>
                    </a:p>
                  </a:txBody>
                  <a:tcPr marL="68580" marR="68580" marT="0" marB="0"/>
                </a:tc>
              </a:tr>
              <a:tr h="1074821">
                <a:tc>
                  <a:txBody>
                    <a:bodyPr/>
                    <a:lstStyle/>
                    <a:p>
                      <a:pPr marL="0" marR="0">
                        <a:spcBef>
                          <a:spcPts val="0"/>
                        </a:spcBef>
                        <a:spcAft>
                          <a:spcPts val="0"/>
                        </a:spcAft>
                      </a:pPr>
                      <a:r>
                        <a:rPr lang="en-US" sz="1400">
                          <a:effectLst/>
                        </a:rPr>
                        <a:t>DECODE (a, b, c, d, e, default_value)</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a:effectLst/>
                        </a:rPr>
                        <a:t>Checks the value of 'a', if a = b, then </a:t>
                      </a:r>
                      <a:r>
                        <a:rPr lang="en-US" sz="1400" dirty="0" err="1">
                          <a:effectLst/>
                        </a:rPr>
                        <a:t>returns'c</a:t>
                      </a:r>
                      <a:r>
                        <a:rPr lang="en-US" sz="1400" dirty="0">
                          <a:effectLst/>
                        </a:rPr>
                        <a:t>'. If a = d, then returns 'e'. Else, </a:t>
                      </a:r>
                      <a:r>
                        <a:rPr lang="en-US" sz="1400" dirty="0" err="1">
                          <a:effectLst/>
                        </a:rPr>
                        <a:t>returnsdefault_value</a:t>
                      </a:r>
                      <a:r>
                        <a:rPr lang="en-US" sz="1400" dirty="0">
                          <a:effectLst/>
                        </a:rPr>
                        <a:t>.</a:t>
                      </a:r>
                      <a:endParaRPr lang="en-US" sz="1400" dirty="0">
                        <a:solidFill>
                          <a:srgbClr val="5F5F5F"/>
                        </a:solidFill>
                        <a:effectLst/>
                        <a:latin typeface="Times New Roman"/>
                        <a:ea typeface="Times New Roman"/>
                      </a:endParaRPr>
                    </a:p>
                  </a:txBody>
                  <a:tcPr marL="68580" marR="68580" marT="0" marB="0"/>
                </a:tc>
              </a:tr>
            </a:tbl>
          </a:graphicData>
        </a:graphic>
      </p:graphicFrame>
      <p:sp>
        <p:nvSpPr>
          <p:cNvPr id="2" name="Title 1"/>
          <p:cNvSpPr>
            <a:spLocks noGrp="1"/>
          </p:cNvSpPr>
          <p:nvPr>
            <p:ph type="title"/>
          </p:nvPr>
        </p:nvSpPr>
        <p:spPr/>
        <p:txBody>
          <a:bodyPr/>
          <a:lstStyle/>
          <a:p>
            <a:r>
              <a:rPr lang="en-US" dirty="0" smtClean="0"/>
              <a:t>Conversion Functions</a:t>
            </a:r>
            <a:endParaRPr lang="en-US" dirty="0"/>
          </a:p>
        </p:txBody>
      </p:sp>
    </p:spTree>
    <p:extLst>
      <p:ext uri="{BB962C8B-B14F-4D97-AF65-F5344CB8AC3E}">
        <p14:creationId xmlns:p14="http://schemas.microsoft.com/office/powerpoint/2010/main" val="36188903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59800441"/>
              </p:ext>
            </p:extLst>
          </p:nvPr>
        </p:nvGraphicFramePr>
        <p:xfrm>
          <a:off x="838200" y="1752601"/>
          <a:ext cx="7391400" cy="3886198"/>
        </p:xfrm>
        <a:graphic>
          <a:graphicData uri="http://schemas.openxmlformats.org/drawingml/2006/table">
            <a:tbl>
              <a:tblPr firstRow="1" firstCol="1" bandRow="1">
                <a:tableStyleId>{5C22544A-7EE6-4342-B048-85BDC9FD1C3A}</a:tableStyleId>
              </a:tblPr>
              <a:tblGrid>
                <a:gridCol w="1648425"/>
                <a:gridCol w="3964674"/>
                <a:gridCol w="1778301"/>
              </a:tblGrid>
              <a:tr h="634174">
                <a:tc>
                  <a:txBody>
                    <a:bodyPr/>
                    <a:lstStyle/>
                    <a:p>
                      <a:pPr marL="0" marR="0">
                        <a:spcBef>
                          <a:spcPts val="0"/>
                        </a:spcBef>
                        <a:spcAft>
                          <a:spcPts val="0"/>
                        </a:spcAft>
                      </a:pPr>
                      <a:r>
                        <a:rPr lang="en-US" sz="1400">
                          <a:effectLst/>
                        </a:rPr>
                        <a:t>Function Name</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Examples</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Return Value</a:t>
                      </a:r>
                      <a:endParaRPr lang="en-US" sz="1400">
                        <a:solidFill>
                          <a:srgbClr val="5F5F5F"/>
                        </a:solidFill>
                        <a:effectLst/>
                        <a:latin typeface="Times New Roman"/>
                        <a:ea typeface="Times New Roman"/>
                      </a:endParaRPr>
                    </a:p>
                  </a:txBody>
                  <a:tcPr marL="68580" marR="68580" marT="0" marB="0"/>
                </a:tc>
              </a:tr>
              <a:tr h="1902520">
                <a:tc>
                  <a:txBody>
                    <a:bodyPr/>
                    <a:lstStyle/>
                    <a:p>
                      <a:pPr marL="0" marR="0">
                        <a:spcBef>
                          <a:spcPts val="0"/>
                        </a:spcBef>
                        <a:spcAft>
                          <a:spcPts val="0"/>
                        </a:spcAft>
                      </a:pPr>
                      <a:r>
                        <a:rPr lang="en-US" sz="1400">
                          <a:effectLst/>
                        </a:rPr>
                        <a:t>TO_CHAR ()</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TO_CHAR (3000, '$9999') </a:t>
                      </a:r>
                      <a:br>
                        <a:rPr lang="en-US" sz="1400">
                          <a:effectLst/>
                        </a:rPr>
                      </a:br>
                      <a:r>
                        <a:rPr lang="en-US" sz="1400">
                          <a:effectLst/>
                        </a:rPr>
                        <a:t>TO_CHAR (SYSDATE, 'Day, Month YYYY')</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$3000</a:t>
                      </a:r>
                      <a:br>
                        <a:rPr lang="en-US" sz="1400">
                          <a:effectLst/>
                        </a:rPr>
                      </a:br>
                      <a:r>
                        <a:rPr lang="en-US" sz="1400">
                          <a:effectLst/>
                        </a:rPr>
                        <a:t>Monday, June 2008</a:t>
                      </a:r>
                      <a:endParaRPr lang="en-US" sz="1400">
                        <a:solidFill>
                          <a:srgbClr val="5F5F5F"/>
                        </a:solidFill>
                        <a:effectLst/>
                        <a:latin typeface="Times New Roman"/>
                        <a:ea typeface="Times New Roman"/>
                      </a:endParaRPr>
                    </a:p>
                  </a:txBody>
                  <a:tcPr marL="68580" marR="68580" marT="0" marB="0"/>
                </a:tc>
              </a:tr>
              <a:tr h="656821">
                <a:tc>
                  <a:txBody>
                    <a:bodyPr/>
                    <a:lstStyle/>
                    <a:p>
                      <a:pPr marL="0" marR="0">
                        <a:spcBef>
                          <a:spcPts val="0"/>
                        </a:spcBef>
                        <a:spcAft>
                          <a:spcPts val="0"/>
                        </a:spcAft>
                      </a:pPr>
                      <a:r>
                        <a:rPr lang="en-US" sz="1400">
                          <a:effectLst/>
                        </a:rPr>
                        <a:t>TO_DATE ()</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a:effectLst/>
                        </a:rPr>
                        <a:t>TO_DATE ('01-Jun-08')</a:t>
                      </a:r>
                      <a:endParaRPr lang="en-US" sz="1400" dirty="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01-Jun-08</a:t>
                      </a:r>
                      <a:endParaRPr lang="en-US" sz="1400">
                        <a:solidFill>
                          <a:srgbClr val="5F5F5F"/>
                        </a:solidFill>
                        <a:effectLst/>
                        <a:latin typeface="Times New Roman"/>
                        <a:ea typeface="Times New Roman"/>
                      </a:endParaRPr>
                    </a:p>
                  </a:txBody>
                  <a:tcPr marL="68580" marR="68580" marT="0" marB="0"/>
                </a:tc>
              </a:tr>
              <a:tr h="692683">
                <a:tc>
                  <a:txBody>
                    <a:bodyPr/>
                    <a:lstStyle/>
                    <a:p>
                      <a:pPr marL="0" marR="0">
                        <a:spcBef>
                          <a:spcPts val="0"/>
                        </a:spcBef>
                        <a:spcAft>
                          <a:spcPts val="0"/>
                        </a:spcAft>
                      </a:pPr>
                      <a:r>
                        <a:rPr lang="en-US" sz="1400">
                          <a:effectLst/>
                        </a:rPr>
                        <a:t>NVL ()</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NVL (null, 1)</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a:effectLst/>
                        </a:rPr>
                        <a:t>1</a:t>
                      </a:r>
                      <a:endParaRPr lang="en-US" sz="1400" dirty="0">
                        <a:solidFill>
                          <a:srgbClr val="5F5F5F"/>
                        </a:solidFill>
                        <a:effectLst/>
                        <a:latin typeface="Times New Roman"/>
                        <a:ea typeface="Times New Roman"/>
                      </a:endParaRPr>
                    </a:p>
                  </a:txBody>
                  <a:tcPr marL="68580" marR="68580" marT="0" marB="0"/>
                </a:tc>
              </a:tr>
            </a:tbl>
          </a:graphicData>
        </a:graphic>
      </p:graphicFrame>
      <p:sp>
        <p:nvSpPr>
          <p:cNvPr id="2" name="Title 1"/>
          <p:cNvSpPr>
            <a:spLocks noGrp="1"/>
          </p:cNvSpPr>
          <p:nvPr>
            <p:ph type="title"/>
          </p:nvPr>
        </p:nvSpPr>
        <p:spPr/>
        <p:txBody>
          <a:bodyPr/>
          <a:lstStyle/>
          <a:p>
            <a:r>
              <a:rPr lang="en-US" dirty="0" smtClean="0"/>
              <a:t>Conversion Functions Example</a:t>
            </a:r>
            <a:endParaRPr lang="en-US" dirty="0"/>
          </a:p>
        </p:txBody>
      </p:sp>
    </p:spTree>
    <p:extLst>
      <p:ext uri="{BB962C8B-B14F-4D97-AF65-F5344CB8AC3E}">
        <p14:creationId xmlns:p14="http://schemas.microsoft.com/office/powerpoint/2010/main" val="1351873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To_Char</a:t>
            </a:r>
            <a:r>
              <a:rPr lang="en-US" dirty="0" smtClean="0"/>
              <a:t> Function</a:t>
            </a:r>
            <a:endParaRPr lang="en-US" dirty="0"/>
          </a:p>
        </p:txBody>
      </p:sp>
      <p:sp>
        <p:nvSpPr>
          <p:cNvPr id="3" name="Content Placeholder 2"/>
          <p:cNvSpPr>
            <a:spLocks noGrp="1"/>
          </p:cNvSpPr>
          <p:nvPr>
            <p:ph idx="1"/>
          </p:nvPr>
        </p:nvSpPr>
        <p:spPr/>
        <p:txBody>
          <a:bodyPr/>
          <a:lstStyle/>
          <a:p>
            <a:r>
              <a:rPr lang="en-US" dirty="0" smtClean="0"/>
              <a:t>Using the </a:t>
            </a:r>
            <a:r>
              <a:rPr lang="en-US" dirty="0" err="1" smtClean="0"/>
              <a:t>to_char</a:t>
            </a:r>
            <a:r>
              <a:rPr lang="en-US" dirty="0" smtClean="0"/>
              <a:t> function with dates</a:t>
            </a:r>
          </a:p>
          <a:p>
            <a:endParaRPr lang="en-US" dirty="0" smtClean="0"/>
          </a:p>
          <a:p>
            <a:endParaRPr lang="en-US" dirty="0" smtClean="0"/>
          </a:p>
          <a:p>
            <a:r>
              <a:rPr lang="en-US" dirty="0" smtClean="0"/>
              <a:t>SELECT </a:t>
            </a:r>
            <a:r>
              <a:rPr lang="en-US" dirty="0" err="1" smtClean="0"/>
              <a:t>empno</a:t>
            </a:r>
            <a:r>
              <a:rPr lang="en-US" dirty="0" smtClean="0"/>
              <a:t>, </a:t>
            </a:r>
            <a:r>
              <a:rPr lang="en-US" dirty="0" err="1" smtClean="0"/>
              <a:t>to_char</a:t>
            </a:r>
            <a:r>
              <a:rPr lang="en-US" dirty="0" smtClean="0"/>
              <a:t>(</a:t>
            </a:r>
            <a:r>
              <a:rPr lang="en-US" dirty="0" err="1" smtClean="0"/>
              <a:t>hiredate</a:t>
            </a:r>
            <a:r>
              <a:rPr lang="en-US" dirty="0" smtClean="0"/>
              <a:t>, 'MM/YY') </a:t>
            </a:r>
            <a:r>
              <a:rPr lang="en-US" dirty="0" err="1" smtClean="0"/>
              <a:t>Month_hired</a:t>
            </a:r>
            <a:r>
              <a:rPr lang="en-US" dirty="0" smtClean="0"/>
              <a:t> from </a:t>
            </a:r>
            <a:r>
              <a:rPr lang="en-US" dirty="0" err="1" smtClean="0"/>
              <a:t>emp</a:t>
            </a:r>
            <a:r>
              <a:rPr lang="en-US" dirty="0" smtClean="0"/>
              <a:t>;</a:t>
            </a:r>
          </a:p>
          <a:p>
            <a:endParaRPr lang="en-US" dirty="0" smtClean="0"/>
          </a:p>
          <a:p>
            <a:r>
              <a:rPr lang="en-US" dirty="0" smtClean="0"/>
              <a:t>‘DAY’ = DAY</a:t>
            </a:r>
          </a:p>
          <a:p>
            <a:endParaRPr lang="en-US" dirty="0" smtClean="0"/>
          </a:p>
          <a:p>
            <a:endParaRPr lang="en-US" dirty="0" smtClean="0"/>
          </a:p>
          <a:p>
            <a:endParaRPr lang="en-US" dirty="0"/>
          </a:p>
        </p:txBody>
      </p:sp>
    </p:spTree>
    <p:extLst>
      <p:ext uri="{BB962C8B-B14F-4D97-AF65-F5344CB8AC3E}">
        <p14:creationId xmlns:p14="http://schemas.microsoft.com/office/powerpoint/2010/main" val="2229032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Conversion Of NULL values</a:t>
            </a:r>
            <a:endParaRPr lang="en-US" dirty="0"/>
          </a:p>
        </p:txBody>
      </p:sp>
      <p:sp>
        <p:nvSpPr>
          <p:cNvPr id="3" name="Content Placeholder 2"/>
          <p:cNvSpPr>
            <a:spLocks noGrp="1"/>
          </p:cNvSpPr>
          <p:nvPr>
            <p:ph idx="1"/>
          </p:nvPr>
        </p:nvSpPr>
        <p:spPr/>
        <p:txBody>
          <a:bodyPr>
            <a:normAutofit lnSpcReduction="10000"/>
          </a:bodyPr>
          <a:lstStyle/>
          <a:p>
            <a:r>
              <a:rPr lang="en-US" b="1" dirty="0" smtClean="0"/>
              <a:t>SELECT </a:t>
            </a:r>
            <a:r>
              <a:rPr lang="en-US" b="1" dirty="0" err="1" smtClean="0"/>
              <a:t>ename,NVL</a:t>
            </a:r>
            <a:r>
              <a:rPr lang="en-US" b="1" dirty="0" smtClean="0"/>
              <a:t>(comm,0),NVL2(</a:t>
            </a:r>
            <a:r>
              <a:rPr lang="en-US" b="1" dirty="0" err="1" smtClean="0"/>
              <a:t>comm,sal+comm,sal</a:t>
            </a:r>
            <a:r>
              <a:rPr lang="en-US" b="1" dirty="0" smtClean="0"/>
              <a:t>)as Income FROM </a:t>
            </a:r>
            <a:r>
              <a:rPr lang="en-US" b="1" dirty="0" err="1" smtClean="0"/>
              <a:t>emp</a:t>
            </a:r>
            <a:r>
              <a:rPr lang="en-US" b="1" dirty="0" smtClean="0"/>
              <a:t>;</a:t>
            </a:r>
          </a:p>
          <a:p>
            <a:endParaRPr lang="en-US" dirty="0" smtClean="0"/>
          </a:p>
          <a:p>
            <a:r>
              <a:rPr lang="en-US" dirty="0" smtClean="0"/>
              <a:t>NVL converts a NULL value to an actual value in this </a:t>
            </a:r>
            <a:r>
              <a:rPr lang="en-US" dirty="0" err="1" smtClean="0"/>
              <a:t>e.g</a:t>
            </a:r>
            <a:r>
              <a:rPr lang="en-US" dirty="0" smtClean="0"/>
              <a:t> to zero</a:t>
            </a:r>
          </a:p>
          <a:p>
            <a:endParaRPr lang="en-US" dirty="0" smtClean="0"/>
          </a:p>
          <a:p>
            <a:r>
              <a:rPr lang="en-US" dirty="0" smtClean="0"/>
              <a:t>NVL2: if commission is not null then return salary + commission else if commission is</a:t>
            </a:r>
          </a:p>
          <a:p>
            <a:endParaRPr lang="en-US" dirty="0" smtClean="0"/>
          </a:p>
          <a:p>
            <a:r>
              <a:rPr lang="en-US" dirty="0" smtClean="0"/>
              <a:t>Null then return salary</a:t>
            </a:r>
            <a:endParaRPr lang="en-US" dirty="0"/>
          </a:p>
        </p:txBody>
      </p:sp>
    </p:spTree>
    <p:extLst>
      <p:ext uri="{BB962C8B-B14F-4D97-AF65-F5344CB8AC3E}">
        <p14:creationId xmlns:p14="http://schemas.microsoft.com/office/powerpoint/2010/main" val="1771789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73117575"/>
              </p:ext>
            </p:extLst>
          </p:nvPr>
        </p:nvGraphicFramePr>
        <p:xfrm>
          <a:off x="838200" y="1447800"/>
          <a:ext cx="7620000" cy="4800602"/>
        </p:xfrm>
        <a:graphic>
          <a:graphicData uri="http://schemas.openxmlformats.org/drawingml/2006/table">
            <a:tbl>
              <a:tblPr firstRow="1" firstCol="1" bandRow="1">
                <a:tableStyleId>{5C22544A-7EE6-4342-B048-85BDC9FD1C3A}</a:tableStyleId>
              </a:tblPr>
              <a:tblGrid>
                <a:gridCol w="3810000"/>
                <a:gridCol w="3810000"/>
              </a:tblGrid>
              <a:tr h="369278">
                <a:tc>
                  <a:txBody>
                    <a:bodyPr/>
                    <a:lstStyle/>
                    <a:p>
                      <a:pPr marL="0" marR="0" algn="l">
                        <a:spcBef>
                          <a:spcPts val="0"/>
                        </a:spcBef>
                        <a:spcAft>
                          <a:spcPts val="0"/>
                        </a:spcAft>
                      </a:pPr>
                      <a:r>
                        <a:rPr lang="en-US" sz="1400">
                          <a:effectLst/>
                        </a:rPr>
                        <a:t>FUNCTIONS	</a:t>
                      </a:r>
                      <a:endParaRPr lang="en-US" sz="1400">
                        <a:solidFill>
                          <a:srgbClr val="5F5F5F"/>
                        </a:solidFill>
                        <a:effectLst/>
                        <a:latin typeface="Times New Roman"/>
                        <a:ea typeface="Times New Roman"/>
                      </a:endParaRPr>
                    </a:p>
                  </a:txBody>
                  <a:tcPr marL="68580" marR="68580" marT="0" marB="0"/>
                </a:tc>
                <a:tc>
                  <a:txBody>
                    <a:bodyPr/>
                    <a:lstStyle/>
                    <a:p>
                      <a:pPr marL="0" marR="0" algn="l">
                        <a:spcBef>
                          <a:spcPts val="0"/>
                        </a:spcBef>
                        <a:spcAft>
                          <a:spcPts val="0"/>
                        </a:spcAft>
                      </a:pPr>
                      <a:r>
                        <a:rPr lang="en-US" sz="1400">
                          <a:effectLst/>
                        </a:rPr>
                        <a:t>DESCRIPTION</a:t>
                      </a:r>
                      <a:endParaRPr lang="en-US" sz="1400">
                        <a:solidFill>
                          <a:srgbClr val="5F5F5F"/>
                        </a:solidFill>
                        <a:effectLst/>
                        <a:latin typeface="Times New Roman"/>
                        <a:ea typeface="Times New Roman"/>
                      </a:endParaRPr>
                    </a:p>
                  </a:txBody>
                  <a:tcPr marL="68580" marR="68580" marT="0" marB="0"/>
                </a:tc>
              </a:tr>
              <a:tr h="738554">
                <a:tc>
                  <a:txBody>
                    <a:bodyPr/>
                    <a:lstStyle/>
                    <a:p>
                      <a:pPr marL="0" marR="0" algn="l">
                        <a:spcBef>
                          <a:spcPts val="0"/>
                        </a:spcBef>
                        <a:spcAft>
                          <a:spcPts val="0"/>
                        </a:spcAft>
                      </a:pPr>
                      <a:r>
                        <a:rPr lang="en-US" sz="1400">
                          <a:effectLst/>
                        </a:rPr>
                        <a:t>AVG(col-name)</a:t>
                      </a:r>
                      <a:endParaRPr lang="en-US" sz="1400">
                        <a:solidFill>
                          <a:srgbClr val="5F5F5F"/>
                        </a:solidFill>
                        <a:effectLst/>
                        <a:latin typeface="Times New Roman"/>
                        <a:ea typeface="Times New Roman"/>
                      </a:endParaRPr>
                    </a:p>
                  </a:txBody>
                  <a:tcPr marL="68580" marR="68580" marT="0" marB="0"/>
                </a:tc>
                <a:tc>
                  <a:txBody>
                    <a:bodyPr/>
                    <a:lstStyle/>
                    <a:p>
                      <a:pPr marL="0" marR="0" algn="l">
                        <a:spcBef>
                          <a:spcPts val="0"/>
                        </a:spcBef>
                        <a:spcAft>
                          <a:spcPts val="0"/>
                        </a:spcAft>
                      </a:pPr>
                      <a:r>
                        <a:rPr lang="en-US" sz="1400">
                          <a:effectLst/>
                        </a:rPr>
                        <a:t>The AVG() Func returns the average value of a numeric column.</a:t>
                      </a:r>
                      <a:endParaRPr lang="en-US" sz="1400">
                        <a:solidFill>
                          <a:srgbClr val="5F5F5F"/>
                        </a:solidFill>
                        <a:effectLst/>
                        <a:latin typeface="Times New Roman"/>
                        <a:ea typeface="Times New Roman"/>
                      </a:endParaRPr>
                    </a:p>
                  </a:txBody>
                  <a:tcPr marL="68580" marR="68580" marT="0" marB="0"/>
                </a:tc>
              </a:tr>
              <a:tr h="738554">
                <a:tc>
                  <a:txBody>
                    <a:bodyPr/>
                    <a:lstStyle/>
                    <a:p>
                      <a:pPr marL="0" marR="0" algn="l">
                        <a:spcBef>
                          <a:spcPts val="0"/>
                        </a:spcBef>
                        <a:spcAft>
                          <a:spcPts val="0"/>
                        </a:spcAft>
                      </a:pPr>
                      <a:r>
                        <a:rPr lang="en-US" sz="1400">
                          <a:effectLst/>
                        </a:rPr>
                        <a:t>MIN(col-name)</a:t>
                      </a:r>
                      <a:endParaRPr lang="en-US" sz="1400">
                        <a:solidFill>
                          <a:srgbClr val="5F5F5F"/>
                        </a:solidFill>
                        <a:effectLst/>
                        <a:latin typeface="Times New Roman"/>
                        <a:ea typeface="Times New Roman"/>
                      </a:endParaRPr>
                    </a:p>
                  </a:txBody>
                  <a:tcPr marL="68580" marR="68580" marT="0" marB="0"/>
                </a:tc>
                <a:tc>
                  <a:txBody>
                    <a:bodyPr/>
                    <a:lstStyle/>
                    <a:p>
                      <a:pPr marL="0" marR="0" algn="l">
                        <a:spcBef>
                          <a:spcPts val="0"/>
                        </a:spcBef>
                        <a:spcAft>
                          <a:spcPts val="0"/>
                        </a:spcAft>
                      </a:pPr>
                      <a:r>
                        <a:rPr lang="en-US" sz="1400">
                          <a:effectLst/>
                        </a:rPr>
                        <a:t>The min() func returns the smallest value of the selected column.</a:t>
                      </a:r>
                      <a:endParaRPr lang="en-US" sz="1400">
                        <a:solidFill>
                          <a:srgbClr val="5F5F5F"/>
                        </a:solidFill>
                        <a:effectLst/>
                        <a:latin typeface="Times New Roman"/>
                        <a:ea typeface="Times New Roman"/>
                      </a:endParaRPr>
                    </a:p>
                  </a:txBody>
                  <a:tcPr marL="68580" marR="68580" marT="0" marB="0"/>
                </a:tc>
              </a:tr>
              <a:tr h="738554">
                <a:tc>
                  <a:txBody>
                    <a:bodyPr/>
                    <a:lstStyle/>
                    <a:p>
                      <a:pPr marL="0" marR="0" algn="l">
                        <a:spcBef>
                          <a:spcPts val="0"/>
                        </a:spcBef>
                        <a:spcAft>
                          <a:spcPts val="0"/>
                        </a:spcAft>
                      </a:pPr>
                      <a:r>
                        <a:rPr lang="en-US" sz="1400">
                          <a:effectLst/>
                        </a:rPr>
                        <a:t>MAX(col-name)</a:t>
                      </a:r>
                      <a:endParaRPr lang="en-US" sz="1400">
                        <a:solidFill>
                          <a:srgbClr val="5F5F5F"/>
                        </a:solidFill>
                        <a:effectLst/>
                        <a:latin typeface="Times New Roman"/>
                        <a:ea typeface="Times New Roman"/>
                      </a:endParaRPr>
                    </a:p>
                  </a:txBody>
                  <a:tcPr marL="68580" marR="68580" marT="0" marB="0"/>
                </a:tc>
                <a:tc>
                  <a:txBody>
                    <a:bodyPr/>
                    <a:lstStyle/>
                    <a:p>
                      <a:pPr marL="0" marR="0" algn="l">
                        <a:spcBef>
                          <a:spcPts val="0"/>
                        </a:spcBef>
                        <a:spcAft>
                          <a:spcPts val="0"/>
                        </a:spcAft>
                      </a:pPr>
                      <a:r>
                        <a:rPr lang="en-US" sz="1400">
                          <a:effectLst/>
                        </a:rPr>
                        <a:t>The max() func returns the largest value of the selected column.</a:t>
                      </a:r>
                      <a:endParaRPr lang="en-US" sz="1400">
                        <a:solidFill>
                          <a:srgbClr val="5F5F5F"/>
                        </a:solidFill>
                        <a:effectLst/>
                        <a:latin typeface="Times New Roman"/>
                        <a:ea typeface="Times New Roman"/>
                      </a:endParaRPr>
                    </a:p>
                  </a:txBody>
                  <a:tcPr marL="68580" marR="68580" marT="0" marB="0"/>
                </a:tc>
              </a:tr>
              <a:tr h="738554">
                <a:tc>
                  <a:txBody>
                    <a:bodyPr/>
                    <a:lstStyle/>
                    <a:p>
                      <a:pPr marL="0" marR="0" algn="l">
                        <a:spcBef>
                          <a:spcPts val="0"/>
                        </a:spcBef>
                        <a:spcAft>
                          <a:spcPts val="0"/>
                        </a:spcAft>
                      </a:pPr>
                      <a:r>
                        <a:rPr lang="en-US" sz="1400">
                          <a:effectLst/>
                        </a:rPr>
                        <a:t>SUM(col-name)</a:t>
                      </a:r>
                      <a:endParaRPr lang="en-US" sz="1400">
                        <a:solidFill>
                          <a:srgbClr val="5F5F5F"/>
                        </a:solidFill>
                        <a:effectLst/>
                        <a:latin typeface="Times New Roman"/>
                        <a:ea typeface="Times New Roman"/>
                      </a:endParaRPr>
                    </a:p>
                  </a:txBody>
                  <a:tcPr marL="68580" marR="68580" marT="0" marB="0"/>
                </a:tc>
                <a:tc>
                  <a:txBody>
                    <a:bodyPr/>
                    <a:lstStyle/>
                    <a:p>
                      <a:pPr marL="0" marR="0" algn="l">
                        <a:spcBef>
                          <a:spcPts val="0"/>
                        </a:spcBef>
                        <a:spcAft>
                          <a:spcPts val="0"/>
                        </a:spcAft>
                      </a:pPr>
                      <a:r>
                        <a:rPr lang="en-US" sz="1400" dirty="0">
                          <a:effectLst/>
                        </a:rPr>
                        <a:t>Returns the total sum of a numeric column</a:t>
                      </a:r>
                      <a:r>
                        <a:rPr lang="en-US" sz="1400" dirty="0" smtClean="0">
                          <a:effectLst/>
                        </a:rPr>
                        <a:t>.</a:t>
                      </a:r>
                      <a:endParaRPr lang="en-US" sz="1400" dirty="0">
                        <a:effectLst/>
                      </a:endParaRPr>
                    </a:p>
                  </a:txBody>
                  <a:tcPr marL="68580" marR="68580" marT="0" marB="0"/>
                </a:tc>
              </a:tr>
              <a:tr h="738554">
                <a:tc>
                  <a:txBody>
                    <a:bodyPr/>
                    <a:lstStyle/>
                    <a:p>
                      <a:pPr marL="0" marR="0" algn="l">
                        <a:spcBef>
                          <a:spcPts val="0"/>
                        </a:spcBef>
                        <a:spcAft>
                          <a:spcPts val="0"/>
                        </a:spcAft>
                      </a:pPr>
                      <a:r>
                        <a:rPr lang="en-US" sz="1400">
                          <a:effectLst/>
                        </a:rPr>
                        <a:t>FIRST(COL-NAME)</a:t>
                      </a:r>
                      <a:endParaRPr lang="en-US" sz="1400">
                        <a:solidFill>
                          <a:srgbClr val="5F5F5F"/>
                        </a:solidFill>
                        <a:effectLst/>
                        <a:latin typeface="Times New Roman"/>
                        <a:ea typeface="Times New Roman"/>
                      </a:endParaRPr>
                    </a:p>
                  </a:txBody>
                  <a:tcPr marL="68580" marR="68580" marT="0" marB="0"/>
                </a:tc>
                <a:tc>
                  <a:txBody>
                    <a:bodyPr/>
                    <a:lstStyle/>
                    <a:p>
                      <a:pPr marL="0" marR="0" algn="l">
                        <a:spcBef>
                          <a:spcPts val="0"/>
                        </a:spcBef>
                        <a:spcAft>
                          <a:spcPts val="0"/>
                        </a:spcAft>
                      </a:pPr>
                      <a:r>
                        <a:rPr lang="en-US" sz="1400">
                          <a:effectLst/>
                        </a:rPr>
                        <a:t>Returns the First value of the selected column.</a:t>
                      </a:r>
                    </a:p>
                    <a:p>
                      <a:pPr marL="0" marR="0" algn="l">
                        <a:spcBef>
                          <a:spcPts val="0"/>
                        </a:spcBef>
                        <a:spcAft>
                          <a:spcPts val="0"/>
                        </a:spcAft>
                      </a:pPr>
                      <a:r>
                        <a:rPr lang="en-US" sz="1400">
                          <a:effectLst/>
                        </a:rPr>
                        <a:t> </a:t>
                      </a:r>
                      <a:endParaRPr lang="en-US" sz="1400">
                        <a:solidFill>
                          <a:srgbClr val="5F5F5F"/>
                        </a:solidFill>
                        <a:effectLst/>
                        <a:latin typeface="Times New Roman"/>
                        <a:ea typeface="Times New Roman"/>
                      </a:endParaRPr>
                    </a:p>
                  </a:txBody>
                  <a:tcPr marL="68580" marR="68580" marT="0" marB="0"/>
                </a:tc>
              </a:tr>
              <a:tr h="738554">
                <a:tc>
                  <a:txBody>
                    <a:bodyPr/>
                    <a:lstStyle/>
                    <a:p>
                      <a:pPr marL="0" marR="0" algn="l">
                        <a:spcBef>
                          <a:spcPts val="0"/>
                        </a:spcBef>
                        <a:spcAft>
                          <a:spcPts val="0"/>
                        </a:spcAft>
                      </a:pPr>
                      <a:r>
                        <a:rPr lang="en-US" sz="1400">
                          <a:effectLst/>
                        </a:rPr>
                        <a:t>LAST(COL-NAME)</a:t>
                      </a:r>
                      <a:endParaRPr lang="en-US" sz="1400">
                        <a:solidFill>
                          <a:srgbClr val="5F5F5F"/>
                        </a:solidFill>
                        <a:effectLst/>
                        <a:latin typeface="Times New Roman"/>
                        <a:ea typeface="Times New Roman"/>
                      </a:endParaRPr>
                    </a:p>
                  </a:txBody>
                  <a:tcPr marL="68580" marR="68580" marT="0" marB="0"/>
                </a:tc>
                <a:tc>
                  <a:txBody>
                    <a:bodyPr/>
                    <a:lstStyle/>
                    <a:p>
                      <a:pPr marL="0" marR="0" algn="l">
                        <a:spcBef>
                          <a:spcPts val="0"/>
                        </a:spcBef>
                        <a:spcAft>
                          <a:spcPts val="0"/>
                        </a:spcAft>
                      </a:pPr>
                      <a:r>
                        <a:rPr lang="en-US" sz="1400" dirty="0">
                          <a:effectLst/>
                        </a:rPr>
                        <a:t>Returns the Last value of the selected column.</a:t>
                      </a:r>
                    </a:p>
                    <a:p>
                      <a:pPr marL="0" marR="0" algn="l">
                        <a:spcBef>
                          <a:spcPts val="0"/>
                        </a:spcBef>
                        <a:spcAft>
                          <a:spcPts val="0"/>
                        </a:spcAft>
                      </a:pPr>
                      <a:r>
                        <a:rPr lang="en-US" sz="1400" dirty="0">
                          <a:effectLst/>
                        </a:rPr>
                        <a:t> </a:t>
                      </a:r>
                      <a:endParaRPr lang="en-US" sz="1400" dirty="0">
                        <a:solidFill>
                          <a:srgbClr val="5F5F5F"/>
                        </a:solidFill>
                        <a:effectLst/>
                        <a:latin typeface="Times New Roman"/>
                        <a:ea typeface="Times New Roman"/>
                      </a:endParaRPr>
                    </a:p>
                  </a:txBody>
                  <a:tcPr marL="68580" marR="68580" marT="0" marB="0"/>
                </a:tc>
              </a:tr>
            </a:tbl>
          </a:graphicData>
        </a:graphic>
      </p:graphicFrame>
      <p:sp>
        <p:nvSpPr>
          <p:cNvPr id="2" name="Title 1"/>
          <p:cNvSpPr>
            <a:spLocks noGrp="1"/>
          </p:cNvSpPr>
          <p:nvPr>
            <p:ph type="title"/>
          </p:nvPr>
        </p:nvSpPr>
        <p:spPr/>
        <p:txBody>
          <a:bodyPr/>
          <a:lstStyle/>
          <a:p>
            <a:r>
              <a:rPr lang="en-US" dirty="0" smtClean="0"/>
              <a:t>Grouping Functions</a:t>
            </a:r>
            <a:endParaRPr lang="en-US" dirty="0"/>
          </a:p>
        </p:txBody>
      </p:sp>
    </p:spTree>
    <p:extLst>
      <p:ext uri="{BB962C8B-B14F-4D97-AF65-F5344CB8AC3E}">
        <p14:creationId xmlns:p14="http://schemas.microsoft.com/office/powerpoint/2010/main" val="2100082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b="1" dirty="0" smtClean="0"/>
              <a:t>To </a:t>
            </a:r>
            <a:r>
              <a:rPr lang="en-US" b="1" dirty="0"/>
              <a:t>show the average salary, minimum salary, maximum salary and count of </a:t>
            </a:r>
            <a:r>
              <a:rPr lang="en-US" b="1" dirty="0" smtClean="0"/>
              <a:t>employees </a:t>
            </a:r>
            <a:r>
              <a:rPr lang="en-US" b="1" dirty="0"/>
              <a:t>in the </a:t>
            </a:r>
            <a:r>
              <a:rPr lang="en-US" b="1" dirty="0" smtClean="0"/>
              <a:t>organization</a:t>
            </a:r>
          </a:p>
          <a:p>
            <a:pPr marL="0" indent="0">
              <a:buNone/>
            </a:pPr>
            <a:r>
              <a:rPr lang="en-US" dirty="0" smtClean="0"/>
              <a:t>	SELECT </a:t>
            </a:r>
            <a:r>
              <a:rPr lang="en-US" dirty="0"/>
              <a:t>AVG (SAL), MIN(SAL), MAX(SAL), COUNT</a:t>
            </a:r>
            <a:r>
              <a:rPr lang="en-US" dirty="0" smtClean="0"/>
              <a:t>(*) FROM </a:t>
            </a:r>
            <a:r>
              <a:rPr lang="en-US" dirty="0"/>
              <a:t>EMP;</a:t>
            </a:r>
          </a:p>
          <a:p>
            <a:r>
              <a:rPr lang="en-US" b="1" dirty="0" smtClean="0"/>
              <a:t>To </a:t>
            </a:r>
            <a:r>
              <a:rPr lang="en-US" b="1" dirty="0"/>
              <a:t>show the minimum and maximum </a:t>
            </a:r>
            <a:r>
              <a:rPr lang="en-US" b="1" dirty="0" err="1"/>
              <a:t>hiredate</a:t>
            </a:r>
            <a:r>
              <a:rPr lang="en-US" b="1" dirty="0"/>
              <a:t> for employees</a:t>
            </a:r>
          </a:p>
          <a:p>
            <a:pPr marL="0" indent="0">
              <a:buNone/>
            </a:pPr>
            <a:r>
              <a:rPr lang="en-US" dirty="0" smtClean="0"/>
              <a:t>	SELECT </a:t>
            </a:r>
            <a:r>
              <a:rPr lang="en-US" dirty="0"/>
              <a:t>MIN (</a:t>
            </a:r>
            <a:r>
              <a:rPr lang="en-US" dirty="0" err="1"/>
              <a:t>hiredate</a:t>
            </a:r>
            <a:r>
              <a:rPr lang="en-US" dirty="0"/>
              <a:t>), MAX(</a:t>
            </a:r>
            <a:r>
              <a:rPr lang="en-US" dirty="0" err="1"/>
              <a:t>hiredate</a:t>
            </a:r>
            <a:r>
              <a:rPr lang="en-US" dirty="0"/>
              <a:t>) FROM </a:t>
            </a:r>
            <a:r>
              <a:rPr lang="en-US" dirty="0" err="1"/>
              <a:t>emp</a:t>
            </a:r>
            <a:r>
              <a:rPr lang="en-US" dirty="0"/>
              <a:t>;</a:t>
            </a:r>
          </a:p>
          <a:p>
            <a:r>
              <a:rPr lang="en-US" b="1" dirty="0" smtClean="0"/>
              <a:t>To </a:t>
            </a:r>
            <a:r>
              <a:rPr lang="en-US" b="1" dirty="0"/>
              <a:t>return the number of rows in a table</a:t>
            </a:r>
          </a:p>
          <a:p>
            <a:pPr marL="0" indent="0">
              <a:buNone/>
            </a:pPr>
            <a:r>
              <a:rPr lang="en-US" dirty="0" smtClean="0"/>
              <a:t>	SELECT </a:t>
            </a:r>
            <a:r>
              <a:rPr lang="en-US" dirty="0"/>
              <a:t>COUNT(*) FROM </a:t>
            </a:r>
            <a:r>
              <a:rPr lang="en-US" dirty="0" err="1" smtClean="0"/>
              <a:t>emp</a:t>
            </a:r>
            <a:r>
              <a:rPr lang="en-US" dirty="0"/>
              <a:t> </a:t>
            </a:r>
            <a:r>
              <a:rPr lang="en-US" dirty="0" smtClean="0"/>
              <a:t>WHERE </a:t>
            </a:r>
            <a:r>
              <a:rPr lang="en-US" dirty="0" err="1"/>
              <a:t>deptno</a:t>
            </a:r>
            <a:r>
              <a:rPr lang="en-US" dirty="0"/>
              <a:t> = 30;</a:t>
            </a:r>
          </a:p>
          <a:p>
            <a:r>
              <a:rPr lang="en-US" b="1" dirty="0" smtClean="0"/>
              <a:t>To </a:t>
            </a:r>
            <a:r>
              <a:rPr lang="en-US" b="1" dirty="0"/>
              <a:t>return the number of </a:t>
            </a:r>
            <a:r>
              <a:rPr lang="en-US" b="1" dirty="0" err="1"/>
              <a:t>nonnull</a:t>
            </a:r>
            <a:r>
              <a:rPr lang="en-US" b="1" dirty="0"/>
              <a:t> rows in a </a:t>
            </a:r>
            <a:r>
              <a:rPr lang="en-US" b="1" dirty="0" smtClean="0"/>
              <a:t>table</a:t>
            </a:r>
          </a:p>
          <a:p>
            <a:pPr marL="0" indent="0">
              <a:buNone/>
            </a:pPr>
            <a:r>
              <a:rPr lang="en-US" b="1" dirty="0"/>
              <a:t>	</a:t>
            </a:r>
            <a:r>
              <a:rPr lang="en-US" dirty="0" smtClean="0"/>
              <a:t>SELECT </a:t>
            </a:r>
            <a:r>
              <a:rPr lang="en-US" dirty="0"/>
              <a:t>COUNT(</a:t>
            </a:r>
            <a:r>
              <a:rPr lang="en-US" dirty="0" err="1"/>
              <a:t>comm</a:t>
            </a:r>
            <a:r>
              <a:rPr lang="en-US" dirty="0"/>
              <a:t>) FROM </a:t>
            </a:r>
            <a:r>
              <a:rPr lang="en-US" dirty="0" err="1" smtClean="0"/>
              <a:t>emp</a:t>
            </a:r>
            <a:r>
              <a:rPr lang="en-US" dirty="0"/>
              <a:t> </a:t>
            </a:r>
            <a:r>
              <a:rPr lang="en-US" dirty="0" smtClean="0"/>
              <a:t>WHERE </a:t>
            </a:r>
            <a:r>
              <a:rPr lang="en-US" dirty="0" err="1"/>
              <a:t>deptno</a:t>
            </a:r>
            <a:r>
              <a:rPr lang="en-US" dirty="0"/>
              <a:t> = 30;</a:t>
            </a:r>
          </a:p>
          <a:p>
            <a:r>
              <a:rPr lang="en-US" b="1" dirty="0" smtClean="0"/>
              <a:t>The </a:t>
            </a:r>
            <a:r>
              <a:rPr lang="en-US" b="1" dirty="0"/>
              <a:t>group function like AVG do not include null rows. The NVL function forces group functions to include null values.</a:t>
            </a:r>
          </a:p>
          <a:p>
            <a:pPr marL="0" indent="0">
              <a:buNone/>
            </a:pPr>
            <a:r>
              <a:rPr lang="en-US" dirty="0" smtClean="0"/>
              <a:t>	SELECT </a:t>
            </a:r>
            <a:r>
              <a:rPr lang="en-US" dirty="0"/>
              <a:t>AVG(NVL(</a:t>
            </a:r>
            <a:r>
              <a:rPr lang="en-US" dirty="0" err="1"/>
              <a:t>comm</a:t>
            </a:r>
            <a:r>
              <a:rPr lang="en-US" dirty="0"/>
              <a:t>, 0)) FROM </a:t>
            </a:r>
            <a:r>
              <a:rPr lang="en-US" dirty="0" err="1"/>
              <a:t>emp</a:t>
            </a:r>
            <a:r>
              <a:rPr lang="en-US" dirty="0"/>
              <a:t>;</a:t>
            </a:r>
          </a:p>
          <a:p>
            <a:pPr marL="0" indent="0">
              <a:buNone/>
            </a:pPr>
            <a:endParaRPr lang="en-US" dirty="0"/>
          </a:p>
        </p:txBody>
      </p:sp>
      <p:sp>
        <p:nvSpPr>
          <p:cNvPr id="2" name="Title 1"/>
          <p:cNvSpPr>
            <a:spLocks noGrp="1"/>
          </p:cNvSpPr>
          <p:nvPr>
            <p:ph type="title"/>
          </p:nvPr>
        </p:nvSpPr>
        <p:spPr/>
        <p:txBody>
          <a:bodyPr/>
          <a:lstStyle/>
          <a:p>
            <a:r>
              <a:rPr lang="en-US" dirty="0" smtClean="0"/>
              <a:t>Grouping Functions Example</a:t>
            </a:r>
            <a:endParaRPr lang="en-US" dirty="0"/>
          </a:p>
        </p:txBody>
      </p:sp>
    </p:spTree>
    <p:extLst>
      <p:ext uri="{BB962C8B-B14F-4D97-AF65-F5344CB8AC3E}">
        <p14:creationId xmlns:p14="http://schemas.microsoft.com/office/powerpoint/2010/main" val="2354221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Grouping functions may include either of the keywords DISTINCT or ALL</a:t>
            </a:r>
            <a:r>
              <a:rPr lang="en-US" dirty="0" smtClean="0"/>
              <a:t>. ALL </a:t>
            </a:r>
            <a:r>
              <a:rPr lang="en-US" dirty="0"/>
              <a:t>is the default if neither is specified and uses all selected rows in the calculation. DISTINCT uses only one row for each value in the calculation.</a:t>
            </a:r>
          </a:p>
          <a:p>
            <a:pPr marL="0" indent="0">
              <a:buNone/>
            </a:pPr>
            <a:r>
              <a:rPr lang="en-US" b="1" dirty="0"/>
              <a:t>Example:</a:t>
            </a:r>
            <a:endParaRPr lang="en-US" dirty="0"/>
          </a:p>
          <a:p>
            <a:r>
              <a:rPr lang="en-US" dirty="0" smtClean="0"/>
              <a:t>AVG(ALL </a:t>
            </a:r>
            <a:r>
              <a:rPr lang="en-US" dirty="0"/>
              <a:t>2,2,3,3,4) and AVG(2,2,3,3,4) both return 2.8.</a:t>
            </a:r>
          </a:p>
          <a:p>
            <a:r>
              <a:rPr lang="en-US" dirty="0" smtClean="0"/>
              <a:t>AVG(DISTINCT </a:t>
            </a:r>
            <a:r>
              <a:rPr lang="en-US" dirty="0"/>
              <a:t>2,2,3,3,4) returns 3</a:t>
            </a:r>
          </a:p>
          <a:p>
            <a:endParaRPr lang="en-US" dirty="0"/>
          </a:p>
        </p:txBody>
      </p:sp>
      <p:sp>
        <p:nvSpPr>
          <p:cNvPr id="2" name="Title 1"/>
          <p:cNvSpPr>
            <a:spLocks noGrp="1"/>
          </p:cNvSpPr>
          <p:nvPr>
            <p:ph type="title"/>
          </p:nvPr>
        </p:nvSpPr>
        <p:spPr/>
        <p:txBody>
          <a:bodyPr/>
          <a:lstStyle/>
          <a:p>
            <a:r>
              <a:rPr lang="en-US" dirty="0" smtClean="0"/>
              <a:t>DISTINCT and ALL keyword</a:t>
            </a:r>
            <a:endParaRPr lang="en-US" dirty="0"/>
          </a:p>
        </p:txBody>
      </p:sp>
    </p:spTree>
    <p:extLst>
      <p:ext uri="{BB962C8B-B14F-4D97-AF65-F5344CB8AC3E}">
        <p14:creationId xmlns:p14="http://schemas.microsoft.com/office/powerpoint/2010/main" val="820076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t>Functions are a very powerful feature of </a:t>
            </a:r>
            <a:r>
              <a:rPr lang="en-US" dirty="0" smtClean="0"/>
              <a:t>SQL and </a:t>
            </a:r>
            <a:r>
              <a:rPr lang="en-US" dirty="0"/>
              <a:t>can be used to do the following:</a:t>
            </a:r>
          </a:p>
          <a:p>
            <a:r>
              <a:rPr lang="en-US" dirty="0" smtClean="0"/>
              <a:t>Perform </a:t>
            </a:r>
            <a:r>
              <a:rPr lang="en-US" dirty="0"/>
              <a:t>calculations on data</a:t>
            </a:r>
          </a:p>
          <a:p>
            <a:r>
              <a:rPr lang="en-US" dirty="0" smtClean="0"/>
              <a:t>Modify </a:t>
            </a:r>
            <a:r>
              <a:rPr lang="en-US" dirty="0"/>
              <a:t>individual data items</a:t>
            </a:r>
          </a:p>
          <a:p>
            <a:r>
              <a:rPr lang="en-US" dirty="0" smtClean="0"/>
              <a:t>Manipulate </a:t>
            </a:r>
            <a:r>
              <a:rPr lang="en-US" dirty="0"/>
              <a:t>output for groups of rows</a:t>
            </a:r>
          </a:p>
          <a:p>
            <a:r>
              <a:rPr lang="en-US" dirty="0" smtClean="0"/>
              <a:t>Format </a:t>
            </a:r>
            <a:r>
              <a:rPr lang="en-US" dirty="0"/>
              <a:t>dates and numbers for display</a:t>
            </a:r>
          </a:p>
          <a:p>
            <a:r>
              <a:rPr lang="en-US" dirty="0" smtClean="0"/>
              <a:t>Convert </a:t>
            </a:r>
            <a:r>
              <a:rPr lang="en-US" dirty="0"/>
              <a:t>column data types</a:t>
            </a:r>
          </a:p>
          <a:p>
            <a:endParaRPr lang="en-US" dirty="0"/>
          </a:p>
        </p:txBody>
      </p:sp>
      <p:sp>
        <p:nvSpPr>
          <p:cNvPr id="2" name="Title 1"/>
          <p:cNvSpPr>
            <a:spLocks noGrp="1"/>
          </p:cNvSpPr>
          <p:nvPr>
            <p:ph type="title"/>
          </p:nvPr>
        </p:nvSpPr>
        <p:spPr/>
        <p:txBody>
          <a:bodyPr>
            <a:normAutofit/>
          </a:bodyPr>
          <a:lstStyle/>
          <a:p>
            <a:r>
              <a:rPr lang="en-US" b="1" dirty="0"/>
              <a:t>ORACLE BUILT-IN </a:t>
            </a:r>
            <a:r>
              <a:rPr lang="en-US" b="1" dirty="0" smtClean="0"/>
              <a:t>FUNCTIONS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The GROUP BY statement is used in conjunction with the aggregate functions to group the result-set by one or more columns</a:t>
            </a:r>
            <a:r>
              <a:rPr lang="en-US" dirty="0" smtClean="0"/>
              <a:t>.</a:t>
            </a:r>
            <a:endParaRPr lang="en-US" b="1" dirty="0" smtClean="0"/>
          </a:p>
          <a:p>
            <a:r>
              <a:rPr lang="en-US" b="1" dirty="0" smtClean="0"/>
              <a:t>SQL </a:t>
            </a:r>
            <a:r>
              <a:rPr lang="en-US" b="1" dirty="0"/>
              <a:t>GROUP BY Syntax</a:t>
            </a:r>
          </a:p>
          <a:p>
            <a:pPr marL="0" indent="0">
              <a:buNone/>
            </a:pPr>
            <a:r>
              <a:rPr lang="en-US" dirty="0" smtClean="0"/>
              <a:t>SELECT </a:t>
            </a:r>
            <a:r>
              <a:rPr lang="en-US" dirty="0" err="1"/>
              <a:t>column_name</a:t>
            </a:r>
            <a:r>
              <a:rPr lang="en-US" dirty="0"/>
              <a:t>, </a:t>
            </a:r>
            <a:r>
              <a:rPr lang="en-US" dirty="0" err="1"/>
              <a:t>aggregate_function</a:t>
            </a:r>
            <a:r>
              <a:rPr lang="en-US" dirty="0"/>
              <a:t>(</a:t>
            </a:r>
            <a:r>
              <a:rPr lang="en-US" dirty="0" err="1"/>
              <a:t>column_name</a:t>
            </a:r>
            <a:r>
              <a:rPr lang="en-US" dirty="0"/>
              <a:t>)</a:t>
            </a:r>
            <a:br>
              <a:rPr lang="en-US" dirty="0"/>
            </a:br>
            <a:r>
              <a:rPr lang="en-US" dirty="0"/>
              <a:t>FROM </a:t>
            </a:r>
            <a:r>
              <a:rPr lang="en-US" dirty="0" err="1"/>
              <a:t>table_name</a:t>
            </a:r>
            <a:r>
              <a:rPr lang="en-US" dirty="0"/>
              <a:t/>
            </a:r>
            <a:br>
              <a:rPr lang="en-US" dirty="0"/>
            </a:br>
            <a:r>
              <a:rPr lang="en-US" dirty="0"/>
              <a:t>WHERE </a:t>
            </a:r>
            <a:r>
              <a:rPr lang="en-US" dirty="0" err="1"/>
              <a:t>column_name</a:t>
            </a:r>
            <a:r>
              <a:rPr lang="en-US" dirty="0"/>
              <a:t> operator value</a:t>
            </a:r>
            <a:br>
              <a:rPr lang="en-US" dirty="0"/>
            </a:br>
            <a:r>
              <a:rPr lang="en-US" dirty="0"/>
              <a:t>GROUP BY </a:t>
            </a:r>
            <a:r>
              <a:rPr lang="en-US" dirty="0" err="1" smtClean="0"/>
              <a:t>column_name</a:t>
            </a:r>
            <a:endParaRPr lang="en-US" dirty="0"/>
          </a:p>
        </p:txBody>
      </p:sp>
      <p:sp>
        <p:nvSpPr>
          <p:cNvPr id="2" name="Title 1"/>
          <p:cNvSpPr>
            <a:spLocks noGrp="1"/>
          </p:cNvSpPr>
          <p:nvPr>
            <p:ph type="title"/>
          </p:nvPr>
        </p:nvSpPr>
        <p:spPr/>
        <p:txBody>
          <a:bodyPr/>
          <a:lstStyle/>
          <a:p>
            <a:r>
              <a:rPr lang="en-US" dirty="0" smtClean="0"/>
              <a:t>Group By Statement</a:t>
            </a:r>
            <a:endParaRPr lang="en-US" dirty="0"/>
          </a:p>
        </p:txBody>
      </p:sp>
    </p:spTree>
    <p:extLst>
      <p:ext uri="{BB962C8B-B14F-4D97-AF65-F5344CB8AC3E}">
        <p14:creationId xmlns:p14="http://schemas.microsoft.com/office/powerpoint/2010/main" val="3746810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t>To </a:t>
            </a:r>
            <a:r>
              <a:rPr lang="en-US" b="1" dirty="0"/>
              <a:t>show the department-wise average </a:t>
            </a:r>
            <a:r>
              <a:rPr lang="en-US" b="1" dirty="0" smtClean="0"/>
              <a:t>salary </a:t>
            </a:r>
          </a:p>
          <a:p>
            <a:pPr marL="0" indent="0">
              <a:buNone/>
            </a:pPr>
            <a:r>
              <a:rPr lang="en-US" dirty="0"/>
              <a:t>	</a:t>
            </a:r>
            <a:r>
              <a:rPr lang="en-US" dirty="0" smtClean="0"/>
              <a:t>SELECT </a:t>
            </a:r>
            <a:r>
              <a:rPr lang="en-US" dirty="0" err="1"/>
              <a:t>deptno</a:t>
            </a:r>
            <a:r>
              <a:rPr lang="en-US" dirty="0"/>
              <a:t>, AVG(</a:t>
            </a:r>
            <a:r>
              <a:rPr lang="en-US" dirty="0" err="1"/>
              <a:t>sal</a:t>
            </a:r>
            <a:r>
              <a:rPr lang="en-US" dirty="0"/>
              <a:t>) AVERAGE_SALARY </a:t>
            </a:r>
            <a:r>
              <a:rPr lang="en-US" dirty="0" smtClean="0"/>
              <a:t>	FROM </a:t>
            </a:r>
            <a:r>
              <a:rPr lang="en-US" dirty="0" err="1" smtClean="0"/>
              <a:t>emp</a:t>
            </a:r>
            <a:r>
              <a:rPr lang="en-US" dirty="0"/>
              <a:t> </a:t>
            </a:r>
            <a:r>
              <a:rPr lang="en-US" dirty="0" smtClean="0"/>
              <a:t>GROUP </a:t>
            </a:r>
            <a:r>
              <a:rPr lang="en-US" dirty="0"/>
              <a:t>BY </a:t>
            </a:r>
            <a:r>
              <a:rPr lang="en-US" dirty="0" err="1"/>
              <a:t>deptno</a:t>
            </a:r>
            <a:r>
              <a:rPr lang="en-US" dirty="0"/>
              <a:t>;</a:t>
            </a:r>
          </a:p>
          <a:p>
            <a:r>
              <a:rPr lang="en-US" b="1" dirty="0" smtClean="0"/>
              <a:t>To </a:t>
            </a:r>
            <a:r>
              <a:rPr lang="en-US" b="1" dirty="0"/>
              <a:t>show the job-wise total salary for each department</a:t>
            </a:r>
          </a:p>
          <a:p>
            <a:pPr marL="0" indent="0">
              <a:buNone/>
            </a:pPr>
            <a:r>
              <a:rPr lang="en-US" dirty="0" smtClean="0"/>
              <a:t>	SELECT </a:t>
            </a:r>
            <a:r>
              <a:rPr lang="en-US" dirty="0" err="1"/>
              <a:t>deptno</a:t>
            </a:r>
            <a:r>
              <a:rPr lang="en-US" dirty="0"/>
              <a:t>, job, sum(</a:t>
            </a:r>
            <a:r>
              <a:rPr lang="en-US" dirty="0" err="1"/>
              <a:t>sal</a:t>
            </a:r>
            <a:r>
              <a:rPr lang="en-US" dirty="0"/>
              <a:t>) FROM </a:t>
            </a:r>
            <a:r>
              <a:rPr lang="en-US" dirty="0" err="1" smtClean="0"/>
              <a:t>emp</a:t>
            </a:r>
            <a:r>
              <a:rPr lang="en-US" dirty="0"/>
              <a:t> </a:t>
            </a:r>
            <a:r>
              <a:rPr lang="en-US" dirty="0" smtClean="0"/>
              <a:t>	GROUP </a:t>
            </a:r>
            <a:r>
              <a:rPr lang="en-US" dirty="0"/>
              <a:t>BY </a:t>
            </a:r>
            <a:r>
              <a:rPr lang="en-US" dirty="0" err="1"/>
              <a:t>deptno</a:t>
            </a:r>
            <a:r>
              <a:rPr lang="en-US" dirty="0"/>
              <a:t>, job;</a:t>
            </a:r>
          </a:p>
          <a:p>
            <a:endParaRPr lang="en-US" dirty="0"/>
          </a:p>
        </p:txBody>
      </p:sp>
      <p:sp>
        <p:nvSpPr>
          <p:cNvPr id="2" name="Title 1"/>
          <p:cNvSpPr>
            <a:spLocks noGrp="1"/>
          </p:cNvSpPr>
          <p:nvPr>
            <p:ph type="title"/>
          </p:nvPr>
        </p:nvSpPr>
        <p:spPr/>
        <p:txBody>
          <a:bodyPr/>
          <a:lstStyle/>
          <a:p>
            <a:r>
              <a:rPr lang="en-US" dirty="0" smtClean="0"/>
              <a:t>Group By Examples</a:t>
            </a:r>
            <a:endParaRPr lang="en-US" dirty="0"/>
          </a:p>
        </p:txBody>
      </p:sp>
    </p:spTree>
    <p:extLst>
      <p:ext uri="{BB962C8B-B14F-4D97-AF65-F5344CB8AC3E}">
        <p14:creationId xmlns:p14="http://schemas.microsoft.com/office/powerpoint/2010/main" val="3407129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In the same way that we use the WHERE clause to restrict  the rows that we select,  the HAVING clause is used to restrict groups. First the group function is applied and the groups matching the HAVING clause are displayed.</a:t>
            </a:r>
          </a:p>
          <a:p>
            <a:pPr marL="0" indent="0">
              <a:buNone/>
            </a:pPr>
            <a:r>
              <a:rPr lang="en-US" dirty="0"/>
              <a:t> </a:t>
            </a:r>
            <a:r>
              <a:rPr lang="en-US" b="1" dirty="0" smtClean="0"/>
              <a:t>Syntax:</a:t>
            </a:r>
            <a:r>
              <a:rPr lang="en-US" dirty="0"/>
              <a:t> </a:t>
            </a:r>
          </a:p>
          <a:p>
            <a:pPr marL="0" indent="0">
              <a:buNone/>
            </a:pPr>
            <a:r>
              <a:rPr lang="en-US" dirty="0"/>
              <a:t>SELECT </a:t>
            </a:r>
            <a:r>
              <a:rPr lang="en-US" i="1" dirty="0" smtClean="0"/>
              <a:t>column</a:t>
            </a:r>
            <a:r>
              <a:rPr lang="en-US" i="1" dirty="0"/>
              <a:t>, </a:t>
            </a:r>
            <a:r>
              <a:rPr lang="en-US" i="1" dirty="0" err="1"/>
              <a:t>group_function</a:t>
            </a:r>
            <a:endParaRPr lang="en-US" dirty="0"/>
          </a:p>
          <a:p>
            <a:pPr marL="0" indent="0">
              <a:buNone/>
            </a:pPr>
            <a:r>
              <a:rPr lang="en-US" dirty="0"/>
              <a:t>FROM </a:t>
            </a:r>
            <a:r>
              <a:rPr lang="en-US" i="1" dirty="0" smtClean="0"/>
              <a:t>table</a:t>
            </a:r>
            <a:endParaRPr lang="en-US" dirty="0"/>
          </a:p>
          <a:p>
            <a:pPr marL="0" indent="0">
              <a:buNone/>
            </a:pPr>
            <a:r>
              <a:rPr lang="en-US" dirty="0"/>
              <a:t>[WHERE </a:t>
            </a:r>
            <a:r>
              <a:rPr lang="en-US" dirty="0" smtClean="0"/>
              <a:t>condition</a:t>
            </a:r>
            <a:r>
              <a:rPr lang="en-US" dirty="0"/>
              <a:t>]</a:t>
            </a:r>
          </a:p>
          <a:p>
            <a:pPr marL="0" indent="0">
              <a:buNone/>
            </a:pPr>
            <a:r>
              <a:rPr lang="en-US" dirty="0"/>
              <a:t>[GROUP BY  </a:t>
            </a:r>
            <a:r>
              <a:rPr lang="en-US" dirty="0" err="1"/>
              <a:t>group_by_expression</a:t>
            </a:r>
            <a:r>
              <a:rPr lang="en-US" dirty="0"/>
              <a:t>] [</a:t>
            </a:r>
            <a:r>
              <a:rPr lang="en-US" dirty="0" smtClean="0"/>
              <a:t>HAVING </a:t>
            </a:r>
            <a:r>
              <a:rPr lang="en-US" dirty="0" err="1" smtClean="0"/>
              <a:t>group_condition</a:t>
            </a:r>
            <a:r>
              <a:rPr lang="en-US" dirty="0"/>
              <a:t>] [ORDER BY  column];</a:t>
            </a:r>
          </a:p>
          <a:p>
            <a:endParaRPr lang="en-US" dirty="0"/>
          </a:p>
        </p:txBody>
      </p:sp>
      <p:sp>
        <p:nvSpPr>
          <p:cNvPr id="2" name="Title 1"/>
          <p:cNvSpPr>
            <a:spLocks noGrp="1"/>
          </p:cNvSpPr>
          <p:nvPr>
            <p:ph type="title"/>
          </p:nvPr>
        </p:nvSpPr>
        <p:spPr/>
        <p:txBody>
          <a:bodyPr/>
          <a:lstStyle/>
          <a:p>
            <a:r>
              <a:rPr lang="en-US" dirty="0" smtClean="0"/>
              <a:t>Having Clause</a:t>
            </a:r>
            <a:endParaRPr lang="en-US" dirty="0"/>
          </a:p>
        </p:txBody>
      </p:sp>
    </p:spTree>
    <p:extLst>
      <p:ext uri="{BB962C8B-B14F-4D97-AF65-F5344CB8AC3E}">
        <p14:creationId xmlns:p14="http://schemas.microsoft.com/office/powerpoint/2010/main" val="1442799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b="1" dirty="0"/>
              <a:t>To show the department-wise average and maximum salary, in the descending order of average salary, for all departments having average salary higher than 4500.</a:t>
            </a:r>
          </a:p>
          <a:p>
            <a:pPr marL="0" indent="0">
              <a:buNone/>
            </a:pPr>
            <a:r>
              <a:rPr lang="en-US" dirty="0" smtClean="0"/>
              <a:t>	SELECT </a:t>
            </a:r>
            <a:r>
              <a:rPr lang="en-US" dirty="0"/>
              <a:t>DEPTNO, AVG(SAL), MAX(SAL) FROM </a:t>
            </a:r>
            <a:r>
              <a:rPr lang="en-US" dirty="0" smtClean="0"/>
              <a:t>EMP 	GROUP </a:t>
            </a:r>
            <a:r>
              <a:rPr lang="en-US" dirty="0"/>
              <a:t>BY </a:t>
            </a:r>
            <a:r>
              <a:rPr lang="en-US" dirty="0" smtClean="0"/>
              <a:t>DEPTNO HAVING </a:t>
            </a:r>
            <a:r>
              <a:rPr lang="en-US" dirty="0"/>
              <a:t>AVG(SAL) &gt; </a:t>
            </a:r>
            <a:r>
              <a:rPr lang="en-US" dirty="0" smtClean="0"/>
              <a:t>2000 	ORDER BY </a:t>
            </a:r>
            <a:r>
              <a:rPr lang="en-US" dirty="0"/>
              <a:t>AVG(SAL)</a:t>
            </a:r>
          </a:p>
          <a:p>
            <a:r>
              <a:rPr lang="en-US" b="1" dirty="0" smtClean="0"/>
              <a:t>To </a:t>
            </a:r>
            <a:r>
              <a:rPr lang="en-US" b="1" dirty="0"/>
              <a:t>display the job title and total monthly salary for each job title with a total payroll exceeding 5000.</a:t>
            </a:r>
          </a:p>
          <a:p>
            <a:pPr marL="0" indent="0">
              <a:buNone/>
            </a:pPr>
            <a:r>
              <a:rPr lang="en-US" dirty="0" smtClean="0"/>
              <a:t>	SELECT </a:t>
            </a:r>
            <a:r>
              <a:rPr lang="en-US" dirty="0"/>
              <a:t>JOB, SUM(SAL) PAYROLL FROM </a:t>
            </a:r>
            <a:r>
              <a:rPr lang="en-US" dirty="0" smtClean="0"/>
              <a:t>EMP 	WHERE JOB </a:t>
            </a:r>
            <a:r>
              <a:rPr lang="en-US" dirty="0"/>
              <a:t>NOT LIKE 'SALES%' GROUP BY </a:t>
            </a:r>
            <a:r>
              <a:rPr lang="en-US" dirty="0" smtClean="0"/>
              <a:t>JOB 	HAVING </a:t>
            </a:r>
            <a:r>
              <a:rPr lang="en-US" dirty="0"/>
              <a:t>SUM(SAL) &gt; </a:t>
            </a:r>
            <a:r>
              <a:rPr lang="en-US" dirty="0" smtClean="0"/>
              <a:t>5000ORDER </a:t>
            </a:r>
            <a:r>
              <a:rPr lang="en-US" dirty="0"/>
              <a:t>BY SUM(SAL);</a:t>
            </a:r>
          </a:p>
          <a:p>
            <a:endParaRPr lang="en-US" dirty="0"/>
          </a:p>
        </p:txBody>
      </p:sp>
      <p:sp>
        <p:nvSpPr>
          <p:cNvPr id="2" name="Title 1"/>
          <p:cNvSpPr>
            <a:spLocks noGrp="1"/>
          </p:cNvSpPr>
          <p:nvPr>
            <p:ph type="title"/>
          </p:nvPr>
        </p:nvSpPr>
        <p:spPr/>
        <p:txBody>
          <a:bodyPr/>
          <a:lstStyle/>
          <a:p>
            <a:r>
              <a:rPr lang="en-US" dirty="0" smtClean="0"/>
              <a:t>Having Examples</a:t>
            </a:r>
            <a:endParaRPr lang="en-US" dirty="0"/>
          </a:p>
        </p:txBody>
      </p:sp>
    </p:spTree>
    <p:extLst>
      <p:ext uri="{BB962C8B-B14F-4D97-AF65-F5344CB8AC3E}">
        <p14:creationId xmlns:p14="http://schemas.microsoft.com/office/powerpoint/2010/main" val="10572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Single-row functions</a:t>
            </a:r>
          </a:p>
          <a:p>
            <a:r>
              <a:rPr lang="en-US" dirty="0" smtClean="0"/>
              <a:t>Multiple-row functions/Group Functions/Aggregate </a:t>
            </a:r>
            <a:r>
              <a:rPr lang="en-US" dirty="0"/>
              <a:t>Functions</a:t>
            </a:r>
          </a:p>
          <a:p>
            <a:pPr>
              <a:buNone/>
            </a:pPr>
            <a:endParaRPr lang="en-US" dirty="0"/>
          </a:p>
        </p:txBody>
      </p:sp>
      <p:sp>
        <p:nvSpPr>
          <p:cNvPr id="2" name="Title 1"/>
          <p:cNvSpPr>
            <a:spLocks noGrp="1"/>
          </p:cNvSpPr>
          <p:nvPr>
            <p:ph type="title"/>
          </p:nvPr>
        </p:nvSpPr>
        <p:spPr/>
        <p:txBody>
          <a:bodyPr/>
          <a:lstStyle/>
          <a:p>
            <a:r>
              <a:rPr lang="en-US" dirty="0" smtClean="0"/>
              <a:t>Types of Functions</a:t>
            </a:r>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3352800"/>
            <a:ext cx="7772400" cy="304800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buNone/>
            </a:pPr>
            <a:r>
              <a:rPr lang="en-US" b="1" dirty="0"/>
              <a:t>1) Numeric Functions</a:t>
            </a:r>
            <a:endParaRPr lang="en-US" dirty="0"/>
          </a:p>
          <a:p>
            <a:pPr>
              <a:buNone/>
            </a:pPr>
            <a:r>
              <a:rPr lang="en-US" dirty="0" smtClean="0"/>
              <a:t>	These </a:t>
            </a:r>
            <a:r>
              <a:rPr lang="en-US" dirty="0"/>
              <a:t>are functions that accept numeric input and return numeric values. </a:t>
            </a:r>
            <a:endParaRPr lang="en-US" dirty="0" smtClean="0"/>
          </a:p>
          <a:p>
            <a:pPr>
              <a:buNone/>
            </a:pPr>
            <a:r>
              <a:rPr lang="en-US" b="1" dirty="0" smtClean="0"/>
              <a:t>2</a:t>
            </a:r>
            <a:r>
              <a:rPr lang="en-US" b="1" dirty="0"/>
              <a:t>) Character or Text Functions</a:t>
            </a:r>
            <a:endParaRPr lang="en-US" dirty="0"/>
          </a:p>
          <a:p>
            <a:pPr>
              <a:buNone/>
            </a:pPr>
            <a:r>
              <a:rPr lang="en-US" dirty="0" smtClean="0"/>
              <a:t>	These </a:t>
            </a:r>
            <a:r>
              <a:rPr lang="en-US" dirty="0"/>
              <a:t>are functions that accept character input and can return both </a:t>
            </a:r>
            <a:r>
              <a:rPr lang="en-US" dirty="0" smtClean="0"/>
              <a:t>character and </a:t>
            </a:r>
            <a:r>
              <a:rPr lang="en-US" dirty="0"/>
              <a:t>number values. </a:t>
            </a:r>
            <a:endParaRPr lang="en-US" dirty="0" smtClean="0"/>
          </a:p>
          <a:p>
            <a:pPr>
              <a:buNone/>
            </a:pPr>
            <a:r>
              <a:rPr lang="en-US" b="1" dirty="0"/>
              <a:t>3</a:t>
            </a:r>
            <a:r>
              <a:rPr lang="en-US" b="1" dirty="0" smtClean="0"/>
              <a:t>) </a:t>
            </a:r>
            <a:r>
              <a:rPr lang="en-US" b="1" dirty="0"/>
              <a:t>Date Functions</a:t>
            </a:r>
            <a:endParaRPr lang="en-US" dirty="0"/>
          </a:p>
          <a:p>
            <a:pPr>
              <a:buNone/>
            </a:pPr>
            <a:r>
              <a:rPr lang="en-US" dirty="0" smtClean="0"/>
              <a:t>	These </a:t>
            </a:r>
            <a:r>
              <a:rPr lang="en-US" dirty="0"/>
              <a:t>are functions that take values that are of </a:t>
            </a:r>
            <a:r>
              <a:rPr lang="en-US" dirty="0" err="1"/>
              <a:t>datatype</a:t>
            </a:r>
            <a:r>
              <a:rPr lang="en-US" dirty="0"/>
              <a:t> DATE as input and return values of </a:t>
            </a:r>
            <a:r>
              <a:rPr lang="en-US" dirty="0" err="1"/>
              <a:t>datatype</a:t>
            </a:r>
            <a:r>
              <a:rPr lang="en-US" dirty="0"/>
              <a:t> DATE, except for the MONTHS_BETWEEN function, which returns a </a:t>
            </a:r>
            <a:r>
              <a:rPr lang="en-US" dirty="0" smtClean="0"/>
              <a:t>number.</a:t>
            </a:r>
          </a:p>
          <a:p>
            <a:pPr>
              <a:buNone/>
            </a:pPr>
            <a:r>
              <a:rPr lang="en-US" b="1" dirty="0" smtClean="0"/>
              <a:t>4</a:t>
            </a:r>
            <a:r>
              <a:rPr lang="en-US" b="1" dirty="0"/>
              <a:t>) Conversion Functions</a:t>
            </a:r>
            <a:endParaRPr lang="en-US" dirty="0"/>
          </a:p>
          <a:p>
            <a:pPr>
              <a:buNone/>
            </a:pPr>
            <a:r>
              <a:rPr lang="en-US" dirty="0" smtClean="0"/>
              <a:t>	These </a:t>
            </a:r>
            <a:r>
              <a:rPr lang="en-US" dirty="0"/>
              <a:t>are functions that help us to convert a value in one form to another form. For Example: a null value into an actual value, or a value from one </a:t>
            </a:r>
            <a:r>
              <a:rPr lang="en-US" dirty="0" err="1"/>
              <a:t>datatype</a:t>
            </a:r>
            <a:r>
              <a:rPr lang="en-US" dirty="0"/>
              <a:t> to another </a:t>
            </a:r>
            <a:r>
              <a:rPr lang="en-US" dirty="0" err="1"/>
              <a:t>datatype</a:t>
            </a:r>
            <a:r>
              <a:rPr lang="en-US" dirty="0"/>
              <a:t> like NVL, TO_CHAR, TO_NUMBER, TO_DATE etc.</a:t>
            </a:r>
          </a:p>
          <a:p>
            <a:endParaRPr lang="en-US" dirty="0"/>
          </a:p>
        </p:txBody>
      </p:sp>
      <p:sp>
        <p:nvSpPr>
          <p:cNvPr id="2" name="Title 1"/>
          <p:cNvSpPr>
            <a:spLocks noGrp="1"/>
          </p:cNvSpPr>
          <p:nvPr>
            <p:ph type="title"/>
          </p:nvPr>
        </p:nvSpPr>
        <p:spPr/>
        <p:txBody>
          <a:bodyPr/>
          <a:lstStyle/>
          <a:p>
            <a:r>
              <a:rPr lang="en-US" dirty="0" smtClean="0"/>
              <a:t>Types of Single Row Functions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Combining </a:t>
            </a:r>
            <a:r>
              <a:rPr lang="en-US" dirty="0"/>
              <a:t>more than one function </a:t>
            </a:r>
            <a:r>
              <a:rPr lang="en-US" dirty="0" smtClean="0"/>
              <a:t>together in an expression is </a:t>
            </a:r>
            <a:r>
              <a:rPr lang="en-US" dirty="0"/>
              <a:t>known as nesting </a:t>
            </a:r>
            <a:r>
              <a:rPr lang="en-US" dirty="0" smtClean="0"/>
              <a:t>of functions.</a:t>
            </a:r>
          </a:p>
          <a:p>
            <a:pPr>
              <a:buNone/>
            </a:pPr>
            <a:r>
              <a:rPr lang="en-US" b="1" dirty="0" smtClean="0"/>
              <a:t>Example:</a:t>
            </a:r>
          </a:p>
          <a:p>
            <a:r>
              <a:rPr lang="en-US" b="1" dirty="0"/>
              <a:t>To display the maximum average salary by nesting group functions</a:t>
            </a:r>
          </a:p>
          <a:p>
            <a:pPr marL="0" indent="0">
              <a:buNone/>
            </a:pPr>
            <a:r>
              <a:rPr lang="en-US" dirty="0" smtClean="0"/>
              <a:t>	SELECT </a:t>
            </a:r>
            <a:r>
              <a:rPr lang="en-US" dirty="0"/>
              <a:t>max(</a:t>
            </a:r>
            <a:r>
              <a:rPr lang="en-US" dirty="0" err="1"/>
              <a:t>avg</a:t>
            </a:r>
            <a:r>
              <a:rPr lang="en-US" dirty="0"/>
              <a:t>(</a:t>
            </a:r>
            <a:r>
              <a:rPr lang="en-US" dirty="0" err="1"/>
              <a:t>sal</a:t>
            </a:r>
            <a:r>
              <a:rPr lang="en-US" dirty="0"/>
              <a:t>)) FROM </a:t>
            </a:r>
            <a:r>
              <a:rPr lang="en-US" dirty="0" err="1" smtClean="0"/>
              <a:t>emp</a:t>
            </a:r>
            <a:r>
              <a:rPr lang="en-US" dirty="0"/>
              <a:t> </a:t>
            </a:r>
            <a:r>
              <a:rPr lang="en-US" dirty="0" smtClean="0"/>
              <a:t>GROUP 	BY </a:t>
            </a:r>
            <a:r>
              <a:rPr lang="en-US" dirty="0" err="1"/>
              <a:t>deptno</a:t>
            </a:r>
            <a:r>
              <a:rPr lang="en-US" dirty="0"/>
              <a:t>;</a:t>
            </a:r>
          </a:p>
          <a:p>
            <a:pPr>
              <a:buNone/>
            </a:pPr>
            <a:endParaRPr lang="en-US" dirty="0"/>
          </a:p>
          <a:p>
            <a:endParaRPr lang="en-US" dirty="0"/>
          </a:p>
        </p:txBody>
      </p:sp>
      <p:sp>
        <p:nvSpPr>
          <p:cNvPr id="2" name="Title 1"/>
          <p:cNvSpPr>
            <a:spLocks noGrp="1"/>
          </p:cNvSpPr>
          <p:nvPr>
            <p:ph type="title"/>
          </p:nvPr>
        </p:nvSpPr>
        <p:spPr/>
        <p:txBody>
          <a:bodyPr/>
          <a:lstStyle/>
          <a:p>
            <a:r>
              <a:rPr lang="en-US" dirty="0" smtClean="0"/>
              <a:t>Nesting of Functions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07736469"/>
              </p:ext>
            </p:extLst>
          </p:nvPr>
        </p:nvGraphicFramePr>
        <p:xfrm>
          <a:off x="762000" y="1523998"/>
          <a:ext cx="7620000" cy="4419602"/>
        </p:xfrm>
        <a:graphic>
          <a:graphicData uri="http://schemas.openxmlformats.org/drawingml/2006/table">
            <a:tbl>
              <a:tblPr firstRow="1" firstCol="1" bandRow="1">
                <a:tableStyleId>{5C22544A-7EE6-4342-B048-85BDC9FD1C3A}</a:tableStyleId>
              </a:tblPr>
              <a:tblGrid>
                <a:gridCol w="1615403"/>
                <a:gridCol w="6004597"/>
              </a:tblGrid>
              <a:tr h="631372">
                <a:tc>
                  <a:txBody>
                    <a:bodyPr/>
                    <a:lstStyle/>
                    <a:p>
                      <a:pPr marL="0" marR="0">
                        <a:spcBef>
                          <a:spcPts val="0"/>
                        </a:spcBef>
                        <a:spcAft>
                          <a:spcPts val="0"/>
                        </a:spcAft>
                      </a:pPr>
                      <a:r>
                        <a:rPr lang="en-US" sz="1400" dirty="0">
                          <a:effectLst/>
                        </a:rPr>
                        <a:t>Function Name</a:t>
                      </a:r>
                      <a:endParaRPr lang="en-US" sz="1400" dirty="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Return Value</a:t>
                      </a:r>
                      <a:endParaRPr lang="en-US" sz="1400">
                        <a:solidFill>
                          <a:srgbClr val="5F5F5F"/>
                        </a:solidFill>
                        <a:effectLst/>
                        <a:latin typeface="Times New Roman"/>
                        <a:ea typeface="Times New Roman"/>
                      </a:endParaRPr>
                    </a:p>
                  </a:txBody>
                  <a:tcPr marL="68580" marR="68580" marT="0" marB="0"/>
                </a:tc>
              </a:tr>
              <a:tr h="631372">
                <a:tc>
                  <a:txBody>
                    <a:bodyPr/>
                    <a:lstStyle/>
                    <a:p>
                      <a:pPr marL="0" marR="0">
                        <a:spcBef>
                          <a:spcPts val="0"/>
                        </a:spcBef>
                        <a:spcAft>
                          <a:spcPts val="0"/>
                        </a:spcAft>
                      </a:pPr>
                      <a:r>
                        <a:rPr lang="en-US" sz="1400">
                          <a:effectLst/>
                        </a:rPr>
                        <a:t>ABS (x)</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Absolute value of the number 'x'</a:t>
                      </a:r>
                      <a:endParaRPr lang="en-US" sz="1400">
                        <a:solidFill>
                          <a:srgbClr val="5F5F5F"/>
                        </a:solidFill>
                        <a:effectLst/>
                        <a:latin typeface="Times New Roman"/>
                        <a:ea typeface="Times New Roman"/>
                      </a:endParaRPr>
                    </a:p>
                  </a:txBody>
                  <a:tcPr marL="68580" marR="68580" marT="0" marB="0"/>
                </a:tc>
              </a:tr>
              <a:tr h="631372">
                <a:tc>
                  <a:txBody>
                    <a:bodyPr/>
                    <a:lstStyle/>
                    <a:p>
                      <a:pPr marL="0" marR="0">
                        <a:spcBef>
                          <a:spcPts val="0"/>
                        </a:spcBef>
                        <a:spcAft>
                          <a:spcPts val="0"/>
                        </a:spcAft>
                      </a:pPr>
                      <a:r>
                        <a:rPr lang="en-US" sz="1400">
                          <a:effectLst/>
                        </a:rPr>
                        <a:t>CEIL (x)</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a:effectLst/>
                        </a:rPr>
                        <a:t>Integer value that is Greater than or equal to the number 'x'</a:t>
                      </a:r>
                      <a:endParaRPr lang="en-US" sz="1400" dirty="0">
                        <a:solidFill>
                          <a:srgbClr val="5F5F5F"/>
                        </a:solidFill>
                        <a:effectLst/>
                        <a:latin typeface="Times New Roman"/>
                        <a:ea typeface="Times New Roman"/>
                      </a:endParaRPr>
                    </a:p>
                  </a:txBody>
                  <a:tcPr marL="68580" marR="68580" marT="0" marB="0"/>
                </a:tc>
              </a:tr>
              <a:tr h="631372">
                <a:tc>
                  <a:txBody>
                    <a:bodyPr/>
                    <a:lstStyle/>
                    <a:p>
                      <a:pPr marL="0" marR="0">
                        <a:spcBef>
                          <a:spcPts val="0"/>
                        </a:spcBef>
                        <a:spcAft>
                          <a:spcPts val="0"/>
                        </a:spcAft>
                      </a:pPr>
                      <a:r>
                        <a:rPr lang="en-US" sz="1400">
                          <a:effectLst/>
                        </a:rPr>
                        <a:t>FLOOR (x)</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Integer value that is Less than or equal to the number 'x'</a:t>
                      </a:r>
                      <a:endParaRPr lang="en-US" sz="1400">
                        <a:solidFill>
                          <a:srgbClr val="5F5F5F"/>
                        </a:solidFill>
                        <a:effectLst/>
                        <a:latin typeface="Times New Roman"/>
                        <a:ea typeface="Times New Roman"/>
                      </a:endParaRPr>
                    </a:p>
                  </a:txBody>
                  <a:tcPr marL="68580" marR="68580" marT="0" marB="0"/>
                </a:tc>
              </a:tr>
              <a:tr h="631372">
                <a:tc>
                  <a:txBody>
                    <a:bodyPr/>
                    <a:lstStyle/>
                    <a:p>
                      <a:pPr marL="0" marR="0">
                        <a:spcBef>
                          <a:spcPts val="0"/>
                        </a:spcBef>
                        <a:spcAft>
                          <a:spcPts val="0"/>
                        </a:spcAft>
                      </a:pPr>
                      <a:r>
                        <a:rPr lang="en-US" sz="1400">
                          <a:effectLst/>
                        </a:rPr>
                        <a:t>TRUNC (x, y)</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Truncates value of number 'x' up to 'y' decimal places</a:t>
                      </a:r>
                      <a:endParaRPr lang="en-US" sz="1400">
                        <a:solidFill>
                          <a:srgbClr val="5F5F5F"/>
                        </a:solidFill>
                        <a:effectLst/>
                        <a:latin typeface="Times New Roman"/>
                        <a:ea typeface="Times New Roman"/>
                      </a:endParaRPr>
                    </a:p>
                  </a:txBody>
                  <a:tcPr marL="68580" marR="68580" marT="0" marB="0"/>
                </a:tc>
              </a:tr>
              <a:tr h="1262742">
                <a:tc>
                  <a:txBody>
                    <a:bodyPr/>
                    <a:lstStyle/>
                    <a:p>
                      <a:pPr marL="0" marR="0">
                        <a:spcBef>
                          <a:spcPts val="0"/>
                        </a:spcBef>
                        <a:spcAft>
                          <a:spcPts val="0"/>
                        </a:spcAft>
                      </a:pPr>
                      <a:r>
                        <a:rPr lang="en-US" sz="1400">
                          <a:effectLst/>
                        </a:rPr>
                        <a:t>ROUND (x, y)</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a:effectLst/>
                        </a:rPr>
                        <a:t>Rounded off value of the number 'x' up to the number 'y' decimal places</a:t>
                      </a:r>
                      <a:endParaRPr lang="en-US" sz="1400" dirty="0">
                        <a:solidFill>
                          <a:srgbClr val="5F5F5F"/>
                        </a:solidFill>
                        <a:effectLst/>
                        <a:latin typeface="Times New Roman"/>
                        <a:ea typeface="Times New Roman"/>
                      </a:endParaRPr>
                    </a:p>
                  </a:txBody>
                  <a:tcPr marL="68580" marR="68580" marT="0" marB="0"/>
                </a:tc>
              </a:tr>
            </a:tbl>
          </a:graphicData>
        </a:graphic>
      </p:graphicFrame>
      <p:sp>
        <p:nvSpPr>
          <p:cNvPr id="2" name="Title 1"/>
          <p:cNvSpPr>
            <a:spLocks noGrp="1"/>
          </p:cNvSpPr>
          <p:nvPr>
            <p:ph type="title"/>
          </p:nvPr>
        </p:nvSpPr>
        <p:spPr/>
        <p:txBody>
          <a:bodyPr/>
          <a:lstStyle/>
          <a:p>
            <a:r>
              <a:rPr lang="en-US" dirty="0" smtClean="0"/>
              <a:t>Numeric Functions</a:t>
            </a:r>
            <a:endParaRPr lang="en-US" dirty="0"/>
          </a:p>
        </p:txBody>
      </p:sp>
    </p:spTree>
    <p:extLst>
      <p:ext uri="{BB962C8B-B14F-4D97-AF65-F5344CB8AC3E}">
        <p14:creationId xmlns:p14="http://schemas.microsoft.com/office/powerpoint/2010/main" val="3337884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273813902"/>
              </p:ext>
            </p:extLst>
          </p:nvPr>
        </p:nvGraphicFramePr>
        <p:xfrm>
          <a:off x="685800" y="1371599"/>
          <a:ext cx="7848600" cy="5029200"/>
        </p:xfrm>
        <a:graphic>
          <a:graphicData uri="http://schemas.openxmlformats.org/drawingml/2006/table">
            <a:tbl>
              <a:tblPr firstRow="1" firstCol="1" bandRow="1">
                <a:tableStyleId>{5C22544A-7EE6-4342-B048-85BDC9FD1C3A}</a:tableStyleId>
              </a:tblPr>
              <a:tblGrid>
                <a:gridCol w="2377908"/>
                <a:gridCol w="3271504"/>
                <a:gridCol w="2199188"/>
              </a:tblGrid>
              <a:tr h="251460">
                <a:tc>
                  <a:txBody>
                    <a:bodyPr/>
                    <a:lstStyle/>
                    <a:p>
                      <a:pPr marL="0" marR="0">
                        <a:spcBef>
                          <a:spcPts val="0"/>
                        </a:spcBef>
                        <a:spcAft>
                          <a:spcPts val="0"/>
                        </a:spcAft>
                      </a:pPr>
                      <a:r>
                        <a:rPr lang="en-US" sz="1400" dirty="0">
                          <a:effectLst/>
                        </a:rPr>
                        <a:t>Function Name</a:t>
                      </a:r>
                      <a:endParaRPr lang="en-US" sz="1400" dirty="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Examples</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Return Value</a:t>
                      </a:r>
                      <a:endParaRPr lang="en-US" sz="1400">
                        <a:solidFill>
                          <a:srgbClr val="5F5F5F"/>
                        </a:solidFill>
                        <a:effectLst/>
                        <a:latin typeface="Times New Roman"/>
                        <a:ea typeface="Times New Roman"/>
                      </a:endParaRPr>
                    </a:p>
                  </a:txBody>
                  <a:tcPr marL="68580" marR="68580" marT="0" marB="0"/>
                </a:tc>
              </a:tr>
              <a:tr h="502920">
                <a:tc>
                  <a:txBody>
                    <a:bodyPr/>
                    <a:lstStyle/>
                    <a:p>
                      <a:pPr marL="0" marR="0">
                        <a:spcBef>
                          <a:spcPts val="0"/>
                        </a:spcBef>
                        <a:spcAft>
                          <a:spcPts val="0"/>
                        </a:spcAft>
                      </a:pPr>
                      <a:r>
                        <a:rPr lang="en-US" sz="1400">
                          <a:effectLst/>
                        </a:rPr>
                        <a:t>ABS (x)</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ABS (1) </a:t>
                      </a:r>
                      <a:br>
                        <a:rPr lang="en-US" sz="1400">
                          <a:effectLst/>
                        </a:rPr>
                      </a:br>
                      <a:r>
                        <a:rPr lang="en-US" sz="1400">
                          <a:effectLst/>
                        </a:rPr>
                        <a:t>ABS (-1)</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a:effectLst/>
                        </a:rPr>
                        <a:t>1 </a:t>
                      </a:r>
                      <a:br>
                        <a:rPr lang="en-US" sz="1400" dirty="0">
                          <a:effectLst/>
                        </a:rPr>
                      </a:br>
                      <a:r>
                        <a:rPr lang="en-US" sz="1400" dirty="0" smtClean="0">
                          <a:effectLst/>
                        </a:rPr>
                        <a:t>1</a:t>
                      </a:r>
                      <a:endParaRPr lang="en-US" sz="1400" dirty="0">
                        <a:solidFill>
                          <a:srgbClr val="5F5F5F"/>
                        </a:solidFill>
                        <a:effectLst/>
                        <a:latin typeface="Times New Roman"/>
                        <a:ea typeface="Times New Roman"/>
                      </a:endParaRPr>
                    </a:p>
                  </a:txBody>
                  <a:tcPr marL="68580" marR="68580" marT="0" marB="0"/>
                </a:tc>
              </a:tr>
              <a:tr h="502920">
                <a:tc>
                  <a:txBody>
                    <a:bodyPr/>
                    <a:lstStyle/>
                    <a:p>
                      <a:pPr marL="0" marR="0">
                        <a:spcBef>
                          <a:spcPts val="0"/>
                        </a:spcBef>
                        <a:spcAft>
                          <a:spcPts val="0"/>
                        </a:spcAft>
                      </a:pPr>
                      <a:r>
                        <a:rPr lang="en-US" sz="1400">
                          <a:effectLst/>
                        </a:rPr>
                        <a:t>GREATEST(value1,</a:t>
                      </a:r>
                    </a:p>
                    <a:p>
                      <a:pPr marL="0" marR="0">
                        <a:spcBef>
                          <a:spcPts val="0"/>
                        </a:spcBef>
                        <a:spcAft>
                          <a:spcPts val="0"/>
                        </a:spcAft>
                      </a:pPr>
                      <a:r>
                        <a:rPr lang="en-US" sz="1400">
                          <a:effectLst/>
                        </a:rPr>
                        <a:t>value2, …)</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tabLst>
                          <a:tab pos="1431290" algn="l"/>
                        </a:tabLst>
                      </a:pPr>
                      <a:r>
                        <a:rPr lang="en-US" sz="1400" dirty="0">
                          <a:effectLst/>
                        </a:rPr>
                        <a:t>GREATEST(7,8,10)	</a:t>
                      </a:r>
                      <a:endParaRPr lang="en-US" sz="1400" dirty="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a:effectLst/>
                        </a:rPr>
                        <a:t>10</a:t>
                      </a:r>
                      <a:endParaRPr lang="en-US" sz="1400" dirty="0">
                        <a:solidFill>
                          <a:srgbClr val="5F5F5F"/>
                        </a:solidFill>
                        <a:effectLst/>
                        <a:latin typeface="Times New Roman"/>
                        <a:ea typeface="Times New Roman"/>
                      </a:endParaRPr>
                    </a:p>
                  </a:txBody>
                  <a:tcPr marL="68580" marR="68580" marT="0" marB="0"/>
                </a:tc>
              </a:tr>
              <a:tr h="502920">
                <a:tc>
                  <a:txBody>
                    <a:bodyPr/>
                    <a:lstStyle/>
                    <a:p>
                      <a:pPr marL="0" marR="0">
                        <a:spcBef>
                          <a:spcPts val="0"/>
                        </a:spcBef>
                        <a:spcAft>
                          <a:spcPts val="0"/>
                        </a:spcAft>
                      </a:pPr>
                      <a:r>
                        <a:rPr lang="en-US" sz="1400">
                          <a:effectLst/>
                        </a:rPr>
                        <a:t>LEAST(value1,</a:t>
                      </a:r>
                    </a:p>
                    <a:p>
                      <a:pPr marL="0" marR="0">
                        <a:spcBef>
                          <a:spcPts val="0"/>
                        </a:spcBef>
                        <a:spcAft>
                          <a:spcPts val="0"/>
                        </a:spcAft>
                      </a:pPr>
                      <a:r>
                        <a:rPr lang="en-US" sz="1400">
                          <a:effectLst/>
                        </a:rPr>
                        <a:t>value2, …)</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tabLst>
                          <a:tab pos="1431290" algn="l"/>
                        </a:tabLst>
                      </a:pPr>
                      <a:r>
                        <a:rPr lang="en-US" sz="1400">
                          <a:effectLst/>
                        </a:rPr>
                        <a:t>LEAST(7,8,10)</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 7</a:t>
                      </a:r>
                      <a:endParaRPr lang="en-US" sz="1400">
                        <a:solidFill>
                          <a:srgbClr val="5F5F5F"/>
                        </a:solidFill>
                        <a:effectLst/>
                        <a:latin typeface="Times New Roman"/>
                        <a:ea typeface="Times New Roman"/>
                      </a:endParaRPr>
                    </a:p>
                  </a:txBody>
                  <a:tcPr marL="68580" marR="68580" marT="0" marB="0"/>
                </a:tc>
              </a:tr>
              <a:tr h="754380">
                <a:tc>
                  <a:txBody>
                    <a:bodyPr/>
                    <a:lstStyle/>
                    <a:p>
                      <a:pPr marL="0" marR="0">
                        <a:spcBef>
                          <a:spcPts val="0"/>
                        </a:spcBef>
                        <a:spcAft>
                          <a:spcPts val="0"/>
                        </a:spcAft>
                      </a:pPr>
                      <a:r>
                        <a:rPr lang="en-US" sz="1400">
                          <a:effectLst/>
                        </a:rPr>
                        <a:t>CEIL (x)</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CEIL (2.83) </a:t>
                      </a:r>
                      <a:br>
                        <a:rPr lang="en-US" sz="1400">
                          <a:effectLst/>
                        </a:rPr>
                      </a:br>
                      <a:r>
                        <a:rPr lang="en-US" sz="1400">
                          <a:effectLst/>
                        </a:rPr>
                        <a:t>CEIL (2.49) </a:t>
                      </a:r>
                      <a:br>
                        <a:rPr lang="en-US" sz="1400">
                          <a:effectLst/>
                        </a:rPr>
                      </a:br>
                      <a:r>
                        <a:rPr lang="en-US" sz="1400">
                          <a:effectLst/>
                        </a:rPr>
                        <a:t>CEIL (-1.6)</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3 </a:t>
                      </a:r>
                      <a:br>
                        <a:rPr lang="en-US" sz="1400">
                          <a:effectLst/>
                        </a:rPr>
                      </a:br>
                      <a:r>
                        <a:rPr lang="en-US" sz="1400">
                          <a:effectLst/>
                        </a:rPr>
                        <a:t>3 </a:t>
                      </a:r>
                      <a:br>
                        <a:rPr lang="en-US" sz="1400">
                          <a:effectLst/>
                        </a:rPr>
                      </a:br>
                      <a:r>
                        <a:rPr lang="en-US" sz="1400">
                          <a:effectLst/>
                        </a:rPr>
                        <a:t>-1</a:t>
                      </a:r>
                      <a:endParaRPr lang="en-US" sz="1400">
                        <a:solidFill>
                          <a:srgbClr val="5F5F5F"/>
                        </a:solidFill>
                        <a:effectLst/>
                        <a:latin typeface="Times New Roman"/>
                        <a:ea typeface="Times New Roman"/>
                      </a:endParaRPr>
                    </a:p>
                  </a:txBody>
                  <a:tcPr marL="68580" marR="68580" marT="0" marB="0"/>
                </a:tc>
              </a:tr>
              <a:tr h="754380">
                <a:tc>
                  <a:txBody>
                    <a:bodyPr/>
                    <a:lstStyle/>
                    <a:p>
                      <a:pPr marL="0" marR="0">
                        <a:spcBef>
                          <a:spcPts val="0"/>
                        </a:spcBef>
                        <a:spcAft>
                          <a:spcPts val="0"/>
                        </a:spcAft>
                      </a:pPr>
                      <a:r>
                        <a:rPr lang="en-US" sz="1400">
                          <a:effectLst/>
                        </a:rPr>
                        <a:t>FLOOR (x)</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FLOOR (2.83) </a:t>
                      </a:r>
                      <a:br>
                        <a:rPr lang="en-US" sz="1400">
                          <a:effectLst/>
                        </a:rPr>
                      </a:br>
                      <a:r>
                        <a:rPr lang="en-US" sz="1400">
                          <a:effectLst/>
                        </a:rPr>
                        <a:t>FLOOR (2.49) </a:t>
                      </a:r>
                      <a:br>
                        <a:rPr lang="en-US" sz="1400">
                          <a:effectLst/>
                        </a:rPr>
                      </a:br>
                      <a:r>
                        <a:rPr lang="en-US" sz="1400">
                          <a:effectLst/>
                        </a:rPr>
                        <a:t>FLOOR (-1.6)</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2 </a:t>
                      </a:r>
                      <a:br>
                        <a:rPr lang="en-US" sz="1400">
                          <a:effectLst/>
                        </a:rPr>
                      </a:br>
                      <a:r>
                        <a:rPr lang="en-US" sz="1400">
                          <a:effectLst/>
                        </a:rPr>
                        <a:t>2 </a:t>
                      </a:r>
                      <a:br>
                        <a:rPr lang="en-US" sz="1400">
                          <a:effectLst/>
                        </a:rPr>
                      </a:br>
                      <a:r>
                        <a:rPr lang="en-US" sz="1400">
                          <a:effectLst/>
                        </a:rPr>
                        <a:t>-2</a:t>
                      </a:r>
                      <a:endParaRPr lang="en-US" sz="1400">
                        <a:solidFill>
                          <a:srgbClr val="5F5F5F"/>
                        </a:solidFill>
                        <a:effectLst/>
                        <a:latin typeface="Times New Roman"/>
                        <a:ea typeface="Times New Roman"/>
                      </a:endParaRPr>
                    </a:p>
                  </a:txBody>
                  <a:tcPr marL="68580" marR="68580" marT="0" marB="0"/>
                </a:tc>
              </a:tr>
              <a:tr h="754380">
                <a:tc>
                  <a:txBody>
                    <a:bodyPr/>
                    <a:lstStyle/>
                    <a:p>
                      <a:pPr marL="0" marR="0">
                        <a:spcBef>
                          <a:spcPts val="0"/>
                        </a:spcBef>
                        <a:spcAft>
                          <a:spcPts val="0"/>
                        </a:spcAft>
                      </a:pPr>
                      <a:r>
                        <a:rPr lang="en-US" sz="1400">
                          <a:effectLst/>
                        </a:rPr>
                        <a:t>TRUNC (x, y)</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ROUND (125.456, 1)</a:t>
                      </a:r>
                      <a:br>
                        <a:rPr lang="en-US" sz="1400">
                          <a:effectLst/>
                        </a:rPr>
                      </a:br>
                      <a:r>
                        <a:rPr lang="en-US" sz="1400">
                          <a:effectLst/>
                        </a:rPr>
                        <a:t>ROUND (125.456, 0)</a:t>
                      </a:r>
                      <a:br>
                        <a:rPr lang="en-US" sz="1400">
                          <a:effectLst/>
                        </a:rPr>
                      </a:br>
                      <a:r>
                        <a:rPr lang="en-US" sz="1400">
                          <a:effectLst/>
                        </a:rPr>
                        <a:t>ROUND (124.456, -1)</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125.4 </a:t>
                      </a:r>
                      <a:br>
                        <a:rPr lang="en-US" sz="1400">
                          <a:effectLst/>
                        </a:rPr>
                      </a:br>
                      <a:r>
                        <a:rPr lang="en-US" sz="1400">
                          <a:effectLst/>
                        </a:rPr>
                        <a:t>125 </a:t>
                      </a:r>
                      <a:br>
                        <a:rPr lang="en-US" sz="1400">
                          <a:effectLst/>
                        </a:rPr>
                      </a:br>
                      <a:r>
                        <a:rPr lang="en-US" sz="1400">
                          <a:effectLst/>
                        </a:rPr>
                        <a:t>120</a:t>
                      </a:r>
                      <a:endParaRPr lang="en-US" sz="1400">
                        <a:solidFill>
                          <a:srgbClr val="5F5F5F"/>
                        </a:solidFill>
                        <a:effectLst/>
                        <a:latin typeface="Times New Roman"/>
                        <a:ea typeface="Times New Roman"/>
                      </a:endParaRPr>
                    </a:p>
                  </a:txBody>
                  <a:tcPr marL="68580" marR="68580" marT="0" marB="0"/>
                </a:tc>
              </a:tr>
              <a:tr h="1005840">
                <a:tc>
                  <a:txBody>
                    <a:bodyPr/>
                    <a:lstStyle/>
                    <a:p>
                      <a:pPr marL="0" marR="0">
                        <a:spcBef>
                          <a:spcPts val="0"/>
                        </a:spcBef>
                        <a:spcAft>
                          <a:spcPts val="0"/>
                        </a:spcAft>
                      </a:pPr>
                      <a:r>
                        <a:rPr lang="en-US" sz="1400">
                          <a:effectLst/>
                        </a:rPr>
                        <a:t>ROUND (x, y)</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TRUNC (140.234, 2) </a:t>
                      </a:r>
                      <a:br>
                        <a:rPr lang="en-US" sz="1400">
                          <a:effectLst/>
                        </a:rPr>
                      </a:br>
                      <a:r>
                        <a:rPr lang="en-US" sz="1400">
                          <a:effectLst/>
                        </a:rPr>
                        <a:t>TRUNC (-54, 1) </a:t>
                      </a:r>
                      <a:br>
                        <a:rPr lang="en-US" sz="1400">
                          <a:effectLst/>
                        </a:rPr>
                      </a:br>
                      <a:r>
                        <a:rPr lang="en-US" sz="1400">
                          <a:effectLst/>
                        </a:rPr>
                        <a:t>TRUNC (5.7) </a:t>
                      </a:r>
                      <a:br>
                        <a:rPr lang="en-US" sz="1400">
                          <a:effectLst/>
                        </a:rPr>
                      </a:br>
                      <a:r>
                        <a:rPr lang="en-US" sz="1400">
                          <a:effectLst/>
                        </a:rPr>
                        <a:t>TRUNC (142, -1)</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a:effectLst/>
                        </a:rPr>
                        <a:t>140.23 </a:t>
                      </a:r>
                      <a:br>
                        <a:rPr lang="en-US" sz="1400" dirty="0">
                          <a:effectLst/>
                        </a:rPr>
                      </a:br>
                      <a:r>
                        <a:rPr lang="en-US" sz="1400" dirty="0">
                          <a:effectLst/>
                        </a:rPr>
                        <a:t>54 </a:t>
                      </a:r>
                      <a:br>
                        <a:rPr lang="en-US" sz="1400" dirty="0">
                          <a:effectLst/>
                        </a:rPr>
                      </a:br>
                      <a:r>
                        <a:rPr lang="en-US" sz="1400" dirty="0">
                          <a:effectLst/>
                        </a:rPr>
                        <a:t>5 </a:t>
                      </a:r>
                      <a:br>
                        <a:rPr lang="en-US" sz="1400" dirty="0">
                          <a:effectLst/>
                        </a:rPr>
                      </a:br>
                      <a:r>
                        <a:rPr lang="en-US" sz="1400" dirty="0">
                          <a:effectLst/>
                        </a:rPr>
                        <a:t>140</a:t>
                      </a:r>
                      <a:endParaRPr lang="en-US" sz="1400" dirty="0">
                        <a:solidFill>
                          <a:srgbClr val="5F5F5F"/>
                        </a:solidFill>
                        <a:effectLst/>
                        <a:latin typeface="Times New Roman"/>
                        <a:ea typeface="Times New Roman"/>
                      </a:endParaRPr>
                    </a:p>
                  </a:txBody>
                  <a:tcPr marL="68580" marR="68580" marT="0" marB="0"/>
                </a:tc>
              </a:tr>
            </a:tbl>
          </a:graphicData>
        </a:graphic>
      </p:graphicFrame>
      <p:sp>
        <p:nvSpPr>
          <p:cNvPr id="2" name="Title 1"/>
          <p:cNvSpPr>
            <a:spLocks noGrp="1"/>
          </p:cNvSpPr>
          <p:nvPr>
            <p:ph type="title"/>
          </p:nvPr>
        </p:nvSpPr>
        <p:spPr/>
        <p:txBody>
          <a:bodyPr/>
          <a:lstStyle/>
          <a:p>
            <a:r>
              <a:rPr lang="en-US" dirty="0" smtClean="0"/>
              <a:t>Numeric Functions Example</a:t>
            </a:r>
            <a:endParaRPr lang="en-US" dirty="0"/>
          </a:p>
        </p:txBody>
      </p:sp>
    </p:spTree>
    <p:extLst>
      <p:ext uri="{BB962C8B-B14F-4D97-AF65-F5344CB8AC3E}">
        <p14:creationId xmlns:p14="http://schemas.microsoft.com/office/powerpoint/2010/main" val="3778560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79242162"/>
              </p:ext>
            </p:extLst>
          </p:nvPr>
        </p:nvGraphicFramePr>
        <p:xfrm>
          <a:off x="304800" y="1371601"/>
          <a:ext cx="8458200" cy="5202923"/>
        </p:xfrm>
        <a:graphic>
          <a:graphicData uri="http://schemas.openxmlformats.org/drawingml/2006/table">
            <a:tbl>
              <a:tblPr firstRow="1" firstCol="1" bandRow="1">
                <a:tableStyleId>{5C22544A-7EE6-4342-B048-85BDC9FD1C3A}</a:tableStyleId>
              </a:tblPr>
              <a:tblGrid>
                <a:gridCol w="3374282"/>
                <a:gridCol w="5083918"/>
              </a:tblGrid>
              <a:tr h="241676">
                <a:tc>
                  <a:txBody>
                    <a:bodyPr/>
                    <a:lstStyle/>
                    <a:p>
                      <a:pPr marL="0" marR="0">
                        <a:spcBef>
                          <a:spcPts val="0"/>
                        </a:spcBef>
                        <a:spcAft>
                          <a:spcPts val="0"/>
                        </a:spcAft>
                      </a:pPr>
                      <a:r>
                        <a:rPr lang="en-US" sz="1400" dirty="0">
                          <a:effectLst/>
                        </a:rPr>
                        <a:t>Function Name</a:t>
                      </a:r>
                      <a:endParaRPr lang="en-US" sz="1400" dirty="0">
                        <a:solidFill>
                          <a:srgbClr val="5F5F5F"/>
                        </a:solidFill>
                        <a:effectLst/>
                        <a:latin typeface="Times New Roman"/>
                        <a:ea typeface="Times New Roman"/>
                      </a:endParaRPr>
                    </a:p>
                  </a:txBody>
                  <a:tcPr marL="54750" marR="54750" marT="0" marB="0"/>
                </a:tc>
                <a:tc>
                  <a:txBody>
                    <a:bodyPr/>
                    <a:lstStyle/>
                    <a:p>
                      <a:pPr marL="0" marR="0">
                        <a:spcBef>
                          <a:spcPts val="0"/>
                        </a:spcBef>
                        <a:spcAft>
                          <a:spcPts val="0"/>
                        </a:spcAft>
                      </a:pPr>
                      <a:r>
                        <a:rPr lang="en-US" sz="1400">
                          <a:effectLst/>
                        </a:rPr>
                        <a:t>Return Value</a:t>
                      </a:r>
                      <a:endParaRPr lang="en-US" sz="1400">
                        <a:solidFill>
                          <a:srgbClr val="5F5F5F"/>
                        </a:solidFill>
                        <a:effectLst/>
                        <a:latin typeface="Times New Roman"/>
                        <a:ea typeface="Times New Roman"/>
                      </a:endParaRPr>
                    </a:p>
                  </a:txBody>
                  <a:tcPr marL="54750" marR="54750" marT="0" marB="0"/>
                </a:tc>
              </a:tr>
              <a:tr h="330750">
                <a:tc>
                  <a:txBody>
                    <a:bodyPr/>
                    <a:lstStyle/>
                    <a:p>
                      <a:pPr marL="0" marR="0">
                        <a:spcBef>
                          <a:spcPts val="0"/>
                        </a:spcBef>
                        <a:spcAft>
                          <a:spcPts val="0"/>
                        </a:spcAft>
                      </a:pPr>
                      <a:r>
                        <a:rPr lang="en-US" sz="1400">
                          <a:effectLst/>
                        </a:rPr>
                        <a:t>LOWER (string_value)</a:t>
                      </a:r>
                      <a:endParaRPr lang="en-US" sz="1400">
                        <a:solidFill>
                          <a:srgbClr val="5F5F5F"/>
                        </a:solidFill>
                        <a:effectLst/>
                        <a:latin typeface="Times New Roman"/>
                        <a:ea typeface="Times New Roman"/>
                      </a:endParaRPr>
                    </a:p>
                  </a:txBody>
                  <a:tcPr marL="54750" marR="54750" marT="0" marB="0"/>
                </a:tc>
                <a:tc>
                  <a:txBody>
                    <a:bodyPr/>
                    <a:lstStyle/>
                    <a:p>
                      <a:pPr marL="0" marR="0">
                        <a:spcBef>
                          <a:spcPts val="0"/>
                        </a:spcBef>
                        <a:spcAft>
                          <a:spcPts val="0"/>
                        </a:spcAft>
                      </a:pPr>
                      <a:r>
                        <a:rPr lang="en-US" sz="1400">
                          <a:effectLst/>
                        </a:rPr>
                        <a:t>All the letters in 'string_value' is converted to lowercase.</a:t>
                      </a:r>
                      <a:endParaRPr lang="en-US" sz="1400">
                        <a:solidFill>
                          <a:srgbClr val="5F5F5F"/>
                        </a:solidFill>
                        <a:effectLst/>
                        <a:latin typeface="Times New Roman"/>
                        <a:ea typeface="Times New Roman"/>
                      </a:endParaRPr>
                    </a:p>
                  </a:txBody>
                  <a:tcPr marL="54750" marR="54750" marT="0" marB="0"/>
                </a:tc>
              </a:tr>
              <a:tr h="330750">
                <a:tc>
                  <a:txBody>
                    <a:bodyPr/>
                    <a:lstStyle/>
                    <a:p>
                      <a:pPr marL="0" marR="0">
                        <a:spcBef>
                          <a:spcPts val="0"/>
                        </a:spcBef>
                        <a:spcAft>
                          <a:spcPts val="0"/>
                        </a:spcAft>
                      </a:pPr>
                      <a:r>
                        <a:rPr lang="en-US" sz="1400">
                          <a:effectLst/>
                        </a:rPr>
                        <a:t>UPPER (string_value)</a:t>
                      </a:r>
                      <a:endParaRPr lang="en-US" sz="1400">
                        <a:solidFill>
                          <a:srgbClr val="5F5F5F"/>
                        </a:solidFill>
                        <a:effectLst/>
                        <a:latin typeface="Times New Roman"/>
                        <a:ea typeface="Times New Roman"/>
                      </a:endParaRPr>
                    </a:p>
                  </a:txBody>
                  <a:tcPr marL="54750" marR="54750" marT="0" marB="0"/>
                </a:tc>
                <a:tc>
                  <a:txBody>
                    <a:bodyPr/>
                    <a:lstStyle/>
                    <a:p>
                      <a:pPr marL="0" marR="0">
                        <a:spcBef>
                          <a:spcPts val="0"/>
                        </a:spcBef>
                        <a:spcAft>
                          <a:spcPts val="0"/>
                        </a:spcAft>
                      </a:pPr>
                      <a:r>
                        <a:rPr lang="en-US" sz="1400">
                          <a:effectLst/>
                        </a:rPr>
                        <a:t>All the letters in 'string_value' is converted to uppercase.</a:t>
                      </a:r>
                      <a:endParaRPr lang="en-US" sz="1400">
                        <a:solidFill>
                          <a:srgbClr val="5F5F5F"/>
                        </a:solidFill>
                        <a:effectLst/>
                        <a:latin typeface="Times New Roman"/>
                        <a:ea typeface="Times New Roman"/>
                      </a:endParaRPr>
                    </a:p>
                  </a:txBody>
                  <a:tcPr marL="54750" marR="54750" marT="0" marB="0"/>
                </a:tc>
              </a:tr>
              <a:tr h="330750">
                <a:tc>
                  <a:txBody>
                    <a:bodyPr/>
                    <a:lstStyle/>
                    <a:p>
                      <a:pPr marL="0" marR="0">
                        <a:spcBef>
                          <a:spcPts val="0"/>
                        </a:spcBef>
                        <a:spcAft>
                          <a:spcPts val="0"/>
                        </a:spcAft>
                      </a:pPr>
                      <a:r>
                        <a:rPr lang="en-US" sz="1400">
                          <a:effectLst/>
                        </a:rPr>
                        <a:t>INITCAP (string_value)</a:t>
                      </a:r>
                      <a:endParaRPr lang="en-US" sz="1400">
                        <a:solidFill>
                          <a:srgbClr val="5F5F5F"/>
                        </a:solidFill>
                        <a:effectLst/>
                        <a:latin typeface="Times New Roman"/>
                        <a:ea typeface="Times New Roman"/>
                      </a:endParaRPr>
                    </a:p>
                  </a:txBody>
                  <a:tcPr marL="54750" marR="54750" marT="0" marB="0"/>
                </a:tc>
                <a:tc>
                  <a:txBody>
                    <a:bodyPr/>
                    <a:lstStyle/>
                    <a:p>
                      <a:pPr marL="0" marR="0">
                        <a:spcBef>
                          <a:spcPts val="0"/>
                        </a:spcBef>
                        <a:spcAft>
                          <a:spcPts val="0"/>
                        </a:spcAft>
                      </a:pPr>
                      <a:r>
                        <a:rPr lang="en-US" sz="1400">
                          <a:effectLst/>
                        </a:rPr>
                        <a:t>All the letters in 'string_value' is converted to mixed case.</a:t>
                      </a:r>
                      <a:endParaRPr lang="en-US" sz="1400">
                        <a:solidFill>
                          <a:srgbClr val="5F5F5F"/>
                        </a:solidFill>
                        <a:effectLst/>
                        <a:latin typeface="Times New Roman"/>
                        <a:ea typeface="Times New Roman"/>
                      </a:endParaRPr>
                    </a:p>
                  </a:txBody>
                  <a:tcPr marL="54750" marR="54750" marT="0" marB="0"/>
                </a:tc>
              </a:tr>
              <a:tr h="496124">
                <a:tc>
                  <a:txBody>
                    <a:bodyPr/>
                    <a:lstStyle/>
                    <a:p>
                      <a:pPr marL="0" marR="0">
                        <a:spcBef>
                          <a:spcPts val="0"/>
                        </a:spcBef>
                        <a:spcAft>
                          <a:spcPts val="0"/>
                        </a:spcAft>
                      </a:pPr>
                      <a:r>
                        <a:rPr lang="en-US" sz="1400">
                          <a:effectLst/>
                        </a:rPr>
                        <a:t>LTRIM (string_value, trim_text)</a:t>
                      </a:r>
                      <a:endParaRPr lang="en-US" sz="1400">
                        <a:solidFill>
                          <a:srgbClr val="5F5F5F"/>
                        </a:solidFill>
                        <a:effectLst/>
                        <a:latin typeface="Times New Roman"/>
                        <a:ea typeface="Times New Roman"/>
                      </a:endParaRPr>
                    </a:p>
                  </a:txBody>
                  <a:tcPr marL="54750" marR="54750" marT="0" marB="0"/>
                </a:tc>
                <a:tc>
                  <a:txBody>
                    <a:bodyPr/>
                    <a:lstStyle/>
                    <a:p>
                      <a:pPr marL="0" marR="0">
                        <a:spcBef>
                          <a:spcPts val="0"/>
                        </a:spcBef>
                        <a:spcAft>
                          <a:spcPts val="0"/>
                        </a:spcAft>
                      </a:pPr>
                      <a:r>
                        <a:rPr lang="en-US" sz="1400">
                          <a:effectLst/>
                        </a:rPr>
                        <a:t>All occurrences of 'trim_text' is removed from the left of 'string_value'.</a:t>
                      </a:r>
                      <a:endParaRPr lang="en-US" sz="1400">
                        <a:solidFill>
                          <a:srgbClr val="5F5F5F"/>
                        </a:solidFill>
                        <a:effectLst/>
                        <a:latin typeface="Times New Roman"/>
                        <a:ea typeface="Times New Roman"/>
                      </a:endParaRPr>
                    </a:p>
                  </a:txBody>
                  <a:tcPr marL="54750" marR="54750" marT="0" marB="0"/>
                </a:tc>
              </a:tr>
              <a:tr h="496124">
                <a:tc>
                  <a:txBody>
                    <a:bodyPr/>
                    <a:lstStyle/>
                    <a:p>
                      <a:pPr marL="0" marR="0">
                        <a:spcBef>
                          <a:spcPts val="0"/>
                        </a:spcBef>
                        <a:spcAft>
                          <a:spcPts val="0"/>
                        </a:spcAft>
                      </a:pPr>
                      <a:r>
                        <a:rPr lang="en-US" sz="1400">
                          <a:effectLst/>
                        </a:rPr>
                        <a:t>RTRIM (string_value, trim_text)</a:t>
                      </a:r>
                      <a:endParaRPr lang="en-US" sz="1400">
                        <a:solidFill>
                          <a:srgbClr val="5F5F5F"/>
                        </a:solidFill>
                        <a:effectLst/>
                        <a:latin typeface="Times New Roman"/>
                        <a:ea typeface="Times New Roman"/>
                      </a:endParaRPr>
                    </a:p>
                  </a:txBody>
                  <a:tcPr marL="54750" marR="54750" marT="0" marB="0"/>
                </a:tc>
                <a:tc>
                  <a:txBody>
                    <a:bodyPr/>
                    <a:lstStyle/>
                    <a:p>
                      <a:pPr marL="0" marR="0">
                        <a:spcBef>
                          <a:spcPts val="0"/>
                        </a:spcBef>
                        <a:spcAft>
                          <a:spcPts val="0"/>
                        </a:spcAft>
                      </a:pPr>
                      <a:r>
                        <a:rPr lang="en-US" sz="1400">
                          <a:effectLst/>
                        </a:rPr>
                        <a:t>All occurrences of 'trim_text' is removed from the right of'string_value' .</a:t>
                      </a:r>
                      <a:endParaRPr lang="en-US" sz="1400">
                        <a:solidFill>
                          <a:srgbClr val="5F5F5F"/>
                        </a:solidFill>
                        <a:effectLst/>
                        <a:latin typeface="Times New Roman"/>
                        <a:ea typeface="Times New Roman"/>
                      </a:endParaRPr>
                    </a:p>
                  </a:txBody>
                  <a:tcPr marL="54750" marR="54750" marT="0" marB="0"/>
                </a:tc>
              </a:tr>
              <a:tr h="826875">
                <a:tc>
                  <a:txBody>
                    <a:bodyPr/>
                    <a:lstStyle/>
                    <a:p>
                      <a:pPr marL="0" marR="0">
                        <a:spcBef>
                          <a:spcPts val="0"/>
                        </a:spcBef>
                        <a:spcAft>
                          <a:spcPts val="0"/>
                        </a:spcAft>
                      </a:pPr>
                      <a:r>
                        <a:rPr lang="en-US" sz="1400">
                          <a:effectLst/>
                        </a:rPr>
                        <a:t>TRIM (trim_text FROM string_value)</a:t>
                      </a:r>
                      <a:endParaRPr lang="en-US" sz="1400">
                        <a:solidFill>
                          <a:srgbClr val="5F5F5F"/>
                        </a:solidFill>
                        <a:effectLst/>
                        <a:latin typeface="Times New Roman"/>
                        <a:ea typeface="Times New Roman"/>
                      </a:endParaRPr>
                    </a:p>
                  </a:txBody>
                  <a:tcPr marL="54750" marR="54750" marT="0" marB="0"/>
                </a:tc>
                <a:tc>
                  <a:txBody>
                    <a:bodyPr/>
                    <a:lstStyle/>
                    <a:p>
                      <a:pPr marL="0" marR="0">
                        <a:spcBef>
                          <a:spcPts val="0"/>
                        </a:spcBef>
                        <a:spcAft>
                          <a:spcPts val="0"/>
                        </a:spcAft>
                      </a:pPr>
                      <a:r>
                        <a:rPr lang="en-US" sz="1400" dirty="0">
                          <a:effectLst/>
                        </a:rPr>
                        <a:t>All occurrences of '</a:t>
                      </a:r>
                      <a:r>
                        <a:rPr lang="en-US" sz="1400" dirty="0" err="1">
                          <a:effectLst/>
                        </a:rPr>
                        <a:t>trim_text</a:t>
                      </a:r>
                      <a:r>
                        <a:rPr lang="en-US" sz="1400" dirty="0">
                          <a:effectLst/>
                        </a:rPr>
                        <a:t>' from the left and right of '</a:t>
                      </a:r>
                      <a:r>
                        <a:rPr lang="en-US" sz="1400" dirty="0" err="1">
                          <a:effectLst/>
                        </a:rPr>
                        <a:t>string_value</a:t>
                      </a:r>
                      <a:r>
                        <a:rPr lang="en-US" sz="1400" dirty="0">
                          <a:effectLst/>
                        </a:rPr>
                        <a:t>' ,'</a:t>
                      </a:r>
                      <a:r>
                        <a:rPr lang="en-US" sz="1400" dirty="0" err="1">
                          <a:effectLst/>
                        </a:rPr>
                        <a:t>trim_text</a:t>
                      </a:r>
                      <a:r>
                        <a:rPr lang="en-US" sz="1400" dirty="0">
                          <a:effectLst/>
                        </a:rPr>
                        <a:t>' can also be only one character long .</a:t>
                      </a:r>
                      <a:endParaRPr lang="en-US" sz="1400" dirty="0">
                        <a:solidFill>
                          <a:srgbClr val="5F5F5F"/>
                        </a:solidFill>
                        <a:effectLst/>
                        <a:latin typeface="Times New Roman"/>
                        <a:ea typeface="Times New Roman"/>
                      </a:endParaRPr>
                    </a:p>
                  </a:txBody>
                  <a:tcPr marL="54750" marR="54750" marT="0" marB="0"/>
                </a:tc>
              </a:tr>
              <a:tr h="496124">
                <a:tc>
                  <a:txBody>
                    <a:bodyPr/>
                    <a:lstStyle/>
                    <a:p>
                      <a:pPr marL="0" marR="0">
                        <a:spcBef>
                          <a:spcPts val="0"/>
                        </a:spcBef>
                        <a:spcAft>
                          <a:spcPts val="0"/>
                        </a:spcAft>
                      </a:pPr>
                      <a:r>
                        <a:rPr lang="en-US" sz="1400">
                          <a:effectLst/>
                        </a:rPr>
                        <a:t>SUBSTR (string_value, m, n)</a:t>
                      </a:r>
                      <a:endParaRPr lang="en-US" sz="1400">
                        <a:solidFill>
                          <a:srgbClr val="5F5F5F"/>
                        </a:solidFill>
                        <a:effectLst/>
                        <a:latin typeface="Times New Roman"/>
                        <a:ea typeface="Times New Roman"/>
                      </a:endParaRPr>
                    </a:p>
                  </a:txBody>
                  <a:tcPr marL="54750" marR="54750" marT="0" marB="0"/>
                </a:tc>
                <a:tc>
                  <a:txBody>
                    <a:bodyPr/>
                    <a:lstStyle/>
                    <a:p>
                      <a:pPr marL="0" marR="0">
                        <a:spcBef>
                          <a:spcPts val="0"/>
                        </a:spcBef>
                        <a:spcAft>
                          <a:spcPts val="0"/>
                        </a:spcAft>
                      </a:pPr>
                      <a:r>
                        <a:rPr lang="en-US" sz="1400" dirty="0">
                          <a:effectLst/>
                        </a:rPr>
                        <a:t>Returns 'n' number of characters </a:t>
                      </a:r>
                      <a:r>
                        <a:rPr lang="en-US" sz="1400" dirty="0" err="1">
                          <a:effectLst/>
                        </a:rPr>
                        <a:t>from'string_value</a:t>
                      </a:r>
                      <a:r>
                        <a:rPr lang="en-US" sz="1400" dirty="0">
                          <a:effectLst/>
                        </a:rPr>
                        <a:t>' starting from the '</a:t>
                      </a:r>
                      <a:r>
                        <a:rPr lang="en-US" sz="1400" dirty="0" err="1">
                          <a:effectLst/>
                        </a:rPr>
                        <a:t>m'position</a:t>
                      </a:r>
                      <a:r>
                        <a:rPr lang="en-US" sz="1400" dirty="0">
                          <a:effectLst/>
                        </a:rPr>
                        <a:t>.</a:t>
                      </a:r>
                      <a:endParaRPr lang="en-US" sz="1400" dirty="0">
                        <a:solidFill>
                          <a:srgbClr val="5F5F5F"/>
                        </a:solidFill>
                        <a:effectLst/>
                        <a:latin typeface="Times New Roman"/>
                        <a:ea typeface="Times New Roman"/>
                      </a:endParaRPr>
                    </a:p>
                  </a:txBody>
                  <a:tcPr marL="54750" marR="54750" marT="0" marB="0"/>
                </a:tc>
              </a:tr>
              <a:tr h="330750">
                <a:tc>
                  <a:txBody>
                    <a:bodyPr/>
                    <a:lstStyle/>
                    <a:p>
                      <a:pPr marL="0" marR="0">
                        <a:spcBef>
                          <a:spcPts val="0"/>
                        </a:spcBef>
                        <a:spcAft>
                          <a:spcPts val="0"/>
                        </a:spcAft>
                      </a:pPr>
                      <a:r>
                        <a:rPr lang="en-US" sz="1400">
                          <a:effectLst/>
                        </a:rPr>
                        <a:t>LENGTH (string_value)</a:t>
                      </a:r>
                      <a:endParaRPr lang="en-US" sz="1400">
                        <a:solidFill>
                          <a:srgbClr val="5F5F5F"/>
                        </a:solidFill>
                        <a:effectLst/>
                        <a:latin typeface="Times New Roman"/>
                        <a:ea typeface="Times New Roman"/>
                      </a:endParaRPr>
                    </a:p>
                  </a:txBody>
                  <a:tcPr marL="54750" marR="54750" marT="0" marB="0"/>
                </a:tc>
                <a:tc>
                  <a:txBody>
                    <a:bodyPr/>
                    <a:lstStyle/>
                    <a:p>
                      <a:pPr marL="0" marR="0">
                        <a:spcBef>
                          <a:spcPts val="0"/>
                        </a:spcBef>
                        <a:spcAft>
                          <a:spcPts val="0"/>
                        </a:spcAft>
                      </a:pPr>
                      <a:r>
                        <a:rPr lang="en-US" sz="1400">
                          <a:effectLst/>
                        </a:rPr>
                        <a:t>Number of characters in 'string_value'in returned.</a:t>
                      </a:r>
                      <a:endParaRPr lang="en-US" sz="1400">
                        <a:solidFill>
                          <a:srgbClr val="5F5F5F"/>
                        </a:solidFill>
                        <a:effectLst/>
                        <a:latin typeface="Times New Roman"/>
                        <a:ea typeface="Times New Roman"/>
                      </a:endParaRPr>
                    </a:p>
                  </a:txBody>
                  <a:tcPr marL="54750" marR="54750" marT="0" marB="0"/>
                </a:tc>
              </a:tr>
              <a:tr h="661500">
                <a:tc>
                  <a:txBody>
                    <a:bodyPr/>
                    <a:lstStyle/>
                    <a:p>
                      <a:pPr marL="0" marR="0">
                        <a:spcBef>
                          <a:spcPts val="0"/>
                        </a:spcBef>
                        <a:spcAft>
                          <a:spcPts val="0"/>
                        </a:spcAft>
                      </a:pPr>
                      <a:r>
                        <a:rPr lang="en-US" sz="1400">
                          <a:effectLst/>
                        </a:rPr>
                        <a:t>LPAD (string_value, n, pad_value)</a:t>
                      </a:r>
                      <a:endParaRPr lang="en-US" sz="1400">
                        <a:solidFill>
                          <a:srgbClr val="5F5F5F"/>
                        </a:solidFill>
                        <a:effectLst/>
                        <a:latin typeface="Times New Roman"/>
                        <a:ea typeface="Times New Roman"/>
                      </a:endParaRPr>
                    </a:p>
                  </a:txBody>
                  <a:tcPr marL="54750" marR="54750" marT="0" marB="0"/>
                </a:tc>
                <a:tc>
                  <a:txBody>
                    <a:bodyPr/>
                    <a:lstStyle/>
                    <a:p>
                      <a:pPr marL="0" marR="0">
                        <a:spcBef>
                          <a:spcPts val="0"/>
                        </a:spcBef>
                        <a:spcAft>
                          <a:spcPts val="0"/>
                        </a:spcAft>
                      </a:pPr>
                      <a:r>
                        <a:rPr lang="en-US" sz="1400" dirty="0">
                          <a:effectLst/>
                        </a:rPr>
                        <a:t>Returns '</a:t>
                      </a:r>
                      <a:r>
                        <a:rPr lang="en-US" sz="1400" dirty="0" err="1">
                          <a:effectLst/>
                        </a:rPr>
                        <a:t>string_value</a:t>
                      </a:r>
                      <a:r>
                        <a:rPr lang="en-US" sz="1400" dirty="0">
                          <a:effectLst/>
                        </a:rPr>
                        <a:t>' left-padded </a:t>
                      </a:r>
                      <a:r>
                        <a:rPr lang="en-US" sz="1400" dirty="0" err="1">
                          <a:effectLst/>
                        </a:rPr>
                        <a:t>with'pad_value</a:t>
                      </a:r>
                      <a:r>
                        <a:rPr lang="en-US" sz="1400" dirty="0">
                          <a:effectLst/>
                        </a:rPr>
                        <a:t>' . The length of the whole string will be of 'n' characters.</a:t>
                      </a:r>
                      <a:endParaRPr lang="en-US" sz="1400" dirty="0">
                        <a:solidFill>
                          <a:srgbClr val="5F5F5F"/>
                        </a:solidFill>
                        <a:effectLst/>
                        <a:latin typeface="Times New Roman"/>
                        <a:ea typeface="Times New Roman"/>
                      </a:endParaRPr>
                    </a:p>
                  </a:txBody>
                  <a:tcPr marL="54750" marR="54750" marT="0" marB="0"/>
                </a:tc>
              </a:tr>
              <a:tr h="661500">
                <a:tc>
                  <a:txBody>
                    <a:bodyPr/>
                    <a:lstStyle/>
                    <a:p>
                      <a:pPr marL="0" marR="0">
                        <a:spcBef>
                          <a:spcPts val="0"/>
                        </a:spcBef>
                        <a:spcAft>
                          <a:spcPts val="0"/>
                        </a:spcAft>
                      </a:pPr>
                      <a:r>
                        <a:rPr lang="en-US" sz="1400">
                          <a:effectLst/>
                        </a:rPr>
                        <a:t>RPAD (string_value, n, pad_value)</a:t>
                      </a:r>
                      <a:endParaRPr lang="en-US" sz="1400">
                        <a:solidFill>
                          <a:srgbClr val="5F5F5F"/>
                        </a:solidFill>
                        <a:effectLst/>
                        <a:latin typeface="Times New Roman"/>
                        <a:ea typeface="Times New Roman"/>
                      </a:endParaRPr>
                    </a:p>
                  </a:txBody>
                  <a:tcPr marL="54750" marR="54750" marT="0" marB="0"/>
                </a:tc>
                <a:tc>
                  <a:txBody>
                    <a:bodyPr/>
                    <a:lstStyle/>
                    <a:p>
                      <a:pPr marL="0" marR="0">
                        <a:spcBef>
                          <a:spcPts val="0"/>
                        </a:spcBef>
                        <a:spcAft>
                          <a:spcPts val="0"/>
                        </a:spcAft>
                      </a:pPr>
                      <a:r>
                        <a:rPr lang="en-US" sz="1400" dirty="0">
                          <a:effectLst/>
                        </a:rPr>
                        <a:t>Returns '</a:t>
                      </a:r>
                      <a:r>
                        <a:rPr lang="en-US" sz="1400" dirty="0" err="1">
                          <a:effectLst/>
                        </a:rPr>
                        <a:t>string_value</a:t>
                      </a:r>
                      <a:r>
                        <a:rPr lang="en-US" sz="1400" dirty="0">
                          <a:effectLst/>
                        </a:rPr>
                        <a:t>' right-padded with '</a:t>
                      </a:r>
                      <a:r>
                        <a:rPr lang="en-US" sz="1400" dirty="0" err="1">
                          <a:effectLst/>
                        </a:rPr>
                        <a:t>pad_value</a:t>
                      </a:r>
                      <a:r>
                        <a:rPr lang="en-US" sz="1400" dirty="0">
                          <a:effectLst/>
                        </a:rPr>
                        <a:t>' . The length of the whole string will be of 'n' characters.</a:t>
                      </a:r>
                      <a:endParaRPr lang="en-US" sz="1400" dirty="0">
                        <a:solidFill>
                          <a:srgbClr val="5F5F5F"/>
                        </a:solidFill>
                        <a:effectLst/>
                        <a:latin typeface="Times New Roman"/>
                        <a:ea typeface="Times New Roman"/>
                      </a:endParaRPr>
                    </a:p>
                  </a:txBody>
                  <a:tcPr marL="54750" marR="54750" marT="0" marB="0"/>
                </a:tc>
              </a:tr>
            </a:tbl>
          </a:graphicData>
        </a:graphic>
      </p:graphicFrame>
      <p:sp>
        <p:nvSpPr>
          <p:cNvPr id="2" name="Title 1"/>
          <p:cNvSpPr>
            <a:spLocks noGrp="1"/>
          </p:cNvSpPr>
          <p:nvPr>
            <p:ph type="title"/>
          </p:nvPr>
        </p:nvSpPr>
        <p:spPr>
          <a:xfrm>
            <a:off x="457200" y="274638"/>
            <a:ext cx="8229600" cy="1020762"/>
          </a:xfrm>
        </p:spPr>
        <p:txBody>
          <a:bodyPr/>
          <a:lstStyle/>
          <a:p>
            <a:r>
              <a:rPr lang="en-US" dirty="0" smtClean="0"/>
              <a:t>Character Functions</a:t>
            </a:r>
            <a:endParaRPr lang="en-US" dirty="0"/>
          </a:p>
        </p:txBody>
      </p:sp>
    </p:spTree>
    <p:extLst>
      <p:ext uri="{BB962C8B-B14F-4D97-AF65-F5344CB8AC3E}">
        <p14:creationId xmlns:p14="http://schemas.microsoft.com/office/powerpoint/2010/main" val="37461732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37513878"/>
              </p:ext>
            </p:extLst>
          </p:nvPr>
        </p:nvGraphicFramePr>
        <p:xfrm>
          <a:off x="381002" y="1524002"/>
          <a:ext cx="8381997" cy="4952996"/>
        </p:xfrm>
        <a:graphic>
          <a:graphicData uri="http://schemas.openxmlformats.org/drawingml/2006/table">
            <a:tbl>
              <a:tblPr firstRow="1" firstCol="1" bandRow="1">
                <a:tableStyleId>{5C22544A-7EE6-4342-B048-85BDC9FD1C3A}</a:tableStyleId>
              </a:tblPr>
              <a:tblGrid>
                <a:gridCol w="3453321"/>
                <a:gridCol w="3167507"/>
                <a:gridCol w="1761169"/>
              </a:tblGrid>
              <a:tr h="442120">
                <a:tc>
                  <a:txBody>
                    <a:bodyPr/>
                    <a:lstStyle/>
                    <a:p>
                      <a:pPr marL="0" marR="0">
                        <a:spcBef>
                          <a:spcPts val="0"/>
                        </a:spcBef>
                        <a:spcAft>
                          <a:spcPts val="0"/>
                        </a:spcAft>
                      </a:pPr>
                      <a:r>
                        <a:rPr lang="en-US" sz="1400" dirty="0">
                          <a:effectLst/>
                        </a:rPr>
                        <a:t>Function Name</a:t>
                      </a:r>
                      <a:endParaRPr lang="en-US" sz="1400" dirty="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Examples</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Return Value</a:t>
                      </a:r>
                      <a:endParaRPr lang="en-US" sz="1400">
                        <a:solidFill>
                          <a:srgbClr val="5F5F5F"/>
                        </a:solidFill>
                        <a:effectLst/>
                        <a:latin typeface="Times New Roman"/>
                        <a:ea typeface="Times New Roman"/>
                      </a:endParaRPr>
                    </a:p>
                  </a:txBody>
                  <a:tcPr marL="68580" marR="68580" marT="0" marB="0"/>
                </a:tc>
              </a:tr>
              <a:tr h="442120">
                <a:tc>
                  <a:txBody>
                    <a:bodyPr/>
                    <a:lstStyle/>
                    <a:p>
                      <a:pPr marL="0" marR="0">
                        <a:spcBef>
                          <a:spcPts val="0"/>
                        </a:spcBef>
                        <a:spcAft>
                          <a:spcPts val="0"/>
                        </a:spcAft>
                      </a:pPr>
                      <a:r>
                        <a:rPr lang="en-US" sz="1400">
                          <a:effectLst/>
                        </a:rPr>
                        <a:t>LOWER(string_value)</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LOWER('Good Morning')</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good morning</a:t>
                      </a:r>
                      <a:endParaRPr lang="en-US" sz="1400">
                        <a:solidFill>
                          <a:srgbClr val="5F5F5F"/>
                        </a:solidFill>
                        <a:effectLst/>
                        <a:latin typeface="Times New Roman"/>
                        <a:ea typeface="Times New Roman"/>
                      </a:endParaRPr>
                    </a:p>
                  </a:txBody>
                  <a:tcPr marL="68580" marR="68580" marT="0" marB="0"/>
                </a:tc>
              </a:tr>
              <a:tr h="442120">
                <a:tc>
                  <a:txBody>
                    <a:bodyPr/>
                    <a:lstStyle/>
                    <a:p>
                      <a:pPr marL="0" marR="0">
                        <a:spcBef>
                          <a:spcPts val="0"/>
                        </a:spcBef>
                        <a:spcAft>
                          <a:spcPts val="0"/>
                        </a:spcAft>
                      </a:pPr>
                      <a:r>
                        <a:rPr lang="en-US" sz="1400">
                          <a:effectLst/>
                        </a:rPr>
                        <a:t>UPPER(string_value)</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UPPER('Good Morning')</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GOOD MORNING</a:t>
                      </a:r>
                      <a:endParaRPr lang="en-US" sz="1400">
                        <a:solidFill>
                          <a:srgbClr val="5F5F5F"/>
                        </a:solidFill>
                        <a:effectLst/>
                        <a:latin typeface="Times New Roman"/>
                        <a:ea typeface="Times New Roman"/>
                      </a:endParaRPr>
                    </a:p>
                  </a:txBody>
                  <a:tcPr marL="68580" marR="68580" marT="0" marB="0"/>
                </a:tc>
              </a:tr>
              <a:tr h="442120">
                <a:tc>
                  <a:txBody>
                    <a:bodyPr/>
                    <a:lstStyle/>
                    <a:p>
                      <a:pPr marL="0" marR="0">
                        <a:spcBef>
                          <a:spcPts val="0"/>
                        </a:spcBef>
                        <a:spcAft>
                          <a:spcPts val="0"/>
                        </a:spcAft>
                      </a:pPr>
                      <a:r>
                        <a:rPr lang="en-US" sz="1400">
                          <a:effectLst/>
                        </a:rPr>
                        <a:t>INITCAP(string_value)</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a:effectLst/>
                        </a:rPr>
                        <a:t>INITCAP('GOOD MORNING')</a:t>
                      </a:r>
                      <a:endParaRPr lang="en-US" sz="1400" dirty="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Good Morning</a:t>
                      </a:r>
                      <a:endParaRPr lang="en-US" sz="1400">
                        <a:solidFill>
                          <a:srgbClr val="5F5F5F"/>
                        </a:solidFill>
                        <a:effectLst/>
                        <a:latin typeface="Times New Roman"/>
                        <a:ea typeface="Times New Roman"/>
                      </a:endParaRPr>
                    </a:p>
                  </a:txBody>
                  <a:tcPr marL="68580" marR="68580" marT="0" marB="0"/>
                </a:tc>
              </a:tr>
              <a:tr h="464539">
                <a:tc>
                  <a:txBody>
                    <a:bodyPr/>
                    <a:lstStyle/>
                    <a:p>
                      <a:pPr marL="0" marR="0">
                        <a:spcBef>
                          <a:spcPts val="0"/>
                        </a:spcBef>
                        <a:spcAft>
                          <a:spcPts val="0"/>
                        </a:spcAft>
                      </a:pPr>
                      <a:r>
                        <a:rPr lang="en-US" sz="1400">
                          <a:effectLst/>
                        </a:rPr>
                        <a:t>LTRIM(string_value, trim_text)</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a:effectLst/>
                        </a:rPr>
                        <a:t>LTRIM ('Good Morning', 'Good)</a:t>
                      </a:r>
                      <a:endParaRPr lang="en-US" sz="1400" dirty="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Morning</a:t>
                      </a:r>
                      <a:endParaRPr lang="en-US" sz="1400">
                        <a:solidFill>
                          <a:srgbClr val="5F5F5F"/>
                        </a:solidFill>
                        <a:effectLst/>
                        <a:latin typeface="Times New Roman"/>
                        <a:ea typeface="Times New Roman"/>
                      </a:endParaRPr>
                    </a:p>
                  </a:txBody>
                  <a:tcPr marL="68580" marR="68580" marT="0" marB="0"/>
                </a:tc>
              </a:tr>
              <a:tr h="442120">
                <a:tc>
                  <a:txBody>
                    <a:bodyPr/>
                    <a:lstStyle/>
                    <a:p>
                      <a:pPr marL="0" marR="0">
                        <a:spcBef>
                          <a:spcPts val="0"/>
                        </a:spcBef>
                        <a:spcAft>
                          <a:spcPts val="0"/>
                        </a:spcAft>
                      </a:pPr>
                      <a:r>
                        <a:rPr lang="en-US" sz="1400">
                          <a:effectLst/>
                        </a:rPr>
                        <a:t>RTRIM (string_value, trim_text)</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a:effectLst/>
                        </a:rPr>
                        <a:t>RTRIM ('Good Morning', ' Morning')</a:t>
                      </a:r>
                      <a:endParaRPr lang="en-US" sz="1400" dirty="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Good</a:t>
                      </a:r>
                      <a:endParaRPr lang="en-US" sz="1400">
                        <a:solidFill>
                          <a:srgbClr val="5F5F5F"/>
                        </a:solidFill>
                        <a:effectLst/>
                        <a:latin typeface="Times New Roman"/>
                        <a:ea typeface="Times New Roman"/>
                      </a:endParaRPr>
                    </a:p>
                  </a:txBody>
                  <a:tcPr marL="68580" marR="68580" marT="0" marB="0"/>
                </a:tc>
              </a:tr>
              <a:tr h="464539">
                <a:tc>
                  <a:txBody>
                    <a:bodyPr/>
                    <a:lstStyle/>
                    <a:p>
                      <a:pPr marL="0" marR="0">
                        <a:spcBef>
                          <a:spcPts val="0"/>
                        </a:spcBef>
                        <a:spcAft>
                          <a:spcPts val="0"/>
                        </a:spcAft>
                      </a:pPr>
                      <a:r>
                        <a:rPr lang="en-US" sz="1400">
                          <a:effectLst/>
                        </a:rPr>
                        <a:t>TRIM (trim_text FROM string_value)</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TRIM ('o' FROM 'Good Morning')</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Gd Mrning</a:t>
                      </a:r>
                      <a:endParaRPr lang="en-US" sz="1400">
                        <a:solidFill>
                          <a:srgbClr val="5F5F5F"/>
                        </a:solidFill>
                        <a:effectLst/>
                        <a:latin typeface="Times New Roman"/>
                        <a:ea typeface="Times New Roman"/>
                      </a:endParaRPr>
                    </a:p>
                  </a:txBody>
                  <a:tcPr marL="68580" marR="68580" marT="0" marB="0"/>
                </a:tc>
              </a:tr>
              <a:tr h="464539">
                <a:tc>
                  <a:txBody>
                    <a:bodyPr/>
                    <a:lstStyle/>
                    <a:p>
                      <a:pPr marL="0" marR="0">
                        <a:spcBef>
                          <a:spcPts val="0"/>
                        </a:spcBef>
                        <a:spcAft>
                          <a:spcPts val="0"/>
                        </a:spcAft>
                      </a:pPr>
                      <a:r>
                        <a:rPr lang="en-US" sz="1400">
                          <a:effectLst/>
                        </a:rPr>
                        <a:t>SUBSTR (string_value, m, n)</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SUBSTR ('Good Morning', 6, 7)</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Morning</a:t>
                      </a:r>
                      <a:endParaRPr lang="en-US" sz="1400">
                        <a:solidFill>
                          <a:srgbClr val="5F5F5F"/>
                        </a:solidFill>
                        <a:effectLst/>
                        <a:latin typeface="Times New Roman"/>
                        <a:ea typeface="Times New Roman"/>
                      </a:endParaRPr>
                    </a:p>
                  </a:txBody>
                  <a:tcPr marL="68580" marR="68580" marT="0" marB="0"/>
                </a:tc>
              </a:tr>
              <a:tr h="442120">
                <a:tc>
                  <a:txBody>
                    <a:bodyPr/>
                    <a:lstStyle/>
                    <a:p>
                      <a:pPr marL="0" marR="0">
                        <a:spcBef>
                          <a:spcPts val="0"/>
                        </a:spcBef>
                        <a:spcAft>
                          <a:spcPts val="0"/>
                        </a:spcAft>
                      </a:pPr>
                      <a:r>
                        <a:rPr lang="en-US" sz="1400">
                          <a:effectLst/>
                        </a:rPr>
                        <a:t>LENGTH (string_value)</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LENGTH ('Good Morning')</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12</a:t>
                      </a:r>
                      <a:endParaRPr lang="en-US" sz="1400">
                        <a:solidFill>
                          <a:srgbClr val="5F5F5F"/>
                        </a:solidFill>
                        <a:effectLst/>
                        <a:latin typeface="Times New Roman"/>
                        <a:ea typeface="Times New Roman"/>
                      </a:endParaRPr>
                    </a:p>
                  </a:txBody>
                  <a:tcPr marL="68580" marR="68580" marT="0" marB="0"/>
                </a:tc>
              </a:tr>
              <a:tr h="464539">
                <a:tc>
                  <a:txBody>
                    <a:bodyPr/>
                    <a:lstStyle/>
                    <a:p>
                      <a:pPr marL="0" marR="0">
                        <a:spcBef>
                          <a:spcPts val="0"/>
                        </a:spcBef>
                        <a:spcAft>
                          <a:spcPts val="0"/>
                        </a:spcAft>
                      </a:pPr>
                      <a:r>
                        <a:rPr lang="en-US" sz="1400" dirty="0">
                          <a:effectLst/>
                        </a:rPr>
                        <a:t>LPAD (</a:t>
                      </a:r>
                      <a:r>
                        <a:rPr lang="en-US" sz="1400" dirty="0" err="1">
                          <a:effectLst/>
                        </a:rPr>
                        <a:t>string_value</a:t>
                      </a:r>
                      <a:r>
                        <a:rPr lang="en-US" sz="1400" dirty="0">
                          <a:effectLst/>
                        </a:rPr>
                        <a:t>, n, </a:t>
                      </a:r>
                      <a:r>
                        <a:rPr lang="en-US" sz="1400" dirty="0" err="1">
                          <a:effectLst/>
                        </a:rPr>
                        <a:t>pad_value</a:t>
                      </a:r>
                      <a:r>
                        <a:rPr lang="en-US" sz="1400" dirty="0">
                          <a:effectLst/>
                        </a:rPr>
                        <a:t>)</a:t>
                      </a:r>
                      <a:endParaRPr lang="en-US" sz="1400" dirty="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a:effectLst/>
                        </a:rPr>
                        <a:t>LPAD ('Good', 6, '*')</a:t>
                      </a:r>
                      <a:endParaRPr lang="en-US" sz="1400" dirty="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**Good</a:t>
                      </a:r>
                      <a:endParaRPr lang="en-US" sz="1400">
                        <a:solidFill>
                          <a:srgbClr val="5F5F5F"/>
                        </a:solidFill>
                        <a:effectLst/>
                        <a:latin typeface="Times New Roman"/>
                        <a:ea typeface="Times New Roman"/>
                      </a:endParaRPr>
                    </a:p>
                  </a:txBody>
                  <a:tcPr marL="68580" marR="68580" marT="0" marB="0"/>
                </a:tc>
              </a:tr>
              <a:tr h="442120">
                <a:tc>
                  <a:txBody>
                    <a:bodyPr/>
                    <a:lstStyle/>
                    <a:p>
                      <a:pPr marL="0" marR="0">
                        <a:spcBef>
                          <a:spcPts val="0"/>
                        </a:spcBef>
                        <a:spcAft>
                          <a:spcPts val="0"/>
                        </a:spcAft>
                      </a:pPr>
                      <a:r>
                        <a:rPr lang="en-US" sz="1400">
                          <a:effectLst/>
                        </a:rPr>
                        <a:t>RPAD (string_value, n, pad_value)</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RPAD ('Good', 6, '*')</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a:effectLst/>
                        </a:rPr>
                        <a:t>Good**</a:t>
                      </a:r>
                      <a:endParaRPr lang="en-US" sz="1400" dirty="0">
                        <a:solidFill>
                          <a:srgbClr val="5F5F5F"/>
                        </a:solidFill>
                        <a:effectLst/>
                        <a:latin typeface="Times New Roman"/>
                        <a:ea typeface="Times New Roman"/>
                      </a:endParaRPr>
                    </a:p>
                  </a:txBody>
                  <a:tcPr marL="68580" marR="68580" marT="0" marB="0"/>
                </a:tc>
              </a:tr>
            </a:tbl>
          </a:graphicData>
        </a:graphic>
      </p:graphicFrame>
      <p:sp>
        <p:nvSpPr>
          <p:cNvPr id="2" name="Title 1"/>
          <p:cNvSpPr>
            <a:spLocks noGrp="1"/>
          </p:cNvSpPr>
          <p:nvPr>
            <p:ph type="title"/>
          </p:nvPr>
        </p:nvSpPr>
        <p:spPr/>
        <p:txBody>
          <a:bodyPr/>
          <a:lstStyle/>
          <a:p>
            <a:r>
              <a:rPr lang="en-US" dirty="0" smtClean="0"/>
              <a:t>Character Functions Example</a:t>
            </a:r>
            <a:endParaRPr lang="en-US" dirty="0"/>
          </a:p>
        </p:txBody>
      </p:sp>
    </p:spTree>
    <p:extLst>
      <p:ext uri="{BB962C8B-B14F-4D97-AF65-F5344CB8AC3E}">
        <p14:creationId xmlns:p14="http://schemas.microsoft.com/office/powerpoint/2010/main" val="38463751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87</TotalTime>
  <Words>1208</Words>
  <Application>Microsoft Office PowerPoint</Application>
  <PresentationFormat>On-screen Show (4:3)</PresentationFormat>
  <Paragraphs>272</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 Narrow</vt:lpstr>
      <vt:lpstr>Lucida Sans Unicode</vt:lpstr>
      <vt:lpstr>Times New Roman</vt:lpstr>
      <vt:lpstr>Verdana</vt:lpstr>
      <vt:lpstr>Wingdings 2</vt:lpstr>
      <vt:lpstr>Wingdings 3</vt:lpstr>
      <vt:lpstr>Concourse</vt:lpstr>
      <vt:lpstr>Database Systems</vt:lpstr>
      <vt:lpstr>ORACLE BUILT-IN FUNCTIONS</vt:lpstr>
      <vt:lpstr>Types of Functions</vt:lpstr>
      <vt:lpstr>Types of Single Row Functions</vt:lpstr>
      <vt:lpstr>Nesting of Functions</vt:lpstr>
      <vt:lpstr>Numeric Functions</vt:lpstr>
      <vt:lpstr>Numeric Functions Example</vt:lpstr>
      <vt:lpstr>Character Functions</vt:lpstr>
      <vt:lpstr>Character Functions Example</vt:lpstr>
      <vt:lpstr>Date Functions</vt:lpstr>
      <vt:lpstr>Queries</vt:lpstr>
      <vt:lpstr>Queries</vt:lpstr>
      <vt:lpstr>Conversion Functions</vt:lpstr>
      <vt:lpstr>Conversion Functions Example</vt:lpstr>
      <vt:lpstr>To_Char Function</vt:lpstr>
      <vt:lpstr>Conversion Of NULL values</vt:lpstr>
      <vt:lpstr>Grouping Functions</vt:lpstr>
      <vt:lpstr>Grouping Functions Example</vt:lpstr>
      <vt:lpstr>DISTINCT and ALL keyword</vt:lpstr>
      <vt:lpstr>Group By Statement</vt:lpstr>
      <vt:lpstr>Group By Examples</vt:lpstr>
      <vt:lpstr>Having Clause</vt:lpstr>
      <vt:lpstr>Having Examples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dc:title>
  <dc:creator>Owner</dc:creator>
  <cp:lastModifiedBy>shobi</cp:lastModifiedBy>
  <cp:revision>31</cp:revision>
  <dcterms:created xsi:type="dcterms:W3CDTF">2014-09-01T12:31:30Z</dcterms:created>
  <dcterms:modified xsi:type="dcterms:W3CDTF">2016-09-11T12:23:28Z</dcterms:modified>
</cp:coreProperties>
</file>