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305" r:id="rId2"/>
    <p:sldId id="258" r:id="rId3"/>
    <p:sldId id="291" r:id="rId4"/>
    <p:sldId id="263" r:id="rId5"/>
    <p:sldId id="289" r:id="rId6"/>
    <p:sldId id="262" r:id="rId7"/>
    <p:sldId id="264" r:id="rId8"/>
    <p:sldId id="265" r:id="rId9"/>
    <p:sldId id="266" r:id="rId10"/>
    <p:sldId id="267" r:id="rId11"/>
    <p:sldId id="268" r:id="rId12"/>
    <p:sldId id="260" r:id="rId13"/>
    <p:sldId id="269" r:id="rId14"/>
    <p:sldId id="270" r:id="rId15"/>
    <p:sldId id="271" r:id="rId16"/>
    <p:sldId id="272" r:id="rId17"/>
    <p:sldId id="273" r:id="rId18"/>
    <p:sldId id="274" r:id="rId19"/>
    <p:sldId id="275" r:id="rId20"/>
    <p:sldId id="290"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38" autoAdjust="0"/>
  </p:normalViewPr>
  <p:slideViewPr>
    <p:cSldViewPr>
      <p:cViewPr varScale="1">
        <p:scale>
          <a:sx n="66" d="100"/>
          <a:sy n="66" d="100"/>
        </p:scale>
        <p:origin x="78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09859-7BE7-463B-85E5-95D2E774CE59}" type="datetimeFigureOut">
              <a:rPr lang="en-US" smtClean="0"/>
              <a:pPr/>
              <a:t>10/14/2016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E7E6A-4AA0-4F6D-970A-B63447F87C9F}" type="slidenum">
              <a:rPr lang="en-US" smtClean="0"/>
              <a:pPr/>
              <a:t>‹#›</a:t>
            </a:fld>
            <a:endParaRPr lang="en-US"/>
          </a:p>
        </p:txBody>
      </p:sp>
    </p:spTree>
    <p:extLst>
      <p:ext uri="{BB962C8B-B14F-4D97-AF65-F5344CB8AC3E}">
        <p14:creationId xmlns:p14="http://schemas.microsoft.com/office/powerpoint/2010/main" val="401315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image" Target="../media/image14.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275A893C-02CC-4218-9484-A74B6CA145CC}" type="slidenum">
              <a:rPr lang="en-US">
                <a:solidFill>
                  <a:schemeClr val="tx1"/>
                </a:solidFill>
              </a:rPr>
              <a:pPr/>
              <a:t>22</a:t>
            </a:fld>
            <a:endParaRPr lang="en-US">
              <a:solidFill>
                <a:schemeClr val="tx1"/>
              </a:solidFill>
            </a:endParaRPr>
          </a:p>
        </p:txBody>
      </p:sp>
      <p:sp>
        <p:nvSpPr>
          <p:cNvPr id="1028" name="Rectangle 9"/>
          <p:cNvSpPr>
            <a:spLocks noGrp="1" noRot="1" noChangeAspect="1" noChangeArrowheads="1" noTextEdit="1"/>
          </p:cNvSpPr>
          <p:nvPr>
            <p:ph type="sldImg"/>
          </p:nvPr>
        </p:nvSpPr>
        <p:spPr>
          <a:ln/>
        </p:spPr>
      </p:sp>
      <p:sp>
        <p:nvSpPr>
          <p:cNvPr id="1029" name="Rectangle 10"/>
          <p:cNvSpPr>
            <a:spLocks noGrp="1" noChangeArrowheads="1"/>
          </p:cNvSpPr>
          <p:nvPr>
            <p:ph type="body" idx="1"/>
          </p:nvPr>
        </p:nvSpPr>
        <p:spPr>
          <a:noFill/>
          <a:ln/>
        </p:spPr>
        <p:txBody>
          <a:bodyPr/>
          <a:lstStyle/>
          <a:p>
            <a:pPr eaLnBrk="1" hangingPunct="1"/>
            <a:r>
              <a:rPr lang="en-US" smtClean="0"/>
              <a:t>Set Operators</a:t>
            </a:r>
          </a:p>
          <a:p>
            <a:pPr lvl="1" eaLnBrk="1" hangingPunct="1"/>
            <a:r>
              <a:rPr lang="en-US" smtClean="0">
                <a:solidFill>
                  <a:schemeClr val="tx1"/>
                </a:solidFill>
              </a:rPr>
              <a:t>The set operators combine the results of two or more component queries into one result. Queries containing set operators are called </a:t>
            </a:r>
            <a:r>
              <a:rPr lang="en-US" i="1" smtClean="0">
                <a:solidFill>
                  <a:schemeClr val="tx1"/>
                </a:solidFill>
              </a:rPr>
              <a:t>compound</a:t>
            </a:r>
            <a:r>
              <a:rPr lang="en-US" smtClean="0">
                <a:solidFill>
                  <a:schemeClr val="tx1"/>
                </a:solidFill>
              </a:rPr>
              <a:t> </a:t>
            </a:r>
            <a:r>
              <a:rPr lang="en-US" i="1" smtClean="0">
                <a:solidFill>
                  <a:schemeClr val="tx1"/>
                </a:solidFill>
              </a:rPr>
              <a:t>queries</a:t>
            </a:r>
            <a:r>
              <a:rPr lang="en-US" smtClean="0">
                <a:solidFill>
                  <a:schemeClr val="tx1"/>
                </a:solidFill>
              </a:rPr>
              <a:t>.</a:t>
            </a: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spcBef>
                <a:spcPct val="65000"/>
              </a:spcBef>
            </a:pPr>
            <a:r>
              <a:rPr lang="en-US" smtClean="0">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smtClean="0">
                <a:solidFill>
                  <a:schemeClr val="tx1"/>
                </a:solidFill>
                <a:latin typeface="Courier New" pitchFamily="49" charset="0"/>
              </a:rPr>
              <a:t>INTERSECT</a:t>
            </a:r>
            <a:r>
              <a:rPr lang="en-US" smtClean="0">
                <a:solidFill>
                  <a:schemeClr val="tx1"/>
                </a:solidFill>
              </a:rPr>
              <a:t> operator with other set operators.</a:t>
            </a:r>
          </a:p>
        </p:txBody>
      </p:sp>
      <p:graphicFrame>
        <p:nvGraphicFramePr>
          <p:cNvPr id="1026" name="Object 0"/>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1027" name="Document" r:id="rId5" imgW="6714744" imgH="1764792" progId="Word.Document.8">
                  <p:embed/>
                </p:oleObj>
              </mc:Choice>
              <mc:Fallback>
                <p:oleObj name="Document" r:id="rId5" imgW="6714744" imgH="1764792" progId="Word.Document.8">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9771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60FD0428-4ED8-4816-81E4-C61BEF199307}" type="slidenum">
              <a:rPr lang="en-US">
                <a:solidFill>
                  <a:schemeClr val="tx1"/>
                </a:solidFill>
              </a:rPr>
              <a:pPr/>
              <a:t>31</a:t>
            </a:fld>
            <a:endParaRPr lang="en-US">
              <a:solidFill>
                <a:schemeClr val="tx1"/>
              </a:solidFill>
            </a:endParaRPr>
          </a:p>
        </p:txBody>
      </p:sp>
      <p:sp>
        <p:nvSpPr>
          <p:cNvPr id="34819" name="Rectangle 6"/>
          <p:cNvSpPr>
            <a:spLocks noGrp="1" noRot="1" noChangeAspect="1" noChangeArrowheads="1" noTextEdit="1"/>
          </p:cNvSpPr>
          <p:nvPr>
            <p:ph type="sldImg"/>
          </p:nvPr>
        </p:nvSpPr>
        <p:spPr>
          <a:ln/>
        </p:spPr>
      </p:sp>
      <p:sp>
        <p:nvSpPr>
          <p:cNvPr id="34820" name="Rectangle 7"/>
          <p:cNvSpPr>
            <a:spLocks noGrp="1" noChangeArrowheads="1"/>
          </p:cNvSpPr>
          <p:nvPr>
            <p:ph type="body" idx="1"/>
          </p:nvPr>
        </p:nvSpPr>
        <p:spPr>
          <a:noFill/>
          <a:ln/>
        </p:spPr>
        <p:txBody>
          <a:bodyPr/>
          <a:lstStyle/>
          <a:p>
            <a:pPr eaLnBrk="1" hangingPunct="1"/>
            <a:r>
              <a:rPr lang="en-US" dirty="0" smtClean="0">
                <a:latin typeface="Courier New" pitchFamily="49" charset="0"/>
              </a:rPr>
              <a:t>MINUS</a:t>
            </a:r>
            <a:r>
              <a:rPr lang="en-US" dirty="0" smtClean="0"/>
              <a:t> Operator (continued)</a:t>
            </a:r>
          </a:p>
          <a:p>
            <a:pPr lvl="1" eaLnBrk="1" hangingPunct="1"/>
            <a:r>
              <a:rPr lang="en-US" dirty="0" smtClean="0"/>
              <a:t>In the example in the slide, the employee IDs and job IDs in the </a:t>
            </a:r>
            <a:r>
              <a:rPr lang="en-US" dirty="0" smtClean="0">
                <a:latin typeface="Courier New" pitchFamily="49" charset="0"/>
              </a:rPr>
              <a:t>JOB_HISTORY</a:t>
            </a:r>
            <a:r>
              <a:rPr lang="en-US" dirty="0" smtClean="0"/>
              <a:t> table are subtracted from those in the </a:t>
            </a:r>
            <a:r>
              <a:rPr lang="en-US" dirty="0" smtClean="0">
                <a:latin typeface="Courier New" pitchFamily="49" charset="0"/>
              </a:rPr>
              <a:t>EMPLOYEES</a:t>
            </a:r>
            <a:r>
              <a:rPr lang="en-US" dirty="0" smtClean="0"/>
              <a:t> table. The results set displays the employees remaining after the subtraction; they are represented by rows that exist in the </a:t>
            </a:r>
            <a:r>
              <a:rPr lang="en-US" dirty="0" smtClean="0">
                <a:latin typeface="Courier New" pitchFamily="49" charset="0"/>
              </a:rPr>
              <a:t>EMPLOYEES</a:t>
            </a:r>
            <a:r>
              <a:rPr lang="en-US" dirty="0" smtClean="0"/>
              <a:t> table but do not exist in the </a:t>
            </a:r>
            <a:r>
              <a:rPr lang="en-US" dirty="0" smtClean="0">
                <a:latin typeface="Courier New" pitchFamily="49" charset="0"/>
              </a:rPr>
              <a:t>JOB_HISTORY</a:t>
            </a:r>
            <a:r>
              <a:rPr lang="en-US" dirty="0" smtClean="0"/>
              <a:t> table. These are the records of the employees who have not changed their jobs even once.</a:t>
            </a:r>
          </a:p>
        </p:txBody>
      </p:sp>
    </p:spTree>
    <p:extLst>
      <p:ext uri="{BB962C8B-B14F-4D97-AF65-F5344CB8AC3E}">
        <p14:creationId xmlns:p14="http://schemas.microsoft.com/office/powerpoint/2010/main" val="27352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B36A50B5-9E0F-48D5-823C-62AE4610757E}" type="slidenum">
              <a:rPr lang="en-US">
                <a:solidFill>
                  <a:schemeClr val="tx1"/>
                </a:solidFill>
              </a:rPr>
              <a:pPr/>
              <a:t>32</a:t>
            </a:fld>
            <a:endParaRPr lang="en-US">
              <a:solidFill>
                <a:schemeClr val="tx1"/>
              </a:solidFill>
            </a:endParaRPr>
          </a:p>
        </p:txBody>
      </p:sp>
      <p:sp>
        <p:nvSpPr>
          <p:cNvPr id="35843" name="Rectangle 6"/>
          <p:cNvSpPr>
            <a:spLocks noGrp="1" noRot="1" noChangeAspect="1" noChangeArrowheads="1" noTextEdit="1"/>
          </p:cNvSpPr>
          <p:nvPr>
            <p:ph type="sldImg"/>
          </p:nvPr>
        </p:nvSpPr>
        <p:spPr>
          <a:ln/>
        </p:spPr>
      </p:sp>
      <p:sp>
        <p:nvSpPr>
          <p:cNvPr id="35844" name="Rectangle 7"/>
          <p:cNvSpPr>
            <a:spLocks noGrp="1" noChangeArrowheads="1"/>
          </p:cNvSpPr>
          <p:nvPr>
            <p:ph type="body" idx="1"/>
          </p:nvPr>
        </p:nvSpPr>
        <p:spPr>
          <a:noFill/>
          <a:ln/>
        </p:spPr>
        <p:txBody>
          <a:bodyPr/>
          <a:lstStyle/>
          <a:p>
            <a:pPr eaLnBrk="1" hangingPunct="1"/>
            <a:r>
              <a:rPr lang="en-US" dirty="0" smtClean="0"/>
              <a:t>Set Operator Guidelines</a:t>
            </a:r>
          </a:p>
          <a:p>
            <a:pPr lvl="2" eaLnBrk="1" hangingPunct="1"/>
            <a:r>
              <a:rPr lang="en-US" dirty="0" smtClean="0"/>
              <a:t>The expressions in the select lists of the queries must match in number and data type. Queries that use </a:t>
            </a:r>
            <a:r>
              <a:rPr lang="en-US" dirty="0" smtClean="0">
                <a:latin typeface="Courier New" pitchFamily="49" charset="0"/>
              </a:rPr>
              <a:t>UNION</a:t>
            </a:r>
            <a:r>
              <a:rPr lang="en-US" dirty="0" smtClean="0"/>
              <a:t>, </a:t>
            </a:r>
            <a:r>
              <a:rPr lang="en-US" dirty="0" smtClean="0">
                <a:latin typeface="Courier New" pitchFamily="49" charset="0"/>
              </a:rPr>
              <a:t>UNION</a:t>
            </a:r>
            <a:r>
              <a:rPr lang="en-US" dirty="0" smtClean="0"/>
              <a:t> </a:t>
            </a:r>
            <a:r>
              <a:rPr lang="en-US" dirty="0" smtClean="0">
                <a:latin typeface="Courier New" pitchFamily="49" charset="0"/>
              </a:rPr>
              <a:t>ALL</a:t>
            </a:r>
            <a:r>
              <a:rPr lang="en-US" dirty="0" smtClean="0"/>
              <a:t>, </a:t>
            </a:r>
            <a:r>
              <a:rPr lang="en-US" dirty="0" smtClean="0">
                <a:latin typeface="Courier New" pitchFamily="49" charset="0"/>
              </a:rPr>
              <a:t>INTERSECT</a:t>
            </a:r>
            <a:r>
              <a:rPr lang="en-US" dirty="0" smtClean="0"/>
              <a:t>, and </a:t>
            </a:r>
            <a:r>
              <a:rPr lang="en-US" dirty="0" smtClean="0">
                <a:latin typeface="Courier New" pitchFamily="49" charset="0"/>
              </a:rPr>
              <a:t>MINUS</a:t>
            </a:r>
            <a:r>
              <a:rPr lang="en-US" dirty="0" smtClean="0"/>
              <a:t> operators in their </a:t>
            </a:r>
            <a:r>
              <a:rPr lang="en-US" dirty="0" smtClean="0">
                <a:latin typeface="Courier New" pitchFamily="49" charset="0"/>
              </a:rPr>
              <a:t>WHERE</a:t>
            </a:r>
            <a:r>
              <a:rPr lang="en-US" dirty="0" smtClean="0"/>
              <a:t> clause must have the same number and type of columns in their </a:t>
            </a:r>
            <a:r>
              <a:rPr lang="en-US" dirty="0" smtClean="0">
                <a:latin typeface="Courier New" pitchFamily="49" charset="0"/>
              </a:rPr>
              <a:t>SELECT</a:t>
            </a:r>
            <a:r>
              <a:rPr lang="en-US" dirty="0" smtClean="0"/>
              <a:t> list. For example:</a:t>
            </a:r>
          </a:p>
          <a:p>
            <a:pPr lvl="3" eaLnBrk="1" hangingPunct="1">
              <a:buFont typeface="Times New Roman" pitchFamily="18" charset="0"/>
              <a:buNone/>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employees</a:t>
            </a:r>
          </a:p>
          <a:p>
            <a:pPr lvl="3" eaLnBrk="1" hangingPunct="1">
              <a:buFont typeface="Times New Roman" pitchFamily="18" charset="0"/>
              <a:buNone/>
            </a:pPr>
            <a:r>
              <a:rPr lang="en-US" sz="1100" dirty="0" smtClean="0">
                <a:latin typeface="Courier New" pitchFamily="49" charset="0"/>
              </a:rPr>
              <a:t> WHERE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r>
              <a:rPr lang="en-US" sz="1100" dirty="0" smtClean="0">
                <a:latin typeface="Courier New" pitchFamily="49" charset="0"/>
              </a:rPr>
              <a:t>) </a:t>
            </a:r>
          </a:p>
          <a:p>
            <a:pPr lvl="3" eaLnBrk="1" hangingPunct="1">
              <a:buFont typeface="Times New Roman" pitchFamily="18" charset="0"/>
              <a:buNone/>
            </a:pPr>
            <a:r>
              <a:rPr lang="en-US" sz="1100" dirty="0" smtClean="0">
                <a:latin typeface="Courier New" pitchFamily="49" charset="0"/>
              </a:rPr>
              <a:t>        IN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employees </a:t>
            </a:r>
          </a:p>
          <a:p>
            <a:pPr lvl="3" eaLnBrk="1" hangingPunct="1">
              <a:buFont typeface="Times New Roman" pitchFamily="18" charset="0"/>
              <a:buNone/>
            </a:pPr>
            <a:r>
              <a:rPr lang="en-US" sz="1100" dirty="0" smtClean="0">
                <a:latin typeface="Courier New" pitchFamily="49" charset="0"/>
              </a:rPr>
              <a:t>            UNION</a:t>
            </a:r>
          </a:p>
          <a:p>
            <a:pPr lvl="3" eaLnBrk="1" hangingPunct="1">
              <a:buFont typeface="Times New Roman" pitchFamily="18" charset="0"/>
              <a:buNone/>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a:p>
            <a:pPr lvl="2" eaLnBrk="1" hangingPunct="1"/>
            <a:r>
              <a:rPr lang="en-US" dirty="0" smtClean="0"/>
              <a:t>The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a:t>
            </a:r>
          </a:p>
          <a:p>
            <a:pPr lvl="3" eaLnBrk="1" hangingPunct="1"/>
            <a:r>
              <a:rPr lang="en-US" dirty="0" smtClean="0"/>
              <a:t>Can appear only at the very end of the statement</a:t>
            </a:r>
          </a:p>
          <a:p>
            <a:pPr lvl="3" eaLnBrk="1" hangingPunct="1"/>
            <a:r>
              <a:rPr lang="en-US" dirty="0" smtClean="0"/>
              <a:t>Will accept the column name, an alias, or the positional notation</a:t>
            </a:r>
          </a:p>
          <a:p>
            <a:pPr lvl="2" eaLnBrk="1" hangingPunct="1"/>
            <a:r>
              <a:rPr lang="en-US" dirty="0" smtClean="0"/>
              <a:t>The column name or alias, if used in an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 must be from the first </a:t>
            </a:r>
            <a:r>
              <a:rPr lang="en-US" dirty="0" smtClean="0">
                <a:latin typeface="Courier New" pitchFamily="49" charset="0"/>
              </a:rPr>
              <a:t>SELECT</a:t>
            </a:r>
            <a:r>
              <a:rPr lang="en-US" dirty="0" smtClean="0"/>
              <a:t> list.</a:t>
            </a:r>
          </a:p>
          <a:p>
            <a:pPr lvl="2" eaLnBrk="1" hangingPunct="1">
              <a:buSzPct val="70000"/>
            </a:pPr>
            <a:r>
              <a:rPr lang="en-US" dirty="0" smtClean="0">
                <a:solidFill>
                  <a:schemeClr val="tx1"/>
                </a:solidFill>
              </a:rPr>
              <a:t>Set</a:t>
            </a:r>
            <a:r>
              <a:rPr lang="en-US" dirty="0" smtClean="0"/>
              <a:t> operators can be used in </a:t>
            </a:r>
            <a:r>
              <a:rPr lang="en-US" dirty="0" err="1" smtClean="0"/>
              <a:t>subqueries</a:t>
            </a:r>
            <a:r>
              <a:rPr lang="en-US" dirty="0" smtClean="0"/>
              <a:t>.</a:t>
            </a:r>
          </a:p>
        </p:txBody>
      </p:sp>
    </p:spTree>
    <p:extLst>
      <p:ext uri="{BB962C8B-B14F-4D97-AF65-F5344CB8AC3E}">
        <p14:creationId xmlns:p14="http://schemas.microsoft.com/office/powerpoint/2010/main" val="339567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C3DBE4AC-DE03-4A85-9358-70916F7A61A3}" type="slidenum">
              <a:rPr lang="en-US">
                <a:solidFill>
                  <a:schemeClr val="tx1"/>
                </a:solidFill>
              </a:rPr>
              <a:pPr/>
              <a:t>23</a:t>
            </a:fld>
            <a:endParaRPr lang="en-US">
              <a:solidFill>
                <a:schemeClr val="tx1"/>
              </a:solidFill>
            </a:endParaRPr>
          </a:p>
        </p:txBody>
      </p:sp>
      <p:sp>
        <p:nvSpPr>
          <p:cNvPr id="26627" name="Rectangle 8"/>
          <p:cNvSpPr>
            <a:spLocks noGrp="1" noRot="1" noChangeAspect="1" noChangeArrowheads="1" noTextEdit="1"/>
          </p:cNvSpPr>
          <p:nvPr>
            <p:ph type="sldImg"/>
          </p:nvPr>
        </p:nvSpPr>
        <p:spPr>
          <a:ln/>
        </p:spPr>
      </p:sp>
      <p:sp>
        <p:nvSpPr>
          <p:cNvPr id="26628" name="Rectangle 9"/>
          <p:cNvSpPr>
            <a:spLocks noGrp="1" noChangeArrowheads="1"/>
          </p:cNvSpPr>
          <p:nvPr>
            <p:ph type="body" idx="1"/>
          </p:nvPr>
        </p:nvSpPr>
        <p:spPr>
          <a:noFill/>
          <a:ln/>
        </p:spPr>
        <p:txBody>
          <a:bodyPr/>
          <a:lstStyle/>
          <a:p>
            <a:pPr eaLnBrk="1" hangingPunct="1"/>
            <a:r>
              <a:rPr lang="en-US" smtClean="0"/>
              <a:t>Tables Used in This Lesson</a:t>
            </a:r>
          </a:p>
          <a:p>
            <a:pPr lvl="1" eaLnBrk="1" hangingPunct="1"/>
            <a:r>
              <a:rPr lang="en-US" smtClean="0"/>
              <a:t>Two tables are used in this lesson. They are the </a:t>
            </a:r>
            <a:r>
              <a:rPr lang="en-US" smtClean="0">
                <a:latin typeface="Courier New" pitchFamily="49" charset="0"/>
              </a:rPr>
              <a:t>EMPLOYEES</a:t>
            </a:r>
            <a:r>
              <a:rPr lang="en-US" smtClean="0"/>
              <a:t> table and the </a:t>
            </a:r>
            <a:r>
              <a:rPr lang="en-US" smtClean="0">
                <a:latin typeface="Courier New" pitchFamily="49" charset="0"/>
              </a:rPr>
              <a:t>JOB_HISTORY</a:t>
            </a:r>
            <a:r>
              <a:rPr lang="en-US" smtClean="0"/>
              <a:t> table.</a:t>
            </a:r>
          </a:p>
          <a:p>
            <a:pPr lvl="1" eaLnBrk="1" hangingPunct="1"/>
            <a:r>
              <a:rPr lang="en-US" smtClean="0">
                <a:latin typeface="TimesNewRoman" charset="0"/>
              </a:rPr>
              <a:t>The </a:t>
            </a:r>
            <a:r>
              <a:rPr lang="en-US" smtClean="0">
                <a:latin typeface="Courier New" pitchFamily="49" charset="0"/>
              </a:rPr>
              <a:t>EMPLOYEES</a:t>
            </a:r>
            <a:r>
              <a:rPr lang="en-US" smtClean="0">
                <a:latin typeface="TimesNewRoman" charset="0"/>
              </a:rPr>
              <a:t> table stores the employee details. For the human resource records, this table stores a unique identification number and e-mail address for each employee. The details of the employee’s job identification number, salary, and manager are also stored. Some of the employees earn a commission in addition to their salary; this information is tracked, too. The company organizes the roles of employees into jobs. Some of the employees have been with the company for a long time and have switched to different jobs. This is monitored using the </a:t>
            </a:r>
            <a:r>
              <a:rPr lang="en-US" smtClean="0">
                <a:latin typeface="Courier New" pitchFamily="49" charset="0"/>
              </a:rPr>
              <a:t>JOB_HISTORY</a:t>
            </a:r>
            <a:r>
              <a:rPr lang="en-US" smtClean="0">
                <a:latin typeface="TimesNewRoman" charset="0"/>
              </a:rPr>
              <a:t> table. When an employee switches jobs, the details of the start date and end date of the former job, the job identification number, and the department are recorded in the </a:t>
            </a:r>
            <a:r>
              <a:rPr lang="en-US" smtClean="0">
                <a:latin typeface="Courier New" pitchFamily="49" charset="0"/>
              </a:rPr>
              <a:t>JOB_HISTORY</a:t>
            </a:r>
            <a:r>
              <a:rPr lang="en-US" smtClean="0">
                <a:latin typeface="TimesNewRoman" charset="0"/>
              </a:rPr>
              <a:t> table.</a:t>
            </a:r>
          </a:p>
          <a:p>
            <a:pPr lvl="1" eaLnBrk="1" hangingPunct="1"/>
            <a:r>
              <a:rPr lang="en-US" smtClean="0">
                <a:latin typeface="TimesNewRoman" charset="0"/>
              </a:rPr>
              <a:t>The structure and data from the </a:t>
            </a:r>
            <a:r>
              <a:rPr lang="en-US" smtClean="0">
                <a:latin typeface="Courier New" pitchFamily="49" charset="0"/>
              </a:rPr>
              <a:t>EMPLOYEES</a:t>
            </a:r>
            <a:r>
              <a:rPr lang="en-US" smtClean="0"/>
              <a:t> and </a:t>
            </a:r>
            <a:r>
              <a:rPr lang="en-US" smtClean="0">
                <a:latin typeface="Courier New" pitchFamily="49" charset="0"/>
              </a:rPr>
              <a:t>JOB_HISTORY</a:t>
            </a:r>
            <a:r>
              <a:rPr lang="en-US" smtClean="0"/>
              <a:t> tables are shown on the following pages.</a:t>
            </a:r>
          </a:p>
        </p:txBody>
      </p:sp>
    </p:spTree>
    <p:extLst>
      <p:ext uri="{BB962C8B-B14F-4D97-AF65-F5344CB8AC3E}">
        <p14:creationId xmlns:p14="http://schemas.microsoft.com/office/powerpoint/2010/main" val="406742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2627C129-3495-4184-B9EA-40DDBA736DFD}" type="slidenum">
              <a:rPr lang="en-US">
                <a:solidFill>
                  <a:schemeClr val="tx1"/>
                </a:solidFill>
              </a:rPr>
              <a:pPr/>
              <a:t>24</a:t>
            </a:fld>
            <a:endParaRPr lang="en-US">
              <a:solidFill>
                <a:schemeClr val="tx1"/>
              </a:solidFill>
            </a:endParaRPr>
          </a:p>
        </p:txBody>
      </p:sp>
      <p:sp>
        <p:nvSpPr>
          <p:cNvPr id="27651" name="Rectangle 6"/>
          <p:cNvSpPr>
            <a:spLocks noGrp="1" noRot="1" noChangeAspect="1" noChangeArrowheads="1" noTextEdit="1"/>
          </p:cNvSpPr>
          <p:nvPr>
            <p:ph type="sldImg"/>
          </p:nvPr>
        </p:nvSpPr>
        <p:spPr>
          <a:ln/>
        </p:spPr>
      </p:sp>
      <p:sp>
        <p:nvSpPr>
          <p:cNvPr id="27652" name="Rectangle 7"/>
          <p:cNvSpPr>
            <a:spLocks noGrp="1" noChangeArrowheads="1"/>
          </p:cNvSpPr>
          <p:nvPr>
            <p:ph type="body" idx="1"/>
          </p:nvPr>
        </p:nvSpPr>
        <p:spPr>
          <a:noFill/>
          <a:ln/>
        </p:spPr>
        <p:txBody>
          <a:bodyPr/>
          <a:lstStyle/>
          <a:p>
            <a:pPr eaLnBrk="1" hangingPunct="1"/>
            <a:r>
              <a:rPr lang="en-US" dirty="0" smtClean="0">
                <a:latin typeface="Courier New" pitchFamily="49" charset="0"/>
              </a:rPr>
              <a:t>UNION</a:t>
            </a:r>
            <a:r>
              <a:rPr lang="en-US" dirty="0" smtClean="0"/>
              <a:t> Operator</a:t>
            </a:r>
          </a:p>
          <a:p>
            <a:pPr lvl="1" eaLnBrk="1" hangingPunct="1"/>
            <a:r>
              <a:rPr lang="en-US" dirty="0" smtClean="0">
                <a:solidFill>
                  <a:schemeClr val="tx1"/>
                </a:solidFill>
              </a:rPr>
              <a:t>The </a:t>
            </a:r>
            <a:r>
              <a:rPr lang="en-US" dirty="0" smtClean="0">
                <a:solidFill>
                  <a:schemeClr val="tx1"/>
                </a:solidFill>
                <a:latin typeface="Courier New" pitchFamily="49" charset="0"/>
              </a:rPr>
              <a:t>UNION</a:t>
            </a:r>
            <a:r>
              <a:rPr lang="en-US" dirty="0" smtClean="0">
                <a:solidFill>
                  <a:schemeClr val="tx1"/>
                </a:solidFill>
              </a:rPr>
              <a:t> operator returns all rows that are selected by either query. Use the </a:t>
            </a:r>
            <a:r>
              <a:rPr lang="en-US" dirty="0" smtClean="0">
                <a:solidFill>
                  <a:schemeClr val="tx1"/>
                </a:solidFill>
                <a:latin typeface="Courier New" pitchFamily="49" charset="0"/>
              </a:rPr>
              <a:t>UNION</a:t>
            </a:r>
            <a:r>
              <a:rPr lang="en-US" dirty="0" smtClean="0">
                <a:solidFill>
                  <a:schemeClr val="tx1"/>
                </a:solidFill>
              </a:rPr>
              <a:t> operator to return all rows from multiple tables and eliminate any duplicate rows.</a:t>
            </a:r>
          </a:p>
          <a:p>
            <a:pPr lvl="1" eaLnBrk="1" hangingPunct="1"/>
            <a:r>
              <a:rPr lang="en-US" b="1" dirty="0" smtClean="0">
                <a:solidFill>
                  <a:schemeClr val="tx1"/>
                </a:solidFill>
              </a:rPr>
              <a:t>Guidelines</a:t>
            </a:r>
          </a:p>
          <a:p>
            <a:pPr lvl="2" eaLnBrk="1" hangingPunct="1"/>
            <a:r>
              <a:rPr lang="en-US" dirty="0" smtClean="0">
                <a:solidFill>
                  <a:schemeClr val="tx1"/>
                </a:solidFill>
                <a:latin typeface="Times" pitchFamily="18" charset="0"/>
              </a:rPr>
              <a:t>The number of columns and the data types of the columns being selected must be identical in all the </a:t>
            </a:r>
            <a:r>
              <a:rPr lang="en-US" dirty="0" smtClean="0">
                <a:solidFill>
                  <a:schemeClr val="tx1"/>
                </a:solidFill>
                <a:latin typeface="Courier New" pitchFamily="49" charset="0"/>
              </a:rPr>
              <a:t>SELECT</a:t>
            </a:r>
            <a:r>
              <a:rPr lang="en-US" dirty="0" smtClean="0">
                <a:solidFill>
                  <a:schemeClr val="tx1"/>
                </a:solidFill>
                <a:latin typeface="Times" pitchFamily="18" charset="0"/>
              </a:rPr>
              <a:t> statements used in the query. The names of the columns need not be identical.</a:t>
            </a:r>
          </a:p>
          <a:p>
            <a:pPr lvl="2" eaLnBrk="1" hangingPunct="1">
              <a:buSzPct val="70000"/>
            </a:pPr>
            <a:r>
              <a:rPr lang="en-US" dirty="0" smtClean="0">
                <a:solidFill>
                  <a:schemeClr val="tx1"/>
                </a:solidFill>
                <a:latin typeface="Courier New" pitchFamily="49" charset="0"/>
              </a:rPr>
              <a:t>UNION</a:t>
            </a:r>
            <a:r>
              <a:rPr lang="en-US" dirty="0" smtClean="0">
                <a:solidFill>
                  <a:schemeClr val="tx1"/>
                </a:solidFill>
              </a:rPr>
              <a:t> operates over all of the columns being selected.</a:t>
            </a:r>
          </a:p>
          <a:p>
            <a:pPr lvl="2" eaLnBrk="1" hangingPunct="1">
              <a:buSzPct val="70000"/>
            </a:pPr>
            <a:r>
              <a:rPr lang="en-US" dirty="0" smtClean="0">
                <a:solidFill>
                  <a:schemeClr val="tx1"/>
                </a:solidFill>
                <a:latin typeface="Courier New" pitchFamily="49" charset="0"/>
              </a:rPr>
              <a:t>NULL</a:t>
            </a:r>
            <a:r>
              <a:rPr lang="en-US" dirty="0" smtClean="0">
                <a:solidFill>
                  <a:schemeClr val="tx1"/>
                </a:solidFill>
              </a:rPr>
              <a:t> values are not ignored during duplicate checking. </a:t>
            </a:r>
          </a:p>
          <a:p>
            <a:pPr lvl="2" eaLnBrk="1" hangingPunct="1"/>
            <a:r>
              <a:rPr lang="en-US" dirty="0" smtClean="0">
                <a:solidFill>
                  <a:schemeClr val="tx1"/>
                </a:solidFill>
                <a:latin typeface="Times" pitchFamily="18" charset="0"/>
              </a:rPr>
              <a:t>The </a:t>
            </a:r>
            <a:r>
              <a:rPr lang="en-US" dirty="0" smtClean="0">
                <a:solidFill>
                  <a:schemeClr val="tx1"/>
                </a:solidFill>
                <a:latin typeface="Courier New" pitchFamily="49" charset="0"/>
              </a:rPr>
              <a:t>IN</a:t>
            </a:r>
            <a:r>
              <a:rPr lang="en-US" dirty="0" smtClean="0">
                <a:solidFill>
                  <a:schemeClr val="tx1"/>
                </a:solidFill>
                <a:latin typeface="Times" pitchFamily="18" charset="0"/>
              </a:rPr>
              <a:t> operator has a higher precedence than the </a:t>
            </a:r>
            <a:r>
              <a:rPr lang="en-US" dirty="0" smtClean="0">
                <a:solidFill>
                  <a:schemeClr val="tx1"/>
                </a:solidFill>
                <a:latin typeface="Courier New" pitchFamily="49" charset="0"/>
              </a:rPr>
              <a:t>UNION</a:t>
            </a:r>
            <a:r>
              <a:rPr lang="en-US" dirty="0" smtClean="0">
                <a:solidFill>
                  <a:schemeClr val="tx1"/>
                </a:solidFill>
                <a:latin typeface="Times" pitchFamily="18" charset="0"/>
              </a:rPr>
              <a:t> operator.</a:t>
            </a:r>
          </a:p>
          <a:p>
            <a:pPr lvl="2" eaLnBrk="1" hangingPunct="1"/>
            <a:r>
              <a:rPr lang="en-US" dirty="0" smtClean="0">
                <a:solidFill>
                  <a:schemeClr val="tx1"/>
                </a:solidFill>
                <a:latin typeface="Times" pitchFamily="18" charset="0"/>
              </a:rPr>
              <a:t>By default, the output is sorted in ascending order of the first column of the </a:t>
            </a:r>
            <a:r>
              <a:rPr lang="en-US" dirty="0" smtClean="0">
                <a:solidFill>
                  <a:schemeClr val="tx1"/>
                </a:solidFill>
                <a:latin typeface="Courier New" pitchFamily="49" charset="0"/>
              </a:rPr>
              <a:t>SELECT</a:t>
            </a:r>
            <a:r>
              <a:rPr lang="en-US" dirty="0" smtClean="0">
                <a:solidFill>
                  <a:schemeClr val="tx1"/>
                </a:solidFill>
                <a:latin typeface="Times" pitchFamily="18" charset="0"/>
              </a:rPr>
              <a:t> clause.</a:t>
            </a:r>
            <a:endParaRPr lang="en-US" dirty="0" smtClean="0">
              <a:solidFill>
                <a:schemeClr val="tx1"/>
              </a:solidFill>
            </a:endParaRPr>
          </a:p>
        </p:txBody>
      </p:sp>
    </p:spTree>
    <p:extLst>
      <p:ext uri="{BB962C8B-B14F-4D97-AF65-F5344CB8AC3E}">
        <p14:creationId xmlns:p14="http://schemas.microsoft.com/office/powerpoint/2010/main" val="357885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DAF6CF8-1E20-452E-840C-4A5360916E6D}" type="slidenum">
              <a:rPr lang="en-US">
                <a:solidFill>
                  <a:schemeClr val="tx1"/>
                </a:solidFill>
              </a:rPr>
              <a:pPr/>
              <a:t>25</a:t>
            </a:fld>
            <a:endParaRPr lang="en-US">
              <a:solidFill>
                <a:schemeClr val="tx1"/>
              </a:solidFill>
            </a:endParaRPr>
          </a:p>
        </p:txBody>
      </p:sp>
      <p:sp>
        <p:nvSpPr>
          <p:cNvPr id="28675" name="Rectangle 11"/>
          <p:cNvSpPr>
            <a:spLocks noGrp="1" noRot="1" noChangeAspect="1" noChangeArrowheads="1" noTextEdit="1"/>
          </p:cNvSpPr>
          <p:nvPr>
            <p:ph type="sldImg"/>
          </p:nvPr>
        </p:nvSpPr>
        <p:spPr>
          <a:ln/>
        </p:spPr>
      </p:sp>
      <p:sp>
        <p:nvSpPr>
          <p:cNvPr id="28676" name="Rectangle 12"/>
          <p:cNvSpPr>
            <a:spLocks noGrp="1" noChangeArrowheads="1"/>
          </p:cNvSpPr>
          <p:nvPr>
            <p:ph type="body" idx="1"/>
          </p:nvPr>
        </p:nvSpPr>
        <p:spPr>
          <a:noFill/>
          <a:ln/>
        </p:spPr>
        <p:txBody>
          <a:bodyPr/>
          <a:lstStyle/>
          <a:p>
            <a:pPr eaLnBrk="1" hangingPunct="1"/>
            <a:r>
              <a:rPr lang="en-US" dirty="0" smtClean="0"/>
              <a:t>Using the </a:t>
            </a:r>
            <a:r>
              <a:rPr lang="en-US" dirty="0" smtClean="0">
                <a:latin typeface="Courier New" pitchFamily="49" charset="0"/>
              </a:rPr>
              <a:t>UNION</a:t>
            </a:r>
            <a:r>
              <a:rPr lang="en-US" dirty="0" smtClean="0"/>
              <a:t> Operator </a:t>
            </a:r>
          </a:p>
          <a:p>
            <a:pPr lvl="1" eaLnBrk="1" hangingPunct="1"/>
            <a:r>
              <a:rPr lang="en-US" dirty="0" smtClean="0">
                <a:solidFill>
                  <a:schemeClr val="tx1"/>
                </a:solidFill>
              </a:rPr>
              <a:t>The </a:t>
            </a:r>
            <a:r>
              <a:rPr lang="en-US" dirty="0" smtClean="0">
                <a:solidFill>
                  <a:schemeClr val="tx1"/>
                </a:solidFill>
                <a:latin typeface="Courier New" pitchFamily="49" charset="0"/>
              </a:rPr>
              <a:t>UNION</a:t>
            </a:r>
            <a:r>
              <a:rPr lang="en-US" dirty="0" smtClean="0">
                <a:solidFill>
                  <a:schemeClr val="tx1"/>
                </a:solidFill>
              </a:rPr>
              <a:t> operator eliminates any duplicate records. If records that occur in both the </a:t>
            </a:r>
            <a:r>
              <a:rPr lang="en-US" dirty="0" smtClean="0">
                <a:solidFill>
                  <a:schemeClr val="tx1"/>
                </a:solidFill>
                <a:latin typeface="Courier New" pitchFamily="49" charset="0"/>
              </a:rPr>
              <a:t>EMPLOYEES</a:t>
            </a:r>
            <a:r>
              <a:rPr lang="en-US" dirty="0" smtClean="0">
                <a:solidFill>
                  <a:schemeClr val="tx1"/>
                </a:solidFill>
              </a:rPr>
              <a:t> and the </a:t>
            </a:r>
            <a:r>
              <a:rPr lang="en-US" dirty="0" smtClean="0">
                <a:solidFill>
                  <a:schemeClr val="tx1"/>
                </a:solidFill>
                <a:latin typeface="Courier New" pitchFamily="49" charset="0"/>
              </a:rPr>
              <a:t>JOB_HISTORY</a:t>
            </a:r>
            <a:r>
              <a:rPr lang="en-US" dirty="0" smtClean="0">
                <a:solidFill>
                  <a:schemeClr val="tx1"/>
                </a:solidFill>
              </a:rPr>
              <a:t> tables are identical, the records are displayed only once. Observe in the output shown on the slide that the record for the employee with the </a:t>
            </a:r>
            <a:r>
              <a:rPr lang="en-US" dirty="0" smtClean="0">
                <a:solidFill>
                  <a:schemeClr val="tx1"/>
                </a:solidFill>
                <a:latin typeface="Courier New" pitchFamily="49" charset="0"/>
              </a:rPr>
              <a:t>EMPLOYEE_ID</a:t>
            </a:r>
            <a:r>
              <a:rPr lang="en-US" dirty="0" smtClean="0">
                <a:solidFill>
                  <a:schemeClr val="tx1"/>
                </a:solidFill>
              </a:rPr>
              <a:t> 200 appears twice because the </a:t>
            </a:r>
            <a:r>
              <a:rPr lang="en-US" dirty="0" smtClean="0">
                <a:solidFill>
                  <a:schemeClr val="tx1"/>
                </a:solidFill>
                <a:latin typeface="Courier New" pitchFamily="49" charset="0"/>
              </a:rPr>
              <a:t>JOB_ID</a:t>
            </a:r>
            <a:r>
              <a:rPr lang="en-US" dirty="0" smtClean="0">
                <a:solidFill>
                  <a:schemeClr val="tx1"/>
                </a:solidFill>
              </a:rPr>
              <a:t> is different in each row. </a:t>
            </a:r>
          </a:p>
          <a:p>
            <a:pPr lvl="1" eaLnBrk="1" hangingPunct="1"/>
            <a:r>
              <a:rPr lang="en-US" dirty="0" smtClean="0">
                <a:solidFill>
                  <a:schemeClr val="tx1"/>
                </a:solidFill>
              </a:rPr>
              <a:t>Consider the following example:</a:t>
            </a:r>
          </a:p>
          <a:p>
            <a:pPr lvl="1" eaLnBrk="1" hangingPunct="1">
              <a:spcBef>
                <a:spcPct val="0"/>
              </a:spcBef>
            </a:pPr>
            <a:r>
              <a:rPr lang="en-US" sz="1100" b="1" dirty="0" smtClean="0">
                <a:latin typeface="Courier New" pitchFamily="49"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UNION</a:t>
            </a:r>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p:txBody>
      </p:sp>
      <p:grpSp>
        <p:nvGrpSpPr>
          <p:cNvPr id="2" name="Group 13"/>
          <p:cNvGrpSpPr>
            <a:grpSpLocks/>
          </p:cNvGrpSpPr>
          <p:nvPr/>
        </p:nvGrpSpPr>
        <p:grpSpPr bwMode="auto">
          <a:xfrm>
            <a:off x="516998" y="7168821"/>
            <a:ext cx="5484531" cy="1387161"/>
            <a:chOff x="332" y="4590"/>
            <a:chExt cx="3522" cy="887"/>
          </a:xfrm>
        </p:grpSpPr>
        <p:sp>
          <p:nvSpPr>
            <p:cNvPr id="28678" name="Text Box 6"/>
            <p:cNvSpPr txBox="1">
              <a:spLocks noChangeArrowheads="1"/>
            </p:cNvSpPr>
            <p:nvPr/>
          </p:nvSpPr>
          <p:spPr bwMode="auto">
            <a:xfrm>
              <a:off x="354" y="4616"/>
              <a:ext cx="231" cy="253"/>
            </a:xfrm>
            <a:prstGeom prst="rect">
              <a:avLst/>
            </a:prstGeom>
            <a:noFill/>
            <a:ln w="25400">
              <a:noFill/>
              <a:miter lim="800000"/>
              <a:headEnd type="none" w="sm" len="sm"/>
              <a:tailEnd type="none" w="med" len="lg"/>
            </a:ln>
          </p:spPr>
          <p:txBody>
            <a:bodyPr lIns="12697" tIns="12697" rIns="12697" bIns="12697">
              <a:spAutoFit/>
            </a:bodyPr>
            <a:lstStyle/>
            <a:p>
              <a:pPr defTabSz="808592">
                <a:spcBef>
                  <a:spcPct val="0"/>
                </a:spcBef>
                <a:buClr>
                  <a:srgbClr val="000000"/>
                </a:buClr>
              </a:pPr>
              <a:r>
                <a:rPr lang="en-US" sz="2400" dirty="0"/>
                <a:t>…</a:t>
              </a:r>
            </a:p>
          </p:txBody>
        </p:sp>
        <p:sp>
          <p:nvSpPr>
            <p:cNvPr id="28679" name="Text Box 7"/>
            <p:cNvSpPr txBox="1">
              <a:spLocks noChangeArrowheads="1"/>
            </p:cNvSpPr>
            <p:nvPr/>
          </p:nvSpPr>
          <p:spPr bwMode="auto">
            <a:xfrm>
              <a:off x="332" y="5126"/>
              <a:ext cx="231" cy="253"/>
            </a:xfrm>
            <a:prstGeom prst="rect">
              <a:avLst/>
            </a:prstGeom>
            <a:noFill/>
            <a:ln w="25400">
              <a:noFill/>
              <a:miter lim="800000"/>
              <a:headEnd type="none" w="sm" len="sm"/>
              <a:tailEnd type="none" w="med" len="lg"/>
            </a:ln>
          </p:spPr>
          <p:txBody>
            <a:bodyPr lIns="12697" tIns="12697" rIns="12697" bIns="12697">
              <a:spAutoFit/>
            </a:bodyPr>
            <a:lstStyle/>
            <a:p>
              <a:pPr defTabSz="808592">
                <a:spcBef>
                  <a:spcPct val="0"/>
                </a:spcBef>
                <a:buClr>
                  <a:srgbClr val="000000"/>
                </a:buClr>
              </a:pPr>
              <a:r>
                <a:rPr lang="en-US" sz="2400" dirty="0"/>
                <a:t>…</a:t>
              </a:r>
            </a:p>
          </p:txBody>
        </p:sp>
        <p:pic>
          <p:nvPicPr>
            <p:cNvPr id="28680" name="Picture 8"/>
            <p:cNvPicPr>
              <a:picLocks noChangeAspect="1" noChangeArrowheads="1"/>
            </p:cNvPicPr>
            <p:nvPr/>
          </p:nvPicPr>
          <p:blipFill>
            <a:blip r:embed="rId3"/>
            <a:srcRect/>
            <a:stretch>
              <a:fillRect/>
            </a:stretch>
          </p:blipFill>
          <p:spPr bwMode="auto">
            <a:xfrm>
              <a:off x="356" y="4590"/>
              <a:ext cx="3498" cy="174"/>
            </a:xfrm>
            <a:prstGeom prst="rect">
              <a:avLst/>
            </a:prstGeom>
            <a:noFill/>
            <a:ln w="25400">
              <a:noFill/>
              <a:miter lim="800000"/>
              <a:headEnd type="none" w="sm" len="sm"/>
              <a:tailEnd type="none" w="sm" len="sm"/>
            </a:ln>
          </p:spPr>
        </p:pic>
        <p:pic>
          <p:nvPicPr>
            <p:cNvPr id="28681" name="Picture 9"/>
            <p:cNvPicPr>
              <a:picLocks noChangeAspect="1" noChangeArrowheads="1"/>
            </p:cNvPicPr>
            <p:nvPr/>
          </p:nvPicPr>
          <p:blipFill>
            <a:blip r:embed="rId4"/>
            <a:srcRect/>
            <a:stretch>
              <a:fillRect/>
            </a:stretch>
          </p:blipFill>
          <p:spPr bwMode="auto">
            <a:xfrm>
              <a:off x="358" y="4833"/>
              <a:ext cx="3492" cy="432"/>
            </a:xfrm>
            <a:prstGeom prst="rect">
              <a:avLst/>
            </a:prstGeom>
            <a:noFill/>
            <a:ln w="25400">
              <a:noFill/>
              <a:miter lim="800000"/>
              <a:headEnd type="none" w="sm" len="sm"/>
              <a:tailEnd type="none" w="sm" len="sm"/>
            </a:ln>
          </p:spPr>
        </p:pic>
        <p:pic>
          <p:nvPicPr>
            <p:cNvPr id="28682" name="Picture 10"/>
            <p:cNvPicPr>
              <a:picLocks noChangeAspect="1" noChangeArrowheads="1"/>
            </p:cNvPicPr>
            <p:nvPr/>
          </p:nvPicPr>
          <p:blipFill>
            <a:blip r:embed="rId5"/>
            <a:srcRect/>
            <a:stretch>
              <a:fillRect/>
            </a:stretch>
          </p:blipFill>
          <p:spPr bwMode="auto">
            <a:xfrm>
              <a:off x="352" y="5339"/>
              <a:ext cx="3492" cy="138"/>
            </a:xfrm>
            <a:prstGeom prst="rect">
              <a:avLst/>
            </a:prstGeom>
            <a:noFill/>
            <a:ln w="25400">
              <a:noFill/>
              <a:miter lim="800000"/>
              <a:headEnd type="none" w="sm" len="sm"/>
              <a:tailEnd type="none" w="sm" len="sm"/>
            </a:ln>
          </p:spPr>
        </p:pic>
      </p:grpSp>
    </p:spTree>
    <p:extLst>
      <p:ext uri="{BB962C8B-B14F-4D97-AF65-F5344CB8AC3E}">
        <p14:creationId xmlns:p14="http://schemas.microsoft.com/office/powerpoint/2010/main" val="426791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749039E-64A0-44F4-80CC-5DAEB448F25D}" type="slidenum">
              <a:rPr lang="en-US">
                <a:solidFill>
                  <a:schemeClr val="tx1"/>
                </a:solidFill>
              </a:rPr>
              <a:pPr/>
              <a:t>26</a:t>
            </a:fld>
            <a:endParaRPr lang="en-US">
              <a:solidFill>
                <a:schemeClr val="tx1"/>
              </a:solidFill>
            </a:endParaRPr>
          </a:p>
        </p:txBody>
      </p:sp>
      <p:sp>
        <p:nvSpPr>
          <p:cNvPr id="29699" name="Rectangle 6"/>
          <p:cNvSpPr>
            <a:spLocks noGrp="1" noRot="1" noChangeAspect="1" noChangeArrowheads="1" noTextEdit="1"/>
          </p:cNvSpPr>
          <p:nvPr>
            <p:ph type="sldImg"/>
          </p:nvPr>
        </p:nvSpPr>
        <p:spPr>
          <a:ln/>
        </p:spPr>
      </p:sp>
      <p:sp>
        <p:nvSpPr>
          <p:cNvPr id="29700" name="Rectangle 7"/>
          <p:cNvSpPr>
            <a:spLocks noGrp="1" noChangeArrowheads="1"/>
          </p:cNvSpPr>
          <p:nvPr>
            <p:ph type="body" idx="1"/>
          </p:nvPr>
        </p:nvSpPr>
        <p:spPr>
          <a:noFill/>
          <a:ln/>
        </p:spPr>
        <p:txBody>
          <a:bodyPr/>
          <a:lstStyle/>
          <a:p>
            <a:pPr eaLnBrk="1" hangingPunct="1"/>
            <a:r>
              <a:rPr lang="en-US" smtClean="0">
                <a:latin typeface="Courier New" pitchFamily="49" charset="0"/>
              </a:rPr>
              <a:t>UNION</a:t>
            </a:r>
            <a:r>
              <a:rPr lang="en-US" smtClean="0">
                <a:latin typeface="Times New Roman" pitchFamily="18" charset="0"/>
              </a:rPr>
              <a:t> </a:t>
            </a:r>
            <a:r>
              <a:rPr lang="en-US" smtClean="0">
                <a:latin typeface="Courier New" pitchFamily="49" charset="0"/>
              </a:rPr>
              <a:t>ALL</a:t>
            </a:r>
            <a:r>
              <a:rPr lang="en-US" smtClean="0"/>
              <a:t> Operator</a:t>
            </a:r>
          </a:p>
          <a:p>
            <a:pPr lvl="1" eaLnBrk="1" hangingPunct="1"/>
            <a:r>
              <a:rPr lang="en-US" smtClean="0">
                <a:solidFill>
                  <a:schemeClr val="tx1"/>
                </a:solidFill>
              </a:rPr>
              <a:t>Use the </a:t>
            </a:r>
            <a:r>
              <a:rPr lang="en-US" smtClean="0">
                <a:solidFill>
                  <a:schemeClr val="tx1"/>
                </a:solidFill>
                <a:latin typeface="Courier New" pitchFamily="49" charset="0"/>
              </a:rPr>
              <a:t>UNION</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 operator to return all rows from multiple queries. </a:t>
            </a:r>
          </a:p>
          <a:p>
            <a:pPr lvl="1" eaLnBrk="1" hangingPunct="1"/>
            <a:r>
              <a:rPr lang="en-US" b="1" smtClean="0">
                <a:solidFill>
                  <a:schemeClr val="tx1"/>
                </a:solidFill>
              </a:rPr>
              <a:t>Guidelines</a:t>
            </a:r>
          </a:p>
          <a:p>
            <a:pPr lvl="1" eaLnBrk="1" hangingPunct="1"/>
            <a:r>
              <a:rPr lang="en-US" smtClean="0">
                <a:solidFill>
                  <a:schemeClr val="tx1"/>
                </a:solidFill>
              </a:rPr>
              <a:t>The guidelines for </a:t>
            </a:r>
            <a:r>
              <a:rPr lang="en-US" smtClean="0">
                <a:solidFill>
                  <a:schemeClr val="tx1"/>
                </a:solidFill>
                <a:latin typeface="Courier New" pitchFamily="49" charset="0"/>
              </a:rPr>
              <a:t>UNION</a:t>
            </a:r>
            <a:r>
              <a:rPr lang="en-US" smtClean="0">
                <a:solidFill>
                  <a:schemeClr val="tx1"/>
                </a:solidFill>
              </a:rPr>
              <a:t> and </a:t>
            </a:r>
            <a:r>
              <a:rPr lang="en-US" smtClean="0">
                <a:solidFill>
                  <a:schemeClr val="tx1"/>
                </a:solidFill>
                <a:latin typeface="Courier New" pitchFamily="49" charset="0"/>
              </a:rPr>
              <a:t>UNION</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 are the same, with the following two exceptions that pertain to </a:t>
            </a:r>
            <a:r>
              <a:rPr lang="en-US" smtClean="0">
                <a:solidFill>
                  <a:schemeClr val="tx1"/>
                </a:solidFill>
                <a:latin typeface="Courier New" pitchFamily="49" charset="0"/>
              </a:rPr>
              <a:t>UNION</a:t>
            </a:r>
            <a:r>
              <a:rPr lang="en-US" smtClean="0"/>
              <a:t> </a:t>
            </a:r>
            <a:r>
              <a:rPr lang="en-US" smtClean="0">
                <a:solidFill>
                  <a:schemeClr val="tx1"/>
                </a:solidFill>
                <a:latin typeface="Courier New" pitchFamily="49" charset="0"/>
              </a:rPr>
              <a:t>ALL</a:t>
            </a:r>
            <a:r>
              <a:rPr lang="en-US" smtClean="0">
                <a:solidFill>
                  <a:schemeClr val="tx1"/>
                </a:solidFill>
              </a:rPr>
              <a:t>:</a:t>
            </a:r>
          </a:p>
          <a:p>
            <a:pPr lvl="2" eaLnBrk="1" hangingPunct="1"/>
            <a:r>
              <a:rPr lang="en-US" smtClean="0">
                <a:solidFill>
                  <a:schemeClr val="tx1"/>
                </a:solidFill>
              </a:rPr>
              <a:t>Unlike </a:t>
            </a:r>
            <a:r>
              <a:rPr lang="en-US" smtClean="0">
                <a:solidFill>
                  <a:schemeClr val="tx1"/>
                </a:solidFill>
                <a:latin typeface="Courier New" pitchFamily="49" charset="0"/>
              </a:rPr>
              <a:t>UNION</a:t>
            </a:r>
            <a:r>
              <a:rPr lang="en-US" smtClean="0">
                <a:solidFill>
                  <a:schemeClr val="tx1"/>
                </a:solidFill>
              </a:rPr>
              <a:t>, duplicate rows are not eliminated and the output is not sorted by default. </a:t>
            </a:r>
          </a:p>
          <a:p>
            <a:pPr lvl="2" eaLnBrk="1" hangingPunct="1"/>
            <a:r>
              <a:rPr lang="en-US" smtClean="0">
                <a:solidFill>
                  <a:schemeClr val="tx1"/>
                </a:solidFill>
              </a:rPr>
              <a:t>The </a:t>
            </a:r>
            <a:r>
              <a:rPr lang="en-US" smtClean="0">
                <a:solidFill>
                  <a:schemeClr val="tx1"/>
                </a:solidFill>
                <a:latin typeface="Courier New" pitchFamily="49" charset="0"/>
              </a:rPr>
              <a:t>DISTINCT</a:t>
            </a:r>
            <a:r>
              <a:rPr lang="en-US" smtClean="0">
                <a:solidFill>
                  <a:schemeClr val="tx1"/>
                </a:solidFill>
              </a:rPr>
              <a:t> keyword cannot be used.</a:t>
            </a:r>
          </a:p>
          <a:p>
            <a:pPr lvl="1" eaLnBrk="1" hangingPunct="1"/>
            <a:endParaRPr lang="en-US" smtClean="0">
              <a:solidFill>
                <a:schemeClr val="tx1"/>
              </a:solidFill>
            </a:endParaRPr>
          </a:p>
        </p:txBody>
      </p:sp>
    </p:spTree>
    <p:extLst>
      <p:ext uri="{BB962C8B-B14F-4D97-AF65-F5344CB8AC3E}">
        <p14:creationId xmlns:p14="http://schemas.microsoft.com/office/powerpoint/2010/main" val="64259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7C764992-79BD-4CEA-B83E-5577900E4688}" type="slidenum">
              <a:rPr lang="en-US">
                <a:solidFill>
                  <a:schemeClr val="tx1"/>
                </a:solidFill>
              </a:rPr>
              <a:pPr/>
              <a:t>27</a:t>
            </a:fld>
            <a:endParaRPr lang="en-US">
              <a:solidFill>
                <a:schemeClr val="tx1"/>
              </a:solidFill>
            </a:endParaRPr>
          </a:p>
        </p:txBody>
      </p:sp>
      <p:sp>
        <p:nvSpPr>
          <p:cNvPr id="30723" name="Rectangle 8"/>
          <p:cNvSpPr>
            <a:spLocks noGrp="1" noRot="1" noChangeAspect="1" noChangeArrowheads="1" noTextEdit="1"/>
          </p:cNvSpPr>
          <p:nvPr>
            <p:ph type="sldImg"/>
          </p:nvPr>
        </p:nvSpPr>
        <p:spPr>
          <a:ln/>
        </p:spPr>
      </p:sp>
      <p:sp>
        <p:nvSpPr>
          <p:cNvPr id="30724" name="Rectangle 9"/>
          <p:cNvSpPr>
            <a:spLocks noGrp="1" noChangeArrowheads="1"/>
          </p:cNvSpPr>
          <p:nvPr>
            <p:ph type="body" idx="1"/>
          </p:nvPr>
        </p:nvSpPr>
        <p:spPr>
          <a:noFill/>
          <a:ln/>
        </p:spPr>
        <p:txBody>
          <a:bodyPr/>
          <a:lstStyle/>
          <a:p>
            <a:pPr eaLnBrk="1" hangingPunct="1"/>
            <a:r>
              <a:rPr lang="en-US" dirty="0" smtClean="0">
                <a:latin typeface="Courier New" pitchFamily="49" charset="0"/>
              </a:rPr>
              <a:t>UNION</a:t>
            </a:r>
            <a:r>
              <a:rPr lang="en-US" dirty="0" smtClean="0">
                <a:latin typeface="Times New Roman" pitchFamily="18" charset="0"/>
              </a:rPr>
              <a:t> </a:t>
            </a:r>
            <a:r>
              <a:rPr lang="en-US" dirty="0" smtClean="0">
                <a:latin typeface="Courier New" pitchFamily="49" charset="0"/>
              </a:rPr>
              <a:t>ALL</a:t>
            </a:r>
            <a:r>
              <a:rPr lang="en-US" dirty="0" smtClean="0"/>
              <a:t> Operator (continued)</a:t>
            </a:r>
          </a:p>
          <a:p>
            <a:pPr lvl="1" eaLnBrk="1" hangingPunct="1"/>
            <a:r>
              <a:rPr lang="en-US" dirty="0" smtClean="0">
                <a:solidFill>
                  <a:schemeClr val="tx1"/>
                </a:solidFill>
              </a:rPr>
              <a:t>In the example, 30 rows are selected. The combination of the two tables totals to 30 rows. The </a:t>
            </a:r>
            <a:r>
              <a:rPr lang="en-US" dirty="0" smtClean="0">
                <a:solidFill>
                  <a:schemeClr val="tx1"/>
                </a:solidFill>
                <a:latin typeface="Courier New" pitchFamily="49" charset="0"/>
              </a:rPr>
              <a:t>UNION ALL</a:t>
            </a:r>
            <a:r>
              <a:rPr lang="en-US" dirty="0" smtClean="0">
                <a:solidFill>
                  <a:schemeClr val="tx1"/>
                </a:solidFill>
              </a:rPr>
              <a:t> operator does not eliminate duplicate rows. </a:t>
            </a:r>
            <a:r>
              <a:rPr lang="en-US" dirty="0" smtClean="0">
                <a:solidFill>
                  <a:schemeClr val="tx1"/>
                </a:solidFill>
                <a:latin typeface="Courier New" pitchFamily="49" charset="0"/>
              </a:rPr>
              <a:t>UNION</a:t>
            </a:r>
            <a:r>
              <a:rPr lang="en-US" dirty="0" smtClean="0">
                <a:solidFill>
                  <a:schemeClr val="tx1"/>
                </a:solidFill>
              </a:rPr>
              <a:t> returns all distinct rows selected by either query. </a:t>
            </a:r>
            <a:r>
              <a:rPr lang="en-US" dirty="0" smtClean="0">
                <a:solidFill>
                  <a:schemeClr val="tx1"/>
                </a:solidFill>
                <a:latin typeface="Courier New" pitchFamily="49" charset="0"/>
              </a:rPr>
              <a:t>UNION ALL</a:t>
            </a:r>
            <a:r>
              <a:rPr lang="en-US" dirty="0" smtClean="0">
                <a:solidFill>
                  <a:schemeClr val="tx1"/>
                </a:solidFill>
              </a:rPr>
              <a:t> returns all rows selected by either query, including all duplicates. Consider the query on the slide, now written with the </a:t>
            </a:r>
            <a:r>
              <a:rPr lang="en-US" dirty="0" smtClean="0">
                <a:solidFill>
                  <a:schemeClr val="tx1"/>
                </a:solidFill>
                <a:latin typeface="Courier New" pitchFamily="49" charset="0"/>
              </a:rPr>
              <a:t>UNION</a:t>
            </a:r>
            <a:r>
              <a:rPr lang="en-US" dirty="0" smtClean="0">
                <a:solidFill>
                  <a:schemeClr val="tx1"/>
                </a:solidFill>
              </a:rPr>
              <a:t> clause:</a:t>
            </a:r>
          </a:p>
          <a:p>
            <a:pPr lvl="1" eaLnBrk="1" hangingPunct="1">
              <a:spcBef>
                <a:spcPct val="0"/>
              </a:spcBef>
            </a:pPr>
            <a:r>
              <a:rPr lang="en-US" sz="1100" b="1" dirty="0" smtClean="0">
                <a:latin typeface="Courier New" pitchFamily="49"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job_id,department_id</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FROM     employees</a:t>
            </a:r>
            <a:br>
              <a:rPr lang="en-US" sz="1100" dirty="0" smtClean="0">
                <a:latin typeface="Courier New" pitchFamily="49" charset="0"/>
              </a:rPr>
            </a:br>
            <a:r>
              <a:rPr lang="en-US" sz="1100" dirty="0" smtClean="0">
                <a:latin typeface="Courier New" pitchFamily="49" charset="0"/>
              </a:rPr>
              <a:t>  UNION</a:t>
            </a:r>
            <a:br>
              <a:rPr lang="en-US" sz="1100" dirty="0" smtClean="0">
                <a:latin typeface="Courier New" pitchFamily="49" charset="0"/>
              </a:rPr>
            </a:b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job_id,department_id</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ORDER BY </a:t>
            </a:r>
            <a:r>
              <a:rPr lang="en-US" sz="1100" dirty="0" err="1" smtClean="0">
                <a:latin typeface="Courier New" pitchFamily="49" charset="0"/>
              </a:rPr>
              <a:t>employee_id</a:t>
            </a:r>
            <a:r>
              <a:rPr lang="en-US" sz="1100" dirty="0" smtClean="0">
                <a:latin typeface="Courier New" pitchFamily="49" charset="0"/>
              </a:rPr>
              <a:t>;</a:t>
            </a:r>
          </a:p>
          <a:p>
            <a:pPr lvl="1" eaLnBrk="1" hangingPunct="1">
              <a:lnSpc>
                <a:spcPct val="90000"/>
              </a:lnSpc>
            </a:pPr>
            <a:r>
              <a:rPr lang="en-US" dirty="0" smtClean="0">
                <a:solidFill>
                  <a:schemeClr val="tx1"/>
                </a:solidFill>
              </a:rPr>
              <a:t>The preceding query returns 29 rows. This is because it eliminates the following row (as it is a duplicate):</a:t>
            </a:r>
          </a:p>
        </p:txBody>
      </p:sp>
      <p:grpSp>
        <p:nvGrpSpPr>
          <p:cNvPr id="2" name="Group 10"/>
          <p:cNvGrpSpPr>
            <a:grpSpLocks/>
          </p:cNvGrpSpPr>
          <p:nvPr/>
        </p:nvGrpSpPr>
        <p:grpSpPr bwMode="auto">
          <a:xfrm>
            <a:off x="647804" y="7666134"/>
            <a:ext cx="5437815" cy="478547"/>
            <a:chOff x="416" y="4872"/>
            <a:chExt cx="3492" cy="306"/>
          </a:xfrm>
        </p:grpSpPr>
        <p:pic>
          <p:nvPicPr>
            <p:cNvPr id="30726" name="Picture 6"/>
            <p:cNvPicPr>
              <a:picLocks noChangeAspect="1" noChangeArrowheads="1"/>
            </p:cNvPicPr>
            <p:nvPr/>
          </p:nvPicPr>
          <p:blipFill>
            <a:blip r:embed="rId3"/>
            <a:srcRect/>
            <a:stretch>
              <a:fillRect/>
            </a:stretch>
          </p:blipFill>
          <p:spPr bwMode="auto">
            <a:xfrm>
              <a:off x="416" y="5028"/>
              <a:ext cx="3492" cy="150"/>
            </a:xfrm>
            <a:prstGeom prst="rect">
              <a:avLst/>
            </a:prstGeom>
            <a:noFill/>
            <a:ln w="25400">
              <a:noFill/>
              <a:miter lim="800000"/>
              <a:headEnd type="none" w="sm" len="sm"/>
              <a:tailEnd type="none" w="sm" len="sm"/>
            </a:ln>
          </p:spPr>
        </p:pic>
        <p:pic>
          <p:nvPicPr>
            <p:cNvPr id="30727" name="Picture 7"/>
            <p:cNvPicPr>
              <a:picLocks noChangeAspect="1" noChangeArrowheads="1"/>
            </p:cNvPicPr>
            <p:nvPr/>
          </p:nvPicPr>
          <p:blipFill>
            <a:blip r:embed="rId4"/>
            <a:srcRect/>
            <a:stretch>
              <a:fillRect/>
            </a:stretch>
          </p:blipFill>
          <p:spPr bwMode="auto">
            <a:xfrm>
              <a:off x="416" y="4872"/>
              <a:ext cx="3486" cy="162"/>
            </a:xfrm>
            <a:prstGeom prst="rect">
              <a:avLst/>
            </a:prstGeom>
            <a:noFill/>
            <a:ln w="25400">
              <a:noFill/>
              <a:miter lim="800000"/>
              <a:headEnd type="none" w="sm" len="sm"/>
              <a:tailEnd type="none" w="sm" len="sm"/>
            </a:ln>
          </p:spPr>
        </p:pic>
      </p:grpSp>
    </p:spTree>
    <p:extLst>
      <p:ext uri="{BB962C8B-B14F-4D97-AF65-F5344CB8AC3E}">
        <p14:creationId xmlns:p14="http://schemas.microsoft.com/office/powerpoint/2010/main" val="56371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726DA64D-B258-4D68-B9D0-F39277D02138}" type="slidenum">
              <a:rPr lang="en-US">
                <a:solidFill>
                  <a:schemeClr val="tx1"/>
                </a:solidFill>
              </a:rPr>
              <a:pPr/>
              <a:t>28</a:t>
            </a:fld>
            <a:endParaRPr lang="en-US">
              <a:solidFill>
                <a:schemeClr val="tx1"/>
              </a:solidFill>
            </a:endParaRPr>
          </a:p>
        </p:txBody>
      </p:sp>
      <p:sp>
        <p:nvSpPr>
          <p:cNvPr id="31747" name="Rectangle 6"/>
          <p:cNvSpPr>
            <a:spLocks noGrp="1" noRot="1" noChangeAspect="1" noChangeArrowheads="1" noTextEdit="1"/>
          </p:cNvSpPr>
          <p:nvPr>
            <p:ph type="sldImg"/>
          </p:nvPr>
        </p:nvSpPr>
        <p:spPr>
          <a:ln/>
        </p:spPr>
      </p:sp>
      <p:sp>
        <p:nvSpPr>
          <p:cNvPr id="31748" name="Rectangle 7"/>
          <p:cNvSpPr>
            <a:spLocks noGrp="1" noChangeArrowheads="1"/>
          </p:cNvSpPr>
          <p:nvPr>
            <p:ph type="body" idx="1"/>
          </p:nvPr>
        </p:nvSpPr>
        <p:spPr>
          <a:noFill/>
          <a:ln/>
        </p:spPr>
        <p:txBody>
          <a:bodyPr/>
          <a:lstStyle/>
          <a:p>
            <a:pPr eaLnBrk="1" hangingPunct="1"/>
            <a:r>
              <a:rPr lang="en-US" smtClean="0">
                <a:latin typeface="Courier New" pitchFamily="49" charset="0"/>
              </a:rPr>
              <a:t>INTERSECT</a:t>
            </a:r>
            <a:r>
              <a:rPr lang="en-US" smtClean="0"/>
              <a:t> Operator</a:t>
            </a:r>
          </a:p>
          <a:p>
            <a:pPr lvl="1" eaLnBrk="1" hangingPunct="1"/>
            <a:r>
              <a:rPr lang="en-US" smtClean="0">
                <a:solidFill>
                  <a:schemeClr val="tx1"/>
                </a:solidFill>
              </a:rPr>
              <a:t>Use the </a:t>
            </a:r>
            <a:r>
              <a:rPr lang="en-US" smtClean="0">
                <a:solidFill>
                  <a:schemeClr val="tx1"/>
                </a:solidFill>
                <a:latin typeface="Courier New" pitchFamily="49" charset="0"/>
              </a:rPr>
              <a:t>INTERSECT</a:t>
            </a:r>
            <a:r>
              <a:rPr lang="en-US" smtClean="0">
                <a:solidFill>
                  <a:schemeClr val="tx1"/>
                </a:solidFill>
              </a:rPr>
              <a:t> operator to return all rows that are common to multiple queries.</a:t>
            </a:r>
          </a:p>
          <a:p>
            <a:pPr lvl="1" eaLnBrk="1" hangingPunct="1"/>
            <a:r>
              <a:rPr lang="en-US" b="1" smtClean="0">
                <a:solidFill>
                  <a:schemeClr val="tx1"/>
                </a:solidFill>
              </a:rPr>
              <a:t>Guidelines</a:t>
            </a:r>
            <a:endParaRPr lang="en-US" smtClean="0">
              <a:solidFill>
                <a:schemeClr val="tx1"/>
              </a:solidFill>
            </a:endParaRPr>
          </a:p>
          <a:p>
            <a:pPr lvl="2" eaLnBrk="1" hangingPunct="1"/>
            <a:r>
              <a:rPr lang="en-US" smtClean="0">
                <a:solidFill>
                  <a:schemeClr val="tx1"/>
                </a:solidFill>
                <a:latin typeface="Times" pitchFamily="18" charset="0"/>
              </a:rPr>
              <a:t>The number of columns and the data types of the columns being selected by the </a:t>
            </a:r>
            <a:r>
              <a:rPr lang="en-US" smtClean="0">
                <a:solidFill>
                  <a:schemeClr val="tx1"/>
                </a:solidFill>
                <a:latin typeface="Courier New" pitchFamily="49" charset="0"/>
              </a:rPr>
              <a:t>SELECT</a:t>
            </a:r>
            <a:r>
              <a:rPr lang="en-US" smtClean="0">
                <a:solidFill>
                  <a:schemeClr val="tx1"/>
                </a:solidFill>
                <a:latin typeface="Times" pitchFamily="18" charset="0"/>
              </a:rPr>
              <a:t> statements in the queries must be identical in all the </a:t>
            </a:r>
            <a:r>
              <a:rPr lang="en-US" smtClean="0">
                <a:solidFill>
                  <a:schemeClr val="tx1"/>
                </a:solidFill>
                <a:latin typeface="Courier New" pitchFamily="49" charset="0"/>
              </a:rPr>
              <a:t>SELECT</a:t>
            </a:r>
            <a:r>
              <a:rPr lang="en-US" smtClean="0">
                <a:solidFill>
                  <a:schemeClr val="tx1"/>
                </a:solidFill>
                <a:latin typeface="Times" pitchFamily="18" charset="0"/>
              </a:rPr>
              <a:t> statements used in the query. The names of the columns need not be identical.</a:t>
            </a:r>
          </a:p>
          <a:p>
            <a:pPr lvl="2" eaLnBrk="1" hangingPunct="1"/>
            <a:r>
              <a:rPr lang="en-US" smtClean="0">
                <a:solidFill>
                  <a:schemeClr val="tx1"/>
                </a:solidFill>
              </a:rPr>
              <a:t>Reversing the order of the intersected tables does not alter the result.</a:t>
            </a:r>
          </a:p>
          <a:p>
            <a:pPr lvl="2" eaLnBrk="1" hangingPunct="1">
              <a:buSzPct val="70000"/>
            </a:pPr>
            <a:r>
              <a:rPr lang="en-US" smtClean="0">
                <a:solidFill>
                  <a:schemeClr val="tx1"/>
                </a:solidFill>
                <a:latin typeface="Courier New" pitchFamily="49" charset="0"/>
              </a:rPr>
              <a:t>INTERSECT</a:t>
            </a:r>
            <a:r>
              <a:rPr lang="en-US" smtClean="0">
                <a:solidFill>
                  <a:schemeClr val="tx1"/>
                </a:solidFill>
              </a:rPr>
              <a:t> does not ignore </a:t>
            </a:r>
            <a:r>
              <a:rPr lang="en-US" smtClean="0">
                <a:solidFill>
                  <a:schemeClr val="tx1"/>
                </a:solidFill>
                <a:latin typeface="Courier New" pitchFamily="49" charset="0"/>
              </a:rPr>
              <a:t>NULL</a:t>
            </a:r>
            <a:r>
              <a:rPr lang="en-US" smtClean="0">
                <a:solidFill>
                  <a:schemeClr val="tx1"/>
                </a:solidFill>
              </a:rPr>
              <a:t> values.</a:t>
            </a:r>
          </a:p>
        </p:txBody>
      </p:sp>
    </p:spTree>
    <p:extLst>
      <p:ext uri="{BB962C8B-B14F-4D97-AF65-F5344CB8AC3E}">
        <p14:creationId xmlns:p14="http://schemas.microsoft.com/office/powerpoint/2010/main" val="404522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F3412E8D-3841-4C32-AD88-2327506825A4}" type="slidenum">
              <a:rPr lang="en-US">
                <a:solidFill>
                  <a:schemeClr val="tx1"/>
                </a:solidFill>
              </a:rPr>
              <a:pPr/>
              <a:t>29</a:t>
            </a:fld>
            <a:endParaRPr lang="en-US">
              <a:solidFill>
                <a:schemeClr val="tx1"/>
              </a:solidFill>
            </a:endParaRPr>
          </a:p>
        </p:txBody>
      </p:sp>
      <p:sp>
        <p:nvSpPr>
          <p:cNvPr id="32771" name="Rectangle 7"/>
          <p:cNvSpPr>
            <a:spLocks noGrp="1" noRot="1" noChangeAspect="1" noChangeArrowheads="1" noTextEdit="1"/>
          </p:cNvSpPr>
          <p:nvPr>
            <p:ph type="sldImg"/>
          </p:nvPr>
        </p:nvSpPr>
        <p:spPr>
          <a:ln/>
        </p:spPr>
      </p:sp>
      <p:sp>
        <p:nvSpPr>
          <p:cNvPr id="32772" name="Rectangle 8"/>
          <p:cNvSpPr>
            <a:spLocks noGrp="1" noChangeArrowheads="1"/>
          </p:cNvSpPr>
          <p:nvPr>
            <p:ph type="body" idx="1"/>
          </p:nvPr>
        </p:nvSpPr>
        <p:spPr>
          <a:noFill/>
          <a:ln/>
        </p:spPr>
        <p:txBody>
          <a:bodyPr/>
          <a:lstStyle/>
          <a:p>
            <a:pPr eaLnBrk="1" hangingPunct="1"/>
            <a:r>
              <a:rPr lang="en-US" dirty="0" smtClean="0">
                <a:latin typeface="Courier New" pitchFamily="49" charset="0"/>
              </a:rPr>
              <a:t>INTERSECT</a:t>
            </a:r>
            <a:r>
              <a:rPr lang="en-US" dirty="0" smtClean="0"/>
              <a:t> Operator (continued)</a:t>
            </a:r>
          </a:p>
          <a:p>
            <a:pPr lvl="1" eaLnBrk="1" hangingPunct="1"/>
            <a:r>
              <a:rPr lang="en-US" dirty="0" smtClean="0">
                <a:latin typeface="Times" pitchFamily="18" charset="0"/>
              </a:rPr>
              <a:t>In the example in this slide, the query returns only the records that have the same values in the selected columns in both tables.</a:t>
            </a:r>
          </a:p>
          <a:p>
            <a:pPr lvl="1" eaLnBrk="1" hangingPunct="1"/>
            <a:r>
              <a:rPr lang="en-US" dirty="0" smtClean="0">
                <a:latin typeface="Times" pitchFamily="18" charset="0"/>
              </a:rPr>
              <a:t>What will be the results if you add the </a:t>
            </a:r>
            <a:r>
              <a:rPr lang="en-US" dirty="0" smtClean="0">
                <a:latin typeface="Courier New" pitchFamily="49" charset="0"/>
              </a:rPr>
              <a:t>DEPARTMENT_ID</a:t>
            </a:r>
            <a:r>
              <a:rPr lang="en-US" dirty="0" smtClean="0">
                <a:latin typeface="Times" pitchFamily="18" charset="0"/>
              </a:rPr>
              <a:t> column to the </a:t>
            </a:r>
            <a:r>
              <a:rPr lang="en-US" dirty="0" smtClean="0">
                <a:latin typeface="Courier New" pitchFamily="49" charset="0"/>
              </a:rPr>
              <a:t>SELECT </a:t>
            </a:r>
            <a:r>
              <a:rPr lang="en-US" dirty="0" smtClean="0">
                <a:latin typeface="Times" pitchFamily="18" charset="0"/>
              </a:rPr>
              <a:t>statement from the </a:t>
            </a:r>
            <a:r>
              <a:rPr lang="en-US" dirty="0" smtClean="0">
                <a:latin typeface="Courier New" pitchFamily="49" charset="0"/>
              </a:rPr>
              <a:t>EMPLOYEES</a:t>
            </a:r>
            <a:r>
              <a:rPr lang="en-US" dirty="0" smtClean="0">
                <a:latin typeface="Times" pitchFamily="18" charset="0"/>
              </a:rPr>
              <a:t> table and add the </a:t>
            </a:r>
            <a:r>
              <a:rPr lang="en-US" dirty="0" smtClean="0">
                <a:latin typeface="Courier New" pitchFamily="49" charset="0"/>
              </a:rPr>
              <a:t>DEPARTMENT_ID</a:t>
            </a:r>
            <a:r>
              <a:rPr lang="en-US" dirty="0" smtClean="0">
                <a:latin typeface="Times" pitchFamily="18" charset="0"/>
              </a:rPr>
              <a:t> column to the </a:t>
            </a:r>
            <a:r>
              <a:rPr lang="en-US" dirty="0" smtClean="0">
                <a:latin typeface="Courier New" pitchFamily="49" charset="0"/>
              </a:rPr>
              <a:t>SELECT</a:t>
            </a:r>
            <a:r>
              <a:rPr lang="en-US" dirty="0" smtClean="0">
                <a:latin typeface="Times" pitchFamily="18" charset="0"/>
              </a:rPr>
              <a:t> statement from the </a:t>
            </a:r>
            <a:r>
              <a:rPr lang="en-US" dirty="0" smtClean="0">
                <a:latin typeface="Courier New" pitchFamily="49" charset="0"/>
              </a:rPr>
              <a:t>JOB_HISTORY</a:t>
            </a:r>
            <a:r>
              <a:rPr lang="en-US" dirty="0" smtClean="0">
                <a:latin typeface="Times" pitchFamily="18" charset="0"/>
              </a:rPr>
              <a:t> table and run this query? The results may be different because of the introduction of another column whose values may or may not be duplicates.</a:t>
            </a:r>
          </a:p>
          <a:p>
            <a:pPr lvl="1" eaLnBrk="1" hangingPunct="1"/>
            <a:r>
              <a:rPr lang="en-US" b="1" dirty="0" smtClean="0">
                <a:latin typeface="Times" pitchFamily="18" charset="0"/>
              </a:rPr>
              <a:t>Example</a:t>
            </a:r>
          </a:p>
          <a:p>
            <a:pPr eaLnBrk="1" hangingPunct="1">
              <a:spcBef>
                <a:spcPct val="0"/>
              </a:spcBef>
            </a:pPr>
            <a:r>
              <a:rPr lang="en-US" b="0" dirty="0" smtClean="0">
                <a:latin typeface="Times" pitchFamily="18"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INTERSECT</a:t>
            </a:r>
          </a:p>
          <a:p>
            <a:pPr eaLnBrk="1" hangingPunct="1">
              <a:spcBef>
                <a:spcPct val="0"/>
              </a:spcBef>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a:p>
            <a:pPr eaLnBrk="1" hangingPunct="1">
              <a:spcBef>
                <a:spcPct val="0"/>
              </a:spcBef>
            </a:pPr>
            <a:endParaRPr lang="en-US" sz="1100" dirty="0" smtClean="0">
              <a:latin typeface="Courier New" pitchFamily="49" charset="0"/>
            </a:endParaRPr>
          </a:p>
          <a:p>
            <a:pPr lvl="1" eaLnBrk="1" hangingPunct="1"/>
            <a:endParaRPr lang="en-US" sz="1400" dirty="0" smtClean="0">
              <a:latin typeface="Times" pitchFamily="18" charset="0"/>
            </a:endParaRPr>
          </a:p>
          <a:p>
            <a:pPr lvl="1" eaLnBrk="1" hangingPunct="1"/>
            <a:r>
              <a:rPr lang="en-US" dirty="0" smtClean="0">
                <a:latin typeface="Times" pitchFamily="18" charset="0"/>
              </a:rPr>
              <a:t>Employee 200 is no longer part of the results because the </a:t>
            </a:r>
            <a:r>
              <a:rPr lang="en-US" dirty="0" smtClean="0">
                <a:latin typeface="Courier New" pitchFamily="49" charset="0"/>
              </a:rPr>
              <a:t>EMPLOYEES</a:t>
            </a:r>
            <a:r>
              <a:rPr lang="en-US" dirty="0" smtClean="0">
                <a:latin typeface="Times" pitchFamily="18" charset="0"/>
              </a:rPr>
              <a:t>.</a:t>
            </a:r>
            <a:r>
              <a:rPr lang="en-US" dirty="0" smtClean="0">
                <a:latin typeface="Courier New" pitchFamily="49" charset="0"/>
              </a:rPr>
              <a:t>DEPARTMENT_ID</a:t>
            </a:r>
            <a:r>
              <a:rPr lang="en-US" dirty="0" smtClean="0">
                <a:latin typeface="Times" pitchFamily="18" charset="0"/>
              </a:rPr>
              <a:t> value is different from the </a:t>
            </a:r>
            <a:r>
              <a:rPr lang="en-US" dirty="0" smtClean="0">
                <a:latin typeface="Courier New" pitchFamily="49" charset="0"/>
              </a:rPr>
              <a:t>JOB_HISTORY</a:t>
            </a:r>
            <a:r>
              <a:rPr lang="en-US" dirty="0" smtClean="0">
                <a:latin typeface="Times" pitchFamily="18" charset="0"/>
              </a:rPr>
              <a:t>.</a:t>
            </a:r>
            <a:r>
              <a:rPr lang="en-US" dirty="0" smtClean="0">
                <a:latin typeface="Courier New" pitchFamily="49" charset="0"/>
              </a:rPr>
              <a:t>DEPARTMENT_ID</a:t>
            </a:r>
            <a:r>
              <a:rPr lang="en-US" dirty="0" smtClean="0">
                <a:latin typeface="Times" pitchFamily="18" charset="0"/>
              </a:rPr>
              <a:t> value.</a:t>
            </a:r>
            <a:endParaRPr lang="en-US" dirty="0" smtClean="0"/>
          </a:p>
        </p:txBody>
      </p:sp>
      <p:pic>
        <p:nvPicPr>
          <p:cNvPr id="32773" name="Picture 6"/>
          <p:cNvPicPr>
            <a:picLocks noChangeAspect="1" noChangeArrowheads="1"/>
          </p:cNvPicPr>
          <p:nvPr/>
        </p:nvPicPr>
        <p:blipFill>
          <a:blip r:embed="rId3"/>
          <a:srcRect/>
          <a:stretch>
            <a:fillRect/>
          </a:stretch>
        </p:blipFill>
        <p:spPr bwMode="auto">
          <a:xfrm>
            <a:off x="714765" y="7741200"/>
            <a:ext cx="5428471" cy="506697"/>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81998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8F0A4A2-E52F-4F6A-87EC-462C568D262B}" type="slidenum">
              <a:rPr lang="en-US">
                <a:solidFill>
                  <a:schemeClr val="tx1"/>
                </a:solidFill>
              </a:rPr>
              <a:pPr/>
              <a:t>30</a:t>
            </a:fld>
            <a:endParaRPr lang="en-US">
              <a:solidFill>
                <a:schemeClr val="tx1"/>
              </a:solidFill>
            </a:endParaRPr>
          </a:p>
        </p:txBody>
      </p:sp>
      <p:sp>
        <p:nvSpPr>
          <p:cNvPr id="33795" name="Rectangle 6"/>
          <p:cNvSpPr>
            <a:spLocks noGrp="1" noRot="1" noChangeAspect="1" noChangeArrowheads="1" noTextEdit="1"/>
          </p:cNvSpPr>
          <p:nvPr>
            <p:ph type="sldImg"/>
          </p:nvPr>
        </p:nvSpPr>
        <p:spPr>
          <a:ln/>
        </p:spPr>
      </p:sp>
      <p:sp>
        <p:nvSpPr>
          <p:cNvPr id="33796" name="Rectangle 7"/>
          <p:cNvSpPr>
            <a:spLocks noGrp="1" noChangeArrowheads="1"/>
          </p:cNvSpPr>
          <p:nvPr>
            <p:ph type="body" idx="1"/>
          </p:nvPr>
        </p:nvSpPr>
        <p:spPr>
          <a:noFill/>
          <a:ln/>
        </p:spPr>
        <p:txBody>
          <a:bodyPr/>
          <a:lstStyle/>
          <a:p>
            <a:pPr eaLnBrk="1" hangingPunct="1"/>
            <a:r>
              <a:rPr lang="en-US" smtClean="0">
                <a:latin typeface="Courier New" pitchFamily="49" charset="0"/>
              </a:rPr>
              <a:t>MINUS</a:t>
            </a:r>
            <a:r>
              <a:rPr lang="en-US" smtClean="0"/>
              <a:t> Operator </a:t>
            </a:r>
          </a:p>
          <a:p>
            <a:pPr lvl="1" eaLnBrk="1" hangingPunct="1"/>
            <a:r>
              <a:rPr lang="en-US" smtClean="0">
                <a:solidFill>
                  <a:schemeClr val="tx1"/>
                </a:solidFill>
              </a:rPr>
              <a:t>Use the </a:t>
            </a:r>
            <a:r>
              <a:rPr lang="en-US" smtClean="0">
                <a:solidFill>
                  <a:schemeClr val="tx1"/>
                </a:solidFill>
                <a:latin typeface="Courier New" pitchFamily="49" charset="0"/>
              </a:rPr>
              <a:t>MINUS</a:t>
            </a:r>
            <a:r>
              <a:rPr lang="en-US" smtClean="0">
                <a:solidFill>
                  <a:schemeClr val="tx1"/>
                </a:solidFill>
              </a:rPr>
              <a:t> operator to return rows returned by the first query that are not present in the second query (the first </a:t>
            </a:r>
            <a:r>
              <a:rPr lang="en-US" smtClean="0">
                <a:solidFill>
                  <a:schemeClr val="tx1"/>
                </a:solidFill>
                <a:latin typeface="Courier New" pitchFamily="49" charset="0"/>
              </a:rPr>
              <a:t>SELECT</a:t>
            </a:r>
            <a:r>
              <a:rPr lang="en-US" smtClean="0">
                <a:solidFill>
                  <a:schemeClr val="tx1"/>
                </a:solidFill>
              </a:rPr>
              <a:t> statement </a:t>
            </a:r>
            <a:r>
              <a:rPr lang="en-US" smtClean="0">
                <a:solidFill>
                  <a:schemeClr val="tx1"/>
                </a:solidFill>
                <a:latin typeface="Courier New" pitchFamily="49" charset="0"/>
              </a:rPr>
              <a:t>MINUS</a:t>
            </a:r>
            <a:r>
              <a:rPr lang="en-US" smtClean="0">
                <a:solidFill>
                  <a:schemeClr val="tx1"/>
                </a:solidFill>
              </a:rPr>
              <a:t> the second </a:t>
            </a:r>
            <a:r>
              <a:rPr lang="en-US" smtClean="0">
                <a:solidFill>
                  <a:schemeClr val="tx1"/>
                </a:solidFill>
                <a:latin typeface="Courier New" pitchFamily="49" charset="0"/>
              </a:rPr>
              <a:t>SELECT</a:t>
            </a:r>
            <a:r>
              <a:rPr lang="en-US" smtClean="0">
                <a:solidFill>
                  <a:schemeClr val="tx1"/>
                </a:solidFill>
              </a:rPr>
              <a:t> statement).</a:t>
            </a:r>
          </a:p>
          <a:p>
            <a:pPr lvl="1" eaLnBrk="1" hangingPunct="1"/>
            <a:r>
              <a:rPr lang="en-US" b="1" smtClean="0">
                <a:solidFill>
                  <a:schemeClr val="tx1"/>
                </a:solidFill>
              </a:rPr>
              <a:t>Guidelines</a:t>
            </a:r>
            <a:endParaRPr lang="en-US" smtClean="0">
              <a:solidFill>
                <a:schemeClr val="tx1"/>
              </a:solidFill>
            </a:endParaRPr>
          </a:p>
          <a:p>
            <a:pPr lvl="2" eaLnBrk="1" hangingPunct="1"/>
            <a:r>
              <a:rPr lang="en-US" smtClean="0">
                <a:solidFill>
                  <a:schemeClr val="tx1"/>
                </a:solidFill>
                <a:latin typeface="Times" pitchFamily="18" charset="0"/>
              </a:rPr>
              <a:t>The number of columns and the data types of the columns being selected by the </a:t>
            </a:r>
            <a:r>
              <a:rPr lang="en-US" smtClean="0">
                <a:solidFill>
                  <a:schemeClr val="tx1"/>
                </a:solidFill>
                <a:latin typeface="Courier New" pitchFamily="49" charset="0"/>
              </a:rPr>
              <a:t>SELECT</a:t>
            </a:r>
            <a:r>
              <a:rPr lang="en-US" smtClean="0">
                <a:solidFill>
                  <a:schemeClr val="tx1"/>
                </a:solidFill>
                <a:latin typeface="Times" pitchFamily="18" charset="0"/>
              </a:rPr>
              <a:t> statements in the queries must be identical in all the </a:t>
            </a:r>
            <a:r>
              <a:rPr lang="en-US" smtClean="0">
                <a:solidFill>
                  <a:schemeClr val="tx1"/>
                </a:solidFill>
                <a:latin typeface="Courier New" pitchFamily="49" charset="0"/>
              </a:rPr>
              <a:t>SELECT</a:t>
            </a:r>
            <a:r>
              <a:rPr lang="en-US" smtClean="0">
                <a:solidFill>
                  <a:schemeClr val="tx1"/>
                </a:solidFill>
                <a:latin typeface="Times" pitchFamily="18" charset="0"/>
              </a:rPr>
              <a:t> statements used in the query. The names of the columns need not be identical.</a:t>
            </a:r>
          </a:p>
          <a:p>
            <a:pPr lvl="2" eaLnBrk="1" hangingPunct="1"/>
            <a:r>
              <a:rPr lang="en-US" smtClean="0">
                <a:solidFill>
                  <a:schemeClr val="tx1"/>
                </a:solidFill>
                <a:latin typeface="Times" pitchFamily="18" charset="0"/>
              </a:rPr>
              <a:t>All of the columns in the </a:t>
            </a:r>
            <a:r>
              <a:rPr lang="en-US" smtClean="0">
                <a:solidFill>
                  <a:schemeClr val="tx1"/>
                </a:solidFill>
                <a:latin typeface="Courier New" pitchFamily="49" charset="0"/>
              </a:rPr>
              <a:t>WHERE</a:t>
            </a:r>
            <a:r>
              <a:rPr lang="en-US" smtClean="0">
                <a:solidFill>
                  <a:schemeClr val="tx1"/>
                </a:solidFill>
                <a:latin typeface="Times" pitchFamily="18" charset="0"/>
              </a:rPr>
              <a:t> clause must be in the </a:t>
            </a:r>
            <a:r>
              <a:rPr lang="en-US" smtClean="0">
                <a:solidFill>
                  <a:schemeClr val="tx1"/>
                </a:solidFill>
                <a:latin typeface="Courier New" pitchFamily="49" charset="0"/>
              </a:rPr>
              <a:t>SELECT</a:t>
            </a:r>
            <a:r>
              <a:rPr lang="en-US" smtClean="0">
                <a:solidFill>
                  <a:schemeClr val="tx1"/>
                </a:solidFill>
                <a:latin typeface="Times" pitchFamily="18" charset="0"/>
              </a:rPr>
              <a:t> clause for the </a:t>
            </a:r>
            <a:r>
              <a:rPr lang="en-US" smtClean="0">
                <a:solidFill>
                  <a:schemeClr val="tx1"/>
                </a:solidFill>
                <a:latin typeface="Courier New" pitchFamily="49" charset="0"/>
              </a:rPr>
              <a:t>MINUS</a:t>
            </a:r>
            <a:r>
              <a:rPr lang="en-US" smtClean="0">
                <a:solidFill>
                  <a:schemeClr val="tx1"/>
                </a:solidFill>
                <a:latin typeface="Times" pitchFamily="18" charset="0"/>
              </a:rPr>
              <a:t> operator to work.</a:t>
            </a:r>
            <a:endParaRPr lang="en-US" smtClean="0">
              <a:solidFill>
                <a:schemeClr val="tx1"/>
              </a:solidFill>
            </a:endParaRPr>
          </a:p>
        </p:txBody>
      </p:sp>
    </p:spTree>
    <p:extLst>
      <p:ext uri="{BB962C8B-B14F-4D97-AF65-F5344CB8AC3E}">
        <p14:creationId xmlns:p14="http://schemas.microsoft.com/office/powerpoint/2010/main" val="2797538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8D4A93C-F4B2-41E3-B397-9277FD11A22E}" type="datetimeFigureOut">
              <a:rPr lang="en-US" smtClean="0"/>
              <a:pPr/>
              <a:t>10/14/2016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02B72C-82A6-4C93-9ADE-73D6097824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8D4A93C-F4B2-41E3-B397-9277FD11A22E}" type="datetimeFigureOut">
              <a:rPr lang="en-US" smtClean="0"/>
              <a:pPr/>
              <a:t>10/14/2016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8D4A93C-F4B2-41E3-B397-9277FD11A22E}" type="datetimeFigureOut">
              <a:rPr lang="en-US" smtClean="0"/>
              <a:pPr/>
              <a:t>10/14/2016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8D4A93C-F4B2-41E3-B397-9277FD11A22E}" type="datetimeFigureOut">
              <a:rPr lang="en-US" smtClean="0"/>
              <a:pPr/>
              <a:t>10/14/2016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02B72C-82A6-4C93-9ADE-73D60978241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8D4A93C-F4B2-41E3-B397-9277FD11A22E}" type="datetimeFigureOut">
              <a:rPr lang="en-US" smtClean="0"/>
              <a:pPr/>
              <a:t>10/14/2016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02B72C-82A6-4C93-9ADE-73D6097824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a:t>
            </a:r>
            <a:r>
              <a:rPr lang="en-US" smtClean="0"/>
              <a:t>05</a:t>
            </a:r>
            <a:endParaRPr lang="en-US" dirty="0"/>
          </a:p>
        </p:txBody>
      </p:sp>
    </p:spTree>
    <p:extLst>
      <p:ext uri="{BB962C8B-B14F-4D97-AF65-F5344CB8AC3E}">
        <p14:creationId xmlns:p14="http://schemas.microsoft.com/office/powerpoint/2010/main" val="166597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NON EQUIJOIN  IS  A JOIN CONDITION CONTAINING SOMETHING OTHER THAN EQUALITY OPERATOR</a:t>
            </a:r>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2) NON EQUIJOIN</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l="14706" t="10463" r="14706" b="5836"/>
          <a:stretch>
            <a:fillRect/>
          </a:stretch>
        </p:blipFill>
        <p:spPr bwMode="auto">
          <a:xfrm>
            <a:off x="990600" y="457200"/>
            <a:ext cx="73152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FF0000"/>
                </a:solidFill>
              </a:rPr>
              <a:t>SELECT</a:t>
            </a:r>
            <a:r>
              <a:rPr lang="en-US" dirty="0" smtClean="0"/>
              <a:t> </a:t>
            </a:r>
          </a:p>
          <a:p>
            <a:pPr>
              <a:buNone/>
            </a:pPr>
            <a:r>
              <a:rPr lang="en-US" dirty="0" smtClean="0"/>
              <a:t>E.ENAME, E.SAL, S.GRADE</a:t>
            </a:r>
          </a:p>
          <a:p>
            <a:pPr>
              <a:buNone/>
            </a:pPr>
            <a:r>
              <a:rPr lang="en-US" dirty="0" smtClean="0">
                <a:solidFill>
                  <a:srgbClr val="FF0000"/>
                </a:solidFill>
              </a:rPr>
              <a:t>FROM</a:t>
            </a:r>
          </a:p>
          <a:p>
            <a:pPr>
              <a:buNone/>
            </a:pPr>
            <a:r>
              <a:rPr lang="en-US" dirty="0" smtClean="0"/>
              <a:t>EMP E , SALGRADE S </a:t>
            </a:r>
          </a:p>
          <a:p>
            <a:pPr>
              <a:buNone/>
            </a:pPr>
            <a:r>
              <a:rPr lang="en-US" dirty="0" smtClean="0">
                <a:solidFill>
                  <a:srgbClr val="FF0000"/>
                </a:solidFill>
              </a:rPr>
              <a:t>WHERE </a:t>
            </a:r>
          </a:p>
          <a:p>
            <a:pPr>
              <a:buNone/>
            </a:pPr>
            <a:r>
              <a:rPr lang="en-US" dirty="0" smtClean="0"/>
              <a:t>E.SAL </a:t>
            </a:r>
            <a:r>
              <a:rPr lang="en-US" dirty="0" smtClean="0">
                <a:solidFill>
                  <a:srgbClr val="FFFF00"/>
                </a:solidFill>
              </a:rPr>
              <a:t>BETWEEN</a:t>
            </a:r>
            <a:r>
              <a:rPr lang="en-US" dirty="0" smtClean="0"/>
              <a:t> S.LOSAL </a:t>
            </a:r>
            <a:r>
              <a:rPr lang="en-US" dirty="0" smtClean="0">
                <a:solidFill>
                  <a:srgbClr val="FFFF00"/>
                </a:solidFill>
              </a:rPr>
              <a:t>AND</a:t>
            </a:r>
            <a:r>
              <a:rPr lang="en-US" dirty="0" smtClean="0"/>
              <a:t> S.HISAL</a:t>
            </a:r>
            <a:endParaRPr lang="en-US" dirty="0"/>
          </a:p>
        </p:txBody>
      </p:sp>
      <p:sp>
        <p:nvSpPr>
          <p:cNvPr id="7" name="Title 6"/>
          <p:cNvSpPr>
            <a:spLocks noGrp="1"/>
          </p:cNvSpPr>
          <p:nvPr>
            <p:ph type="title"/>
          </p:nvPr>
        </p:nvSpPr>
        <p:spPr/>
        <p:txBody>
          <a:bodyPr>
            <a:normAutofit fontScale="90000"/>
          </a:bodyPr>
          <a:lstStyle/>
          <a:p>
            <a:r>
              <a:rPr lang="en-US" dirty="0" smtClean="0"/>
              <a:t>RETRIEVE RECORD FROM NONEQUI-JOINS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YOU  USE AN OUTER JOIN TO ALSO SEE ROWS THAT DO NOT MEET THE JOIN CONDITION.</a:t>
            </a:r>
          </a:p>
          <a:p>
            <a:endParaRPr lang="en-US" dirty="0" smtClean="0"/>
          </a:p>
          <a:p>
            <a:r>
              <a:rPr lang="en-US" dirty="0" smtClean="0"/>
              <a:t>THE OUTER JOIN OPERATOR IS THE PLUS SIGN(+)</a:t>
            </a:r>
          </a:p>
          <a:p>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3) OUTER JOINS</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l="42157" t="37794" r="42157" b="41281"/>
          <a:stretch>
            <a:fillRect/>
          </a:stretch>
        </p:blipFill>
        <p:spPr bwMode="auto">
          <a:xfrm>
            <a:off x="2743200" y="2133600"/>
            <a:ext cx="4572000" cy="37338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 LEFT OUTER JOIN</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 D.DEPTNO;</a:t>
            </a:r>
          </a:p>
          <a:p>
            <a:pPr>
              <a:buNone/>
            </a:pPr>
            <a:endParaRPr lang="en-US" dirty="0" smtClean="0"/>
          </a:p>
          <a:p>
            <a:pPr>
              <a:buFont typeface="Wingdings" pitchFamily="2" charset="2"/>
              <a:buChar char="Ø"/>
            </a:pPr>
            <a:r>
              <a:rPr lang="en-US" sz="1800" b="1" dirty="0" smtClean="0"/>
              <a:t>NOTE</a:t>
            </a:r>
            <a:r>
              <a:rPr lang="en-US" sz="1800" dirty="0" smtClean="0"/>
              <a:t>: The outer join operator appears on only that side that has information missing.</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LEFT OUTER JOIN??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l="42157" t="37067" r="42157" b="43752"/>
          <a:stretch>
            <a:fillRect/>
          </a:stretch>
        </p:blipFill>
        <p:spPr bwMode="auto">
          <a:xfrm>
            <a:off x="2438400" y="1752600"/>
            <a:ext cx="4419600" cy="33528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II. RIGHT OUTER JOIN</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D.DEPTNO (+)</a:t>
            </a: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RIGHT OUTER JOIN??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l="42157" t="37067" r="42157" b="42008"/>
          <a:stretch>
            <a:fillRect/>
          </a:stretch>
        </p:blipFill>
        <p:spPr bwMode="auto">
          <a:xfrm>
            <a:off x="2286000" y="2057400"/>
            <a:ext cx="3733800" cy="31242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III. FULL OUTER JOIN</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a:t>
            </a:r>
          </a:p>
          <a:p>
            <a:pPr>
              <a:buNone/>
            </a:pPr>
            <a:r>
              <a:rPr lang="en-US" dirty="0" smtClean="0">
                <a:solidFill>
                  <a:srgbClr val="FF0000"/>
                </a:solidFill>
              </a:rPr>
              <a:t>FULL OUTER JOIN</a:t>
            </a:r>
          </a:p>
          <a:p>
            <a:pPr>
              <a:buNone/>
            </a:pPr>
            <a:r>
              <a:rPr lang="en-US" dirty="0" smtClean="0"/>
              <a:t> DEPT D </a:t>
            </a:r>
          </a:p>
          <a:p>
            <a:pPr>
              <a:buNone/>
            </a:pPr>
            <a:r>
              <a:rPr lang="en-US" dirty="0" smtClean="0">
                <a:solidFill>
                  <a:srgbClr val="FF0000"/>
                </a:solidFill>
              </a:rPr>
              <a:t>ON</a:t>
            </a:r>
          </a:p>
          <a:p>
            <a:pPr>
              <a:buNone/>
            </a:pPr>
            <a:r>
              <a:rPr lang="en-US" dirty="0" smtClean="0"/>
              <a:t>E.DEPTNO  = D.DEPTNO </a:t>
            </a: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FULL OUTER JOIN??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153400" cy="5410200"/>
          </a:xfrm>
        </p:spPr>
        <p:txBody>
          <a:bodyPr>
            <a:normAutofit/>
          </a:bodyPr>
          <a:lstStyle/>
          <a:p>
            <a:pPr>
              <a:buNone/>
            </a:pPr>
            <a:endParaRPr lang="en-US" dirty="0" smtClean="0"/>
          </a:p>
          <a:p>
            <a:pPr lvl="0"/>
            <a:r>
              <a:rPr lang="en-US" dirty="0" smtClean="0"/>
              <a:t>CARTESIAN PRODUCT</a:t>
            </a:r>
          </a:p>
          <a:p>
            <a:pPr lvl="0"/>
            <a:r>
              <a:rPr lang="en-US" dirty="0" smtClean="0"/>
              <a:t>PRIMARY KEY AND FOREIGN KEY CONCEPT</a:t>
            </a:r>
          </a:p>
          <a:p>
            <a:pPr lvl="0"/>
            <a:r>
              <a:rPr lang="en-US" dirty="0" smtClean="0"/>
              <a:t>Types of joins</a:t>
            </a:r>
          </a:p>
          <a:p>
            <a:pPr lvl="5"/>
            <a:r>
              <a:rPr lang="en-US" dirty="0" smtClean="0"/>
              <a:t>Inner join</a:t>
            </a:r>
          </a:p>
          <a:p>
            <a:pPr lvl="5"/>
            <a:r>
              <a:rPr lang="en-US" dirty="0" smtClean="0"/>
              <a:t>Outer join</a:t>
            </a:r>
          </a:p>
          <a:p>
            <a:pPr lvl="5"/>
            <a:r>
              <a:rPr lang="en-US" dirty="0" smtClean="0"/>
              <a:t>Left outer join</a:t>
            </a:r>
          </a:p>
          <a:p>
            <a:pPr lvl="5"/>
            <a:r>
              <a:rPr lang="en-US" dirty="0" smtClean="0"/>
              <a:t>Right outer join</a:t>
            </a:r>
          </a:p>
          <a:p>
            <a:pPr lvl="5"/>
            <a:r>
              <a:rPr lang="en-US" dirty="0" smtClean="0"/>
              <a:t>Full outer join</a:t>
            </a:r>
          </a:p>
          <a:p>
            <a:pPr lvl="5"/>
            <a:r>
              <a:rPr lang="en-US" dirty="0" smtClean="0"/>
              <a:t>Self join</a:t>
            </a:r>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SELECT </a:t>
            </a:r>
          </a:p>
          <a:p>
            <a:r>
              <a:rPr lang="en-US" dirty="0" smtClean="0"/>
              <a:t>E.ENAME  AS EMPLOYEE_NAME </a:t>
            </a:r>
            <a:r>
              <a:rPr lang="en-US" dirty="0" smtClean="0">
                <a:solidFill>
                  <a:srgbClr val="FFC000"/>
                </a:solidFill>
              </a:rPr>
              <a:t>,</a:t>
            </a:r>
            <a:r>
              <a:rPr lang="en-US" dirty="0" smtClean="0"/>
              <a:t>M.ENAME AS MANAGER_NAME </a:t>
            </a:r>
          </a:p>
          <a:p>
            <a:r>
              <a:rPr lang="en-US" dirty="0" smtClean="0">
                <a:solidFill>
                  <a:srgbClr val="FF0000"/>
                </a:solidFill>
              </a:rPr>
              <a:t>FROM</a:t>
            </a:r>
          </a:p>
          <a:p>
            <a:r>
              <a:rPr lang="en-US" dirty="0" smtClean="0"/>
              <a:t>EMP E </a:t>
            </a:r>
            <a:r>
              <a:rPr lang="en-US" dirty="0" smtClean="0">
                <a:solidFill>
                  <a:srgbClr val="FFC000"/>
                </a:solidFill>
              </a:rPr>
              <a:t>,</a:t>
            </a:r>
            <a:r>
              <a:rPr lang="en-US" dirty="0" smtClean="0"/>
              <a:t> EMP M </a:t>
            </a:r>
          </a:p>
          <a:p>
            <a:r>
              <a:rPr lang="en-US" dirty="0" smtClean="0">
                <a:solidFill>
                  <a:srgbClr val="FF0000"/>
                </a:solidFill>
              </a:rPr>
              <a:t>WHERE</a:t>
            </a:r>
          </a:p>
          <a:p>
            <a:r>
              <a:rPr lang="en-US" dirty="0" smtClean="0"/>
              <a:t>E.EMPNO </a:t>
            </a:r>
            <a:r>
              <a:rPr lang="en-US" dirty="0" smtClean="0">
                <a:solidFill>
                  <a:srgbClr val="FFC000"/>
                </a:solidFill>
              </a:rPr>
              <a:t>=</a:t>
            </a:r>
            <a:r>
              <a:rPr lang="en-US" dirty="0" smtClean="0"/>
              <a:t> M.MGR </a:t>
            </a:r>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4) SELF JOIN</a:t>
            </a:r>
            <a:endParaRPr 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772400" cy="914400"/>
          </a:xfrm>
        </p:spPr>
        <p:txBody>
          <a:bodyPr/>
          <a:lstStyle/>
          <a:p>
            <a:pPr algn="ctr"/>
            <a:r>
              <a:rPr lang="en-US" dirty="0" smtClean="0"/>
              <a:t>SET OPERATORS</a:t>
            </a:r>
            <a:endParaRPr lang="en-US" dirty="0"/>
          </a:p>
        </p:txBody>
      </p:sp>
    </p:spTree>
    <p:extLst>
      <p:ext uri="{BB962C8B-B14F-4D97-AF65-F5344CB8AC3E}">
        <p14:creationId xmlns:p14="http://schemas.microsoft.com/office/powerpoint/2010/main" val="84013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a:xfrm>
            <a:off x="889000" y="504825"/>
            <a:ext cx="7315200" cy="876300"/>
          </a:xfrm>
          <a:noFill/>
        </p:spPr>
        <p:txBody>
          <a:bodyPr lIns="92075" tIns="46038" rIns="92075" bIns="46038"/>
          <a:lstStyle/>
          <a:p>
            <a:pPr eaLnBrk="1" hangingPunct="1"/>
            <a:r>
              <a:rPr lang="en-US" smtClean="0"/>
              <a:t>Set Operators</a:t>
            </a:r>
          </a:p>
        </p:txBody>
      </p:sp>
      <p:sp>
        <p:nvSpPr>
          <p:cNvPr id="6147" name="Rectangle 10"/>
          <p:cNvSpPr>
            <a:spLocks noChangeArrowheads="1"/>
          </p:cNvSpPr>
          <p:nvPr/>
        </p:nvSpPr>
        <p:spPr bwMode="auto">
          <a:xfrm>
            <a:off x="5562600" y="1809750"/>
            <a:ext cx="3381375" cy="427038"/>
          </a:xfrm>
          <a:prstGeom prst="rect">
            <a:avLst/>
          </a:prstGeom>
          <a:noFill/>
          <a:ln w="9525">
            <a:noFill/>
            <a:miter lim="800000"/>
            <a:headEnd/>
            <a:tailEnd/>
          </a:ln>
        </p:spPr>
        <p:txBody>
          <a:bodyPr lIns="92075" tIns="46038" rIns="92075" bIns="46038">
            <a:spAutoFit/>
          </a:bodyPr>
          <a:lstStyle/>
          <a:p>
            <a:pPr algn="l" eaLnBrk="0" hangingPunct="0">
              <a:spcBef>
                <a:spcPct val="0"/>
              </a:spcBef>
              <a:buClrTx/>
              <a:buFontTx/>
              <a:buNone/>
            </a:pPr>
            <a:r>
              <a:rPr lang="en-US" sz="2200">
                <a:latin typeface="Courier New" pitchFamily="49" charset="0"/>
              </a:rPr>
              <a:t>UNION</a:t>
            </a:r>
            <a:r>
              <a:rPr lang="en-US" sz="2200"/>
              <a:t>/</a:t>
            </a:r>
            <a:r>
              <a:rPr lang="en-US" sz="2200">
                <a:latin typeface="Courier New" pitchFamily="49" charset="0"/>
              </a:rPr>
              <a:t>UNION ALL</a:t>
            </a:r>
          </a:p>
        </p:txBody>
      </p:sp>
      <p:sp>
        <p:nvSpPr>
          <p:cNvPr id="6148" name="Rectangle 8"/>
          <p:cNvSpPr>
            <a:spLocks noChangeArrowheads="1"/>
          </p:cNvSpPr>
          <p:nvPr/>
        </p:nvSpPr>
        <p:spPr bwMode="auto">
          <a:xfrm>
            <a:off x="1406525"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49" name="Rectangle 9"/>
          <p:cNvSpPr>
            <a:spLocks noChangeArrowheads="1"/>
          </p:cNvSpPr>
          <p:nvPr/>
        </p:nvSpPr>
        <p:spPr bwMode="auto">
          <a:xfrm>
            <a:off x="2319338" y="10604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nvGrpSpPr>
          <p:cNvPr id="2" name="Group 34"/>
          <p:cNvGrpSpPr>
            <a:grpSpLocks/>
          </p:cNvGrpSpPr>
          <p:nvPr/>
        </p:nvGrpSpPr>
        <p:grpSpPr bwMode="auto">
          <a:xfrm>
            <a:off x="903288" y="1384300"/>
            <a:ext cx="2195512" cy="1308100"/>
            <a:chOff x="569" y="920"/>
            <a:chExt cx="1383" cy="824"/>
          </a:xfrm>
        </p:grpSpPr>
        <p:sp>
          <p:nvSpPr>
            <p:cNvPr id="6170"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71"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grpSp>
      <p:grpSp>
        <p:nvGrpSpPr>
          <p:cNvPr id="3" name="Group 33"/>
          <p:cNvGrpSpPr>
            <a:grpSpLocks/>
          </p:cNvGrpSpPr>
          <p:nvPr/>
        </p:nvGrpSpPr>
        <p:grpSpPr bwMode="auto">
          <a:xfrm>
            <a:off x="3276600" y="1371600"/>
            <a:ext cx="2195513" cy="1308100"/>
            <a:chOff x="3744" y="912"/>
            <a:chExt cx="1383" cy="824"/>
          </a:xfrm>
        </p:grpSpPr>
        <p:sp>
          <p:nvSpPr>
            <p:cNvPr id="6167"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8"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9" name="Freeform 15"/>
            <p:cNvSpPr>
              <a:spLocks/>
            </p:cNvSpPr>
            <p:nvPr/>
          </p:nvSpPr>
          <p:spPr bwMode="black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a:solidFill>
                <a:srgbClr val="081D58"/>
              </a:solidFill>
              <a:round/>
              <a:headEnd type="none" w="sm" len="sm"/>
              <a:tailEnd type="none" w="sm" len="sm"/>
            </a:ln>
          </p:spPr>
          <p:txBody>
            <a:bodyPr/>
            <a:lstStyle/>
            <a:p>
              <a:endParaRPr lang="en-US"/>
            </a:p>
          </p:txBody>
        </p:sp>
      </p:grpSp>
      <p:sp>
        <p:nvSpPr>
          <p:cNvPr id="6152" name="Rectangle 16"/>
          <p:cNvSpPr>
            <a:spLocks noChangeArrowheads="1"/>
          </p:cNvSpPr>
          <p:nvPr/>
        </p:nvSpPr>
        <p:spPr bwMode="auto">
          <a:xfrm>
            <a:off x="3779838"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3" name="Rectangle 17"/>
          <p:cNvSpPr>
            <a:spLocks noChangeArrowheads="1"/>
          </p:cNvSpPr>
          <p:nvPr/>
        </p:nvSpPr>
        <p:spPr bwMode="auto">
          <a:xfrm>
            <a:off x="4692650"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54" name="Rectangle 19"/>
          <p:cNvSpPr>
            <a:spLocks noChangeArrowheads="1"/>
          </p:cNvSpPr>
          <p:nvPr/>
        </p:nvSpPr>
        <p:spPr bwMode="auto">
          <a:xfrm>
            <a:off x="1403350" y="28098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5" name="Rectangle 20"/>
          <p:cNvSpPr>
            <a:spLocks noChangeArrowheads="1"/>
          </p:cNvSpPr>
          <p:nvPr/>
        </p:nvSpPr>
        <p:spPr bwMode="auto">
          <a:xfrm>
            <a:off x="2317750" y="28098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56" name="Rectangle 21"/>
          <p:cNvSpPr>
            <a:spLocks noChangeArrowheads="1"/>
          </p:cNvSpPr>
          <p:nvPr/>
        </p:nvSpPr>
        <p:spPr bwMode="auto">
          <a:xfrm>
            <a:off x="3178175" y="3609975"/>
            <a:ext cx="1698625" cy="427038"/>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INTERSECT</a:t>
            </a:r>
          </a:p>
        </p:txBody>
      </p:sp>
      <p:grpSp>
        <p:nvGrpSpPr>
          <p:cNvPr id="4" name="Group 31"/>
          <p:cNvGrpSpPr>
            <a:grpSpLocks/>
          </p:cNvGrpSpPr>
          <p:nvPr/>
        </p:nvGrpSpPr>
        <p:grpSpPr bwMode="auto">
          <a:xfrm>
            <a:off x="890588" y="3155950"/>
            <a:ext cx="2235200" cy="1341438"/>
            <a:chOff x="561" y="1988"/>
            <a:chExt cx="1408" cy="845"/>
          </a:xfrm>
        </p:grpSpPr>
        <p:sp>
          <p:nvSpPr>
            <p:cNvPr id="6164"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5"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6" name="Freeform 24"/>
            <p:cNvSpPr>
              <a:spLocks/>
            </p:cNvSpPr>
            <p:nvPr/>
          </p:nvSpPr>
          <p:spPr bwMode="black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a:solidFill>
                <a:srgbClr val="081D58"/>
              </a:solidFill>
              <a:round/>
              <a:headEnd type="none" w="sm" len="sm"/>
              <a:tailEnd type="none" w="sm" len="sm"/>
            </a:ln>
          </p:spPr>
          <p:txBody>
            <a:bodyPr/>
            <a:lstStyle/>
            <a:p>
              <a:endParaRPr lang="en-US"/>
            </a:p>
          </p:txBody>
        </p:sp>
      </p:grpSp>
      <p:sp>
        <p:nvSpPr>
          <p:cNvPr id="6158" name="Rectangle 25"/>
          <p:cNvSpPr>
            <a:spLocks noChangeArrowheads="1"/>
          </p:cNvSpPr>
          <p:nvPr/>
        </p:nvSpPr>
        <p:spPr bwMode="auto">
          <a:xfrm>
            <a:off x="1408113" y="464820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9" name="Rectangle 26"/>
          <p:cNvSpPr>
            <a:spLocks noChangeArrowheads="1"/>
          </p:cNvSpPr>
          <p:nvPr/>
        </p:nvSpPr>
        <p:spPr bwMode="auto">
          <a:xfrm>
            <a:off x="2317750" y="464820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60" name="Rectangle 27"/>
          <p:cNvSpPr>
            <a:spLocks noChangeArrowheads="1"/>
          </p:cNvSpPr>
          <p:nvPr/>
        </p:nvSpPr>
        <p:spPr bwMode="auto">
          <a:xfrm>
            <a:off x="3213100" y="5424488"/>
            <a:ext cx="1025525" cy="427037"/>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MINUS</a:t>
            </a:r>
          </a:p>
        </p:txBody>
      </p:sp>
      <p:grpSp>
        <p:nvGrpSpPr>
          <p:cNvPr id="5" name="Group 32"/>
          <p:cNvGrpSpPr>
            <a:grpSpLocks/>
          </p:cNvGrpSpPr>
          <p:nvPr/>
        </p:nvGrpSpPr>
        <p:grpSpPr bwMode="auto">
          <a:xfrm>
            <a:off x="903288" y="4975225"/>
            <a:ext cx="2205037" cy="1317625"/>
            <a:chOff x="569" y="3038"/>
            <a:chExt cx="1389" cy="830"/>
          </a:xfrm>
        </p:grpSpPr>
        <p:sp>
          <p:nvSpPr>
            <p:cNvPr id="6162"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3"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grpSp>
    </p:spTree>
    <p:extLst>
      <p:ext uri="{BB962C8B-B14F-4D97-AF65-F5344CB8AC3E}">
        <p14:creationId xmlns:p14="http://schemas.microsoft.com/office/powerpoint/2010/main" val="135370787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p:txBody>
          <a:bodyPr/>
          <a:lstStyle/>
          <a:p>
            <a:pPr eaLnBrk="1" hangingPunct="1"/>
            <a:r>
              <a:rPr lang="en-US" smtClean="0"/>
              <a:t>Tables Used in This Lesson</a:t>
            </a:r>
          </a:p>
        </p:txBody>
      </p:sp>
      <p:sp>
        <p:nvSpPr>
          <p:cNvPr id="7171" name="Rectangle 10"/>
          <p:cNvSpPr>
            <a:spLocks noGrp="1" noChangeArrowheads="1"/>
          </p:cNvSpPr>
          <p:nvPr>
            <p:ph type="body" idx="1"/>
          </p:nvPr>
        </p:nvSpPr>
        <p:spPr>
          <a:xfrm>
            <a:off x="863600" y="1816100"/>
            <a:ext cx="7366000" cy="2503488"/>
          </a:xfrm>
        </p:spPr>
        <p:txBody>
          <a:bodyPr>
            <a:normAutofit lnSpcReduction="10000"/>
          </a:bodyPr>
          <a:lstStyle/>
          <a:p>
            <a:pPr marL="0" indent="0" eaLnBrk="1" hangingPunct="1"/>
            <a:r>
              <a:rPr lang="en-US" smtClean="0"/>
              <a:t>The tables used in this lesson are:</a:t>
            </a:r>
          </a:p>
          <a:p>
            <a:pPr lvl="1" eaLnBrk="1" hangingPunct="1"/>
            <a:r>
              <a:rPr lang="en-US" smtClean="0">
                <a:latin typeface="Courier New" pitchFamily="49" charset="0"/>
              </a:rPr>
              <a:t>EMPLOYEES</a:t>
            </a:r>
            <a:r>
              <a:rPr lang="en-US" smtClean="0"/>
              <a:t>: Provides details regarding all</a:t>
            </a:r>
            <a:br>
              <a:rPr lang="en-US" smtClean="0"/>
            </a:br>
            <a:r>
              <a:rPr lang="en-US" smtClean="0"/>
              <a:t>current employees</a:t>
            </a:r>
          </a:p>
          <a:p>
            <a:pPr lvl="1" eaLnBrk="1" hangingPunct="1"/>
            <a:r>
              <a:rPr lang="en-US" smtClean="0">
                <a:latin typeface="Courier New" pitchFamily="49" charset="0"/>
              </a:rPr>
              <a:t>JOB_HISTORY</a:t>
            </a:r>
            <a:r>
              <a:rPr lang="en-US" smtClean="0"/>
              <a:t>: Records the details of the start date and end date of the former job, and the job identification number and department when an employee switches jobs</a:t>
            </a:r>
          </a:p>
        </p:txBody>
      </p:sp>
    </p:spTree>
    <p:extLst>
      <p:ext uri="{BB962C8B-B14F-4D97-AF65-F5344CB8AC3E}">
        <p14:creationId xmlns:p14="http://schemas.microsoft.com/office/powerpoint/2010/main" val="303036091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
          <p:cNvSpPr>
            <a:spLocks noGrp="1" noChangeArrowheads="1"/>
          </p:cNvSpPr>
          <p:nvPr>
            <p:ph type="title"/>
          </p:nvPr>
        </p:nvSpPr>
        <p:spPr/>
        <p:txBody>
          <a:bodyPr/>
          <a:lstStyle/>
          <a:p>
            <a:pPr eaLnBrk="1" hangingPunct="1"/>
            <a:r>
              <a:rPr lang="en-US" smtClean="0">
                <a:latin typeface="Courier New" pitchFamily="49" charset="0"/>
              </a:rPr>
              <a:t>UNION</a:t>
            </a:r>
            <a:r>
              <a:rPr lang="en-US" smtClean="0"/>
              <a:t> Operator</a:t>
            </a:r>
          </a:p>
        </p:txBody>
      </p:sp>
      <p:grpSp>
        <p:nvGrpSpPr>
          <p:cNvPr id="2" name="Group 42"/>
          <p:cNvGrpSpPr>
            <a:grpSpLocks/>
          </p:cNvGrpSpPr>
          <p:nvPr/>
        </p:nvGrpSpPr>
        <p:grpSpPr bwMode="auto">
          <a:xfrm>
            <a:off x="1954213" y="1831975"/>
            <a:ext cx="5184775" cy="3494088"/>
            <a:chOff x="1380" y="992"/>
            <a:chExt cx="3266" cy="2201"/>
          </a:xfrm>
        </p:grpSpPr>
        <p:sp>
          <p:nvSpPr>
            <p:cNvPr id="8197" name="Oval 41"/>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8198" name="Rectangle 9"/>
            <p:cNvSpPr>
              <a:spLocks noChangeArrowheads="1"/>
            </p:cNvSpPr>
            <p:nvPr/>
          </p:nvSpPr>
          <p:spPr bwMode="auto">
            <a:xfrm>
              <a:off x="2174"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8199" name="Oval 10"/>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8200" name="Rectangle 11"/>
            <p:cNvSpPr>
              <a:spLocks noChangeArrowheads="1"/>
            </p:cNvSpPr>
            <p:nvPr/>
          </p:nvSpPr>
          <p:spPr bwMode="auto">
            <a:xfrm>
              <a:off x="3632"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sp>
        <p:nvSpPr>
          <p:cNvPr id="8196" name="Rectangle 17"/>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UNION</a:t>
            </a:r>
            <a:r>
              <a:rPr lang="en-US" sz="2200"/>
              <a:t> operator returns results from both queries after eliminating duplications.</a:t>
            </a:r>
          </a:p>
        </p:txBody>
      </p:sp>
    </p:spTree>
    <p:extLst>
      <p:ext uri="{BB962C8B-B14F-4D97-AF65-F5344CB8AC3E}">
        <p14:creationId xmlns:p14="http://schemas.microsoft.com/office/powerpoint/2010/main" val="245411240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40"/>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UNION</a:t>
            </a:r>
            <a:r>
              <a:rPr lang="en-US" smtClean="0"/>
              <a:t> Operator</a:t>
            </a:r>
          </a:p>
        </p:txBody>
      </p:sp>
      <p:sp>
        <p:nvSpPr>
          <p:cNvPr id="9219" name="Rectangle 1041"/>
          <p:cNvSpPr>
            <a:spLocks noGrp="1" noChangeArrowheads="1"/>
          </p:cNvSpPr>
          <p:nvPr>
            <p:ph type="body" idx="1"/>
          </p:nvPr>
        </p:nvSpPr>
        <p:spPr>
          <a:xfrm>
            <a:off x="863600" y="1816100"/>
            <a:ext cx="7366000" cy="695325"/>
          </a:xfrm>
        </p:spPr>
        <p:txBody>
          <a:bodyPr>
            <a:normAutofit fontScale="85000" lnSpcReduction="20000"/>
          </a:bodyPr>
          <a:lstStyle/>
          <a:p>
            <a:pPr marL="0" indent="0" eaLnBrk="1" hangingPunct="1"/>
            <a:r>
              <a:rPr lang="en-US" smtClean="0"/>
              <a:t>Display the current and previous job details of all employees. Display each employee only once.</a:t>
            </a:r>
          </a:p>
        </p:txBody>
      </p:sp>
      <p:sp>
        <p:nvSpPr>
          <p:cNvPr id="9220" name="Rectangle 1031"/>
          <p:cNvSpPr>
            <a:spLocks noChangeArrowheads="1"/>
          </p:cNvSpPr>
          <p:nvPr/>
        </p:nvSpPr>
        <p:spPr bwMode="blackGray">
          <a:xfrm>
            <a:off x="876300" y="2527300"/>
            <a:ext cx="7277100" cy="148590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9221" name="Rectangle 1032"/>
          <p:cNvSpPr>
            <a:spLocks noChangeArrowheads="1"/>
          </p:cNvSpPr>
          <p:nvPr/>
        </p:nvSpPr>
        <p:spPr bwMode="auto">
          <a:xfrm>
            <a:off x="1023938" y="2527300"/>
            <a:ext cx="3733800" cy="1465263"/>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dirty="0">
                <a:latin typeface="Courier New" pitchFamily="49" charset="0"/>
              </a:rPr>
              <a:t>SELECT </a:t>
            </a:r>
            <a:r>
              <a:rPr lang="en-US" dirty="0" err="1">
                <a:latin typeface="Courier New" pitchFamily="49" charset="0"/>
              </a:rPr>
              <a:t>employee_id</a:t>
            </a:r>
            <a:r>
              <a:rPr lang="en-US" dirty="0">
                <a:latin typeface="Courier New" pitchFamily="49" charset="0"/>
              </a:rPr>
              <a:t>, </a:t>
            </a:r>
            <a:r>
              <a:rPr lang="en-US" dirty="0" err="1">
                <a:latin typeface="Courier New" pitchFamily="49" charset="0"/>
              </a:rPr>
              <a:t>job_id</a:t>
            </a:r>
            <a:endParaRPr lang="en-US" dirty="0">
              <a:latin typeface="Courier New" pitchFamily="49" charset="0"/>
            </a:endParaRPr>
          </a:p>
          <a:p>
            <a:pPr algn="l" eaLnBrk="0" hangingPunct="0">
              <a:spcBef>
                <a:spcPct val="0"/>
              </a:spcBef>
              <a:buClrTx/>
              <a:buFontTx/>
              <a:buNone/>
            </a:pPr>
            <a:r>
              <a:rPr lang="en-US" dirty="0">
                <a:latin typeface="Courier New" pitchFamily="49" charset="0"/>
              </a:rPr>
              <a:t>FROM   employees</a:t>
            </a:r>
          </a:p>
          <a:p>
            <a:pPr algn="l" eaLnBrk="0" hangingPunct="0">
              <a:spcBef>
                <a:spcPct val="0"/>
              </a:spcBef>
              <a:buClrTx/>
              <a:buFontTx/>
              <a:buNone/>
            </a:pPr>
            <a:r>
              <a:rPr lang="en-US" dirty="0">
                <a:latin typeface="Courier New" pitchFamily="49" charset="0"/>
              </a:rPr>
              <a:t>UNION</a:t>
            </a:r>
          </a:p>
          <a:p>
            <a:pPr algn="l" eaLnBrk="0" hangingPunct="0">
              <a:spcBef>
                <a:spcPct val="0"/>
              </a:spcBef>
              <a:buClrTx/>
              <a:buFontTx/>
              <a:buNone/>
            </a:pPr>
            <a:r>
              <a:rPr lang="en-US" dirty="0">
                <a:latin typeface="Courier New" pitchFamily="49" charset="0"/>
              </a:rPr>
              <a:t>SELECT </a:t>
            </a:r>
            <a:r>
              <a:rPr lang="en-US" dirty="0" err="1">
                <a:latin typeface="Courier New" pitchFamily="49" charset="0"/>
              </a:rPr>
              <a:t>employee_id</a:t>
            </a:r>
            <a:r>
              <a:rPr lang="en-US" dirty="0">
                <a:latin typeface="Courier New" pitchFamily="49" charset="0"/>
              </a:rPr>
              <a:t>, </a:t>
            </a:r>
            <a:r>
              <a:rPr lang="en-US" dirty="0" err="1">
                <a:latin typeface="Courier New" pitchFamily="49" charset="0"/>
              </a:rPr>
              <a:t>job_id</a:t>
            </a:r>
            <a:endParaRPr lang="en-US" dirty="0">
              <a:latin typeface="Courier New" pitchFamily="49" charset="0"/>
            </a:endParaRPr>
          </a:p>
          <a:p>
            <a:pPr algn="l" eaLnBrk="0" hangingPunct="0">
              <a:spcBef>
                <a:spcPct val="0"/>
              </a:spcBef>
              <a:buClrTx/>
              <a:buFontTx/>
              <a:buNone/>
            </a:pPr>
            <a:r>
              <a:rPr lang="en-US" dirty="0">
                <a:latin typeface="Courier New" pitchFamily="49" charset="0"/>
              </a:rPr>
              <a:t>FROM   </a:t>
            </a:r>
            <a:r>
              <a:rPr lang="en-US" dirty="0" err="1">
                <a:latin typeface="Courier New" pitchFamily="49" charset="0"/>
              </a:rPr>
              <a:t>job_history</a:t>
            </a:r>
            <a:r>
              <a:rPr lang="en-US" dirty="0">
                <a:latin typeface="Courier New" pitchFamily="49" charset="0"/>
              </a:rPr>
              <a:t>;</a:t>
            </a:r>
          </a:p>
        </p:txBody>
      </p:sp>
      <p:sp>
        <p:nvSpPr>
          <p:cNvPr id="9222" name="Rectangle 1033"/>
          <p:cNvSpPr>
            <a:spLocks noChangeArrowheads="1"/>
          </p:cNvSpPr>
          <p:nvPr/>
        </p:nvSpPr>
        <p:spPr bwMode="auto">
          <a:xfrm>
            <a:off x="1023938" y="3136900"/>
            <a:ext cx="990600" cy="228600"/>
          </a:xfrm>
          <a:prstGeom prst="rect">
            <a:avLst/>
          </a:prstGeom>
          <a:noFill/>
          <a:ln w="25400">
            <a:solidFill>
              <a:schemeClr val="hlink"/>
            </a:solidFill>
            <a:miter lim="800000"/>
            <a:headEnd/>
            <a:tailEnd/>
          </a:ln>
        </p:spPr>
        <p:txBody>
          <a:bodyPr wrap="none" anchor="ctr"/>
          <a:lstStyle/>
          <a:p>
            <a:endParaRPr lang="en-US"/>
          </a:p>
        </p:txBody>
      </p:sp>
      <p:pic>
        <p:nvPicPr>
          <p:cNvPr id="9223" name="Picture 1034"/>
          <p:cNvPicPr>
            <a:picLocks noChangeAspect="1" noChangeArrowheads="1"/>
          </p:cNvPicPr>
          <p:nvPr/>
        </p:nvPicPr>
        <p:blipFill>
          <a:blip r:embed="rId3" cstate="print"/>
          <a:srcRect/>
          <a:stretch>
            <a:fillRect/>
          </a:stretch>
        </p:blipFill>
        <p:spPr bwMode="gray">
          <a:xfrm>
            <a:off x="1085850" y="5048250"/>
            <a:ext cx="6877050" cy="447675"/>
          </a:xfrm>
          <a:prstGeom prst="rect">
            <a:avLst/>
          </a:prstGeom>
          <a:noFill/>
          <a:ln w="25400">
            <a:noFill/>
            <a:miter lim="800000"/>
            <a:headEnd type="none" w="sm" len="sm"/>
            <a:tailEnd type="none" w="sm" len="sm"/>
          </a:ln>
        </p:spPr>
      </p:pic>
      <p:sp>
        <p:nvSpPr>
          <p:cNvPr id="9224" name="Text Box 1036"/>
          <p:cNvSpPr txBox="1">
            <a:spLocks noChangeArrowheads="1"/>
          </p:cNvSpPr>
          <p:nvPr/>
        </p:nvSpPr>
        <p:spPr bwMode="auto">
          <a:xfrm>
            <a:off x="1112838" y="472598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9225" name="Text Box 1037"/>
          <p:cNvSpPr txBox="1">
            <a:spLocks noChangeArrowheads="1"/>
          </p:cNvSpPr>
          <p:nvPr/>
        </p:nvSpPr>
        <p:spPr bwMode="auto">
          <a:xfrm>
            <a:off x="1112838" y="5267325"/>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9226" name="Picture 1038"/>
          <p:cNvPicPr>
            <a:picLocks noChangeAspect="1" noChangeArrowheads="1"/>
          </p:cNvPicPr>
          <p:nvPr/>
        </p:nvPicPr>
        <p:blipFill>
          <a:blip r:embed="rId4" cstate="print"/>
          <a:srcRect/>
          <a:stretch>
            <a:fillRect/>
          </a:stretch>
        </p:blipFill>
        <p:spPr bwMode="gray">
          <a:xfrm>
            <a:off x="1085850" y="4241800"/>
            <a:ext cx="6877050" cy="704850"/>
          </a:xfrm>
          <a:prstGeom prst="rect">
            <a:avLst/>
          </a:prstGeom>
          <a:solidFill>
            <a:schemeClr val="accent1"/>
          </a:solidFill>
          <a:ln w="25400">
            <a:noFill/>
            <a:miter lim="800000"/>
            <a:headEnd type="none" w="sm" len="sm"/>
            <a:tailEnd type="none" w="sm" len="sm"/>
          </a:ln>
        </p:spPr>
      </p:pic>
      <p:pic>
        <p:nvPicPr>
          <p:cNvPr id="9227" name="Picture 1039"/>
          <p:cNvPicPr>
            <a:picLocks noChangeAspect="1" noChangeArrowheads="1"/>
          </p:cNvPicPr>
          <p:nvPr/>
        </p:nvPicPr>
        <p:blipFill>
          <a:blip r:embed="rId5" cstate="print"/>
          <a:srcRect/>
          <a:stretch>
            <a:fillRect/>
          </a:stretch>
        </p:blipFill>
        <p:spPr bwMode="gray">
          <a:xfrm>
            <a:off x="1085850" y="5603875"/>
            <a:ext cx="6877050" cy="466725"/>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525174183"/>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p:txBody>
          <a:bodyPr/>
          <a:lstStyle/>
          <a:p>
            <a:pPr eaLnBrk="1" hangingPunct="1"/>
            <a:r>
              <a:rPr lang="en-US" smtClean="0">
                <a:latin typeface="Courier New" pitchFamily="49" charset="0"/>
              </a:rPr>
              <a:t>UNION</a:t>
            </a:r>
            <a:r>
              <a:rPr lang="en-US" smtClean="0"/>
              <a:t> </a:t>
            </a:r>
            <a:r>
              <a:rPr lang="en-US" smtClean="0">
                <a:latin typeface="Courier New" pitchFamily="49" charset="0"/>
              </a:rPr>
              <a:t>ALL</a:t>
            </a:r>
            <a:r>
              <a:rPr lang="en-US" smtClean="0"/>
              <a:t> Operator</a:t>
            </a:r>
          </a:p>
        </p:txBody>
      </p:sp>
      <p:grpSp>
        <p:nvGrpSpPr>
          <p:cNvPr id="2" name="Group 38"/>
          <p:cNvGrpSpPr>
            <a:grpSpLocks/>
          </p:cNvGrpSpPr>
          <p:nvPr/>
        </p:nvGrpSpPr>
        <p:grpSpPr bwMode="auto">
          <a:xfrm>
            <a:off x="1954213" y="1831975"/>
            <a:ext cx="5184775" cy="3494088"/>
            <a:chOff x="1380" y="992"/>
            <a:chExt cx="3266" cy="2201"/>
          </a:xfrm>
        </p:grpSpPr>
        <p:sp>
          <p:nvSpPr>
            <p:cNvPr id="10246" name="Oval 39"/>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0247" name="Rectangle 40"/>
            <p:cNvSpPr>
              <a:spLocks noChangeArrowheads="1"/>
            </p:cNvSpPr>
            <p:nvPr/>
          </p:nvSpPr>
          <p:spPr bwMode="auto">
            <a:xfrm>
              <a:off x="2174"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0248" name="Oval 41"/>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0249" name="Rectangle 42"/>
            <p:cNvSpPr>
              <a:spLocks noChangeArrowheads="1"/>
            </p:cNvSpPr>
            <p:nvPr/>
          </p:nvSpPr>
          <p:spPr bwMode="auto">
            <a:xfrm>
              <a:off x="3632"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sp>
        <p:nvSpPr>
          <p:cNvPr id="10244" name="Rectangle 43"/>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UNION</a:t>
            </a:r>
            <a:r>
              <a:rPr lang="en-US" sz="2200"/>
              <a:t> </a:t>
            </a:r>
            <a:r>
              <a:rPr lang="en-US" sz="2200">
                <a:latin typeface="Courier New" pitchFamily="49" charset="0"/>
              </a:rPr>
              <a:t>ALL</a:t>
            </a:r>
            <a:r>
              <a:rPr lang="en-US" sz="2200"/>
              <a:t> operator returns results from both queries, including all duplications.</a:t>
            </a:r>
          </a:p>
        </p:txBody>
      </p:sp>
      <p:sp>
        <p:nvSpPr>
          <p:cNvPr id="10245" name="Freeform 13"/>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a:solidFill>
              <a:srgbClr val="081D58"/>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317660359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p:cNvSpPr>
            <a:spLocks noGrp="1" noChangeArrowheads="1"/>
          </p:cNvSpPr>
          <p:nvPr>
            <p:ph type="title"/>
          </p:nvPr>
        </p:nvSpPr>
        <p:spPr/>
        <p:txBody>
          <a:bodyPr/>
          <a:lstStyle/>
          <a:p>
            <a:pPr eaLnBrk="1" hangingPunct="1"/>
            <a:r>
              <a:rPr lang="en-US" dirty="0" smtClean="0"/>
              <a:t>Using the </a:t>
            </a:r>
            <a:r>
              <a:rPr lang="en-US" dirty="0" smtClean="0">
                <a:latin typeface="Courier New" pitchFamily="49" charset="0"/>
              </a:rPr>
              <a:t>UNION</a:t>
            </a:r>
            <a:r>
              <a:rPr lang="en-US" dirty="0" smtClean="0"/>
              <a:t> </a:t>
            </a:r>
            <a:r>
              <a:rPr lang="en-US" dirty="0" smtClean="0">
                <a:latin typeface="Courier New" pitchFamily="49" charset="0"/>
              </a:rPr>
              <a:t>ALL</a:t>
            </a:r>
            <a:r>
              <a:rPr lang="en-US" dirty="0" smtClean="0"/>
              <a:t> Operator</a:t>
            </a:r>
          </a:p>
        </p:txBody>
      </p:sp>
      <p:sp>
        <p:nvSpPr>
          <p:cNvPr id="11267" name="Rectangle 20"/>
          <p:cNvSpPr>
            <a:spLocks noGrp="1" noChangeArrowheads="1"/>
          </p:cNvSpPr>
          <p:nvPr>
            <p:ph type="body" idx="1"/>
          </p:nvPr>
        </p:nvSpPr>
        <p:spPr>
          <a:xfrm>
            <a:off x="838200" y="1676400"/>
            <a:ext cx="7366000" cy="576263"/>
          </a:xfrm>
        </p:spPr>
        <p:txBody>
          <a:bodyPr>
            <a:normAutofit fontScale="70000" lnSpcReduction="20000"/>
          </a:bodyPr>
          <a:lstStyle/>
          <a:p>
            <a:pPr marL="0" indent="0" eaLnBrk="1" hangingPunct="1"/>
            <a:r>
              <a:rPr lang="en-US" dirty="0" smtClean="0"/>
              <a:t>Display the current and previous departments of all employees.</a:t>
            </a:r>
          </a:p>
        </p:txBody>
      </p:sp>
      <p:sp>
        <p:nvSpPr>
          <p:cNvPr id="11268" name="Rectangle 9"/>
          <p:cNvSpPr>
            <a:spLocks noChangeArrowheads="1"/>
          </p:cNvSpPr>
          <p:nvPr/>
        </p:nvSpPr>
        <p:spPr bwMode="blackGray">
          <a:xfrm>
            <a:off x="857250" y="2254250"/>
            <a:ext cx="7296150" cy="17065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Lst>
            </a:pPr>
            <a:endParaRPr lang="en-US">
              <a:solidFill>
                <a:srgbClr val="000000"/>
              </a:solidFill>
              <a:latin typeface="Courier New" pitchFamily="49" charset="0"/>
            </a:endParaRPr>
          </a:p>
          <a:p>
            <a:pPr algn="l" eaLnBrk="0" hangingPunct="0">
              <a:spcBef>
                <a:spcPct val="0"/>
              </a:spcBef>
              <a:buClrTx/>
              <a:buFontTx/>
              <a:buNone/>
              <a:tabLst>
                <a:tab pos="1200150" algn="l"/>
              </a:tabLst>
            </a:pPr>
            <a:endParaRPr lang="en-US">
              <a:solidFill>
                <a:srgbClr val="000000"/>
              </a:solidFill>
              <a:latin typeface="Courier New" pitchFamily="49" charset="0"/>
            </a:endParaRPr>
          </a:p>
        </p:txBody>
      </p:sp>
      <p:sp>
        <p:nvSpPr>
          <p:cNvPr id="11269" name="Rectangle 10"/>
          <p:cNvSpPr>
            <a:spLocks noChangeArrowheads="1"/>
          </p:cNvSpPr>
          <p:nvPr/>
        </p:nvSpPr>
        <p:spPr bwMode="auto">
          <a:xfrm>
            <a:off x="990600" y="2314575"/>
            <a:ext cx="6348413" cy="15494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a:latin typeface="Courier New" pitchFamily="49" charset="0"/>
              </a:rPr>
              <a:t>SELECT employee_id, job_id, department_id</a:t>
            </a:r>
          </a:p>
          <a:p>
            <a:pPr algn="l" eaLnBrk="0" hangingPunct="0">
              <a:spcBef>
                <a:spcPct val="0"/>
              </a:spcBef>
              <a:buClrTx/>
              <a:buFontTx/>
              <a:buNone/>
              <a:tabLst>
                <a:tab pos="1200150" algn="l"/>
              </a:tabLst>
            </a:pPr>
            <a:r>
              <a:rPr lang="en-US">
                <a:latin typeface="Courier New" pitchFamily="49" charset="0"/>
              </a:rPr>
              <a:t>FROM   employees</a:t>
            </a:r>
          </a:p>
          <a:p>
            <a:pPr algn="l" eaLnBrk="0" hangingPunct="0">
              <a:spcBef>
                <a:spcPct val="0"/>
              </a:spcBef>
              <a:buClrTx/>
              <a:buFontTx/>
              <a:buNone/>
              <a:tabLst>
                <a:tab pos="1200150" algn="l"/>
              </a:tabLst>
            </a:pPr>
            <a:r>
              <a:rPr lang="en-US">
                <a:latin typeface="Courier New" pitchFamily="49" charset="0"/>
              </a:rPr>
              <a:t>UNION ALL</a:t>
            </a:r>
          </a:p>
          <a:p>
            <a:pPr algn="l" eaLnBrk="0" hangingPunct="0">
              <a:spcBef>
                <a:spcPct val="0"/>
              </a:spcBef>
              <a:buClrTx/>
              <a:buFontTx/>
              <a:buNone/>
              <a:tabLst>
                <a:tab pos="1200150" algn="l"/>
              </a:tabLst>
            </a:pPr>
            <a:r>
              <a:rPr lang="en-US">
                <a:latin typeface="Courier New" pitchFamily="49" charset="0"/>
              </a:rPr>
              <a:t>SELECT employee_id, job_id, department_id</a:t>
            </a:r>
          </a:p>
          <a:p>
            <a:pPr algn="l" eaLnBrk="0" hangingPunct="0">
              <a:spcBef>
                <a:spcPct val="0"/>
              </a:spcBef>
              <a:buClrTx/>
              <a:buFontTx/>
              <a:buNone/>
              <a:tabLst>
                <a:tab pos="1200150" algn="l"/>
              </a:tabLst>
            </a:pPr>
            <a:r>
              <a:rPr lang="en-US">
                <a:latin typeface="Courier New" pitchFamily="49" charset="0"/>
              </a:rPr>
              <a:t>FROM   job_history</a:t>
            </a:r>
          </a:p>
          <a:p>
            <a:pPr algn="l" eaLnBrk="0" hangingPunct="0">
              <a:spcBef>
                <a:spcPct val="0"/>
              </a:spcBef>
              <a:buClrTx/>
              <a:buFontTx/>
              <a:buNone/>
              <a:tabLst>
                <a:tab pos="1200150" algn="l"/>
              </a:tabLst>
            </a:pPr>
            <a:r>
              <a:rPr lang="en-US">
                <a:latin typeface="Courier New" pitchFamily="49" charset="0"/>
              </a:rPr>
              <a:t>ORDER BY  employee_id;</a:t>
            </a:r>
          </a:p>
        </p:txBody>
      </p:sp>
      <p:sp>
        <p:nvSpPr>
          <p:cNvPr id="11270" name="Rectangle 11"/>
          <p:cNvSpPr>
            <a:spLocks noChangeArrowheads="1"/>
          </p:cNvSpPr>
          <p:nvPr/>
        </p:nvSpPr>
        <p:spPr bwMode="auto">
          <a:xfrm>
            <a:off x="1041400" y="2790825"/>
            <a:ext cx="1371600" cy="304800"/>
          </a:xfrm>
          <a:prstGeom prst="rect">
            <a:avLst/>
          </a:prstGeom>
          <a:noFill/>
          <a:ln w="22225">
            <a:solidFill>
              <a:schemeClr val="hlink"/>
            </a:solidFill>
            <a:miter lim="800000"/>
            <a:headEnd/>
            <a:tailEnd/>
          </a:ln>
        </p:spPr>
        <p:txBody>
          <a:bodyPr wrap="none" anchor="ctr"/>
          <a:lstStyle/>
          <a:p>
            <a:endParaRPr lang="en-US"/>
          </a:p>
        </p:txBody>
      </p:sp>
      <p:pic>
        <p:nvPicPr>
          <p:cNvPr id="11271" name="Picture 12"/>
          <p:cNvPicPr>
            <a:picLocks noChangeAspect="1" noChangeArrowheads="1"/>
          </p:cNvPicPr>
          <p:nvPr/>
        </p:nvPicPr>
        <p:blipFill>
          <a:blip r:embed="rId3" cstate="print"/>
          <a:srcRect/>
          <a:stretch>
            <a:fillRect/>
          </a:stretch>
        </p:blipFill>
        <p:spPr bwMode="gray">
          <a:xfrm>
            <a:off x="1189038" y="4090988"/>
            <a:ext cx="6734175" cy="695325"/>
          </a:xfrm>
          <a:prstGeom prst="rect">
            <a:avLst/>
          </a:prstGeom>
          <a:noFill/>
          <a:ln w="25400">
            <a:noFill/>
            <a:miter lim="800000"/>
            <a:headEnd type="none" w="sm" len="sm"/>
            <a:tailEnd type="none" w="sm" len="sm"/>
          </a:ln>
        </p:spPr>
      </p:pic>
      <p:pic>
        <p:nvPicPr>
          <p:cNvPr id="11272" name="Picture 13"/>
          <p:cNvPicPr>
            <a:picLocks noChangeAspect="1" noChangeArrowheads="1"/>
          </p:cNvPicPr>
          <p:nvPr/>
        </p:nvPicPr>
        <p:blipFill>
          <a:blip r:embed="rId4" cstate="print"/>
          <a:srcRect/>
          <a:stretch>
            <a:fillRect/>
          </a:stretch>
        </p:blipFill>
        <p:spPr bwMode="gray">
          <a:xfrm>
            <a:off x="1189038" y="4903788"/>
            <a:ext cx="6734175" cy="647700"/>
          </a:xfrm>
          <a:prstGeom prst="rect">
            <a:avLst/>
          </a:prstGeom>
          <a:noFill/>
          <a:ln w="25400">
            <a:noFill/>
            <a:miter lim="800000"/>
            <a:headEnd type="none" w="sm" len="sm"/>
            <a:tailEnd type="none" w="sm" len="sm"/>
          </a:ln>
        </p:spPr>
      </p:pic>
      <p:pic>
        <p:nvPicPr>
          <p:cNvPr id="11273" name="Picture 14"/>
          <p:cNvPicPr>
            <a:picLocks noChangeAspect="1" noChangeArrowheads="1"/>
          </p:cNvPicPr>
          <p:nvPr/>
        </p:nvPicPr>
        <p:blipFill>
          <a:blip r:embed="rId5" cstate="print"/>
          <a:srcRect/>
          <a:stretch>
            <a:fillRect/>
          </a:stretch>
        </p:blipFill>
        <p:spPr bwMode="gray">
          <a:xfrm>
            <a:off x="1189038" y="5668963"/>
            <a:ext cx="6734175" cy="466725"/>
          </a:xfrm>
          <a:prstGeom prst="rect">
            <a:avLst/>
          </a:prstGeom>
          <a:noFill/>
          <a:ln w="25400">
            <a:noFill/>
            <a:miter lim="800000"/>
            <a:headEnd type="none" w="sm" len="sm"/>
            <a:tailEnd type="none" w="sm" len="sm"/>
          </a:ln>
        </p:spPr>
      </p:pic>
      <p:pic>
        <p:nvPicPr>
          <p:cNvPr id="11274" name="Picture 15"/>
          <p:cNvPicPr>
            <a:picLocks noChangeAspect="1" noChangeArrowheads="1"/>
          </p:cNvPicPr>
          <p:nvPr/>
        </p:nvPicPr>
        <p:blipFill>
          <a:blip r:embed="rId6" cstate="print"/>
          <a:srcRect/>
          <a:stretch>
            <a:fillRect/>
          </a:stretch>
        </p:blipFill>
        <p:spPr bwMode="auto">
          <a:xfrm>
            <a:off x="1190625" y="6134100"/>
            <a:ext cx="6734175" cy="238125"/>
          </a:xfrm>
          <a:prstGeom prst="rect">
            <a:avLst/>
          </a:prstGeom>
          <a:noFill/>
          <a:ln w="25400">
            <a:noFill/>
            <a:miter lim="800000"/>
            <a:headEnd type="none" w="sm" len="sm"/>
            <a:tailEnd type="none" w="sm" len="sm"/>
          </a:ln>
        </p:spPr>
      </p:pic>
      <p:sp>
        <p:nvSpPr>
          <p:cNvPr id="11275" name="Text Box 16"/>
          <p:cNvSpPr txBox="1">
            <a:spLocks noChangeArrowheads="1"/>
          </p:cNvSpPr>
          <p:nvPr/>
        </p:nvSpPr>
        <p:spPr bwMode="auto">
          <a:xfrm>
            <a:off x="1155700" y="45704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11276" name="Text Box 17"/>
          <p:cNvSpPr txBox="1">
            <a:spLocks noChangeArrowheads="1"/>
          </p:cNvSpPr>
          <p:nvPr/>
        </p:nvSpPr>
        <p:spPr bwMode="auto">
          <a:xfrm>
            <a:off x="1154113" y="535940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extLst>
      <p:ext uri="{BB962C8B-B14F-4D97-AF65-F5344CB8AC3E}">
        <p14:creationId xmlns:p14="http://schemas.microsoft.com/office/powerpoint/2010/main" val="6029664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p:txBody>
          <a:bodyPr/>
          <a:lstStyle/>
          <a:p>
            <a:pPr eaLnBrk="1" hangingPunct="1"/>
            <a:r>
              <a:rPr lang="en-US" smtClean="0">
                <a:latin typeface="Courier New" pitchFamily="49" charset="0"/>
              </a:rPr>
              <a:t>INTERSECT</a:t>
            </a:r>
            <a:r>
              <a:rPr lang="en-US" smtClean="0"/>
              <a:t> Operator</a:t>
            </a:r>
          </a:p>
        </p:txBody>
      </p:sp>
      <p:sp>
        <p:nvSpPr>
          <p:cNvPr id="12291" name="Oval 59"/>
          <p:cNvSpPr>
            <a:spLocks noChangeArrowheads="1"/>
          </p:cNvSpPr>
          <p:nvPr/>
        </p:nvSpPr>
        <p:spPr bwMode="gray">
          <a:xfrm>
            <a:off x="1954213"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2292" name="Rectangle 60"/>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2293" name="Oval 61"/>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2294" name="Rectangle 62"/>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12295" name="Rectangle 63"/>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INTERSECT</a:t>
            </a:r>
            <a:r>
              <a:rPr lang="en-US" sz="2200"/>
              <a:t> operator returns rows that are common to both queries.</a:t>
            </a:r>
          </a:p>
        </p:txBody>
      </p:sp>
      <p:sp>
        <p:nvSpPr>
          <p:cNvPr id="12296" name="Freeform 64"/>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a:solidFill>
              <a:srgbClr val="081D58"/>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3725564389"/>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INTERSECT</a:t>
            </a:r>
            <a:r>
              <a:rPr lang="en-US" smtClean="0"/>
              <a:t> Operator</a:t>
            </a:r>
          </a:p>
        </p:txBody>
      </p:sp>
      <p:sp>
        <p:nvSpPr>
          <p:cNvPr id="13315" name="Rectangle 18"/>
          <p:cNvSpPr>
            <a:spLocks noGrp="1" noChangeArrowheads="1"/>
          </p:cNvSpPr>
          <p:nvPr>
            <p:ph type="body" idx="1"/>
          </p:nvPr>
        </p:nvSpPr>
        <p:spPr>
          <a:xfrm>
            <a:off x="863600" y="1814513"/>
            <a:ext cx="7366000" cy="1700212"/>
          </a:xfrm>
        </p:spPr>
        <p:txBody>
          <a:bodyPr>
            <a:normAutofit fontScale="85000" lnSpcReduction="10000"/>
          </a:bodyPr>
          <a:lstStyle/>
          <a:p>
            <a:pPr marL="0" indent="0" eaLnBrk="1" hangingPunct="1"/>
            <a:r>
              <a:rPr lang="en-US" smtClean="0"/>
              <a:t>Display the employee IDs and job IDs of those employees who currently have a job title that is the same as their job title when they were initially hired (that is, they changed jobs but have now gone back to doing their original job).</a:t>
            </a:r>
          </a:p>
        </p:txBody>
      </p:sp>
      <p:sp>
        <p:nvSpPr>
          <p:cNvPr id="13316" name="Rectangle 9"/>
          <p:cNvSpPr>
            <a:spLocks noChangeArrowheads="1"/>
          </p:cNvSpPr>
          <p:nvPr/>
        </p:nvSpPr>
        <p:spPr bwMode="blackGray">
          <a:xfrm>
            <a:off x="857250" y="3683000"/>
            <a:ext cx="7296150" cy="15875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endParaRPr lang="en-US">
              <a:solidFill>
                <a:srgbClr val="000000"/>
              </a:solidFill>
              <a:latin typeface="Courier New" pitchFamily="49" charset="0"/>
            </a:endParaRPr>
          </a:p>
        </p:txBody>
      </p:sp>
      <p:sp>
        <p:nvSpPr>
          <p:cNvPr id="13317" name="Rectangle 10"/>
          <p:cNvSpPr>
            <a:spLocks noChangeArrowheads="1"/>
          </p:cNvSpPr>
          <p:nvPr/>
        </p:nvSpPr>
        <p:spPr bwMode="auto">
          <a:xfrm>
            <a:off x="1066800" y="3662363"/>
            <a:ext cx="7424738" cy="16256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pPr>
            <a:r>
              <a:rPr lang="en-US">
                <a:latin typeface="Courier New" pitchFamily="49" charset="0"/>
              </a:rPr>
              <a:t>SELECT employee_id, job_id</a:t>
            </a:r>
          </a:p>
          <a:p>
            <a:pPr algn="l" eaLnBrk="0" hangingPunct="0">
              <a:spcBef>
                <a:spcPct val="0"/>
              </a:spcBef>
              <a:buClrTx/>
              <a:buFontTx/>
              <a:buNone/>
            </a:pPr>
            <a:r>
              <a:rPr lang="en-US">
                <a:latin typeface="Courier New" pitchFamily="49" charset="0"/>
              </a:rPr>
              <a:t>FROM   employees</a:t>
            </a:r>
          </a:p>
          <a:p>
            <a:pPr algn="l" eaLnBrk="0" hangingPunct="0">
              <a:spcBef>
                <a:spcPct val="0"/>
              </a:spcBef>
              <a:buClrTx/>
              <a:buFontTx/>
              <a:buNone/>
            </a:pPr>
            <a:r>
              <a:rPr lang="en-US">
                <a:latin typeface="Courier New" pitchFamily="49" charset="0"/>
              </a:rPr>
              <a:t>INTERSECT</a:t>
            </a:r>
          </a:p>
          <a:p>
            <a:pPr algn="l" eaLnBrk="0" hangingPunct="0">
              <a:spcBef>
                <a:spcPct val="0"/>
              </a:spcBef>
              <a:buClrTx/>
              <a:buFontTx/>
              <a:buNone/>
            </a:pPr>
            <a:r>
              <a:rPr lang="en-US">
                <a:latin typeface="Courier New" pitchFamily="49" charset="0"/>
              </a:rPr>
              <a:t>SELECT employee_id, job_id</a:t>
            </a:r>
          </a:p>
          <a:p>
            <a:pPr algn="l" eaLnBrk="0" hangingPunct="0">
              <a:spcBef>
                <a:spcPct val="0"/>
              </a:spcBef>
              <a:buClrTx/>
              <a:buFontTx/>
              <a:buNone/>
            </a:pPr>
            <a:r>
              <a:rPr lang="en-US">
                <a:latin typeface="Courier New" pitchFamily="49" charset="0"/>
              </a:rPr>
              <a:t>FROM   job_history;</a:t>
            </a:r>
          </a:p>
        </p:txBody>
      </p:sp>
      <p:sp>
        <p:nvSpPr>
          <p:cNvPr id="13318" name="Rectangle 11"/>
          <p:cNvSpPr>
            <a:spLocks noChangeArrowheads="1"/>
          </p:cNvSpPr>
          <p:nvPr/>
        </p:nvSpPr>
        <p:spPr bwMode="auto">
          <a:xfrm>
            <a:off x="1066800" y="4348163"/>
            <a:ext cx="1371600" cy="228600"/>
          </a:xfrm>
          <a:prstGeom prst="rect">
            <a:avLst/>
          </a:prstGeom>
          <a:noFill/>
          <a:ln w="25400">
            <a:solidFill>
              <a:schemeClr val="hlink"/>
            </a:solidFill>
            <a:miter lim="800000"/>
            <a:headEnd/>
            <a:tailEnd/>
          </a:ln>
        </p:spPr>
        <p:txBody>
          <a:bodyPr wrap="none" anchor="ctr"/>
          <a:lstStyle/>
          <a:p>
            <a:endParaRPr lang="en-US"/>
          </a:p>
        </p:txBody>
      </p:sp>
      <p:pic>
        <p:nvPicPr>
          <p:cNvPr id="13319" name="Picture 12"/>
          <p:cNvPicPr>
            <a:picLocks noChangeAspect="1" noChangeArrowheads="1"/>
          </p:cNvPicPr>
          <p:nvPr/>
        </p:nvPicPr>
        <p:blipFill>
          <a:blip r:embed="rId3" cstate="print"/>
          <a:srcRect/>
          <a:stretch>
            <a:fillRect/>
          </a:stretch>
        </p:blipFill>
        <p:spPr bwMode="gray">
          <a:xfrm>
            <a:off x="1152525" y="5505450"/>
            <a:ext cx="6762750" cy="733425"/>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197460724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C00000"/>
                </a:solidFill>
              </a:rPr>
              <a:t>     AT THE END OF THIS LAB  STUDENT WILL BE ABLE TO  KNOW:</a:t>
            </a:r>
          </a:p>
          <a:p>
            <a:pPr>
              <a:buNone/>
            </a:pPr>
            <a:endParaRPr lang="en-US" dirty="0" smtClean="0">
              <a:solidFill>
                <a:srgbClr val="FFC000"/>
              </a:solidFill>
            </a:endParaRPr>
          </a:p>
          <a:p>
            <a:pPr lvl="1"/>
            <a:r>
              <a:rPr lang="en-US" dirty="0" smtClean="0">
                <a:solidFill>
                  <a:srgbClr val="FFC000"/>
                </a:solidFill>
              </a:rPr>
              <a:t>ABOUT THE CONCEPT OF PRIMARY KEY AND FOREIGN KEY</a:t>
            </a:r>
          </a:p>
          <a:p>
            <a:pPr lvl="1"/>
            <a:r>
              <a:rPr lang="en-US" dirty="0" smtClean="0">
                <a:solidFill>
                  <a:srgbClr val="FFC000"/>
                </a:solidFill>
              </a:rPr>
              <a:t>HOW TO RELATE MULTIPLE TABLES IN SQL </a:t>
            </a:r>
          </a:p>
          <a:p>
            <a:pPr lvl="1"/>
            <a:r>
              <a:rPr lang="en-US" smtClean="0">
                <a:solidFill>
                  <a:srgbClr val="FFC000"/>
                </a:solidFill>
              </a:rPr>
              <a:t>SET OPERATORS</a:t>
            </a:r>
            <a:endParaRPr lang="en-US" dirty="0" smtClean="0">
              <a:solidFill>
                <a:srgbClr val="FFC000"/>
              </a:solidFill>
            </a:endParaRPr>
          </a:p>
        </p:txBody>
      </p:sp>
      <p:sp>
        <p:nvSpPr>
          <p:cNvPr id="2" name="Title 1"/>
          <p:cNvSpPr>
            <a:spLocks noGrp="1"/>
          </p:cNvSpPr>
          <p:nvPr>
            <p:ph type="title"/>
          </p:nvPr>
        </p:nvSpPr>
        <p:spPr/>
        <p:txBody>
          <a:bodyPr/>
          <a:lstStyle/>
          <a:p>
            <a:r>
              <a:rPr lang="en-US" dirty="0" smtClean="0"/>
              <a:t>LEARNING OUTCOMES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rc 5"/>
          <p:cNvSpPr>
            <a:spLocks/>
          </p:cNvSpPr>
          <p:nvPr/>
        </p:nvSpPr>
        <p:spPr bwMode="auto">
          <a:xfrm>
            <a:off x="9317038" y="5722938"/>
            <a:ext cx="193675" cy="204787"/>
          </a:xfrm>
          <a:custGeom>
            <a:avLst/>
            <a:gdLst>
              <a:gd name="T0" fmla="*/ 193675 w 21600"/>
              <a:gd name="T1" fmla="*/ 204787 h 21600"/>
              <a:gd name="T2" fmla="*/ 0 w 21600"/>
              <a:gd name="T3" fmla="*/ 0 h 21600"/>
              <a:gd name="T4" fmla="*/ 19367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14339" name="Rectangle 13"/>
          <p:cNvSpPr>
            <a:spLocks noGrp="1" noChangeArrowheads="1"/>
          </p:cNvSpPr>
          <p:nvPr>
            <p:ph type="title"/>
          </p:nvPr>
        </p:nvSpPr>
        <p:spPr/>
        <p:txBody>
          <a:bodyPr/>
          <a:lstStyle/>
          <a:p>
            <a:pPr eaLnBrk="1" hangingPunct="1"/>
            <a:r>
              <a:rPr lang="en-US" smtClean="0">
                <a:latin typeface="Courier New" pitchFamily="49" charset="0"/>
              </a:rPr>
              <a:t>MINUS</a:t>
            </a:r>
            <a:r>
              <a:rPr lang="en-US" smtClean="0"/>
              <a:t> Operator</a:t>
            </a:r>
          </a:p>
        </p:txBody>
      </p:sp>
      <p:sp>
        <p:nvSpPr>
          <p:cNvPr id="14340" name="Oval 35"/>
          <p:cNvSpPr>
            <a:spLocks noChangeArrowheads="1"/>
          </p:cNvSpPr>
          <p:nvPr/>
        </p:nvSpPr>
        <p:spPr bwMode="blackGray">
          <a:xfrm>
            <a:off x="1954213" y="2357438"/>
            <a:ext cx="2870200" cy="2968625"/>
          </a:xfrm>
          <a:prstGeom prst="ellipse">
            <a:avLst/>
          </a:prstGeom>
          <a:solidFill>
            <a:srgbClr val="FFFF66"/>
          </a:solidFill>
          <a:ln w="28575" cap="rnd">
            <a:solidFill>
              <a:srgbClr val="081D58"/>
            </a:solidFill>
            <a:round/>
            <a:headEnd type="none" w="sm" len="sm"/>
            <a:tailEnd type="none" w="sm" len="sm"/>
          </a:ln>
        </p:spPr>
        <p:txBody>
          <a:bodyPr/>
          <a:lstStyle/>
          <a:p>
            <a:pPr algn="l" eaLnBrk="0" hangingPunct="0">
              <a:spcBef>
                <a:spcPct val="50000"/>
              </a:spcBef>
              <a:buClrTx/>
              <a:buFontTx/>
              <a:buNone/>
            </a:pPr>
            <a:endParaRPr lang="en-US" sz="2400" b="0"/>
          </a:p>
        </p:txBody>
      </p:sp>
      <p:sp>
        <p:nvSpPr>
          <p:cNvPr id="14341" name="Rectangle 36"/>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4342" name="Oval 37"/>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4343" name="Rectangle 38"/>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14344" name="Rectangle 39"/>
          <p:cNvSpPr>
            <a:spLocks noChangeArrowheads="1"/>
          </p:cNvSpPr>
          <p:nvPr/>
        </p:nvSpPr>
        <p:spPr bwMode="auto">
          <a:xfrm>
            <a:off x="909638" y="5487988"/>
            <a:ext cx="7272337" cy="1162050"/>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MINUS</a:t>
            </a:r>
            <a:r>
              <a:rPr lang="en-US" sz="2200"/>
              <a:t> operator returns rows in the first query that are not present in the second query.</a:t>
            </a:r>
          </a:p>
          <a:p>
            <a:pPr defTabSz="346075" eaLnBrk="0" hangingPunct="0">
              <a:lnSpc>
                <a:spcPct val="95000"/>
              </a:lnSpc>
              <a:spcBef>
                <a:spcPct val="35000"/>
              </a:spcBef>
              <a:buClrTx/>
              <a:buFontTx/>
              <a:buNone/>
              <a:tabLst>
                <a:tab pos="571500" algn="l"/>
              </a:tabLst>
            </a:pPr>
            <a:endParaRPr lang="en-US" sz="2200"/>
          </a:p>
        </p:txBody>
      </p:sp>
    </p:spTree>
    <p:extLst>
      <p:ext uri="{BB962C8B-B14F-4D97-AF65-F5344CB8AC3E}">
        <p14:creationId xmlns:p14="http://schemas.microsoft.com/office/powerpoint/2010/main" val="687679172"/>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8"/>
          <p:cNvSpPr>
            <a:spLocks noGrp="1" noChangeArrowheads="1"/>
          </p:cNvSpPr>
          <p:nvPr>
            <p:ph type="title"/>
          </p:nvPr>
        </p:nvSpPr>
        <p:spPr/>
        <p:txBody>
          <a:bodyPr/>
          <a:lstStyle/>
          <a:p>
            <a:pPr eaLnBrk="1" hangingPunct="1"/>
            <a:r>
              <a:rPr lang="en-US" smtClean="0">
                <a:latin typeface="Courier New" pitchFamily="49" charset="0"/>
              </a:rPr>
              <a:t>MINUS</a:t>
            </a:r>
            <a:r>
              <a:rPr lang="en-US" smtClean="0"/>
              <a:t> Operator</a:t>
            </a:r>
          </a:p>
        </p:txBody>
      </p:sp>
      <p:sp>
        <p:nvSpPr>
          <p:cNvPr id="15363" name="Rectangle 19"/>
          <p:cNvSpPr>
            <a:spLocks noGrp="1" noChangeArrowheads="1"/>
          </p:cNvSpPr>
          <p:nvPr>
            <p:ph type="body" idx="1"/>
          </p:nvPr>
        </p:nvSpPr>
        <p:spPr>
          <a:xfrm>
            <a:off x="825500" y="1819275"/>
            <a:ext cx="7366000" cy="660400"/>
          </a:xfrm>
        </p:spPr>
        <p:txBody>
          <a:bodyPr>
            <a:normAutofit fontScale="85000" lnSpcReduction="20000"/>
          </a:bodyPr>
          <a:lstStyle/>
          <a:p>
            <a:pPr marL="0" indent="0">
              <a:lnSpc>
                <a:spcPct val="95000"/>
              </a:lnSpc>
              <a:spcBef>
                <a:spcPct val="35000"/>
              </a:spcBef>
              <a:buClrTx/>
              <a:buFontTx/>
              <a:buNone/>
            </a:pPr>
            <a:r>
              <a:rPr lang="en-US" smtClean="0"/>
              <a:t>Display the employee IDs of those employees who have not changed their jobs even once.</a:t>
            </a:r>
          </a:p>
        </p:txBody>
      </p:sp>
      <p:sp>
        <p:nvSpPr>
          <p:cNvPr id="15364" name="Rectangle 9"/>
          <p:cNvSpPr>
            <a:spLocks noChangeArrowheads="1"/>
          </p:cNvSpPr>
          <p:nvPr/>
        </p:nvSpPr>
        <p:spPr bwMode="blackGray">
          <a:xfrm>
            <a:off x="914400" y="2438400"/>
            <a:ext cx="7305675" cy="15621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Lst>
            </a:pPr>
            <a:endParaRPr lang="en-US">
              <a:solidFill>
                <a:srgbClr val="000000"/>
              </a:solidFill>
              <a:latin typeface="Courier New" pitchFamily="49" charset="0"/>
            </a:endParaRPr>
          </a:p>
          <a:p>
            <a:pPr algn="l" eaLnBrk="0" hangingPunct="0">
              <a:spcBef>
                <a:spcPct val="0"/>
              </a:spcBef>
              <a:buClrTx/>
              <a:buFontTx/>
              <a:buNone/>
              <a:tabLst>
                <a:tab pos="1200150" algn="l"/>
              </a:tabLst>
            </a:pPr>
            <a:endParaRPr lang="en-US">
              <a:solidFill>
                <a:srgbClr val="000000"/>
              </a:solidFill>
              <a:latin typeface="Courier New" pitchFamily="49" charset="0"/>
            </a:endParaRPr>
          </a:p>
        </p:txBody>
      </p:sp>
      <p:sp>
        <p:nvSpPr>
          <p:cNvPr id="15365" name="Rectangle 10"/>
          <p:cNvSpPr>
            <a:spLocks noChangeArrowheads="1"/>
          </p:cNvSpPr>
          <p:nvPr/>
        </p:nvSpPr>
        <p:spPr bwMode="auto">
          <a:xfrm>
            <a:off x="1066800" y="2438400"/>
            <a:ext cx="5672138" cy="16002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dirty="0">
                <a:latin typeface="Courier New" pitchFamily="49" charset="0"/>
              </a:rPr>
              <a:t>SELECT </a:t>
            </a:r>
            <a:r>
              <a:rPr lang="en-US" dirty="0" err="1">
                <a:latin typeface="Courier New" pitchFamily="49" charset="0"/>
              </a:rPr>
              <a:t>employee_id,job_id</a:t>
            </a:r>
            <a:endParaRPr lang="en-US" dirty="0">
              <a:latin typeface="Courier New" pitchFamily="49" charset="0"/>
            </a:endParaRPr>
          </a:p>
          <a:p>
            <a:pPr algn="l" eaLnBrk="0" hangingPunct="0">
              <a:spcBef>
                <a:spcPct val="0"/>
              </a:spcBef>
              <a:buClrTx/>
              <a:buFontTx/>
              <a:buNone/>
              <a:tabLst>
                <a:tab pos="1200150" algn="l"/>
              </a:tabLst>
            </a:pPr>
            <a:r>
              <a:rPr lang="en-US" dirty="0">
                <a:latin typeface="Courier New" pitchFamily="49" charset="0"/>
              </a:rPr>
              <a:t>FROM   employees</a:t>
            </a:r>
          </a:p>
          <a:p>
            <a:pPr algn="l" eaLnBrk="0" hangingPunct="0">
              <a:spcBef>
                <a:spcPct val="0"/>
              </a:spcBef>
              <a:buClrTx/>
              <a:buFontTx/>
              <a:buNone/>
              <a:tabLst>
                <a:tab pos="1200150" algn="l"/>
              </a:tabLst>
            </a:pPr>
            <a:r>
              <a:rPr lang="en-US" dirty="0">
                <a:latin typeface="Courier New" pitchFamily="49" charset="0"/>
              </a:rPr>
              <a:t>MINUS</a:t>
            </a:r>
          </a:p>
          <a:p>
            <a:pPr algn="l" eaLnBrk="0" hangingPunct="0">
              <a:spcBef>
                <a:spcPct val="0"/>
              </a:spcBef>
              <a:buClrTx/>
              <a:buFontTx/>
              <a:buNone/>
              <a:tabLst>
                <a:tab pos="1200150" algn="l"/>
              </a:tabLst>
            </a:pPr>
            <a:r>
              <a:rPr lang="en-US" dirty="0">
                <a:latin typeface="Courier New" pitchFamily="49" charset="0"/>
              </a:rPr>
              <a:t>SELECT </a:t>
            </a:r>
            <a:r>
              <a:rPr lang="en-US" dirty="0" err="1">
                <a:latin typeface="Courier New" pitchFamily="49" charset="0"/>
              </a:rPr>
              <a:t>employee_id,job_id</a:t>
            </a:r>
            <a:endParaRPr lang="en-US" dirty="0">
              <a:latin typeface="Courier New" pitchFamily="49" charset="0"/>
            </a:endParaRPr>
          </a:p>
          <a:p>
            <a:pPr algn="l" eaLnBrk="0" hangingPunct="0">
              <a:spcBef>
                <a:spcPct val="0"/>
              </a:spcBef>
              <a:buClrTx/>
              <a:buFontTx/>
              <a:buNone/>
              <a:tabLst>
                <a:tab pos="1200150" algn="l"/>
              </a:tabLst>
            </a:pPr>
            <a:r>
              <a:rPr lang="en-US" dirty="0">
                <a:latin typeface="Courier New" pitchFamily="49" charset="0"/>
              </a:rPr>
              <a:t>FROM   </a:t>
            </a:r>
            <a:r>
              <a:rPr lang="en-US" dirty="0" err="1">
                <a:latin typeface="Courier New" pitchFamily="49" charset="0"/>
              </a:rPr>
              <a:t>job_history</a:t>
            </a:r>
            <a:r>
              <a:rPr lang="en-US" dirty="0">
                <a:latin typeface="Courier New" pitchFamily="49" charset="0"/>
              </a:rPr>
              <a:t>;</a:t>
            </a:r>
          </a:p>
        </p:txBody>
      </p:sp>
      <p:sp>
        <p:nvSpPr>
          <p:cNvPr id="15366" name="Rectangle 11"/>
          <p:cNvSpPr>
            <a:spLocks noChangeArrowheads="1"/>
          </p:cNvSpPr>
          <p:nvPr/>
        </p:nvSpPr>
        <p:spPr bwMode="auto">
          <a:xfrm>
            <a:off x="1039813" y="3121025"/>
            <a:ext cx="1169987" cy="266700"/>
          </a:xfrm>
          <a:prstGeom prst="rect">
            <a:avLst/>
          </a:prstGeom>
          <a:noFill/>
          <a:ln w="25400">
            <a:solidFill>
              <a:schemeClr val="hlink"/>
            </a:solidFill>
            <a:miter lim="800000"/>
            <a:headEnd/>
            <a:tailEnd/>
          </a:ln>
        </p:spPr>
        <p:txBody>
          <a:bodyPr wrap="none" anchor="ctr"/>
          <a:lstStyle/>
          <a:p>
            <a:endParaRPr lang="en-US"/>
          </a:p>
        </p:txBody>
      </p:sp>
      <p:pic>
        <p:nvPicPr>
          <p:cNvPr id="15367" name="Picture 12"/>
          <p:cNvPicPr>
            <a:picLocks noChangeAspect="1" noChangeArrowheads="1"/>
          </p:cNvPicPr>
          <p:nvPr/>
        </p:nvPicPr>
        <p:blipFill>
          <a:blip r:embed="rId3" cstate="print"/>
          <a:srcRect/>
          <a:stretch>
            <a:fillRect/>
          </a:stretch>
        </p:blipFill>
        <p:spPr bwMode="gray">
          <a:xfrm>
            <a:off x="1171575" y="4067175"/>
            <a:ext cx="6753225" cy="1123950"/>
          </a:xfrm>
          <a:prstGeom prst="rect">
            <a:avLst/>
          </a:prstGeom>
          <a:noFill/>
          <a:ln w="25400">
            <a:noFill/>
            <a:miter lim="800000"/>
            <a:headEnd type="none" w="sm" len="sm"/>
            <a:tailEnd type="none" w="sm" len="sm"/>
          </a:ln>
        </p:spPr>
      </p:pic>
      <p:pic>
        <p:nvPicPr>
          <p:cNvPr id="15368" name="Picture 13"/>
          <p:cNvPicPr>
            <a:picLocks noChangeAspect="1" noChangeArrowheads="1"/>
          </p:cNvPicPr>
          <p:nvPr/>
        </p:nvPicPr>
        <p:blipFill>
          <a:blip r:embed="rId4" cstate="print"/>
          <a:srcRect/>
          <a:stretch>
            <a:fillRect/>
          </a:stretch>
        </p:blipFill>
        <p:spPr bwMode="gray">
          <a:xfrm>
            <a:off x="1189038" y="5283200"/>
            <a:ext cx="6734175" cy="895350"/>
          </a:xfrm>
          <a:prstGeom prst="rect">
            <a:avLst/>
          </a:prstGeom>
          <a:noFill/>
          <a:ln w="25400">
            <a:noFill/>
            <a:miter lim="800000"/>
            <a:headEnd type="none" w="sm" len="sm"/>
            <a:tailEnd type="none" w="sm" len="sm"/>
          </a:ln>
        </p:spPr>
      </p:pic>
      <p:pic>
        <p:nvPicPr>
          <p:cNvPr id="15369" name="Picture 14"/>
          <p:cNvPicPr>
            <a:picLocks noChangeAspect="1" noChangeArrowheads="1"/>
          </p:cNvPicPr>
          <p:nvPr/>
        </p:nvPicPr>
        <p:blipFill>
          <a:blip r:embed="rId5" cstate="print"/>
          <a:srcRect/>
          <a:stretch>
            <a:fillRect/>
          </a:stretch>
        </p:blipFill>
        <p:spPr bwMode="auto">
          <a:xfrm>
            <a:off x="1182688" y="6169025"/>
            <a:ext cx="6734175" cy="200025"/>
          </a:xfrm>
          <a:prstGeom prst="rect">
            <a:avLst/>
          </a:prstGeom>
          <a:noFill/>
          <a:ln w="25400">
            <a:noFill/>
            <a:miter lim="800000"/>
            <a:headEnd type="none" w="sm" len="sm"/>
            <a:tailEnd type="none" w="sm" len="sm"/>
          </a:ln>
        </p:spPr>
      </p:pic>
      <p:sp>
        <p:nvSpPr>
          <p:cNvPr id="15370" name="Text Box 15"/>
          <p:cNvSpPr txBox="1">
            <a:spLocks noChangeArrowheads="1"/>
          </p:cNvSpPr>
          <p:nvPr/>
        </p:nvSpPr>
        <p:spPr bwMode="auto">
          <a:xfrm>
            <a:off x="1155700" y="49561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extLst>
      <p:ext uri="{BB962C8B-B14F-4D97-AF65-F5344CB8AC3E}">
        <p14:creationId xmlns:p14="http://schemas.microsoft.com/office/powerpoint/2010/main" val="417983761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smtClean="0"/>
              <a:t>Set Operator Guidelines</a:t>
            </a:r>
          </a:p>
        </p:txBody>
      </p:sp>
      <p:sp>
        <p:nvSpPr>
          <p:cNvPr id="16387" name="Rectangle 5"/>
          <p:cNvSpPr>
            <a:spLocks noGrp="1" noChangeArrowheads="1"/>
          </p:cNvSpPr>
          <p:nvPr>
            <p:ph type="body" idx="1"/>
          </p:nvPr>
        </p:nvSpPr>
        <p:spPr>
          <a:xfrm>
            <a:off x="863600" y="1835150"/>
            <a:ext cx="7366000" cy="2868613"/>
          </a:xfrm>
        </p:spPr>
        <p:txBody>
          <a:bodyPr>
            <a:normAutofit/>
          </a:bodyPr>
          <a:lstStyle/>
          <a:p>
            <a:pPr lvl="1" eaLnBrk="1" hangingPunct="1"/>
            <a:r>
              <a:rPr lang="en-US" dirty="0" smtClean="0"/>
              <a:t>The expressions in the </a:t>
            </a:r>
            <a:r>
              <a:rPr lang="en-US" dirty="0" smtClean="0">
                <a:latin typeface="Courier New" pitchFamily="49" charset="0"/>
              </a:rPr>
              <a:t>SELECT</a:t>
            </a:r>
            <a:r>
              <a:rPr lang="en-US" dirty="0" smtClean="0"/>
              <a:t> lists must match in number and data type.</a:t>
            </a:r>
          </a:p>
          <a:p>
            <a:pPr lvl="1" eaLnBrk="1" hangingPunct="1"/>
            <a:r>
              <a:rPr lang="en-US" dirty="0" smtClean="0"/>
              <a:t>The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a:t>
            </a:r>
          </a:p>
          <a:p>
            <a:pPr lvl="2" eaLnBrk="1" hangingPunct="1"/>
            <a:r>
              <a:rPr lang="en-US" dirty="0" smtClean="0"/>
              <a:t>Can appear only at the very end of the statement</a:t>
            </a:r>
          </a:p>
          <a:p>
            <a:pPr lvl="2" eaLnBrk="1" hangingPunct="1"/>
            <a:r>
              <a:rPr lang="en-US" dirty="0" smtClean="0"/>
              <a:t>Will accept the column name, aliases from the first </a:t>
            </a:r>
            <a:r>
              <a:rPr lang="en-US" dirty="0" smtClean="0">
                <a:latin typeface="Courier New" pitchFamily="49" charset="0"/>
              </a:rPr>
              <a:t>SELECT</a:t>
            </a:r>
            <a:r>
              <a:rPr lang="en-US" dirty="0" smtClean="0"/>
              <a:t> statement</a:t>
            </a:r>
          </a:p>
        </p:txBody>
      </p:sp>
    </p:spTree>
    <p:extLst>
      <p:ext uri="{BB962C8B-B14F-4D97-AF65-F5344CB8AC3E}">
        <p14:creationId xmlns:p14="http://schemas.microsoft.com/office/powerpoint/2010/main" val="242446974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3913" t="15000" r="15652" b="3750"/>
          <a:stretch>
            <a:fillRect/>
          </a:stretch>
        </p:blipFill>
        <p:spPr bwMode="auto">
          <a:xfrm>
            <a:off x="990600" y="1828800"/>
            <a:ext cx="7924800" cy="5029200"/>
          </a:xfrm>
          <a:prstGeom prst="rect">
            <a:avLst/>
          </a:prstGeom>
          <a:noFill/>
          <a:ln w="9525">
            <a:noFill/>
            <a:miter lim="800000"/>
            <a:headEnd/>
            <a:tailEnd/>
          </a:ln>
          <a:effectLst/>
        </p:spPr>
      </p:pic>
      <p:sp>
        <p:nvSpPr>
          <p:cNvPr id="3" name="TextBox 2"/>
          <p:cNvSpPr txBox="1"/>
          <p:nvPr/>
        </p:nvSpPr>
        <p:spPr>
          <a:xfrm>
            <a:off x="609601" y="304800"/>
            <a:ext cx="85344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PRIMARY KEY AND FOREIGN KEY CONCEPT</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8824" t="15942" r="13725" b="7246"/>
          <a:stretch>
            <a:fillRect/>
          </a:stretch>
        </p:blipFill>
        <p:spPr bwMode="auto">
          <a:xfrm>
            <a:off x="1219200" y="1295400"/>
            <a:ext cx="7086600" cy="5105400"/>
          </a:xfrm>
          <a:prstGeom prst="rect">
            <a:avLst/>
          </a:prstGeom>
          <a:noFill/>
          <a:ln w="9525">
            <a:noFill/>
            <a:miter lim="800000"/>
            <a:headEnd/>
            <a:tailEnd/>
          </a:ln>
          <a:effectLst/>
        </p:spPr>
      </p:pic>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CARTESIAN PRODUCT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EQUIJOIN</a:t>
            </a:r>
          </a:p>
          <a:p>
            <a:r>
              <a:rPr lang="en-US" dirty="0" smtClean="0"/>
              <a:t>NON EQUIJOIN</a:t>
            </a:r>
          </a:p>
          <a:p>
            <a:r>
              <a:rPr lang="en-US" dirty="0" smtClean="0"/>
              <a:t>OUTER JOIN</a:t>
            </a:r>
          </a:p>
          <a:p>
            <a:pPr>
              <a:buNone/>
            </a:pPr>
            <a:r>
              <a:rPr lang="en-US" dirty="0" smtClean="0"/>
              <a:t>                     RIGHT OUTER JOIN</a:t>
            </a:r>
          </a:p>
          <a:p>
            <a:pPr>
              <a:buNone/>
            </a:pPr>
            <a:r>
              <a:rPr lang="en-US" dirty="0" smtClean="0"/>
              <a:t>                     LEFT OUTER JOIN</a:t>
            </a:r>
          </a:p>
          <a:p>
            <a:pPr lvl="1">
              <a:buNone/>
            </a:pPr>
            <a:r>
              <a:rPr lang="en-US" dirty="0" smtClean="0"/>
              <a:t>                      FULL OUTER JOIN</a:t>
            </a:r>
          </a:p>
          <a:p>
            <a:pPr lvl="1">
              <a:buNone/>
            </a:pPr>
            <a:endParaRPr lang="en-US" dirty="0" smtClean="0"/>
          </a:p>
          <a:p>
            <a:pPr lvl="1"/>
            <a:r>
              <a:rPr lang="en-US" dirty="0" smtClean="0"/>
              <a:t>SELF JOIN</a:t>
            </a:r>
            <a:endParaRPr lang="en-US" dirty="0"/>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z="4000" dirty="0" smtClean="0"/>
              <a:t>TYPES</a:t>
            </a:r>
            <a:r>
              <a:rPr lang="en-US" dirty="0" smtClean="0"/>
              <a:t> OF JOINS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r="17647" b="3645"/>
          <a:stretch>
            <a:fillRect/>
          </a:stretch>
        </p:blipFill>
        <p:spPr bwMode="auto">
          <a:xfrm>
            <a:off x="914400" y="1676401"/>
            <a:ext cx="6858000" cy="47244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1. EQUI JOIN</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solidFill>
                  <a:srgbClr val="FF0000"/>
                </a:solidFill>
              </a:rPr>
              <a:t>SELECT</a:t>
            </a:r>
            <a:r>
              <a:rPr lang="en-US" dirty="0" smtClean="0"/>
              <a:t> </a:t>
            </a:r>
          </a:p>
          <a:p>
            <a:pPr>
              <a:buNone/>
            </a:pPr>
            <a:r>
              <a:rPr lang="en-US" dirty="0" smtClean="0"/>
              <a:t>	E.EMPNO , E.ENAME , E.DEPTNO , D.DNAME,D.DEPTNO,D.LOC </a:t>
            </a:r>
          </a:p>
          <a:p>
            <a:pPr>
              <a:buNone/>
            </a:pPr>
            <a:r>
              <a:rPr lang="en-US" b="1" dirty="0" smtClean="0">
                <a:solidFill>
                  <a:srgbClr val="FF0000"/>
                </a:solidFill>
              </a:rPr>
              <a:t>FROM</a:t>
            </a:r>
            <a:r>
              <a:rPr lang="en-US" dirty="0" smtClean="0"/>
              <a:t> </a:t>
            </a:r>
          </a:p>
          <a:p>
            <a:pPr>
              <a:buNone/>
            </a:pPr>
            <a:r>
              <a:rPr lang="en-US" dirty="0" smtClean="0"/>
              <a:t>EMP E , DEPT D </a:t>
            </a:r>
          </a:p>
          <a:p>
            <a:pPr>
              <a:buNone/>
            </a:pPr>
            <a:r>
              <a:rPr lang="en-US" b="1" dirty="0" smtClean="0">
                <a:solidFill>
                  <a:srgbClr val="FF0000"/>
                </a:solidFill>
              </a:rPr>
              <a:t>WHERE</a:t>
            </a:r>
            <a:r>
              <a:rPr lang="en-US" dirty="0" smtClean="0"/>
              <a:t> </a:t>
            </a:r>
          </a:p>
          <a:p>
            <a:pPr>
              <a:buNone/>
            </a:pPr>
            <a:r>
              <a:rPr lang="en-US" dirty="0" smtClean="0"/>
              <a:t>E.DEPTNO = D.DEPTNO</a:t>
            </a:r>
            <a:endParaRPr lang="en-US" dirty="0"/>
          </a:p>
        </p:txBody>
      </p:sp>
      <p:sp>
        <p:nvSpPr>
          <p:cNvPr id="2" name="Title 1"/>
          <p:cNvSpPr>
            <a:spLocks noGrp="1"/>
          </p:cNvSpPr>
          <p:nvPr>
            <p:ph type="title"/>
          </p:nvPr>
        </p:nvSpPr>
        <p:spPr/>
        <p:txBody>
          <a:bodyPr>
            <a:normAutofit fontScale="90000"/>
          </a:bodyPr>
          <a:lstStyle/>
          <a:p>
            <a:r>
              <a:rPr lang="en-US" dirty="0" smtClean="0"/>
              <a:t>RETRIEVING RECORDS WITH EQUI JOIN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FF0000"/>
                </a:solidFill>
              </a:rPr>
              <a:t>SELECT </a:t>
            </a:r>
          </a:p>
          <a:p>
            <a:pPr>
              <a:buNone/>
            </a:pPr>
            <a:r>
              <a:rPr lang="en-US" dirty="0" smtClean="0"/>
              <a:t>E.ENAME,D.DEPTNO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D.DEPT</a:t>
            </a:r>
          </a:p>
          <a:p>
            <a:pPr>
              <a:buNone/>
            </a:pPr>
            <a:r>
              <a:rPr lang="en-US" dirty="0" smtClean="0">
                <a:solidFill>
                  <a:srgbClr val="FF0000"/>
                </a:solidFill>
              </a:rPr>
              <a:t>AND</a:t>
            </a:r>
          </a:p>
          <a:p>
            <a:pPr>
              <a:buNone/>
            </a:pPr>
            <a:r>
              <a:rPr lang="en-US" dirty="0" smtClean="0"/>
              <a:t>ENAME = ‘MILLAR’;</a:t>
            </a:r>
            <a:endParaRPr lang="en-US" dirty="0"/>
          </a:p>
        </p:txBody>
      </p:sp>
      <p:sp>
        <p:nvSpPr>
          <p:cNvPr id="2" name="Title 1"/>
          <p:cNvSpPr>
            <a:spLocks noGrp="1"/>
          </p:cNvSpPr>
          <p:nvPr>
            <p:ph type="title"/>
          </p:nvPr>
        </p:nvSpPr>
        <p:spPr/>
        <p:txBody>
          <a:bodyPr>
            <a:normAutofit fontScale="90000"/>
          </a:bodyPr>
          <a:lstStyle/>
          <a:p>
            <a:r>
              <a:rPr lang="en-US" dirty="0" smtClean="0"/>
              <a:t>ADDITIONAL SEARCH CONDITIONS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403</TotalTime>
  <Words>1855</Words>
  <Application>Microsoft Office PowerPoint</Application>
  <PresentationFormat>On-screen Show (4:3)</PresentationFormat>
  <Paragraphs>259</Paragraphs>
  <Slides>32</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Calibri</vt:lpstr>
      <vt:lpstr>Courier New</vt:lpstr>
      <vt:lpstr>Lucida Sans Unicode</vt:lpstr>
      <vt:lpstr>Times</vt:lpstr>
      <vt:lpstr>Times New Roman</vt:lpstr>
      <vt:lpstr>TimesNewRoman</vt:lpstr>
      <vt:lpstr>Verdana</vt:lpstr>
      <vt:lpstr>Wingdings</vt:lpstr>
      <vt:lpstr>Wingdings 2</vt:lpstr>
      <vt:lpstr>Wingdings 3</vt:lpstr>
      <vt:lpstr>Concourse</vt:lpstr>
      <vt:lpstr>Document</vt:lpstr>
      <vt:lpstr>Database Systems</vt:lpstr>
      <vt:lpstr>OBJECTIVES:</vt:lpstr>
      <vt:lpstr>LEARNING OUTCOMES</vt:lpstr>
      <vt:lpstr>PowerPoint Presentation</vt:lpstr>
      <vt:lpstr>CARTESIAN PRODUCT</vt:lpstr>
      <vt:lpstr>TYPES OF JOINS</vt:lpstr>
      <vt:lpstr>1. EQUI JOIN</vt:lpstr>
      <vt:lpstr>RETRIEVING RECORDS WITH EQUI JOIN</vt:lpstr>
      <vt:lpstr>ADDITIONAL SEARCH CONDITIONS </vt:lpstr>
      <vt:lpstr>2) NON EQUIJOIN</vt:lpstr>
      <vt:lpstr>PowerPoint Presentation</vt:lpstr>
      <vt:lpstr>RETRIEVE RECORD FROM NONEQUI-JOINS</vt:lpstr>
      <vt:lpstr>3) OUTER JOINS</vt:lpstr>
      <vt:lpstr>I. LEFT OUTER JOIN</vt:lpstr>
      <vt:lpstr>HOW TO RETRIEVE RECORDS USING LEFT OUTER JOIN??</vt:lpstr>
      <vt:lpstr>II. RIGHT OUTER JOIN</vt:lpstr>
      <vt:lpstr>HOW TO RETRIEVE RECORDS USING RIGHT OUTER JOIN??</vt:lpstr>
      <vt:lpstr>III. FULL OUTER JOIN</vt:lpstr>
      <vt:lpstr>HOW TO RETRIEVE RECORDS USING FULL OUTER JOIN??</vt:lpstr>
      <vt:lpstr>4) SELF JOIN</vt:lpstr>
      <vt:lpstr>SET OPERATORS</vt:lpstr>
      <vt:lpstr>Set Operators</vt:lpstr>
      <vt:lpstr>Tables Used in This Lesson</vt:lpstr>
      <vt:lpstr>UNION Operator</vt:lpstr>
      <vt:lpstr>Using the UNION Operator</vt:lpstr>
      <vt:lpstr>UNION ALL Operator</vt:lpstr>
      <vt:lpstr>Using the UNION ALL Operator</vt:lpstr>
      <vt:lpstr>INTERSECT Operator</vt:lpstr>
      <vt:lpstr>Using the INTERSECT Operator</vt:lpstr>
      <vt:lpstr>MINUS Operator</vt:lpstr>
      <vt:lpstr>MINUS Operator</vt:lpstr>
      <vt:lpstr>Set Operator Guidelines</vt:lpstr>
    </vt:vector>
  </TitlesOfParts>
  <Company>UR-REHMAN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9i Labs</dc:title>
  <dc:creator>BESMILLAH</dc:creator>
  <cp:lastModifiedBy>Shoaib Raza</cp:lastModifiedBy>
  <cp:revision>152</cp:revision>
  <dcterms:created xsi:type="dcterms:W3CDTF">2013-08-30T08:00:44Z</dcterms:created>
  <dcterms:modified xsi:type="dcterms:W3CDTF">2016-10-14T08:12:22Z</dcterms:modified>
</cp:coreProperties>
</file>