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77" r:id="rId3"/>
    <p:sldId id="278" r:id="rId4"/>
    <p:sldId id="279" r:id="rId5"/>
    <p:sldId id="258" r:id="rId6"/>
    <p:sldId id="280" r:id="rId7"/>
    <p:sldId id="281" r:id="rId8"/>
    <p:sldId id="282" r:id="rId9"/>
    <p:sldId id="286" r:id="rId10"/>
    <p:sldId id="285" r:id="rId11"/>
    <p:sldId id="267" r:id="rId12"/>
    <p:sldId id="284"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10/14/2016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88950" y="161925"/>
            <a:ext cx="5875338" cy="4405313"/>
          </a:xfrm>
          <a:ln cap="flat"/>
        </p:spPr>
      </p:sp>
      <p:sp>
        <p:nvSpPr>
          <p:cNvPr id="10243" name="Rectangle 3"/>
          <p:cNvSpPr>
            <a:spLocks noChangeArrowheads="1"/>
          </p:cNvSpPr>
          <p:nvPr/>
        </p:nvSpPr>
        <p:spPr bwMode="auto">
          <a:xfrm>
            <a:off x="3883272" y="0"/>
            <a:ext cx="2976324" cy="461176"/>
          </a:xfrm>
          <a:prstGeom prst="rect">
            <a:avLst/>
          </a:prstGeom>
          <a:noFill/>
          <a:ln w="9525">
            <a:noFill/>
            <a:miter lim="800000"/>
            <a:headEnd/>
            <a:tailEnd/>
          </a:ln>
          <a:effectLst/>
        </p:spPr>
        <p:txBody>
          <a:bodyPr wrap="none" lIns="92629" tIns="46314" rIns="92629" bIns="46314" anchor="ctr"/>
          <a:lstStyle/>
          <a:p>
            <a:endParaRPr lang="en-US"/>
          </a:p>
        </p:txBody>
      </p:sp>
      <p:sp>
        <p:nvSpPr>
          <p:cNvPr id="10244" name="Rectangle 4"/>
          <p:cNvSpPr>
            <a:spLocks noChangeArrowheads="1"/>
          </p:cNvSpPr>
          <p:nvPr/>
        </p:nvSpPr>
        <p:spPr bwMode="auto">
          <a:xfrm>
            <a:off x="-3193" y="0"/>
            <a:ext cx="2973130" cy="461176"/>
          </a:xfrm>
          <a:prstGeom prst="rect">
            <a:avLst/>
          </a:prstGeom>
          <a:noFill/>
          <a:ln w="9525">
            <a:noFill/>
            <a:miter lim="800000"/>
            <a:headEnd/>
            <a:tailEnd/>
          </a:ln>
          <a:effectLst/>
        </p:spPr>
        <p:txBody>
          <a:bodyPr wrap="none" lIns="92629" tIns="46314" rIns="92629" bIns="46314" anchor="ctr"/>
          <a:lstStyle/>
          <a:p>
            <a:endParaRPr lang="en-US"/>
          </a:p>
        </p:txBody>
      </p:sp>
      <p:sp>
        <p:nvSpPr>
          <p:cNvPr id="10245" name="Rectangle 5"/>
          <p:cNvSpPr>
            <a:spLocks noGrp="1" noChangeArrowheads="1"/>
          </p:cNvSpPr>
          <p:nvPr>
            <p:ph type="body" idx="1"/>
          </p:nvPr>
        </p:nvSpPr>
        <p:spPr>
          <a:noFill/>
          <a:ln/>
        </p:spPr>
        <p:txBody>
          <a:bodyPr/>
          <a:lstStyle/>
          <a:p>
            <a:r>
              <a:rPr lang="en-US"/>
              <a:t>Data Manipulation Language</a:t>
            </a:r>
          </a:p>
          <a:p>
            <a:pPr lvl="1"/>
            <a:r>
              <a:rPr lang="en-US">
                <a:solidFill>
                  <a:srgbClr val="FC0128"/>
                </a:solidFill>
              </a:rPr>
              <a:t>Data manipulation language </a:t>
            </a:r>
            <a:r>
              <a:rPr lang="en-US"/>
              <a:t>(</a:t>
            </a:r>
            <a:r>
              <a:rPr lang="en-US">
                <a:solidFill>
                  <a:srgbClr val="FC0128"/>
                </a:solidFill>
              </a:rPr>
              <a:t>DML)</a:t>
            </a:r>
            <a:r>
              <a:rPr lang="en-US"/>
              <a:t> is a core part of SQL. When you want to add, update, or delete data in the database, you execute a DML statement. A collection of DML statements that form a logical unit of work is called a </a:t>
            </a:r>
            <a:r>
              <a:rPr lang="en-US" i="1"/>
              <a:t>transaction</a:t>
            </a:r>
            <a:r>
              <a:rPr lang="en-US" b="1" i="1"/>
              <a:t>.</a:t>
            </a:r>
            <a:r>
              <a:rPr lang="en-US"/>
              <a:t> </a:t>
            </a:r>
          </a:p>
          <a:p>
            <a:pPr lvl="1"/>
            <a:r>
              <a:rPr lang="en-US"/>
              <a:t>Consider a banking database. When a bank customer transfers money from a savings account to a checking account, the transaction might consist of three separate operations: decrease the savings account, increase the checking account, and record the </a:t>
            </a:r>
            <a:r>
              <a:rPr lang="en-US">
                <a:solidFill>
                  <a:srgbClr val="FC0128"/>
                </a:solidFill>
              </a:rPr>
              <a:t>transaction </a:t>
            </a:r>
            <a:r>
              <a:rPr lang="en-US"/>
              <a:t>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lvl="1"/>
            <a:endParaRPr lang="en-US"/>
          </a:p>
          <a:p>
            <a:pPr lvl="1"/>
            <a:endParaRPr lang="en-US"/>
          </a:p>
          <a:p>
            <a:r>
              <a:rPr lang="en-US">
                <a:solidFill>
                  <a:schemeClr val="accent2"/>
                </a:solidFill>
              </a:rPr>
              <a:t>Class Management Note</a:t>
            </a:r>
          </a:p>
          <a:p>
            <a:pPr lvl="1"/>
            <a:r>
              <a:rPr lang="en-US">
                <a:solidFill>
                  <a:schemeClr val="accent2"/>
                </a:solidFill>
              </a:rPr>
              <a:t>DML statements can be issued directly in SQL*Plus, performed automatically by tools such as Oracle Developer or programmed with tools such as the 3GL precompilers. </a:t>
            </a:r>
          </a:p>
          <a:p>
            <a:pPr lvl="1"/>
            <a:r>
              <a:rPr lang="en-US">
                <a:solidFill>
                  <a:schemeClr val="accent2"/>
                </a:solidFill>
              </a:rPr>
              <a:t>Every table has INSERT, UPDATE, and DELETE privileges associated with it. These privileges are automatically granted to the creator of the table, but in general they must be explicitly granted to other users.</a:t>
            </a:r>
          </a:p>
          <a:p>
            <a:pPr lvl="1"/>
            <a:r>
              <a:rPr lang="en-US">
                <a:solidFill>
                  <a:schemeClr val="accent2"/>
                </a:solidFill>
              </a:rPr>
              <a:t>Starting with Oracle 7.2, you can place a subquery in the place of the table name in an UPDATE statement, essentially the same way a view is used. </a:t>
            </a:r>
          </a:p>
        </p:txBody>
      </p:sp>
    </p:spTree>
    <p:extLst>
      <p:ext uri="{BB962C8B-B14F-4D97-AF65-F5344CB8AC3E}">
        <p14:creationId xmlns:p14="http://schemas.microsoft.com/office/powerpoint/2010/main" val="2800056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88950" y="161925"/>
            <a:ext cx="5875338" cy="4405313"/>
          </a:xfrm>
          <a:ln cap="flat"/>
        </p:spPr>
      </p:sp>
      <p:sp>
        <p:nvSpPr>
          <p:cNvPr id="63491" name="Rectangle 3"/>
          <p:cNvSpPr>
            <a:spLocks noGrp="1" noChangeArrowheads="1"/>
          </p:cNvSpPr>
          <p:nvPr>
            <p:ph type="body" idx="1"/>
          </p:nvPr>
        </p:nvSpPr>
        <p:spPr>
          <a:noFill/>
          <a:ln/>
        </p:spPr>
        <p:txBody>
          <a:bodyPr/>
          <a:lstStyle/>
          <a:p>
            <a:r>
              <a:rPr lang="en-US"/>
              <a:t>Committing Changes</a:t>
            </a:r>
          </a:p>
          <a:p>
            <a:pPr lvl="1"/>
            <a:r>
              <a:rPr lang="en-US"/>
              <a:t>Every data change made during the transaction is temporary until the transaction is committed.</a:t>
            </a:r>
          </a:p>
          <a:p>
            <a:pPr lvl="1"/>
            <a:r>
              <a:rPr lang="en-US"/>
              <a:t>State of the data before COMMIT or ROLLBACK is issued:</a:t>
            </a:r>
          </a:p>
          <a:p>
            <a:pPr lvl="2"/>
            <a:r>
              <a:rPr lang="en-US"/>
              <a:t>Data manipulation operations primarily affect the database buffer; therefore, the previous state of the data can be recovered.</a:t>
            </a:r>
          </a:p>
          <a:p>
            <a:pPr lvl="2"/>
            <a:r>
              <a:rPr lang="en-US"/>
              <a:t>The current user can review the results of the data manipulation operations by querying the tables.</a:t>
            </a:r>
          </a:p>
          <a:p>
            <a:pPr lvl="2"/>
            <a:r>
              <a:rPr lang="en-US"/>
              <a:t>Other users cannot view the results of the data manipulation operations made by the current user. The Oracle Server institutes read consistency to ensure that each user sees data as it existed at the last commit.</a:t>
            </a:r>
          </a:p>
          <a:p>
            <a:pPr lvl="2"/>
            <a:r>
              <a:rPr lang="en-US"/>
              <a:t>The affected rows are locked; other users cannot change the data in the affected rows.</a:t>
            </a:r>
          </a:p>
          <a:p>
            <a:endParaRPr lang="en-US">
              <a:solidFill>
                <a:schemeClr val="accent2"/>
              </a:solidFill>
            </a:endParaRPr>
          </a:p>
          <a:p>
            <a:r>
              <a:rPr lang="en-US">
                <a:solidFill>
                  <a:schemeClr val="accent2"/>
                </a:solidFill>
              </a:rPr>
              <a:t>Class Management Note</a:t>
            </a:r>
          </a:p>
          <a:p>
            <a:pPr lvl="1"/>
            <a:r>
              <a:rPr lang="en-US">
                <a:solidFill>
                  <a:schemeClr val="accent2"/>
                </a:solidFill>
              </a:rPr>
              <a:t>With the Oracle Server, data changes may actually be written to the database files before COMMIT, but they are still only temporary.</a:t>
            </a:r>
            <a:br>
              <a:rPr lang="en-US">
                <a:solidFill>
                  <a:schemeClr val="accent2"/>
                </a:solidFill>
              </a:rPr>
            </a:br>
            <a:r>
              <a:rPr lang="en-US">
                <a:solidFill>
                  <a:schemeClr val="accent2"/>
                </a:solidFill>
              </a:rPr>
              <a:t>If a number of users are making changes simultaneously to the same table, then each user sees only his or her changes until other users commit their changes.</a:t>
            </a:r>
            <a:br>
              <a:rPr lang="en-US">
                <a:solidFill>
                  <a:schemeClr val="accent2"/>
                </a:solidFill>
              </a:rPr>
            </a:br>
            <a:r>
              <a:rPr lang="en-US">
                <a:solidFill>
                  <a:schemeClr val="accent2"/>
                </a:solidFill>
              </a:rPr>
              <a:t>Other users see data as it is committed in the database (in other words, before changes).</a:t>
            </a:r>
            <a:br>
              <a:rPr lang="en-US">
                <a:solidFill>
                  <a:schemeClr val="accent2"/>
                </a:solidFill>
              </a:rPr>
            </a:br>
            <a:r>
              <a:rPr lang="en-US">
                <a:solidFill>
                  <a:schemeClr val="accent2"/>
                </a:solidFill>
              </a:rPr>
              <a:t>By default, the Oracle Server has </a:t>
            </a:r>
            <a:r>
              <a:rPr lang="en-US" i="1">
                <a:solidFill>
                  <a:schemeClr val="accent2"/>
                </a:solidFill>
              </a:rPr>
              <a:t>row-level locking</a:t>
            </a:r>
            <a:r>
              <a:rPr lang="en-US">
                <a:solidFill>
                  <a:schemeClr val="accent2"/>
                </a:solidFill>
              </a:rPr>
              <a:t>. It is possible to alter the default locking mechanism.</a:t>
            </a:r>
          </a:p>
        </p:txBody>
      </p:sp>
    </p:spTree>
    <p:extLst>
      <p:ext uri="{BB962C8B-B14F-4D97-AF65-F5344CB8AC3E}">
        <p14:creationId xmlns:p14="http://schemas.microsoft.com/office/powerpoint/2010/main" val="132027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88950" y="161925"/>
            <a:ext cx="5875338" cy="4405313"/>
          </a:xfrm>
          <a:ln cap="flat"/>
        </p:spPr>
      </p:sp>
      <p:sp>
        <p:nvSpPr>
          <p:cNvPr id="65539" name="Rectangle 3"/>
          <p:cNvSpPr>
            <a:spLocks noGrp="1" noChangeArrowheads="1"/>
          </p:cNvSpPr>
          <p:nvPr>
            <p:ph type="body" idx="1"/>
          </p:nvPr>
        </p:nvSpPr>
        <p:spPr>
          <a:noFill/>
          <a:ln/>
        </p:spPr>
        <p:txBody>
          <a:bodyPr/>
          <a:lstStyle/>
          <a:p>
            <a:r>
              <a:rPr lang="en-US"/>
              <a:t>Committing Changes (continued)</a:t>
            </a:r>
          </a:p>
          <a:p>
            <a:pPr lvl="1"/>
            <a:r>
              <a:rPr lang="en-US"/>
              <a:t>Make all pending changes permanent by using the COMMIT statement. Following a COMMIT:</a:t>
            </a:r>
          </a:p>
          <a:p>
            <a:pPr lvl="1"/>
            <a:r>
              <a:rPr lang="en-US"/>
              <a:t>State of the data after a COMMIT is issued:</a:t>
            </a:r>
          </a:p>
          <a:p>
            <a:pPr lvl="2"/>
            <a:r>
              <a:rPr lang="en-US"/>
              <a:t>Data changes are written to the database.</a:t>
            </a:r>
          </a:p>
          <a:p>
            <a:pPr lvl="2"/>
            <a:r>
              <a:rPr lang="en-US"/>
              <a:t>The previous state of the data is permanently lost.</a:t>
            </a:r>
          </a:p>
          <a:p>
            <a:pPr lvl="2"/>
            <a:r>
              <a:rPr lang="en-US"/>
              <a:t>All users can view the results of the transaction.</a:t>
            </a:r>
          </a:p>
          <a:p>
            <a:pPr lvl="2"/>
            <a:r>
              <a:rPr lang="en-US"/>
              <a:t>The locks on the affected rows are released; the rows are now available for other users to perform new data changes.</a:t>
            </a:r>
          </a:p>
          <a:p>
            <a:pPr lvl="2"/>
            <a:r>
              <a:rPr lang="en-US"/>
              <a:t>All savepoints are erased.</a:t>
            </a:r>
          </a:p>
          <a:p>
            <a:endParaRPr lang="en-US" b="0">
              <a:latin typeface="Times New Roman" pitchFamily="18" charset="0"/>
            </a:endParaRPr>
          </a:p>
        </p:txBody>
      </p:sp>
    </p:spTree>
    <p:extLst>
      <p:ext uri="{BB962C8B-B14F-4D97-AF65-F5344CB8AC3E}">
        <p14:creationId xmlns:p14="http://schemas.microsoft.com/office/powerpoint/2010/main" val="1548903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488950" y="161925"/>
            <a:ext cx="5875338" cy="4405313"/>
          </a:xfrm>
          <a:ln cap="flat"/>
        </p:spPr>
      </p:sp>
      <p:sp>
        <p:nvSpPr>
          <p:cNvPr id="67587" name="Rectangle 3"/>
          <p:cNvSpPr>
            <a:spLocks noGrp="1" noChangeArrowheads="1"/>
          </p:cNvSpPr>
          <p:nvPr>
            <p:ph type="body" idx="1"/>
          </p:nvPr>
        </p:nvSpPr>
        <p:spPr>
          <a:xfrm>
            <a:off x="411959" y="4773964"/>
            <a:ext cx="6297544" cy="3756196"/>
          </a:xfrm>
          <a:noFill/>
          <a:ln/>
        </p:spPr>
        <p:txBody>
          <a:bodyPr/>
          <a:lstStyle/>
          <a:p>
            <a:pPr>
              <a:tabLst/>
            </a:pPr>
            <a:r>
              <a:rPr lang="en-US"/>
              <a:t>Committing Changes (continued)</a:t>
            </a:r>
          </a:p>
          <a:p>
            <a:pPr lvl="1">
              <a:tabLst/>
            </a:pPr>
            <a:r>
              <a:rPr lang="en-US"/>
              <a:t>The slide example updates the EMP table and sets the department number for employee 7782 (Clark) to 10. It then makes the change permanent by issuing the COMMIT statement.</a:t>
            </a:r>
          </a:p>
          <a:p>
            <a:pPr>
              <a:tabLst/>
            </a:pPr>
            <a:r>
              <a:rPr lang="en-US"/>
              <a:t>Example</a:t>
            </a:r>
          </a:p>
          <a:p>
            <a:pPr lvl="1">
              <a:tabLst/>
            </a:pPr>
            <a:r>
              <a:rPr lang="en-US"/>
              <a:t>Create a new ADVERTISING department with at least one employee. Make the data change permanent.</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Use this example to explain how COMMIT ensures that two related operations should occur together or not at all. In this case, COMMIT prevents empty departments from being created.</a:t>
            </a:r>
          </a:p>
        </p:txBody>
      </p:sp>
      <p:sp>
        <p:nvSpPr>
          <p:cNvPr id="67588" name="Rectangle 4"/>
          <p:cNvSpPr>
            <a:spLocks noChangeArrowheads="1"/>
          </p:cNvSpPr>
          <p:nvPr/>
        </p:nvSpPr>
        <p:spPr bwMode="auto">
          <a:xfrm>
            <a:off x="621133" y="5891916"/>
            <a:ext cx="5571026" cy="602709"/>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67589" name="Rectangle 5"/>
          <p:cNvSpPr>
            <a:spLocks noChangeArrowheads="1"/>
          </p:cNvSpPr>
          <p:nvPr/>
        </p:nvSpPr>
        <p:spPr bwMode="auto">
          <a:xfrm>
            <a:off x="578021" y="5920542"/>
            <a:ext cx="4141944" cy="591577"/>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INSERT INTO department(deptno, dname, loc)</a:t>
            </a:r>
          </a:p>
          <a:p>
            <a:pPr defTabSz="839448">
              <a:spcBef>
                <a:spcPct val="0"/>
              </a:spcBef>
            </a:pPr>
            <a:r>
              <a:rPr lang="en-US" sz="1100" dirty="0">
                <a:latin typeface="Courier New" pitchFamily="49" charset="0"/>
              </a:rPr>
              <a:t>  2  VALUES      (50, </a:t>
            </a:r>
            <a:r>
              <a:rPr lang="en-US" sz="1100" dirty="0">
                <a:solidFill>
                  <a:srgbClr val="000000"/>
                </a:solidFill>
                <a:latin typeface="Courier New" pitchFamily="49" charset="0"/>
              </a:rPr>
              <a:t>'</a:t>
            </a:r>
            <a:r>
              <a:rPr lang="en-US" sz="1100" dirty="0">
                <a:latin typeface="Courier New" pitchFamily="49" charset="0"/>
              </a:rPr>
              <a:t>ADVERTISING</a:t>
            </a:r>
            <a:r>
              <a:rPr lang="en-US" sz="1100" dirty="0">
                <a:solidFill>
                  <a:srgbClr val="000000"/>
                </a:solidFill>
                <a:latin typeface="Courier New" pitchFamily="49" charset="0"/>
              </a:rPr>
              <a:t>'</a:t>
            </a:r>
            <a:r>
              <a:rPr lang="en-US" sz="1100" dirty="0">
                <a:latin typeface="Courier New" pitchFamily="49" charset="0"/>
              </a:rPr>
              <a:t>, </a:t>
            </a:r>
            <a:r>
              <a:rPr lang="en-US" sz="1100" dirty="0">
                <a:solidFill>
                  <a:srgbClr val="000000"/>
                </a:solidFill>
                <a:latin typeface="Courier New" pitchFamily="49" charset="0"/>
              </a:rPr>
              <a:t>'</a:t>
            </a:r>
            <a:r>
              <a:rPr lang="en-US" sz="1100" dirty="0">
                <a:latin typeface="Courier New" pitchFamily="49" charset="0"/>
              </a:rPr>
              <a:t>MIAMI</a:t>
            </a:r>
            <a:r>
              <a:rPr lang="en-US" sz="1100" dirty="0">
                <a:solidFill>
                  <a:srgbClr val="000000"/>
                </a:solidFill>
                <a:latin typeface="Courier New" pitchFamily="49" charset="0"/>
              </a:rPr>
              <a:t>'</a:t>
            </a:r>
            <a:r>
              <a:rPr lang="en-US" sz="1100" dirty="0">
                <a:latin typeface="Courier New" pitchFamily="49" charset="0"/>
              </a:rPr>
              <a:t>);</a:t>
            </a:r>
          </a:p>
          <a:p>
            <a:pPr defTabSz="839448">
              <a:spcBef>
                <a:spcPct val="0"/>
              </a:spcBef>
            </a:pPr>
            <a:r>
              <a:rPr lang="en-US" sz="1100" dirty="0">
                <a:latin typeface="Courier New" pitchFamily="49" charset="0"/>
              </a:rPr>
              <a:t>1 row created.</a:t>
            </a:r>
          </a:p>
        </p:txBody>
      </p:sp>
      <p:sp>
        <p:nvSpPr>
          <p:cNvPr id="67590" name="Rectangle 6"/>
          <p:cNvSpPr>
            <a:spLocks noChangeArrowheads="1"/>
          </p:cNvSpPr>
          <p:nvPr/>
        </p:nvSpPr>
        <p:spPr bwMode="auto">
          <a:xfrm>
            <a:off x="621133" y="6580499"/>
            <a:ext cx="5571026" cy="788770"/>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67591" name="Rectangle 7"/>
          <p:cNvSpPr>
            <a:spLocks noChangeArrowheads="1"/>
          </p:cNvSpPr>
          <p:nvPr/>
        </p:nvSpPr>
        <p:spPr bwMode="auto">
          <a:xfrm>
            <a:off x="589198" y="6617076"/>
            <a:ext cx="2371159" cy="760145"/>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UPDATE  employee</a:t>
            </a:r>
          </a:p>
          <a:p>
            <a:pPr defTabSz="839448">
              <a:spcBef>
                <a:spcPct val="0"/>
              </a:spcBef>
            </a:pPr>
            <a:r>
              <a:rPr lang="en-US" sz="1100" dirty="0">
                <a:latin typeface="Courier New" pitchFamily="49" charset="0"/>
              </a:rPr>
              <a:t>  2  SET     deptno = 50</a:t>
            </a:r>
          </a:p>
          <a:p>
            <a:pPr defTabSz="839448">
              <a:spcBef>
                <a:spcPct val="0"/>
              </a:spcBef>
            </a:pPr>
            <a:r>
              <a:rPr lang="en-US" sz="1100" dirty="0">
                <a:latin typeface="Courier New" pitchFamily="49" charset="0"/>
              </a:rPr>
              <a:t>  3  WHERE   empno = 7876;</a:t>
            </a:r>
          </a:p>
          <a:p>
            <a:pPr defTabSz="839448">
              <a:spcBef>
                <a:spcPct val="0"/>
              </a:spcBef>
            </a:pPr>
            <a:r>
              <a:rPr lang="en-US" sz="1100" dirty="0">
                <a:latin typeface="Courier New" pitchFamily="49" charset="0"/>
              </a:rPr>
              <a:t>1 row updated.</a:t>
            </a:r>
          </a:p>
        </p:txBody>
      </p:sp>
      <p:sp>
        <p:nvSpPr>
          <p:cNvPr id="67592" name="Rectangle 8"/>
          <p:cNvSpPr>
            <a:spLocks noChangeArrowheads="1"/>
          </p:cNvSpPr>
          <p:nvPr/>
        </p:nvSpPr>
        <p:spPr bwMode="auto">
          <a:xfrm>
            <a:off x="621133" y="7456734"/>
            <a:ext cx="5571026" cy="453224"/>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67593" name="Rectangle 9"/>
          <p:cNvSpPr>
            <a:spLocks noChangeArrowheads="1"/>
          </p:cNvSpPr>
          <p:nvPr/>
        </p:nvSpPr>
        <p:spPr bwMode="auto">
          <a:xfrm>
            <a:off x="589198" y="7477406"/>
            <a:ext cx="1528080" cy="423010"/>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COMMIT; </a:t>
            </a:r>
          </a:p>
          <a:p>
            <a:pPr defTabSz="839448">
              <a:spcBef>
                <a:spcPct val="0"/>
              </a:spcBef>
            </a:pPr>
            <a:r>
              <a:rPr lang="en-US" sz="1100" dirty="0">
                <a:latin typeface="Courier New" pitchFamily="49" charset="0"/>
              </a:rPr>
              <a:t>Commit complete.</a:t>
            </a:r>
          </a:p>
        </p:txBody>
      </p:sp>
    </p:spTree>
    <p:extLst>
      <p:ext uri="{BB962C8B-B14F-4D97-AF65-F5344CB8AC3E}">
        <p14:creationId xmlns:p14="http://schemas.microsoft.com/office/powerpoint/2010/main" val="20760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88950" y="161925"/>
            <a:ext cx="5875338" cy="4405313"/>
          </a:xfrm>
          <a:ln cap="flat"/>
        </p:spPr>
      </p:sp>
      <p:sp>
        <p:nvSpPr>
          <p:cNvPr id="69635" name="Rectangle 3"/>
          <p:cNvSpPr>
            <a:spLocks noGrp="1" noChangeArrowheads="1"/>
          </p:cNvSpPr>
          <p:nvPr>
            <p:ph type="body" idx="1"/>
          </p:nvPr>
        </p:nvSpPr>
        <p:spPr>
          <a:noFill/>
          <a:ln/>
        </p:spPr>
        <p:txBody>
          <a:bodyPr/>
          <a:lstStyle/>
          <a:p>
            <a:pPr>
              <a:tabLst/>
            </a:pPr>
            <a:r>
              <a:rPr lang="en-US"/>
              <a:t>Rolling Back Changes</a:t>
            </a:r>
          </a:p>
          <a:p>
            <a:pPr lvl="1">
              <a:tabLst/>
            </a:pPr>
            <a:r>
              <a:rPr lang="en-US"/>
              <a:t>Discard all pending changes by using the ROLLBACK statement. Following a ROLLBACK:</a:t>
            </a:r>
          </a:p>
          <a:p>
            <a:pPr lvl="2">
              <a:tabLst/>
            </a:pPr>
            <a:r>
              <a:rPr lang="en-US"/>
              <a:t>Data changes are undone.</a:t>
            </a:r>
          </a:p>
          <a:p>
            <a:pPr lvl="2">
              <a:tabLst/>
            </a:pPr>
            <a:r>
              <a:rPr lang="en-US"/>
              <a:t>The previous state of the data is restored.</a:t>
            </a:r>
          </a:p>
          <a:p>
            <a:pPr lvl="2">
              <a:tabLst/>
            </a:pPr>
            <a:r>
              <a:rPr lang="en-US"/>
              <a:t>The locks on the affected rows are released.</a:t>
            </a:r>
          </a:p>
          <a:p>
            <a:pPr>
              <a:tabLst/>
            </a:pPr>
            <a:r>
              <a:rPr lang="en-US"/>
              <a:t>Example</a:t>
            </a:r>
          </a:p>
          <a:p>
            <a:pPr lvl="1">
              <a:tabLst/>
            </a:pPr>
            <a:r>
              <a:rPr lang="en-US"/>
              <a:t>While attempting to remove a record from the TEST table, you can accidentally empty the table. You can correct the mistake, reissue the proper statement, and make the data change permanent.</a:t>
            </a:r>
          </a:p>
          <a:p>
            <a:pPr>
              <a:tabLst/>
            </a:pPr>
            <a:endParaRPr lang="en-US" b="0">
              <a:latin typeface="Times New Roman" pitchFamily="18" charset="0"/>
            </a:endParaRPr>
          </a:p>
        </p:txBody>
      </p:sp>
      <p:sp>
        <p:nvSpPr>
          <p:cNvPr id="69636" name="Rectangle 4"/>
          <p:cNvSpPr>
            <a:spLocks noChangeArrowheads="1"/>
          </p:cNvSpPr>
          <p:nvPr/>
        </p:nvSpPr>
        <p:spPr bwMode="auto">
          <a:xfrm>
            <a:off x="622729" y="6516889"/>
            <a:ext cx="5569430" cy="2151624"/>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69637" name="Rectangle 5"/>
          <p:cNvSpPr>
            <a:spLocks noChangeArrowheads="1"/>
          </p:cNvSpPr>
          <p:nvPr/>
        </p:nvSpPr>
        <p:spPr bwMode="auto">
          <a:xfrm>
            <a:off x="678617" y="6496216"/>
            <a:ext cx="5711539" cy="2173887"/>
          </a:xfrm>
          <a:prstGeom prst="rect">
            <a:avLst/>
          </a:prstGeom>
          <a:noFill/>
          <a:ln w="9525">
            <a:noFill/>
            <a:miter lim="800000"/>
            <a:headEnd/>
            <a:tailEnd/>
          </a:ln>
          <a:effectLst/>
        </p:spPr>
        <p:txBody>
          <a:bodyPr lIns="90056" tIns="43419" rIns="90056" bIns="43419">
            <a:spAutoFit/>
          </a:bodyPr>
          <a:lstStyle/>
          <a:p>
            <a:pPr defTabSz="839448">
              <a:lnSpc>
                <a:spcPct val="95000"/>
              </a:lnSpc>
              <a:spcBef>
                <a:spcPct val="0"/>
              </a:spcBef>
            </a:pPr>
            <a:r>
              <a:rPr lang="en-US" sz="1100" dirty="0">
                <a:latin typeface="Courier New" pitchFamily="49" charset="0"/>
              </a:rPr>
              <a:t>SQL&gt; DELETE FROM  test;</a:t>
            </a:r>
          </a:p>
          <a:p>
            <a:pPr defTabSz="839448">
              <a:lnSpc>
                <a:spcPct val="95000"/>
              </a:lnSpc>
              <a:spcBef>
                <a:spcPct val="0"/>
              </a:spcBef>
            </a:pPr>
            <a:r>
              <a:rPr lang="en-US" sz="1100" dirty="0">
                <a:latin typeface="Courier New" pitchFamily="49" charset="0"/>
              </a:rPr>
              <a:t>25,000 rows deleted.</a:t>
            </a:r>
          </a:p>
          <a:p>
            <a:pPr defTabSz="839448">
              <a:lnSpc>
                <a:spcPct val="95000"/>
              </a:lnSpc>
              <a:spcBef>
                <a:spcPct val="0"/>
              </a:spcBef>
            </a:pPr>
            <a:r>
              <a:rPr lang="en-US" sz="1100" dirty="0">
                <a:latin typeface="Courier New" pitchFamily="49" charset="0"/>
              </a:rPr>
              <a:t>SQL&gt; ROLLBACK;</a:t>
            </a:r>
          </a:p>
          <a:p>
            <a:pPr defTabSz="839448">
              <a:lnSpc>
                <a:spcPct val="95000"/>
              </a:lnSpc>
              <a:spcBef>
                <a:spcPct val="0"/>
              </a:spcBef>
            </a:pPr>
            <a:r>
              <a:rPr lang="en-US" sz="1100" dirty="0">
                <a:latin typeface="Courier New" pitchFamily="49" charset="0"/>
              </a:rPr>
              <a:t>Rollback complete.</a:t>
            </a:r>
          </a:p>
          <a:p>
            <a:pPr defTabSz="839448">
              <a:lnSpc>
                <a:spcPct val="95000"/>
              </a:lnSpc>
              <a:spcBef>
                <a:spcPct val="0"/>
              </a:spcBef>
            </a:pPr>
            <a:r>
              <a:rPr lang="en-US" sz="1100" dirty="0">
                <a:latin typeface="Courier New" pitchFamily="49" charset="0"/>
              </a:rPr>
              <a:t>SQL&gt; DELETE FROM  test</a:t>
            </a:r>
          </a:p>
          <a:p>
            <a:pPr defTabSz="839448">
              <a:lnSpc>
                <a:spcPct val="95000"/>
              </a:lnSpc>
              <a:spcBef>
                <a:spcPct val="0"/>
              </a:spcBef>
            </a:pPr>
            <a:r>
              <a:rPr lang="en-US" sz="1100" dirty="0">
                <a:latin typeface="Courier New" pitchFamily="49" charset="0"/>
              </a:rPr>
              <a:t>  2  WHERE        id = 100;</a:t>
            </a:r>
          </a:p>
          <a:p>
            <a:pPr defTabSz="839448">
              <a:lnSpc>
                <a:spcPct val="95000"/>
              </a:lnSpc>
              <a:spcBef>
                <a:spcPct val="0"/>
              </a:spcBef>
            </a:pPr>
            <a:r>
              <a:rPr lang="en-US" sz="1100" dirty="0">
                <a:latin typeface="Courier New" pitchFamily="49" charset="0"/>
              </a:rPr>
              <a:t>1 row deleted.</a:t>
            </a:r>
          </a:p>
          <a:p>
            <a:pPr defTabSz="839448">
              <a:lnSpc>
                <a:spcPct val="95000"/>
              </a:lnSpc>
              <a:spcBef>
                <a:spcPct val="0"/>
              </a:spcBef>
            </a:pPr>
            <a:r>
              <a:rPr lang="en-US" sz="1100" dirty="0">
                <a:latin typeface="Courier New" pitchFamily="49" charset="0"/>
              </a:rPr>
              <a:t>SQL&gt; SELECT   *</a:t>
            </a:r>
          </a:p>
          <a:p>
            <a:pPr defTabSz="839448">
              <a:lnSpc>
                <a:spcPct val="95000"/>
              </a:lnSpc>
              <a:spcBef>
                <a:spcPct val="0"/>
              </a:spcBef>
            </a:pPr>
            <a:r>
              <a:rPr lang="en-US" sz="1100" dirty="0">
                <a:latin typeface="Courier New" pitchFamily="49" charset="0"/>
              </a:rPr>
              <a:t>  2  FROM     test</a:t>
            </a:r>
          </a:p>
          <a:p>
            <a:pPr defTabSz="839448">
              <a:lnSpc>
                <a:spcPct val="95000"/>
              </a:lnSpc>
              <a:spcBef>
                <a:spcPct val="0"/>
              </a:spcBef>
            </a:pPr>
            <a:r>
              <a:rPr lang="en-US" sz="1100" dirty="0">
                <a:latin typeface="Courier New" pitchFamily="49" charset="0"/>
              </a:rPr>
              <a:t>  3  WHERE    id = 100;</a:t>
            </a:r>
          </a:p>
          <a:p>
            <a:pPr defTabSz="839448">
              <a:lnSpc>
                <a:spcPct val="95000"/>
              </a:lnSpc>
              <a:spcBef>
                <a:spcPct val="0"/>
              </a:spcBef>
            </a:pPr>
            <a:r>
              <a:rPr lang="en-US" sz="1100" dirty="0">
                <a:latin typeface="Courier New" pitchFamily="49" charset="0"/>
              </a:rPr>
              <a:t>No rows selected.</a:t>
            </a:r>
          </a:p>
          <a:p>
            <a:pPr defTabSz="839448">
              <a:lnSpc>
                <a:spcPct val="95000"/>
              </a:lnSpc>
              <a:spcBef>
                <a:spcPct val="0"/>
              </a:spcBef>
            </a:pPr>
            <a:r>
              <a:rPr lang="en-US" sz="1100" dirty="0">
                <a:latin typeface="Courier New" pitchFamily="49" charset="0"/>
              </a:rPr>
              <a:t>SQL&gt; COMMIT;</a:t>
            </a:r>
          </a:p>
          <a:p>
            <a:pPr defTabSz="839448">
              <a:lnSpc>
                <a:spcPct val="95000"/>
              </a:lnSpc>
              <a:spcBef>
                <a:spcPct val="0"/>
              </a:spcBef>
            </a:pPr>
            <a:r>
              <a:rPr lang="en-US" sz="1100" dirty="0">
                <a:latin typeface="Courier New" pitchFamily="49" charset="0"/>
              </a:rPr>
              <a:t>Commit complete.</a:t>
            </a:r>
          </a:p>
        </p:txBody>
      </p:sp>
    </p:spTree>
    <p:extLst>
      <p:ext uri="{BB962C8B-B14F-4D97-AF65-F5344CB8AC3E}">
        <p14:creationId xmlns:p14="http://schemas.microsoft.com/office/powerpoint/2010/main" val="1244810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488950" y="161925"/>
            <a:ext cx="5875338" cy="4405313"/>
          </a:xfrm>
          <a:ln cap="flat"/>
        </p:spPr>
      </p:sp>
      <p:sp>
        <p:nvSpPr>
          <p:cNvPr id="71683" name="Rectangle 3"/>
          <p:cNvSpPr>
            <a:spLocks noGrp="1" noChangeArrowheads="1"/>
          </p:cNvSpPr>
          <p:nvPr>
            <p:ph type="body" idx="1"/>
          </p:nvPr>
        </p:nvSpPr>
        <p:spPr>
          <a:noFill/>
          <a:ln/>
        </p:spPr>
        <p:txBody>
          <a:bodyPr/>
          <a:lstStyle/>
          <a:p>
            <a:r>
              <a:rPr lang="en-US"/>
              <a:t>Rolling Back Changes to a Savepoint</a:t>
            </a:r>
          </a:p>
          <a:p>
            <a:pPr lvl="1"/>
            <a:r>
              <a:rPr lang="en-US"/>
              <a:t>You can create a marker in the current transaction by using the SAVEPOINT statement. The transaction therefore can be divided into smaller sections. You can then discard pending changes up to that marker by using the ROLLBACK TO SAVEPOINT statement. </a:t>
            </a:r>
          </a:p>
          <a:p>
            <a:pPr lvl="1"/>
            <a:r>
              <a:rPr lang="en-US"/>
              <a:t>If you create a second savepoint with the same name as an earlier savepoint, the earlier savepoint is deleted.</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Savepoints are especially useful in PL/SQL or a 3GL program in which recent changes can be undone conditionally based on runtime conditions.</a:t>
            </a:r>
          </a:p>
        </p:txBody>
      </p:sp>
    </p:spTree>
    <p:extLst>
      <p:ext uri="{BB962C8B-B14F-4D97-AF65-F5344CB8AC3E}">
        <p14:creationId xmlns:p14="http://schemas.microsoft.com/office/powerpoint/2010/main" val="356630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88950" y="161925"/>
            <a:ext cx="5875338" cy="4405313"/>
          </a:xfrm>
          <a:ln cap="flat"/>
        </p:spPr>
      </p:sp>
      <p:sp>
        <p:nvSpPr>
          <p:cNvPr id="20483" name="Rectangle 3"/>
          <p:cNvSpPr>
            <a:spLocks noGrp="1" noChangeArrowheads="1"/>
          </p:cNvSpPr>
          <p:nvPr>
            <p:ph type="body" idx="1"/>
          </p:nvPr>
        </p:nvSpPr>
        <p:spPr>
          <a:noFill/>
          <a:ln/>
        </p:spPr>
        <p:txBody>
          <a:bodyPr/>
          <a:lstStyle/>
          <a:p>
            <a:pPr>
              <a:tabLst>
                <a:tab pos="1273645" algn="l"/>
              </a:tabLst>
            </a:pPr>
            <a:r>
              <a:rPr lang="en-US" dirty="0"/>
              <a:t>Inserting Special Values by Using SQL Functions</a:t>
            </a:r>
          </a:p>
          <a:p>
            <a:pPr lvl="1">
              <a:tabLst>
                <a:tab pos="1273645" algn="l"/>
              </a:tabLst>
            </a:pPr>
            <a:r>
              <a:rPr lang="en-US" dirty="0"/>
              <a:t>You can use pseudocolumns to enter special values in your table. </a:t>
            </a:r>
          </a:p>
          <a:p>
            <a:pPr lvl="1">
              <a:tabLst>
                <a:tab pos="1273645" algn="l"/>
              </a:tabLst>
            </a:pPr>
            <a:r>
              <a:rPr lang="en-US" dirty="0"/>
              <a:t>The slide example records information for employee Green in the EMP table. It supplies the current date and time in the HIREDATE column. It uses the SYSDATE function for current date and time. </a:t>
            </a:r>
          </a:p>
          <a:p>
            <a:pPr lvl="1">
              <a:tabLst>
                <a:tab pos="1273645" algn="l"/>
              </a:tabLst>
            </a:pPr>
            <a:r>
              <a:rPr lang="en-US" dirty="0"/>
              <a:t>You can also use the USER function when inserting rows in a table. The USER function records the current username.</a:t>
            </a:r>
          </a:p>
          <a:p>
            <a:pPr>
              <a:tabLst>
                <a:tab pos="1273645" algn="l"/>
              </a:tabLst>
            </a:pPr>
            <a:r>
              <a:rPr lang="en-US" dirty="0"/>
              <a:t>Confirming Additions to the Table</a:t>
            </a:r>
          </a:p>
          <a:p>
            <a:pPr>
              <a:spcBef>
                <a:spcPct val="65000"/>
              </a:spcBef>
              <a:tabLst>
                <a:tab pos="1273645" algn="l"/>
              </a:tabLst>
            </a:pPr>
            <a:r>
              <a:rPr lang="en-US" dirty="0"/>
              <a:t>      </a:t>
            </a:r>
            <a:r>
              <a:rPr lang="en-US" dirty="0">
                <a:latin typeface="Courier New" pitchFamily="49" charset="0"/>
              </a:rPr>
              <a:t>SQL&gt; SELECT  empno, ename, job, hiredate, comm</a:t>
            </a:r>
          </a:p>
          <a:p>
            <a:pPr>
              <a:spcBef>
                <a:spcPct val="0"/>
              </a:spcBef>
              <a:tabLst>
                <a:tab pos="1273645" algn="l"/>
              </a:tabLst>
            </a:pPr>
            <a:r>
              <a:rPr lang="en-US" dirty="0">
                <a:latin typeface="Courier New" pitchFamily="49" charset="0"/>
              </a:rPr>
              <a:t>     2  FROM   	emp</a:t>
            </a:r>
          </a:p>
          <a:p>
            <a:pPr>
              <a:spcBef>
                <a:spcPct val="0"/>
              </a:spcBef>
              <a:tabLst>
                <a:tab pos="1273645" algn="l"/>
              </a:tabLst>
            </a:pPr>
            <a:r>
              <a:rPr lang="en-US" dirty="0">
                <a:latin typeface="Courier New" pitchFamily="49" charset="0"/>
              </a:rPr>
              <a:t>     3  WHERE  	empno = 7196;</a:t>
            </a:r>
          </a:p>
        </p:txBody>
      </p:sp>
      <p:sp>
        <p:nvSpPr>
          <p:cNvPr id="20484" name="Rectangle 4"/>
          <p:cNvSpPr>
            <a:spLocks noChangeArrowheads="1"/>
          </p:cNvSpPr>
          <p:nvPr/>
        </p:nvSpPr>
        <p:spPr bwMode="auto">
          <a:xfrm>
            <a:off x="622730" y="6257678"/>
            <a:ext cx="5571027" cy="597938"/>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20485" name="Rectangle 5"/>
          <p:cNvSpPr>
            <a:spLocks noChangeArrowheads="1"/>
          </p:cNvSpPr>
          <p:nvPr/>
        </p:nvSpPr>
        <p:spPr bwMode="auto">
          <a:xfrm>
            <a:off x="622729" y="6958982"/>
            <a:ext cx="5569430" cy="811033"/>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20486" name="Rectangle 6"/>
          <p:cNvSpPr>
            <a:spLocks noChangeArrowheads="1"/>
          </p:cNvSpPr>
          <p:nvPr/>
        </p:nvSpPr>
        <p:spPr bwMode="auto">
          <a:xfrm>
            <a:off x="600375" y="6825400"/>
            <a:ext cx="4394229" cy="820575"/>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2600" dirty="0"/>
              <a:t>    </a:t>
            </a:r>
            <a:r>
              <a:rPr lang="en-US" sz="1100" dirty="0">
                <a:latin typeface="Courier New" pitchFamily="49" charset="0"/>
              </a:rPr>
              <a:t>EMPNO ENAME      JOB       HIREDATE       COMM</a:t>
            </a:r>
          </a:p>
          <a:p>
            <a:pPr defTabSz="839448">
              <a:spcBef>
                <a:spcPct val="0"/>
              </a:spcBef>
            </a:pPr>
            <a:r>
              <a:rPr lang="en-US" sz="1100" dirty="0">
                <a:latin typeface="Courier New" pitchFamily="49" charset="0"/>
              </a:rPr>
              <a:t>--------- ---------- --------- --------- ---------</a:t>
            </a:r>
          </a:p>
          <a:p>
            <a:pPr defTabSz="839448">
              <a:spcBef>
                <a:spcPct val="0"/>
              </a:spcBef>
            </a:pPr>
            <a:r>
              <a:rPr lang="en-US" sz="1100" dirty="0">
                <a:latin typeface="Courier New" pitchFamily="49" charset="0"/>
              </a:rPr>
              <a:t>     7196 GREEN      SALESMAN  01-DEC-97</a:t>
            </a:r>
          </a:p>
        </p:txBody>
      </p:sp>
    </p:spTree>
    <p:extLst>
      <p:ext uri="{BB962C8B-B14F-4D97-AF65-F5344CB8AC3E}">
        <p14:creationId xmlns:p14="http://schemas.microsoft.com/office/powerpoint/2010/main" val="2959853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84870" y="-1590"/>
            <a:ext cx="2973130" cy="459586"/>
          </a:xfrm>
          <a:prstGeom prst="rect">
            <a:avLst/>
          </a:prstGeom>
          <a:noFill/>
          <a:ln w="9525">
            <a:noFill/>
            <a:miter lim="800000"/>
            <a:headEnd/>
            <a:tailEnd/>
          </a:ln>
          <a:effectLst/>
        </p:spPr>
        <p:txBody>
          <a:bodyPr wrap="none" lIns="92629" tIns="46314" rIns="92629" bIns="46314" anchor="ctr"/>
          <a:lstStyle/>
          <a:p>
            <a:endParaRPr lang="en-US"/>
          </a:p>
        </p:txBody>
      </p:sp>
      <p:sp>
        <p:nvSpPr>
          <p:cNvPr id="22531" name="Rectangle 3"/>
          <p:cNvSpPr>
            <a:spLocks noChangeArrowheads="1"/>
          </p:cNvSpPr>
          <p:nvPr/>
        </p:nvSpPr>
        <p:spPr bwMode="auto">
          <a:xfrm>
            <a:off x="-1597" y="-1590"/>
            <a:ext cx="2969938" cy="459586"/>
          </a:xfrm>
          <a:prstGeom prst="rect">
            <a:avLst/>
          </a:prstGeom>
          <a:noFill/>
          <a:ln w="9525">
            <a:noFill/>
            <a:miter lim="800000"/>
            <a:headEnd/>
            <a:tailEnd/>
          </a:ln>
          <a:effectLst/>
        </p:spPr>
        <p:txBody>
          <a:bodyPr wrap="none" lIns="92629" tIns="46314" rIns="92629" bIns="46314" anchor="ctr"/>
          <a:lstStyle/>
          <a:p>
            <a:endParaRPr lang="en-US"/>
          </a:p>
        </p:txBody>
      </p:sp>
      <p:sp>
        <p:nvSpPr>
          <p:cNvPr id="22532" name="Rectangle 4"/>
          <p:cNvSpPr>
            <a:spLocks noGrp="1" noChangeArrowheads="1"/>
          </p:cNvSpPr>
          <p:nvPr>
            <p:ph type="body" idx="1"/>
          </p:nvPr>
        </p:nvSpPr>
        <p:spPr>
          <a:xfrm>
            <a:off x="455073" y="4770783"/>
            <a:ext cx="5848859" cy="3802314"/>
          </a:xfrm>
          <a:noFill/>
          <a:ln/>
        </p:spPr>
        <p:txBody>
          <a:bodyPr/>
          <a:lstStyle/>
          <a:p>
            <a:pPr defTabSz="382737">
              <a:tabLst>
                <a:tab pos="448671" algn="l"/>
              </a:tabLst>
            </a:pPr>
            <a:r>
              <a:rPr lang="en-US" dirty="0"/>
              <a:t>Inserting Specific Date and Time Values</a:t>
            </a:r>
          </a:p>
          <a:p>
            <a:pPr lvl="1" defTabSz="382737">
              <a:tabLst>
                <a:tab pos="448671" algn="l"/>
              </a:tabLst>
            </a:pPr>
            <a:r>
              <a:rPr lang="en-US" dirty="0"/>
              <a:t>The format DD-MON-YY is usually used to insert a date value. With this format, recall that the century defaults to the current century. Because the date also contains time information, the default time is midnight (00:00:00).</a:t>
            </a:r>
          </a:p>
          <a:p>
            <a:pPr lvl="1" defTabSz="382737">
              <a:tabLst>
                <a:tab pos="448671" algn="l"/>
              </a:tabLst>
            </a:pPr>
            <a:r>
              <a:rPr lang="en-US" dirty="0"/>
              <a:t>If a date is required to be entered in a format other than the default (for example, another century) and/or a specific time is required, use the </a:t>
            </a:r>
            <a:r>
              <a:rPr lang="en-US" dirty="0">
                <a:solidFill>
                  <a:srgbClr val="FC0128"/>
                </a:solidFill>
              </a:rPr>
              <a:t>TO_DATE function.</a:t>
            </a:r>
            <a:endParaRPr lang="en-US" dirty="0"/>
          </a:p>
          <a:p>
            <a:pPr lvl="1" defTabSz="382737">
              <a:tabLst>
                <a:tab pos="448671" algn="l"/>
              </a:tabLst>
            </a:pPr>
            <a:r>
              <a:rPr lang="en-US" dirty="0"/>
              <a:t>The example on the slide records information for employee Aromano in the EMP table. It sets the HIREDATE column to be February 3, 1997.</a:t>
            </a:r>
          </a:p>
          <a:p>
            <a:pPr lvl="1" defTabSz="382737">
              <a:tabLst>
                <a:tab pos="448671" algn="l"/>
              </a:tabLst>
            </a:pPr>
            <a:r>
              <a:rPr lang="en-US" dirty="0"/>
              <a:t>If the RR format is set, the century may not be the current one.</a:t>
            </a:r>
          </a:p>
          <a:p>
            <a:pPr defTabSz="382737">
              <a:tabLst>
                <a:tab pos="448671" algn="l"/>
              </a:tabLst>
            </a:pPr>
            <a:endParaRPr lang="en-US" b="0" dirty="0">
              <a:latin typeface="Times New Roman" pitchFamily="18" charset="0"/>
            </a:endParaRPr>
          </a:p>
        </p:txBody>
      </p:sp>
      <p:sp>
        <p:nvSpPr>
          <p:cNvPr id="22533" name="Rectangle 5"/>
          <p:cNvSpPr>
            <a:spLocks noGrp="1" noRot="1" noChangeAspect="1" noChangeArrowheads="1" noTextEdit="1"/>
          </p:cNvSpPr>
          <p:nvPr>
            <p:ph type="sldImg"/>
          </p:nvPr>
        </p:nvSpPr>
        <p:spPr>
          <a:xfrm>
            <a:off x="457200" y="168275"/>
            <a:ext cx="5938838" cy="4452938"/>
          </a:xfrm>
          <a:ln cap="flat"/>
        </p:spPr>
      </p:sp>
      <p:grpSp>
        <p:nvGrpSpPr>
          <p:cNvPr id="2" name="Group 17"/>
          <p:cNvGrpSpPr>
            <a:grpSpLocks/>
          </p:cNvGrpSpPr>
          <p:nvPr/>
        </p:nvGrpSpPr>
        <p:grpSpPr bwMode="auto">
          <a:xfrm>
            <a:off x="217157" y="6384899"/>
            <a:ext cx="289010" cy="305330"/>
            <a:chOff x="136" y="4015"/>
            <a:chExt cx="181" cy="192"/>
          </a:xfrm>
        </p:grpSpPr>
        <p:sp>
          <p:nvSpPr>
            <p:cNvPr id="22534" name="Freeform 6"/>
            <p:cNvSpPr>
              <a:spLocks/>
            </p:cNvSpPr>
            <p:nvPr/>
          </p:nvSpPr>
          <p:spPr bwMode="auto">
            <a:xfrm>
              <a:off x="136" y="4015"/>
              <a:ext cx="181" cy="184"/>
            </a:xfrm>
            <a:custGeom>
              <a:avLst/>
              <a:gdLst/>
              <a:ahLst/>
              <a:cxnLst>
                <a:cxn ang="0">
                  <a:pos x="180" y="183"/>
                </a:cxn>
                <a:cxn ang="0">
                  <a:pos x="180" y="0"/>
                </a:cxn>
                <a:cxn ang="0">
                  <a:pos x="0" y="0"/>
                </a:cxn>
                <a:cxn ang="0">
                  <a:pos x="0" y="183"/>
                </a:cxn>
                <a:cxn ang="0">
                  <a:pos x="180" y="183"/>
                </a:cxn>
              </a:cxnLst>
              <a:rect l="0" t="0" r="r" b="b"/>
              <a:pathLst>
                <a:path w="181" h="184">
                  <a:moveTo>
                    <a:pt x="180" y="183"/>
                  </a:moveTo>
                  <a:lnTo>
                    <a:pt x="180" y="0"/>
                  </a:lnTo>
                  <a:lnTo>
                    <a:pt x="0" y="0"/>
                  </a:lnTo>
                  <a:lnTo>
                    <a:pt x="0" y="183"/>
                  </a:lnTo>
                  <a:lnTo>
                    <a:pt x="180" y="183"/>
                  </a:lnTo>
                </a:path>
              </a:pathLst>
            </a:custGeom>
            <a:solidFill>
              <a:srgbClr val="000000"/>
            </a:solidFill>
            <a:ln w="9525" cap="rnd">
              <a:noFill/>
              <a:round/>
              <a:headEnd/>
              <a:tailEnd/>
            </a:ln>
            <a:effectLst/>
          </p:spPr>
          <p:txBody>
            <a:bodyPr/>
            <a:lstStyle/>
            <a:p>
              <a:endParaRPr lang="en-US"/>
            </a:p>
          </p:txBody>
        </p:sp>
        <p:sp>
          <p:nvSpPr>
            <p:cNvPr id="22535" name="Freeform 7"/>
            <p:cNvSpPr>
              <a:spLocks/>
            </p:cNvSpPr>
            <p:nvPr/>
          </p:nvSpPr>
          <p:spPr bwMode="auto">
            <a:xfrm>
              <a:off x="217" y="4189"/>
              <a:ext cx="28" cy="18"/>
            </a:xfrm>
            <a:custGeom>
              <a:avLst/>
              <a:gdLst/>
              <a:ahLst/>
              <a:cxnLst>
                <a:cxn ang="0">
                  <a:pos x="27" y="17"/>
                </a:cxn>
                <a:cxn ang="0">
                  <a:pos x="27" y="0"/>
                </a:cxn>
                <a:cxn ang="0">
                  <a:pos x="0" y="0"/>
                </a:cxn>
                <a:cxn ang="0">
                  <a:pos x="0" y="17"/>
                </a:cxn>
                <a:cxn ang="0">
                  <a:pos x="27" y="17"/>
                </a:cxn>
              </a:cxnLst>
              <a:rect l="0" t="0" r="r" b="b"/>
              <a:pathLst>
                <a:path w="28" h="18">
                  <a:moveTo>
                    <a:pt x="27" y="17"/>
                  </a:moveTo>
                  <a:lnTo>
                    <a:pt x="27" y="0"/>
                  </a:lnTo>
                  <a:lnTo>
                    <a:pt x="0" y="0"/>
                  </a:lnTo>
                  <a:lnTo>
                    <a:pt x="0" y="17"/>
                  </a:lnTo>
                  <a:lnTo>
                    <a:pt x="27" y="17"/>
                  </a:lnTo>
                </a:path>
              </a:pathLst>
            </a:custGeom>
            <a:solidFill>
              <a:srgbClr val="FFFFFF"/>
            </a:solidFill>
            <a:ln w="9525" cap="rnd">
              <a:noFill/>
              <a:round/>
              <a:headEnd/>
              <a:tailEnd/>
            </a:ln>
            <a:effectLst/>
          </p:spPr>
          <p:txBody>
            <a:bodyPr/>
            <a:lstStyle/>
            <a:p>
              <a:endParaRPr lang="en-US"/>
            </a:p>
          </p:txBody>
        </p:sp>
        <p:sp>
          <p:nvSpPr>
            <p:cNvPr id="22536" name="Freeform 8"/>
            <p:cNvSpPr>
              <a:spLocks/>
            </p:cNvSpPr>
            <p:nvPr/>
          </p:nvSpPr>
          <p:spPr bwMode="auto">
            <a:xfrm>
              <a:off x="159" y="4068"/>
              <a:ext cx="32" cy="21"/>
            </a:xfrm>
            <a:custGeom>
              <a:avLst/>
              <a:gdLst/>
              <a:ahLst/>
              <a:cxnLst>
                <a:cxn ang="0">
                  <a:pos x="0" y="0"/>
                </a:cxn>
                <a:cxn ang="0">
                  <a:pos x="25" y="20"/>
                </a:cxn>
                <a:cxn ang="0">
                  <a:pos x="31" y="9"/>
                </a:cxn>
                <a:cxn ang="0">
                  <a:pos x="0" y="0"/>
                </a:cxn>
              </a:cxnLst>
              <a:rect l="0" t="0" r="r" b="b"/>
              <a:pathLst>
                <a:path w="32" h="21">
                  <a:moveTo>
                    <a:pt x="0" y="0"/>
                  </a:moveTo>
                  <a:lnTo>
                    <a:pt x="25" y="20"/>
                  </a:lnTo>
                  <a:lnTo>
                    <a:pt x="31" y="9"/>
                  </a:lnTo>
                  <a:lnTo>
                    <a:pt x="0" y="0"/>
                  </a:lnTo>
                </a:path>
              </a:pathLst>
            </a:custGeom>
            <a:solidFill>
              <a:srgbClr val="FFFFFF"/>
            </a:solidFill>
            <a:ln w="9525" cap="rnd">
              <a:noFill/>
              <a:round/>
              <a:headEnd/>
              <a:tailEnd/>
            </a:ln>
            <a:effectLst/>
          </p:spPr>
          <p:txBody>
            <a:bodyPr/>
            <a:lstStyle/>
            <a:p>
              <a:endParaRPr lang="en-US"/>
            </a:p>
          </p:txBody>
        </p:sp>
        <p:sp>
          <p:nvSpPr>
            <p:cNvPr id="22537" name="Freeform 9"/>
            <p:cNvSpPr>
              <a:spLocks/>
            </p:cNvSpPr>
            <p:nvPr/>
          </p:nvSpPr>
          <p:spPr bwMode="auto">
            <a:xfrm>
              <a:off x="269" y="4068"/>
              <a:ext cx="34" cy="21"/>
            </a:xfrm>
            <a:custGeom>
              <a:avLst/>
              <a:gdLst/>
              <a:ahLst/>
              <a:cxnLst>
                <a:cxn ang="0">
                  <a:pos x="33" y="0"/>
                </a:cxn>
                <a:cxn ang="0">
                  <a:pos x="6" y="20"/>
                </a:cxn>
                <a:cxn ang="0">
                  <a:pos x="0" y="9"/>
                </a:cxn>
                <a:cxn ang="0">
                  <a:pos x="33" y="0"/>
                </a:cxn>
              </a:cxnLst>
              <a:rect l="0" t="0" r="r" b="b"/>
              <a:pathLst>
                <a:path w="34" h="21">
                  <a:moveTo>
                    <a:pt x="33" y="0"/>
                  </a:moveTo>
                  <a:lnTo>
                    <a:pt x="6" y="20"/>
                  </a:lnTo>
                  <a:lnTo>
                    <a:pt x="0" y="9"/>
                  </a:lnTo>
                  <a:lnTo>
                    <a:pt x="33" y="0"/>
                  </a:lnTo>
                </a:path>
              </a:pathLst>
            </a:custGeom>
            <a:solidFill>
              <a:srgbClr val="FFFFFF"/>
            </a:solidFill>
            <a:ln w="9525" cap="rnd">
              <a:noFill/>
              <a:round/>
              <a:headEnd/>
              <a:tailEnd/>
            </a:ln>
            <a:effectLst/>
          </p:spPr>
          <p:txBody>
            <a:bodyPr/>
            <a:lstStyle/>
            <a:p>
              <a:endParaRPr lang="en-US"/>
            </a:p>
          </p:txBody>
        </p:sp>
        <p:sp>
          <p:nvSpPr>
            <p:cNvPr id="22538" name="Freeform 10"/>
            <p:cNvSpPr>
              <a:spLocks/>
            </p:cNvSpPr>
            <p:nvPr/>
          </p:nvSpPr>
          <p:spPr bwMode="auto">
            <a:xfrm>
              <a:off x="156" y="4107"/>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a:tailEnd/>
            </a:ln>
            <a:effectLst/>
          </p:spPr>
          <p:txBody>
            <a:bodyPr/>
            <a:lstStyle/>
            <a:p>
              <a:endParaRPr lang="en-US"/>
            </a:p>
          </p:txBody>
        </p:sp>
        <p:sp>
          <p:nvSpPr>
            <p:cNvPr id="22539" name="Freeform 11"/>
            <p:cNvSpPr>
              <a:spLocks/>
            </p:cNvSpPr>
            <p:nvPr/>
          </p:nvSpPr>
          <p:spPr bwMode="auto">
            <a:xfrm>
              <a:off x="272" y="4108"/>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a:tailEnd/>
            </a:ln>
            <a:effectLst/>
          </p:spPr>
          <p:txBody>
            <a:bodyPr/>
            <a:lstStyle/>
            <a:p>
              <a:endParaRPr lang="en-US"/>
            </a:p>
          </p:txBody>
        </p:sp>
        <p:sp>
          <p:nvSpPr>
            <p:cNvPr id="22540" name="Freeform 12"/>
            <p:cNvSpPr>
              <a:spLocks/>
            </p:cNvSpPr>
            <p:nvPr/>
          </p:nvSpPr>
          <p:spPr bwMode="auto">
            <a:xfrm>
              <a:off x="181" y="4031"/>
              <a:ext cx="25" cy="28"/>
            </a:xfrm>
            <a:custGeom>
              <a:avLst/>
              <a:gdLst/>
              <a:ahLst/>
              <a:cxnLst>
                <a:cxn ang="0">
                  <a:pos x="0" y="0"/>
                </a:cxn>
                <a:cxn ang="0">
                  <a:pos x="14" y="27"/>
                </a:cxn>
                <a:cxn ang="0">
                  <a:pos x="24" y="20"/>
                </a:cxn>
                <a:cxn ang="0">
                  <a:pos x="0" y="0"/>
                </a:cxn>
              </a:cxnLst>
              <a:rect l="0" t="0" r="r" b="b"/>
              <a:pathLst>
                <a:path w="25" h="28">
                  <a:moveTo>
                    <a:pt x="0" y="0"/>
                  </a:moveTo>
                  <a:lnTo>
                    <a:pt x="14" y="27"/>
                  </a:lnTo>
                  <a:lnTo>
                    <a:pt x="24" y="20"/>
                  </a:lnTo>
                  <a:lnTo>
                    <a:pt x="0" y="0"/>
                  </a:lnTo>
                </a:path>
              </a:pathLst>
            </a:custGeom>
            <a:solidFill>
              <a:srgbClr val="FFFFFF"/>
            </a:solidFill>
            <a:ln w="9525" cap="rnd">
              <a:noFill/>
              <a:round/>
              <a:headEnd/>
              <a:tailEnd/>
            </a:ln>
            <a:effectLst/>
          </p:spPr>
          <p:txBody>
            <a:bodyPr/>
            <a:lstStyle/>
            <a:p>
              <a:endParaRPr lang="en-US"/>
            </a:p>
          </p:txBody>
        </p:sp>
        <p:sp>
          <p:nvSpPr>
            <p:cNvPr id="22541" name="Freeform 13"/>
            <p:cNvSpPr>
              <a:spLocks/>
            </p:cNvSpPr>
            <p:nvPr/>
          </p:nvSpPr>
          <p:spPr bwMode="auto">
            <a:xfrm>
              <a:off x="246" y="4032"/>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a:tailEnd/>
            </a:ln>
            <a:effectLst/>
          </p:spPr>
          <p:txBody>
            <a:bodyPr/>
            <a:lstStyle/>
            <a:p>
              <a:endParaRPr lang="en-US"/>
            </a:p>
          </p:txBody>
        </p:sp>
        <p:sp>
          <p:nvSpPr>
            <p:cNvPr id="22542" name="Freeform 14"/>
            <p:cNvSpPr>
              <a:spLocks/>
            </p:cNvSpPr>
            <p:nvPr/>
          </p:nvSpPr>
          <p:spPr bwMode="auto">
            <a:xfrm>
              <a:off x="221" y="4021"/>
              <a:ext cx="18" cy="30"/>
            </a:xfrm>
            <a:custGeom>
              <a:avLst/>
              <a:gdLst/>
              <a:ahLst/>
              <a:cxnLst>
                <a:cxn ang="0">
                  <a:pos x="7" y="0"/>
                </a:cxn>
                <a:cxn ang="0">
                  <a:pos x="0" y="29"/>
                </a:cxn>
                <a:cxn ang="0">
                  <a:pos x="17" y="28"/>
                </a:cxn>
                <a:cxn ang="0">
                  <a:pos x="7" y="0"/>
                </a:cxn>
              </a:cxnLst>
              <a:rect l="0" t="0" r="r" b="b"/>
              <a:pathLst>
                <a:path w="18" h="30">
                  <a:moveTo>
                    <a:pt x="7" y="0"/>
                  </a:moveTo>
                  <a:lnTo>
                    <a:pt x="0" y="29"/>
                  </a:lnTo>
                  <a:lnTo>
                    <a:pt x="17" y="28"/>
                  </a:lnTo>
                  <a:lnTo>
                    <a:pt x="7" y="0"/>
                  </a:lnTo>
                </a:path>
              </a:pathLst>
            </a:custGeom>
            <a:solidFill>
              <a:srgbClr val="FFFFFF"/>
            </a:solidFill>
            <a:ln w="9525" cap="rnd">
              <a:noFill/>
              <a:round/>
              <a:headEnd/>
              <a:tailEnd/>
            </a:ln>
            <a:effectLst/>
          </p:spPr>
          <p:txBody>
            <a:bodyPr/>
            <a:lstStyle/>
            <a:p>
              <a:endParaRPr lang="en-US"/>
            </a:p>
          </p:txBody>
        </p:sp>
        <p:sp>
          <p:nvSpPr>
            <p:cNvPr id="22543" name="Freeform 15"/>
            <p:cNvSpPr>
              <a:spLocks/>
            </p:cNvSpPr>
            <p:nvPr/>
          </p:nvSpPr>
          <p:spPr bwMode="auto">
            <a:xfrm>
              <a:off x="197" y="4067"/>
              <a:ext cx="65" cy="115"/>
            </a:xfrm>
            <a:custGeom>
              <a:avLst/>
              <a:gdLst/>
              <a:ahLst/>
              <a:cxnLst>
                <a:cxn ang="0">
                  <a:pos x="21" y="114"/>
                </a:cxn>
                <a:cxn ang="0">
                  <a:pos x="21" y="94"/>
                </a:cxn>
                <a:cxn ang="0">
                  <a:pos x="20" y="91"/>
                </a:cxn>
                <a:cxn ang="0">
                  <a:pos x="14" y="83"/>
                </a:cxn>
                <a:cxn ang="0">
                  <a:pos x="8" y="72"/>
                </a:cxn>
                <a:cxn ang="0">
                  <a:pos x="3" y="58"/>
                </a:cxn>
                <a:cxn ang="0">
                  <a:pos x="0" y="42"/>
                </a:cxn>
                <a:cxn ang="0">
                  <a:pos x="0" y="27"/>
                </a:cxn>
                <a:cxn ang="0">
                  <a:pos x="7" y="12"/>
                </a:cxn>
                <a:cxn ang="0">
                  <a:pos x="21" y="0"/>
                </a:cxn>
                <a:cxn ang="0">
                  <a:pos x="41" y="0"/>
                </a:cxn>
                <a:cxn ang="0">
                  <a:pos x="43" y="1"/>
                </a:cxn>
                <a:cxn ang="0">
                  <a:pos x="48" y="5"/>
                </a:cxn>
                <a:cxn ang="0">
                  <a:pos x="54" y="11"/>
                </a:cxn>
                <a:cxn ang="0">
                  <a:pos x="60" y="20"/>
                </a:cxn>
                <a:cxn ang="0">
                  <a:pos x="64" y="32"/>
                </a:cxn>
                <a:cxn ang="0">
                  <a:pos x="63" y="48"/>
                </a:cxn>
                <a:cxn ang="0">
                  <a:pos x="56" y="68"/>
                </a:cxn>
                <a:cxn ang="0">
                  <a:pos x="41" y="91"/>
                </a:cxn>
                <a:cxn ang="0">
                  <a:pos x="41" y="114"/>
                </a:cxn>
                <a:cxn ang="0">
                  <a:pos x="21" y="114"/>
                </a:cxn>
              </a:cxnLst>
              <a:rect l="0" t="0" r="r" b="b"/>
              <a:pathLst>
                <a:path w="65" h="115">
                  <a:moveTo>
                    <a:pt x="21" y="114"/>
                  </a:moveTo>
                  <a:lnTo>
                    <a:pt x="21" y="94"/>
                  </a:lnTo>
                  <a:lnTo>
                    <a:pt x="20" y="91"/>
                  </a:lnTo>
                  <a:lnTo>
                    <a:pt x="14" y="83"/>
                  </a:lnTo>
                  <a:lnTo>
                    <a:pt x="8" y="72"/>
                  </a:lnTo>
                  <a:lnTo>
                    <a:pt x="3" y="58"/>
                  </a:lnTo>
                  <a:lnTo>
                    <a:pt x="0" y="42"/>
                  </a:lnTo>
                  <a:lnTo>
                    <a:pt x="0" y="27"/>
                  </a:lnTo>
                  <a:lnTo>
                    <a:pt x="7" y="12"/>
                  </a:lnTo>
                  <a:lnTo>
                    <a:pt x="21" y="0"/>
                  </a:lnTo>
                  <a:lnTo>
                    <a:pt x="41" y="0"/>
                  </a:lnTo>
                  <a:lnTo>
                    <a:pt x="43" y="1"/>
                  </a:lnTo>
                  <a:lnTo>
                    <a:pt x="48" y="5"/>
                  </a:lnTo>
                  <a:lnTo>
                    <a:pt x="54" y="11"/>
                  </a:lnTo>
                  <a:lnTo>
                    <a:pt x="60" y="20"/>
                  </a:lnTo>
                  <a:lnTo>
                    <a:pt x="64" y="32"/>
                  </a:lnTo>
                  <a:lnTo>
                    <a:pt x="63" y="48"/>
                  </a:lnTo>
                  <a:lnTo>
                    <a:pt x="56" y="68"/>
                  </a:lnTo>
                  <a:lnTo>
                    <a:pt x="41" y="91"/>
                  </a:lnTo>
                  <a:lnTo>
                    <a:pt x="41" y="114"/>
                  </a:lnTo>
                  <a:lnTo>
                    <a:pt x="21" y="114"/>
                  </a:lnTo>
                </a:path>
              </a:pathLst>
            </a:custGeom>
            <a:solidFill>
              <a:srgbClr val="FFFFFF"/>
            </a:solidFill>
            <a:ln w="9525" cap="rnd">
              <a:noFill/>
              <a:round/>
              <a:headEnd/>
              <a:tailEnd/>
            </a:ln>
            <a:effectLst/>
          </p:spPr>
          <p:txBody>
            <a:bodyPr/>
            <a:lstStyle/>
            <a:p>
              <a:endParaRPr lang="en-US"/>
            </a:p>
          </p:txBody>
        </p:sp>
        <p:sp>
          <p:nvSpPr>
            <p:cNvPr id="22544" name="Freeform 16"/>
            <p:cNvSpPr>
              <a:spLocks/>
            </p:cNvSpPr>
            <p:nvPr/>
          </p:nvSpPr>
          <p:spPr bwMode="auto">
            <a:xfrm>
              <a:off x="223" y="4089"/>
              <a:ext cx="17" cy="86"/>
            </a:xfrm>
            <a:custGeom>
              <a:avLst/>
              <a:gdLst/>
              <a:ahLst/>
              <a:cxnLst>
                <a:cxn ang="0">
                  <a:pos x="4" y="0"/>
                </a:cxn>
                <a:cxn ang="0">
                  <a:pos x="6" y="5"/>
                </a:cxn>
                <a:cxn ang="0">
                  <a:pos x="2" y="6"/>
                </a:cxn>
                <a:cxn ang="0">
                  <a:pos x="2" y="77"/>
                </a:cxn>
                <a:cxn ang="0">
                  <a:pos x="0" y="78"/>
                </a:cxn>
                <a:cxn ang="0">
                  <a:pos x="0" y="85"/>
                </a:cxn>
                <a:cxn ang="0">
                  <a:pos x="2" y="85"/>
                </a:cxn>
                <a:cxn ang="0">
                  <a:pos x="4" y="85"/>
                </a:cxn>
                <a:cxn ang="0">
                  <a:pos x="6" y="85"/>
                </a:cxn>
                <a:cxn ang="0">
                  <a:pos x="9" y="84"/>
                </a:cxn>
                <a:cxn ang="0">
                  <a:pos x="13" y="84"/>
                </a:cxn>
                <a:cxn ang="0">
                  <a:pos x="16" y="83"/>
                </a:cxn>
                <a:cxn ang="0">
                  <a:pos x="16" y="81"/>
                </a:cxn>
                <a:cxn ang="0">
                  <a:pos x="16" y="78"/>
                </a:cxn>
                <a:cxn ang="0">
                  <a:pos x="16" y="47"/>
                </a:cxn>
                <a:cxn ang="0">
                  <a:pos x="13" y="46"/>
                </a:cxn>
                <a:cxn ang="0">
                  <a:pos x="13" y="38"/>
                </a:cxn>
                <a:cxn ang="0">
                  <a:pos x="13" y="4"/>
                </a:cxn>
                <a:cxn ang="0">
                  <a:pos x="4" y="0"/>
                </a:cxn>
              </a:cxnLst>
              <a:rect l="0" t="0" r="r" b="b"/>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1799889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88950" y="161925"/>
            <a:ext cx="5875338" cy="4405313"/>
          </a:xfrm>
          <a:ln cap="flat"/>
        </p:spPr>
      </p:sp>
      <p:sp>
        <p:nvSpPr>
          <p:cNvPr id="24579" name="Rectangle 3"/>
          <p:cNvSpPr>
            <a:spLocks noGrp="1" noChangeArrowheads="1"/>
          </p:cNvSpPr>
          <p:nvPr>
            <p:ph type="body" idx="1"/>
          </p:nvPr>
        </p:nvSpPr>
        <p:spPr>
          <a:noFill/>
          <a:ln/>
        </p:spPr>
        <p:txBody>
          <a:bodyPr/>
          <a:lstStyle/>
          <a:p>
            <a:r>
              <a:rPr lang="en-US"/>
              <a:t>Inserting Values by Using Substitution Variables</a:t>
            </a:r>
          </a:p>
          <a:p>
            <a:pPr lvl="1"/>
            <a:r>
              <a:rPr lang="en-US"/>
              <a:t>You can produce an INSERT statement that allows the user to add values interactively by using SQL*Plus substitution variables.</a:t>
            </a:r>
          </a:p>
          <a:p>
            <a:pPr lvl="1"/>
            <a:r>
              <a:rPr lang="en-US"/>
              <a:t>The slide example records information for a department in the DEPT table. It prompts the user for the department number, department name, and location.</a:t>
            </a:r>
          </a:p>
          <a:p>
            <a:pPr lvl="1"/>
            <a:r>
              <a:rPr lang="en-US"/>
              <a:t>For date and character values, the ampersand and the variable name are enclosed in single quotation marks.</a:t>
            </a:r>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Be sure to mention the following points about the example: </a:t>
            </a:r>
          </a:p>
          <a:p>
            <a:pPr lvl="2"/>
            <a:r>
              <a:rPr lang="en-US">
                <a:solidFill>
                  <a:schemeClr val="accent2"/>
                </a:solidFill>
              </a:rPr>
              <a:t>The names of the SQL*Plus substitution parameters do not have to match the corresponding column names. </a:t>
            </a:r>
          </a:p>
          <a:p>
            <a:pPr lvl="2"/>
            <a:r>
              <a:rPr lang="en-US">
                <a:solidFill>
                  <a:schemeClr val="accent2"/>
                </a:solidFill>
              </a:rPr>
              <a:t>Substitution parameters are lexical variables. Whatever characters the user enters are substituted as text for the variable name.</a:t>
            </a:r>
          </a:p>
          <a:p>
            <a:pPr lvl="2"/>
            <a:r>
              <a:rPr lang="en-US">
                <a:solidFill>
                  <a:schemeClr val="accent2"/>
                </a:solidFill>
              </a:rPr>
              <a:t>The SQL*Plus SET VERIFY command lists the substitution before executing the statement.</a:t>
            </a:r>
          </a:p>
        </p:txBody>
      </p:sp>
      <p:grpSp>
        <p:nvGrpSpPr>
          <p:cNvPr id="2" name="Group 15"/>
          <p:cNvGrpSpPr>
            <a:grpSpLocks/>
          </p:cNvGrpSpPr>
          <p:nvPr/>
        </p:nvGrpSpPr>
        <p:grpSpPr bwMode="auto">
          <a:xfrm>
            <a:off x="218755" y="5852160"/>
            <a:ext cx="287413" cy="303741"/>
            <a:chOff x="137" y="3680"/>
            <a:chExt cx="180" cy="191"/>
          </a:xfrm>
        </p:grpSpPr>
        <p:sp>
          <p:nvSpPr>
            <p:cNvPr id="24580" name="Freeform 4"/>
            <p:cNvSpPr>
              <a:spLocks/>
            </p:cNvSpPr>
            <p:nvPr/>
          </p:nvSpPr>
          <p:spPr bwMode="auto">
            <a:xfrm>
              <a:off x="137" y="3680"/>
              <a:ext cx="180" cy="182"/>
            </a:xfrm>
            <a:custGeom>
              <a:avLst/>
              <a:gdLst/>
              <a:ahLst/>
              <a:cxnLst>
                <a:cxn ang="0">
                  <a:pos x="179" y="181"/>
                </a:cxn>
                <a:cxn ang="0">
                  <a:pos x="179" y="0"/>
                </a:cxn>
                <a:cxn ang="0">
                  <a:pos x="0" y="0"/>
                </a:cxn>
                <a:cxn ang="0">
                  <a:pos x="0" y="181"/>
                </a:cxn>
                <a:cxn ang="0">
                  <a:pos x="179" y="181"/>
                </a:cxn>
              </a:cxnLst>
              <a:rect l="0" t="0" r="r" b="b"/>
              <a:pathLst>
                <a:path w="180" h="182">
                  <a:moveTo>
                    <a:pt x="179" y="181"/>
                  </a:moveTo>
                  <a:lnTo>
                    <a:pt x="179" y="0"/>
                  </a:lnTo>
                  <a:lnTo>
                    <a:pt x="0" y="0"/>
                  </a:lnTo>
                  <a:lnTo>
                    <a:pt x="0" y="181"/>
                  </a:lnTo>
                  <a:lnTo>
                    <a:pt x="179" y="181"/>
                  </a:lnTo>
                </a:path>
              </a:pathLst>
            </a:custGeom>
            <a:solidFill>
              <a:srgbClr val="000000"/>
            </a:solidFill>
            <a:ln w="9525" cap="rnd">
              <a:noFill/>
              <a:round/>
              <a:headEnd/>
              <a:tailEnd/>
            </a:ln>
            <a:effectLst/>
          </p:spPr>
          <p:txBody>
            <a:bodyPr/>
            <a:lstStyle/>
            <a:p>
              <a:endParaRPr lang="en-US"/>
            </a:p>
          </p:txBody>
        </p:sp>
        <p:sp>
          <p:nvSpPr>
            <p:cNvPr id="24581" name="Freeform 5"/>
            <p:cNvSpPr>
              <a:spLocks/>
            </p:cNvSpPr>
            <p:nvPr/>
          </p:nvSpPr>
          <p:spPr bwMode="auto">
            <a:xfrm>
              <a:off x="218" y="3853"/>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24582" name="Freeform 6"/>
            <p:cNvSpPr>
              <a:spLocks/>
            </p:cNvSpPr>
            <p:nvPr/>
          </p:nvSpPr>
          <p:spPr bwMode="auto">
            <a:xfrm>
              <a:off x="159" y="3733"/>
              <a:ext cx="32" cy="19"/>
            </a:xfrm>
            <a:custGeom>
              <a:avLst/>
              <a:gdLst/>
              <a:ahLst/>
              <a:cxnLst>
                <a:cxn ang="0">
                  <a:pos x="0" y="0"/>
                </a:cxn>
                <a:cxn ang="0">
                  <a:pos x="25" y="18"/>
                </a:cxn>
                <a:cxn ang="0">
                  <a:pos x="31" y="8"/>
                </a:cxn>
                <a:cxn ang="0">
                  <a:pos x="0" y="0"/>
                </a:cxn>
              </a:cxnLst>
              <a:rect l="0" t="0" r="r" b="b"/>
              <a:pathLst>
                <a:path w="32" h="19">
                  <a:moveTo>
                    <a:pt x="0" y="0"/>
                  </a:moveTo>
                  <a:lnTo>
                    <a:pt x="25" y="18"/>
                  </a:lnTo>
                  <a:lnTo>
                    <a:pt x="31" y="8"/>
                  </a:lnTo>
                  <a:lnTo>
                    <a:pt x="0" y="0"/>
                  </a:lnTo>
                </a:path>
              </a:pathLst>
            </a:custGeom>
            <a:solidFill>
              <a:srgbClr val="FFFFFF"/>
            </a:solidFill>
            <a:ln w="9525" cap="rnd">
              <a:noFill/>
              <a:round/>
              <a:headEnd/>
              <a:tailEnd/>
            </a:ln>
            <a:effectLst/>
          </p:spPr>
          <p:txBody>
            <a:bodyPr/>
            <a:lstStyle/>
            <a:p>
              <a:endParaRPr lang="en-US"/>
            </a:p>
          </p:txBody>
        </p:sp>
        <p:sp>
          <p:nvSpPr>
            <p:cNvPr id="24583" name="Freeform 7"/>
            <p:cNvSpPr>
              <a:spLocks/>
            </p:cNvSpPr>
            <p:nvPr/>
          </p:nvSpPr>
          <p:spPr bwMode="auto">
            <a:xfrm>
              <a:off x="269" y="3733"/>
              <a:ext cx="35" cy="19"/>
            </a:xfrm>
            <a:custGeom>
              <a:avLst/>
              <a:gdLst/>
              <a:ahLst/>
              <a:cxnLst>
                <a:cxn ang="0">
                  <a:pos x="34" y="0"/>
                </a:cxn>
                <a:cxn ang="0">
                  <a:pos x="6" y="18"/>
                </a:cxn>
                <a:cxn ang="0">
                  <a:pos x="0" y="8"/>
                </a:cxn>
                <a:cxn ang="0">
                  <a:pos x="34" y="0"/>
                </a:cxn>
              </a:cxnLst>
              <a:rect l="0" t="0" r="r" b="b"/>
              <a:pathLst>
                <a:path w="35" h="19">
                  <a:moveTo>
                    <a:pt x="34" y="0"/>
                  </a:moveTo>
                  <a:lnTo>
                    <a:pt x="6" y="18"/>
                  </a:lnTo>
                  <a:lnTo>
                    <a:pt x="0" y="8"/>
                  </a:lnTo>
                  <a:lnTo>
                    <a:pt x="34" y="0"/>
                  </a:lnTo>
                </a:path>
              </a:pathLst>
            </a:custGeom>
            <a:solidFill>
              <a:srgbClr val="FFFFFF"/>
            </a:solidFill>
            <a:ln w="9525" cap="rnd">
              <a:noFill/>
              <a:round/>
              <a:headEnd/>
              <a:tailEnd/>
            </a:ln>
            <a:effectLst/>
          </p:spPr>
          <p:txBody>
            <a:bodyPr/>
            <a:lstStyle/>
            <a:p>
              <a:endParaRPr lang="en-US"/>
            </a:p>
          </p:txBody>
        </p:sp>
        <p:sp>
          <p:nvSpPr>
            <p:cNvPr id="24584" name="Freeform 8"/>
            <p:cNvSpPr>
              <a:spLocks/>
            </p:cNvSpPr>
            <p:nvPr/>
          </p:nvSpPr>
          <p:spPr bwMode="auto">
            <a:xfrm>
              <a:off x="156" y="3772"/>
              <a:ext cx="34" cy="18"/>
            </a:xfrm>
            <a:custGeom>
              <a:avLst/>
              <a:gdLst/>
              <a:ahLst/>
              <a:cxnLst>
                <a:cxn ang="0">
                  <a:pos x="0" y="17"/>
                </a:cxn>
                <a:cxn ang="0">
                  <a:pos x="33" y="13"/>
                </a:cxn>
                <a:cxn ang="0">
                  <a:pos x="31" y="0"/>
                </a:cxn>
                <a:cxn ang="0">
                  <a:pos x="0" y="17"/>
                </a:cxn>
              </a:cxnLst>
              <a:rect l="0" t="0" r="r" b="b"/>
              <a:pathLst>
                <a:path w="34" h="18">
                  <a:moveTo>
                    <a:pt x="0" y="17"/>
                  </a:moveTo>
                  <a:lnTo>
                    <a:pt x="33" y="13"/>
                  </a:lnTo>
                  <a:lnTo>
                    <a:pt x="31" y="0"/>
                  </a:lnTo>
                  <a:lnTo>
                    <a:pt x="0" y="17"/>
                  </a:lnTo>
                </a:path>
              </a:pathLst>
            </a:custGeom>
            <a:solidFill>
              <a:srgbClr val="FFFFFF"/>
            </a:solidFill>
            <a:ln w="9525" cap="rnd">
              <a:noFill/>
              <a:round/>
              <a:headEnd/>
              <a:tailEnd/>
            </a:ln>
            <a:effectLst/>
          </p:spPr>
          <p:txBody>
            <a:bodyPr/>
            <a:lstStyle/>
            <a:p>
              <a:endParaRPr lang="en-US"/>
            </a:p>
          </p:txBody>
        </p:sp>
        <p:sp>
          <p:nvSpPr>
            <p:cNvPr id="24585" name="Freeform 9"/>
            <p:cNvSpPr>
              <a:spLocks/>
            </p:cNvSpPr>
            <p:nvPr/>
          </p:nvSpPr>
          <p:spPr bwMode="auto">
            <a:xfrm>
              <a:off x="272" y="3773"/>
              <a:ext cx="35" cy="18"/>
            </a:xfrm>
            <a:custGeom>
              <a:avLst/>
              <a:gdLst/>
              <a:ahLst/>
              <a:cxnLst>
                <a:cxn ang="0">
                  <a:pos x="34" y="17"/>
                </a:cxn>
                <a:cxn ang="0">
                  <a:pos x="0" y="14"/>
                </a:cxn>
                <a:cxn ang="0">
                  <a:pos x="2" y="0"/>
                </a:cxn>
                <a:cxn ang="0">
                  <a:pos x="34" y="17"/>
                </a:cxn>
              </a:cxnLst>
              <a:rect l="0" t="0" r="r" b="b"/>
              <a:pathLst>
                <a:path w="35" h="18">
                  <a:moveTo>
                    <a:pt x="34" y="17"/>
                  </a:moveTo>
                  <a:lnTo>
                    <a:pt x="0" y="14"/>
                  </a:lnTo>
                  <a:lnTo>
                    <a:pt x="2" y="0"/>
                  </a:lnTo>
                  <a:lnTo>
                    <a:pt x="34" y="17"/>
                  </a:lnTo>
                </a:path>
              </a:pathLst>
            </a:custGeom>
            <a:solidFill>
              <a:srgbClr val="FFFFFF"/>
            </a:solidFill>
            <a:ln w="9525" cap="rnd">
              <a:noFill/>
              <a:round/>
              <a:headEnd/>
              <a:tailEnd/>
            </a:ln>
            <a:effectLst/>
          </p:spPr>
          <p:txBody>
            <a:bodyPr/>
            <a:lstStyle/>
            <a:p>
              <a:endParaRPr lang="en-US"/>
            </a:p>
          </p:txBody>
        </p:sp>
        <p:sp>
          <p:nvSpPr>
            <p:cNvPr id="24586" name="Freeform 10"/>
            <p:cNvSpPr>
              <a:spLocks/>
            </p:cNvSpPr>
            <p:nvPr/>
          </p:nvSpPr>
          <p:spPr bwMode="auto">
            <a:xfrm>
              <a:off x="182" y="3694"/>
              <a:ext cx="25" cy="30"/>
            </a:xfrm>
            <a:custGeom>
              <a:avLst/>
              <a:gdLst/>
              <a:ahLst/>
              <a:cxnLst>
                <a:cxn ang="0">
                  <a:pos x="0" y="0"/>
                </a:cxn>
                <a:cxn ang="0">
                  <a:pos x="14" y="29"/>
                </a:cxn>
                <a:cxn ang="0">
                  <a:pos x="24" y="22"/>
                </a:cxn>
                <a:cxn ang="0">
                  <a:pos x="0" y="0"/>
                </a:cxn>
              </a:cxnLst>
              <a:rect l="0" t="0" r="r" b="b"/>
              <a:pathLst>
                <a:path w="25" h="30">
                  <a:moveTo>
                    <a:pt x="0" y="0"/>
                  </a:moveTo>
                  <a:lnTo>
                    <a:pt x="14" y="29"/>
                  </a:lnTo>
                  <a:lnTo>
                    <a:pt x="24" y="22"/>
                  </a:lnTo>
                  <a:lnTo>
                    <a:pt x="0" y="0"/>
                  </a:lnTo>
                </a:path>
              </a:pathLst>
            </a:custGeom>
            <a:solidFill>
              <a:srgbClr val="FFFFFF"/>
            </a:solidFill>
            <a:ln w="9525" cap="rnd">
              <a:noFill/>
              <a:round/>
              <a:headEnd/>
              <a:tailEnd/>
            </a:ln>
            <a:effectLst/>
          </p:spPr>
          <p:txBody>
            <a:bodyPr/>
            <a:lstStyle/>
            <a:p>
              <a:endParaRPr lang="en-US"/>
            </a:p>
          </p:txBody>
        </p:sp>
        <p:sp>
          <p:nvSpPr>
            <p:cNvPr id="24587" name="Freeform 11"/>
            <p:cNvSpPr>
              <a:spLocks/>
            </p:cNvSpPr>
            <p:nvPr/>
          </p:nvSpPr>
          <p:spPr bwMode="auto">
            <a:xfrm>
              <a:off x="247" y="3696"/>
              <a:ext cx="28" cy="32"/>
            </a:xfrm>
            <a:custGeom>
              <a:avLst/>
              <a:gdLst/>
              <a:ahLst/>
              <a:cxnLst>
                <a:cxn ang="0">
                  <a:pos x="27" y="0"/>
                </a:cxn>
                <a:cxn ang="0">
                  <a:pos x="11" y="31"/>
                </a:cxn>
                <a:cxn ang="0">
                  <a:pos x="0" y="23"/>
                </a:cxn>
                <a:cxn ang="0">
                  <a:pos x="27" y="0"/>
                </a:cxn>
              </a:cxnLst>
              <a:rect l="0" t="0" r="r" b="b"/>
              <a:pathLst>
                <a:path w="28" h="32">
                  <a:moveTo>
                    <a:pt x="27" y="0"/>
                  </a:moveTo>
                  <a:lnTo>
                    <a:pt x="11" y="31"/>
                  </a:lnTo>
                  <a:lnTo>
                    <a:pt x="0" y="23"/>
                  </a:lnTo>
                  <a:lnTo>
                    <a:pt x="27" y="0"/>
                  </a:lnTo>
                </a:path>
              </a:pathLst>
            </a:custGeom>
            <a:solidFill>
              <a:srgbClr val="FFFFFF"/>
            </a:solidFill>
            <a:ln w="9525" cap="rnd">
              <a:noFill/>
              <a:round/>
              <a:headEnd/>
              <a:tailEnd/>
            </a:ln>
            <a:effectLst/>
          </p:spPr>
          <p:txBody>
            <a:bodyPr/>
            <a:lstStyle/>
            <a:p>
              <a:endParaRPr lang="en-US"/>
            </a:p>
          </p:txBody>
        </p:sp>
        <p:sp>
          <p:nvSpPr>
            <p:cNvPr id="24588" name="Freeform 12"/>
            <p:cNvSpPr>
              <a:spLocks/>
            </p:cNvSpPr>
            <p:nvPr/>
          </p:nvSpPr>
          <p:spPr bwMode="auto">
            <a:xfrm>
              <a:off x="222" y="3685"/>
              <a:ext cx="17" cy="31"/>
            </a:xfrm>
            <a:custGeom>
              <a:avLst/>
              <a:gdLst/>
              <a:ahLst/>
              <a:cxnLst>
                <a:cxn ang="0">
                  <a:pos x="7" y="0"/>
                </a:cxn>
                <a:cxn ang="0">
                  <a:pos x="0" y="30"/>
                </a:cxn>
                <a:cxn ang="0">
                  <a:pos x="16" y="29"/>
                </a:cxn>
                <a:cxn ang="0">
                  <a:pos x="7" y="0"/>
                </a:cxn>
              </a:cxnLst>
              <a:rect l="0" t="0" r="r" b="b"/>
              <a:pathLst>
                <a:path w="17" h="31">
                  <a:moveTo>
                    <a:pt x="7" y="0"/>
                  </a:moveTo>
                  <a:lnTo>
                    <a:pt x="0" y="30"/>
                  </a:lnTo>
                  <a:lnTo>
                    <a:pt x="16" y="29"/>
                  </a:lnTo>
                  <a:lnTo>
                    <a:pt x="7" y="0"/>
                  </a:lnTo>
                </a:path>
              </a:pathLst>
            </a:custGeom>
            <a:solidFill>
              <a:srgbClr val="FFFFFF"/>
            </a:solidFill>
            <a:ln w="9525" cap="rnd">
              <a:noFill/>
              <a:round/>
              <a:headEnd/>
              <a:tailEnd/>
            </a:ln>
            <a:effectLst/>
          </p:spPr>
          <p:txBody>
            <a:bodyPr/>
            <a:lstStyle/>
            <a:p>
              <a:endParaRPr lang="en-US"/>
            </a:p>
          </p:txBody>
        </p:sp>
        <p:sp>
          <p:nvSpPr>
            <p:cNvPr id="24589" name="Freeform 13"/>
            <p:cNvSpPr>
              <a:spLocks/>
            </p:cNvSpPr>
            <p:nvPr/>
          </p:nvSpPr>
          <p:spPr bwMode="auto">
            <a:xfrm>
              <a:off x="197" y="3732"/>
              <a:ext cx="66"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1" y="0"/>
                </a:cxn>
                <a:cxn ang="0">
                  <a:pos x="44" y="1"/>
                </a:cxn>
                <a:cxn ang="0">
                  <a:pos x="49" y="5"/>
                </a:cxn>
                <a:cxn ang="0">
                  <a:pos x="55" y="11"/>
                </a:cxn>
                <a:cxn ang="0">
                  <a:pos x="61" y="20"/>
                </a:cxn>
                <a:cxn ang="0">
                  <a:pos x="65" y="32"/>
                </a:cxn>
                <a:cxn ang="0">
                  <a:pos x="64" y="48"/>
                </a:cxn>
                <a:cxn ang="0">
                  <a:pos x="57" y="68"/>
                </a:cxn>
                <a:cxn ang="0">
                  <a:pos x="41" y="91"/>
                </a:cxn>
                <a:cxn ang="0">
                  <a:pos x="41" y="114"/>
                </a:cxn>
                <a:cxn ang="0">
                  <a:pos x="21" y="114"/>
                </a:cxn>
              </a:cxnLst>
              <a:rect l="0" t="0" r="r" b="b"/>
              <a:pathLst>
                <a:path w="66" h="115">
                  <a:moveTo>
                    <a:pt x="21" y="114"/>
                  </a:moveTo>
                  <a:lnTo>
                    <a:pt x="22" y="94"/>
                  </a:lnTo>
                  <a:lnTo>
                    <a:pt x="20" y="91"/>
                  </a:lnTo>
                  <a:lnTo>
                    <a:pt x="14" y="83"/>
                  </a:lnTo>
                  <a:lnTo>
                    <a:pt x="8" y="72"/>
                  </a:lnTo>
                  <a:lnTo>
                    <a:pt x="3" y="58"/>
                  </a:lnTo>
                  <a:lnTo>
                    <a:pt x="0" y="42"/>
                  </a:lnTo>
                  <a:lnTo>
                    <a:pt x="0" y="27"/>
                  </a:lnTo>
                  <a:lnTo>
                    <a:pt x="7" y="12"/>
                  </a:lnTo>
                  <a:lnTo>
                    <a:pt x="22" y="0"/>
                  </a:lnTo>
                  <a:lnTo>
                    <a:pt x="41" y="0"/>
                  </a:lnTo>
                  <a:lnTo>
                    <a:pt x="44" y="1"/>
                  </a:lnTo>
                  <a:lnTo>
                    <a:pt x="49" y="5"/>
                  </a:lnTo>
                  <a:lnTo>
                    <a:pt x="55" y="11"/>
                  </a:lnTo>
                  <a:lnTo>
                    <a:pt x="61" y="20"/>
                  </a:lnTo>
                  <a:lnTo>
                    <a:pt x="65" y="32"/>
                  </a:lnTo>
                  <a:lnTo>
                    <a:pt x="64" y="48"/>
                  </a:lnTo>
                  <a:lnTo>
                    <a:pt x="57" y="68"/>
                  </a:lnTo>
                  <a:lnTo>
                    <a:pt x="41" y="91"/>
                  </a:lnTo>
                  <a:lnTo>
                    <a:pt x="41" y="114"/>
                  </a:lnTo>
                  <a:lnTo>
                    <a:pt x="21" y="114"/>
                  </a:lnTo>
                </a:path>
              </a:pathLst>
            </a:custGeom>
            <a:solidFill>
              <a:srgbClr val="FFFFFF"/>
            </a:solidFill>
            <a:ln w="9525" cap="rnd">
              <a:noFill/>
              <a:round/>
              <a:headEnd/>
              <a:tailEnd/>
            </a:ln>
            <a:effectLst/>
          </p:spPr>
          <p:txBody>
            <a:bodyPr/>
            <a:lstStyle/>
            <a:p>
              <a:endParaRPr lang="en-US"/>
            </a:p>
          </p:txBody>
        </p:sp>
        <p:sp>
          <p:nvSpPr>
            <p:cNvPr id="24590" name="Freeform 14"/>
            <p:cNvSpPr>
              <a:spLocks/>
            </p:cNvSpPr>
            <p:nvPr/>
          </p:nvSpPr>
          <p:spPr bwMode="auto">
            <a:xfrm>
              <a:off x="224" y="3752"/>
              <a:ext cx="18" cy="89"/>
            </a:xfrm>
            <a:custGeom>
              <a:avLst/>
              <a:gdLst/>
              <a:ahLst/>
              <a:cxnLst>
                <a:cxn ang="0">
                  <a:pos x="4" y="0"/>
                </a:cxn>
                <a:cxn ang="0">
                  <a:pos x="7" y="6"/>
                </a:cxn>
                <a:cxn ang="0">
                  <a:pos x="2" y="7"/>
                </a:cxn>
                <a:cxn ang="0">
                  <a:pos x="2" y="79"/>
                </a:cxn>
                <a:cxn ang="0">
                  <a:pos x="0" y="80"/>
                </a:cxn>
                <a:cxn ang="0">
                  <a:pos x="0" y="88"/>
                </a:cxn>
                <a:cxn ang="0">
                  <a:pos x="2" y="88"/>
                </a:cxn>
                <a:cxn ang="0">
                  <a:pos x="4" y="88"/>
                </a:cxn>
                <a:cxn ang="0">
                  <a:pos x="7" y="88"/>
                </a:cxn>
                <a:cxn ang="0">
                  <a:pos x="9" y="86"/>
                </a:cxn>
                <a:cxn ang="0">
                  <a:pos x="14" y="86"/>
                </a:cxn>
                <a:cxn ang="0">
                  <a:pos x="17" y="85"/>
                </a:cxn>
                <a:cxn ang="0">
                  <a:pos x="17" y="83"/>
                </a:cxn>
                <a:cxn ang="0">
                  <a:pos x="17" y="80"/>
                </a:cxn>
                <a:cxn ang="0">
                  <a:pos x="17" y="49"/>
                </a:cxn>
                <a:cxn ang="0">
                  <a:pos x="14" y="48"/>
                </a:cxn>
                <a:cxn ang="0">
                  <a:pos x="14" y="39"/>
                </a:cxn>
                <a:cxn ang="0">
                  <a:pos x="14" y="5"/>
                </a:cxn>
                <a:cxn ang="0">
                  <a:pos x="4" y="0"/>
                </a:cxn>
              </a:cxnLst>
              <a:rect l="0" t="0" r="r" b="b"/>
              <a:pathLst>
                <a:path w="18" h="89">
                  <a:moveTo>
                    <a:pt x="4" y="0"/>
                  </a:moveTo>
                  <a:lnTo>
                    <a:pt x="7" y="6"/>
                  </a:lnTo>
                  <a:lnTo>
                    <a:pt x="2" y="7"/>
                  </a:lnTo>
                  <a:lnTo>
                    <a:pt x="2" y="79"/>
                  </a:lnTo>
                  <a:lnTo>
                    <a:pt x="0" y="80"/>
                  </a:lnTo>
                  <a:lnTo>
                    <a:pt x="0" y="88"/>
                  </a:lnTo>
                  <a:lnTo>
                    <a:pt x="2" y="88"/>
                  </a:lnTo>
                  <a:lnTo>
                    <a:pt x="4" y="88"/>
                  </a:lnTo>
                  <a:lnTo>
                    <a:pt x="7" y="88"/>
                  </a:lnTo>
                  <a:lnTo>
                    <a:pt x="9" y="86"/>
                  </a:lnTo>
                  <a:lnTo>
                    <a:pt x="14" y="86"/>
                  </a:lnTo>
                  <a:lnTo>
                    <a:pt x="17" y="85"/>
                  </a:lnTo>
                  <a:lnTo>
                    <a:pt x="17" y="83"/>
                  </a:lnTo>
                  <a:lnTo>
                    <a:pt x="17" y="80"/>
                  </a:lnTo>
                  <a:lnTo>
                    <a:pt x="17" y="49"/>
                  </a:lnTo>
                  <a:lnTo>
                    <a:pt x="14" y="48"/>
                  </a:lnTo>
                  <a:lnTo>
                    <a:pt x="14" y="39"/>
                  </a:lnTo>
                  <a:lnTo>
                    <a:pt x="14" y="5"/>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3118560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57200" y="168275"/>
            <a:ext cx="5938838" cy="4452938"/>
          </a:xfrm>
          <a:ln cap="flat"/>
        </p:spPr>
      </p:sp>
      <p:sp>
        <p:nvSpPr>
          <p:cNvPr id="34819" name="Rectangle 3"/>
          <p:cNvSpPr>
            <a:spLocks noGrp="1" noChangeArrowheads="1"/>
          </p:cNvSpPr>
          <p:nvPr>
            <p:ph type="body" idx="1"/>
          </p:nvPr>
        </p:nvSpPr>
        <p:spPr>
          <a:xfrm>
            <a:off x="416751" y="4770783"/>
            <a:ext cx="5946261" cy="3802314"/>
          </a:xfrm>
          <a:noFill/>
          <a:ln/>
        </p:spPr>
        <p:txBody>
          <a:bodyPr/>
          <a:lstStyle/>
          <a:p>
            <a:pPr defTabSz="382737">
              <a:tabLst>
                <a:tab pos="448671" algn="l"/>
              </a:tabLst>
            </a:pPr>
            <a:r>
              <a:rPr lang="en-US" dirty="0"/>
              <a:t>Updating Rows (continued)</a:t>
            </a:r>
          </a:p>
          <a:p>
            <a:pPr lvl="1" defTabSz="382737">
              <a:tabLst>
                <a:tab pos="448671" algn="l"/>
              </a:tabLst>
            </a:pPr>
            <a:r>
              <a:rPr lang="en-US" dirty="0"/>
              <a:t>The UPDATE statement modifies specific rows, if the WHERE clause is specified. The slide example transfers employee 7782 (Clark) to department 20.  </a:t>
            </a:r>
          </a:p>
          <a:p>
            <a:pPr lvl="1" defTabSz="382737">
              <a:tabLst>
                <a:tab pos="448671" algn="l"/>
              </a:tabLst>
            </a:pPr>
            <a:r>
              <a:rPr lang="en-US" dirty="0"/>
              <a:t>If you omit the WHERE clause, all the rows in the table are modified.</a:t>
            </a:r>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spcBef>
                <a:spcPct val="0"/>
              </a:spcBef>
              <a:tabLst>
                <a:tab pos="448671" algn="l"/>
              </a:tabLst>
            </a:pPr>
            <a:r>
              <a:rPr lang="en-US" b="1" dirty="0"/>
              <a:t>Note:</a:t>
            </a:r>
            <a:r>
              <a:rPr lang="en-US" dirty="0"/>
              <a:t> The EMPLOYEE table has the same data as the EMP table. </a:t>
            </a:r>
          </a:p>
          <a:p>
            <a:pPr defTabSz="382737">
              <a:tabLst>
                <a:tab pos="448671" algn="l"/>
              </a:tabLst>
            </a:pPr>
            <a:endParaRPr lang="en-US" b="0" dirty="0">
              <a:latin typeface="Times New Roman" pitchFamily="18" charset="0"/>
            </a:endParaRPr>
          </a:p>
        </p:txBody>
      </p:sp>
      <p:sp>
        <p:nvSpPr>
          <p:cNvPr id="34820" name="Rectangle 4"/>
          <p:cNvSpPr>
            <a:spLocks noChangeArrowheads="1"/>
          </p:cNvSpPr>
          <p:nvPr/>
        </p:nvSpPr>
        <p:spPr bwMode="auto">
          <a:xfrm>
            <a:off x="608359" y="5704266"/>
            <a:ext cx="5583800" cy="450043"/>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34821" name="Rectangle 5"/>
          <p:cNvSpPr>
            <a:spLocks noChangeArrowheads="1"/>
          </p:cNvSpPr>
          <p:nvPr/>
        </p:nvSpPr>
        <p:spPr bwMode="auto">
          <a:xfrm>
            <a:off x="677018" y="5713808"/>
            <a:ext cx="2371160" cy="423010"/>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SELECT  ename, deptno</a:t>
            </a:r>
          </a:p>
          <a:p>
            <a:pPr defTabSz="839448">
              <a:spcBef>
                <a:spcPct val="0"/>
              </a:spcBef>
            </a:pPr>
            <a:r>
              <a:rPr lang="en-US" sz="1100" dirty="0">
                <a:latin typeface="Courier New" pitchFamily="49" charset="0"/>
              </a:rPr>
              <a:t>  2  FROM    employee;</a:t>
            </a:r>
          </a:p>
        </p:txBody>
      </p:sp>
      <p:sp>
        <p:nvSpPr>
          <p:cNvPr id="34822" name="Rectangle 6"/>
          <p:cNvSpPr>
            <a:spLocks noChangeArrowheads="1"/>
          </p:cNvSpPr>
          <p:nvPr/>
        </p:nvSpPr>
        <p:spPr bwMode="auto">
          <a:xfrm>
            <a:off x="622729" y="6279942"/>
            <a:ext cx="5569430" cy="2064158"/>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34823" name="Rectangle 7"/>
          <p:cNvSpPr>
            <a:spLocks noChangeArrowheads="1"/>
          </p:cNvSpPr>
          <p:nvPr/>
        </p:nvSpPr>
        <p:spPr bwMode="auto">
          <a:xfrm>
            <a:off x="713744" y="6303794"/>
            <a:ext cx="5202180" cy="1940119"/>
          </a:xfrm>
          <a:prstGeom prst="rect">
            <a:avLst/>
          </a:prstGeom>
          <a:noFill/>
          <a:ln w="9525">
            <a:noFill/>
            <a:miter lim="800000"/>
            <a:headEnd/>
            <a:tailEnd/>
          </a:ln>
          <a:effectLst/>
        </p:spPr>
        <p:txBody>
          <a:bodyPr lIns="90056" tIns="43419" rIns="90056" bIns="43419">
            <a:spAutoFit/>
          </a:bodyPr>
          <a:lstStyle/>
          <a:p>
            <a:pPr defTabSz="839448">
              <a:spcBef>
                <a:spcPct val="0"/>
              </a:spcBef>
            </a:pPr>
            <a:r>
              <a:rPr lang="en-US" sz="1100" dirty="0">
                <a:latin typeface="Courier New" pitchFamily="49" charset="0"/>
              </a:rPr>
              <a:t>ENAME         DEPTNO</a:t>
            </a:r>
          </a:p>
          <a:p>
            <a:pPr defTabSz="839448">
              <a:spcBef>
                <a:spcPct val="0"/>
              </a:spcBef>
            </a:pPr>
            <a:r>
              <a:rPr lang="en-US" sz="1100" dirty="0">
                <a:latin typeface="Courier New" pitchFamily="49" charset="0"/>
              </a:rPr>
              <a:t>---------- ---------</a:t>
            </a:r>
          </a:p>
          <a:p>
            <a:pPr defTabSz="839448">
              <a:spcBef>
                <a:spcPct val="0"/>
              </a:spcBef>
            </a:pPr>
            <a:r>
              <a:rPr lang="en-US" sz="1100" dirty="0">
                <a:latin typeface="Courier New" pitchFamily="49" charset="0"/>
              </a:rPr>
              <a:t>KING              20</a:t>
            </a:r>
          </a:p>
          <a:p>
            <a:pPr defTabSz="839448">
              <a:spcBef>
                <a:spcPct val="0"/>
              </a:spcBef>
            </a:pPr>
            <a:r>
              <a:rPr lang="en-US" sz="1100" dirty="0">
                <a:latin typeface="Courier New" pitchFamily="49" charset="0"/>
              </a:rPr>
              <a:t>BLAKE             20</a:t>
            </a:r>
          </a:p>
          <a:p>
            <a:pPr defTabSz="839448">
              <a:spcBef>
                <a:spcPct val="0"/>
              </a:spcBef>
            </a:pPr>
            <a:r>
              <a:rPr lang="en-US" sz="1100" dirty="0">
                <a:latin typeface="Courier New" pitchFamily="49" charset="0"/>
              </a:rPr>
              <a:t>CLARK             20</a:t>
            </a:r>
          </a:p>
          <a:p>
            <a:pPr defTabSz="839448">
              <a:spcBef>
                <a:spcPct val="0"/>
              </a:spcBef>
            </a:pPr>
            <a:r>
              <a:rPr lang="en-US" sz="1100" dirty="0">
                <a:latin typeface="Courier New" pitchFamily="49" charset="0"/>
              </a:rPr>
              <a:t>JONES             20</a:t>
            </a:r>
          </a:p>
          <a:p>
            <a:pPr defTabSz="839448">
              <a:spcBef>
                <a:spcPct val="0"/>
              </a:spcBef>
            </a:pPr>
            <a:r>
              <a:rPr lang="en-US" sz="1100" dirty="0">
                <a:latin typeface="Courier New" pitchFamily="49" charset="0"/>
              </a:rPr>
              <a:t>MARTIN            20</a:t>
            </a:r>
          </a:p>
          <a:p>
            <a:pPr defTabSz="839448">
              <a:spcBef>
                <a:spcPct val="0"/>
              </a:spcBef>
            </a:pPr>
            <a:r>
              <a:rPr lang="en-US" sz="1100" dirty="0">
                <a:latin typeface="Courier New" pitchFamily="49" charset="0"/>
              </a:rPr>
              <a:t>ALLEN             20</a:t>
            </a:r>
          </a:p>
          <a:p>
            <a:pPr defTabSz="839448">
              <a:spcBef>
                <a:spcPct val="0"/>
              </a:spcBef>
            </a:pPr>
            <a:r>
              <a:rPr lang="en-US" sz="1100" dirty="0">
                <a:latin typeface="Courier New" pitchFamily="49" charset="0"/>
              </a:rPr>
              <a:t>TURNER            20</a:t>
            </a:r>
          </a:p>
          <a:p>
            <a:pPr defTabSz="839448">
              <a:spcBef>
                <a:spcPct val="0"/>
              </a:spcBef>
            </a:pPr>
            <a:r>
              <a:rPr lang="en-US" sz="1100" dirty="0">
                <a:latin typeface="Courier New" pitchFamily="49" charset="0"/>
              </a:rPr>
              <a:t>...</a:t>
            </a:r>
          </a:p>
          <a:p>
            <a:pPr defTabSz="839448">
              <a:spcBef>
                <a:spcPct val="0"/>
              </a:spcBef>
            </a:pPr>
            <a:r>
              <a:rPr lang="en-US" sz="1100" dirty="0">
                <a:latin typeface="Courier New" pitchFamily="49" charset="0"/>
              </a:rPr>
              <a:t>14 rows selected.</a:t>
            </a:r>
          </a:p>
        </p:txBody>
      </p:sp>
    </p:spTree>
    <p:extLst>
      <p:ext uri="{BB962C8B-B14F-4D97-AF65-F5344CB8AC3E}">
        <p14:creationId xmlns:p14="http://schemas.microsoft.com/office/powerpoint/2010/main" val="78118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88950" y="161925"/>
            <a:ext cx="5875338" cy="4405313"/>
          </a:xfrm>
          <a:ln cap="flat"/>
        </p:spPr>
      </p:sp>
      <p:sp>
        <p:nvSpPr>
          <p:cNvPr id="47107" name="Rectangle 3"/>
          <p:cNvSpPr>
            <a:spLocks noGrp="1" noChangeArrowheads="1"/>
          </p:cNvSpPr>
          <p:nvPr>
            <p:ph type="body" idx="1"/>
          </p:nvPr>
        </p:nvSpPr>
        <p:spPr>
          <a:xfrm>
            <a:off x="373638" y="4773964"/>
            <a:ext cx="6030889" cy="3756196"/>
          </a:xfrm>
          <a:noFill/>
          <a:ln/>
        </p:spPr>
        <p:txBody>
          <a:bodyPr/>
          <a:lstStyle/>
          <a:p>
            <a:r>
              <a:rPr lang="en-US" dirty="0"/>
              <a:t>Deleting Rows (continued)</a:t>
            </a:r>
          </a:p>
          <a:p>
            <a:pPr lvl="1"/>
            <a:r>
              <a:rPr lang="en-US" dirty="0"/>
              <a:t>You can delete specific rows by specifying the WHERE clause in the DELETE statement. The slide example deletes the DEVELOPMENT department from the DEPARTMENT table. You can c</a:t>
            </a:r>
            <a:r>
              <a:rPr lang="en-US" dirty="0">
                <a:latin typeface="Times" charset="0"/>
              </a:rPr>
              <a:t>onfirm the delete operation by displaying the deleted rows using the SELECT statement. </a:t>
            </a:r>
          </a:p>
          <a:p>
            <a:pPr lvl="1"/>
            <a:endParaRPr lang="en-US" dirty="0">
              <a:latin typeface="Times" charset="0"/>
            </a:endParaRPr>
          </a:p>
          <a:p>
            <a:pPr lvl="1"/>
            <a:endParaRPr lang="en-US" dirty="0">
              <a:latin typeface="Times" charset="0"/>
            </a:endParaRPr>
          </a:p>
          <a:p>
            <a:pPr lvl="1"/>
            <a:endParaRPr lang="en-US" dirty="0">
              <a:latin typeface="Times" charset="0"/>
            </a:endParaRPr>
          </a:p>
          <a:p>
            <a:pPr lvl="1"/>
            <a:endParaRPr lang="en-US" dirty="0">
              <a:latin typeface="Times" charset="0"/>
            </a:endParaRPr>
          </a:p>
          <a:p>
            <a:pPr lvl="1"/>
            <a:endParaRPr lang="en-US" sz="400" dirty="0">
              <a:latin typeface="Times" charset="0"/>
            </a:endParaRPr>
          </a:p>
          <a:p>
            <a:r>
              <a:rPr lang="en-US" dirty="0"/>
              <a:t>Example</a:t>
            </a:r>
          </a:p>
          <a:p>
            <a:pPr lvl="1"/>
            <a:r>
              <a:rPr lang="en-US" dirty="0"/>
              <a:t>Remove all employees who started after January 1, 1997.</a:t>
            </a:r>
          </a:p>
          <a:p>
            <a:pPr lvl="1"/>
            <a:endParaRPr lang="en-US" dirty="0"/>
          </a:p>
          <a:p>
            <a:pPr lvl="1"/>
            <a:endParaRPr lang="en-US" dirty="0"/>
          </a:p>
          <a:p>
            <a:pPr lvl="1"/>
            <a:endParaRPr lang="en-US" dirty="0"/>
          </a:p>
          <a:p>
            <a:pPr lvl="1"/>
            <a:r>
              <a:rPr lang="en-US" dirty="0">
                <a:latin typeface="Times" charset="0"/>
              </a:rPr>
              <a:t>If you omit the WHERE clause, all rows in the table are deleted. The second example on the slide deletes all the rows from the DEPARTMENT table because no WHERE clause has been specified.</a:t>
            </a:r>
            <a:endParaRPr lang="en-US" dirty="0"/>
          </a:p>
          <a:p>
            <a:pPr lvl="1"/>
            <a:r>
              <a:rPr lang="en-US" b="1" dirty="0">
                <a:latin typeface="Times" charset="0"/>
              </a:rPr>
              <a:t>Note:</a:t>
            </a:r>
            <a:r>
              <a:rPr lang="en-US" dirty="0">
                <a:latin typeface="Times" charset="0"/>
              </a:rPr>
              <a:t> The DEPARTMENT table has the same data as the DEPT table.</a:t>
            </a:r>
          </a:p>
        </p:txBody>
      </p:sp>
      <p:sp>
        <p:nvSpPr>
          <p:cNvPr id="47108" name="Rectangle 4"/>
          <p:cNvSpPr>
            <a:spLocks noChangeArrowheads="1"/>
          </p:cNvSpPr>
          <p:nvPr/>
        </p:nvSpPr>
        <p:spPr bwMode="auto">
          <a:xfrm>
            <a:off x="571633" y="5666100"/>
            <a:ext cx="5620526" cy="801492"/>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47109" name="Rectangle 5"/>
          <p:cNvSpPr>
            <a:spLocks noChangeArrowheads="1"/>
          </p:cNvSpPr>
          <p:nvPr/>
        </p:nvSpPr>
        <p:spPr bwMode="auto">
          <a:xfrm>
            <a:off x="598780" y="5705856"/>
            <a:ext cx="3131207" cy="760145"/>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SELECT  *</a:t>
            </a:r>
          </a:p>
          <a:p>
            <a:pPr defTabSz="839448">
              <a:spcBef>
                <a:spcPct val="0"/>
              </a:spcBef>
            </a:pPr>
            <a:r>
              <a:rPr lang="en-US" sz="1100" dirty="0">
                <a:latin typeface="Courier New" pitchFamily="49" charset="0"/>
              </a:rPr>
              <a:t>  2  FROM    department</a:t>
            </a:r>
          </a:p>
          <a:p>
            <a:pPr defTabSz="839448">
              <a:spcBef>
                <a:spcPct val="0"/>
              </a:spcBef>
            </a:pPr>
            <a:r>
              <a:rPr lang="en-US" sz="1100" dirty="0">
                <a:latin typeface="Courier New" pitchFamily="49" charset="0"/>
              </a:rPr>
              <a:t>  3  WHERE   dname = </a:t>
            </a:r>
            <a:r>
              <a:rPr lang="en-US" sz="1100" dirty="0">
                <a:solidFill>
                  <a:srgbClr val="000000"/>
                </a:solidFill>
                <a:latin typeface="Courier New" pitchFamily="49" charset="0"/>
              </a:rPr>
              <a:t>'</a:t>
            </a:r>
            <a:r>
              <a:rPr lang="en-US" sz="1100" dirty="0">
                <a:latin typeface="Courier New" pitchFamily="49" charset="0"/>
              </a:rPr>
              <a:t>DEVELOPMENT</a:t>
            </a:r>
            <a:r>
              <a:rPr lang="en-US" sz="1100" dirty="0">
                <a:solidFill>
                  <a:srgbClr val="000000"/>
                </a:solidFill>
                <a:latin typeface="Courier New" pitchFamily="49" charset="0"/>
              </a:rPr>
              <a:t>'</a:t>
            </a:r>
            <a:r>
              <a:rPr lang="en-US" sz="1100" dirty="0">
                <a:latin typeface="Courier New" pitchFamily="49" charset="0"/>
              </a:rPr>
              <a:t>;</a:t>
            </a:r>
          </a:p>
          <a:p>
            <a:pPr defTabSz="839448">
              <a:spcBef>
                <a:spcPct val="0"/>
              </a:spcBef>
            </a:pPr>
            <a:r>
              <a:rPr lang="en-US" sz="1100" dirty="0">
                <a:latin typeface="Courier New" pitchFamily="49" charset="0"/>
              </a:rPr>
              <a:t>no rows selected.</a:t>
            </a:r>
          </a:p>
        </p:txBody>
      </p:sp>
      <p:sp>
        <p:nvSpPr>
          <p:cNvPr id="47110" name="Rectangle 6"/>
          <p:cNvSpPr>
            <a:spLocks noChangeArrowheads="1"/>
          </p:cNvSpPr>
          <p:nvPr/>
        </p:nvSpPr>
        <p:spPr bwMode="auto">
          <a:xfrm>
            <a:off x="571633" y="6978065"/>
            <a:ext cx="5620526" cy="539099"/>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47111" name="Rectangle 7"/>
          <p:cNvSpPr>
            <a:spLocks noChangeArrowheads="1"/>
          </p:cNvSpPr>
          <p:nvPr/>
        </p:nvSpPr>
        <p:spPr bwMode="auto">
          <a:xfrm>
            <a:off x="601972" y="6979656"/>
            <a:ext cx="5323532" cy="591577"/>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DELETE FROM  emp</a:t>
            </a:r>
          </a:p>
          <a:p>
            <a:pPr defTabSz="839448">
              <a:spcBef>
                <a:spcPct val="0"/>
              </a:spcBef>
            </a:pPr>
            <a:r>
              <a:rPr lang="en-US" sz="1100" dirty="0">
                <a:latin typeface="Courier New" pitchFamily="49" charset="0"/>
              </a:rPr>
              <a:t>  2  WHERE        hiredate &gt; TO_DATE(</a:t>
            </a:r>
            <a:r>
              <a:rPr lang="en-US" sz="1100" dirty="0">
                <a:solidFill>
                  <a:srgbClr val="000000"/>
                </a:solidFill>
                <a:latin typeface="Courier New" pitchFamily="49" charset="0"/>
              </a:rPr>
              <a:t>'</a:t>
            </a:r>
            <a:r>
              <a:rPr lang="en-US" sz="1100" dirty="0">
                <a:latin typeface="Courier New" pitchFamily="49" charset="0"/>
              </a:rPr>
              <a:t>01.01.97</a:t>
            </a:r>
            <a:r>
              <a:rPr lang="en-US" sz="1100" dirty="0">
                <a:solidFill>
                  <a:srgbClr val="000000"/>
                </a:solidFill>
                <a:latin typeface="Courier New" pitchFamily="49" charset="0"/>
              </a:rPr>
              <a:t>'</a:t>
            </a:r>
            <a:r>
              <a:rPr lang="en-US" sz="1100" dirty="0">
                <a:latin typeface="Courier New" pitchFamily="49" charset="0"/>
              </a:rPr>
              <a:t>, </a:t>
            </a:r>
            <a:r>
              <a:rPr lang="en-US" sz="1100" dirty="0">
                <a:solidFill>
                  <a:srgbClr val="000000"/>
                </a:solidFill>
                <a:latin typeface="Courier New" pitchFamily="49" charset="0"/>
              </a:rPr>
              <a:t>'</a:t>
            </a:r>
            <a:r>
              <a:rPr lang="en-US" sz="1100" dirty="0">
                <a:latin typeface="Courier New" pitchFamily="49" charset="0"/>
              </a:rPr>
              <a:t>DD.MM.YY</a:t>
            </a:r>
            <a:r>
              <a:rPr lang="en-US" sz="1100" dirty="0">
                <a:solidFill>
                  <a:srgbClr val="000000"/>
                </a:solidFill>
                <a:latin typeface="Courier New" pitchFamily="49" charset="0"/>
              </a:rPr>
              <a:t>'</a:t>
            </a:r>
            <a:r>
              <a:rPr lang="en-US" sz="1100" dirty="0">
                <a:latin typeface="Courier New" pitchFamily="49" charset="0"/>
              </a:rPr>
              <a:t>);</a:t>
            </a:r>
          </a:p>
          <a:p>
            <a:pPr defTabSz="839448">
              <a:spcBef>
                <a:spcPct val="0"/>
              </a:spcBef>
            </a:pPr>
            <a:r>
              <a:rPr lang="en-US" sz="1100" dirty="0">
                <a:latin typeface="Courier New" pitchFamily="49" charset="0"/>
              </a:rPr>
              <a:t>1 row deleted.</a:t>
            </a:r>
          </a:p>
        </p:txBody>
      </p:sp>
    </p:spTree>
    <p:extLst>
      <p:ext uri="{BB962C8B-B14F-4D97-AF65-F5344CB8AC3E}">
        <p14:creationId xmlns:p14="http://schemas.microsoft.com/office/powerpoint/2010/main" val="3911590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88950" y="161925"/>
            <a:ext cx="5875338" cy="4405313"/>
          </a:xfrm>
          <a:ln cap="flat"/>
        </p:spPr>
      </p:sp>
      <p:sp>
        <p:nvSpPr>
          <p:cNvPr id="55299" name="Rectangle 3"/>
          <p:cNvSpPr>
            <a:spLocks noGrp="1" noChangeArrowheads="1"/>
          </p:cNvSpPr>
          <p:nvPr>
            <p:ph type="body" idx="1"/>
          </p:nvPr>
        </p:nvSpPr>
        <p:spPr>
          <a:noFill/>
          <a:ln/>
        </p:spPr>
        <p:txBody>
          <a:bodyPr/>
          <a:lstStyle/>
          <a:p>
            <a:r>
              <a:rPr lang="en-US" dirty="0"/>
              <a:t>When Does a Transaction Start and End?</a:t>
            </a:r>
          </a:p>
          <a:p>
            <a:pPr lvl="1"/>
            <a:r>
              <a:rPr lang="en-US" dirty="0"/>
              <a:t>A transaction begins when the first executable SQL statement is encountered and terminates when one of the following occurs:</a:t>
            </a:r>
          </a:p>
          <a:p>
            <a:pPr lvl="2"/>
            <a:r>
              <a:rPr lang="en-US" dirty="0"/>
              <a:t>A COMMIT or ROLLBACK statement is issued</a:t>
            </a:r>
          </a:p>
          <a:p>
            <a:pPr lvl="2"/>
            <a:r>
              <a:rPr lang="en-US" dirty="0"/>
              <a:t>A DDL statement, such as CREATE, is issued</a:t>
            </a:r>
          </a:p>
          <a:p>
            <a:pPr lvl="2"/>
            <a:r>
              <a:rPr lang="en-US" dirty="0"/>
              <a:t>A DCL statement is issued</a:t>
            </a:r>
          </a:p>
          <a:p>
            <a:pPr lvl="2"/>
            <a:r>
              <a:rPr lang="en-US" dirty="0"/>
              <a:t>The user exits SQL*Plus</a:t>
            </a:r>
          </a:p>
          <a:p>
            <a:pPr lvl="2"/>
            <a:r>
              <a:rPr lang="en-US" dirty="0"/>
              <a:t>A machine fails or the system crashes</a:t>
            </a:r>
          </a:p>
          <a:p>
            <a:pPr lvl="1"/>
            <a:r>
              <a:rPr lang="en-US" dirty="0"/>
              <a:t>After one transaction ends, the next executable SQL statement automatically starts the next transaction.</a:t>
            </a:r>
          </a:p>
          <a:p>
            <a:pPr lvl="1"/>
            <a:r>
              <a:rPr lang="en-US" dirty="0"/>
              <a:t>A DDL statement or a DCL statement is automatically committed and therefore implicitly ends a transaction.</a:t>
            </a:r>
          </a:p>
          <a:p>
            <a:pPr lvl="1"/>
            <a:endParaRPr lang="en-US" dirty="0"/>
          </a:p>
          <a:p>
            <a:endParaRPr lang="en-US" b="0" dirty="0">
              <a:latin typeface="Times New Roman" pitchFamily="18" charset="0"/>
            </a:endParaRPr>
          </a:p>
        </p:txBody>
      </p:sp>
      <p:grpSp>
        <p:nvGrpSpPr>
          <p:cNvPr id="2" name="Group 15"/>
          <p:cNvGrpSpPr>
            <a:grpSpLocks/>
          </p:cNvGrpSpPr>
          <p:nvPr/>
        </p:nvGrpSpPr>
        <p:grpSpPr bwMode="auto">
          <a:xfrm>
            <a:off x="194804" y="6574139"/>
            <a:ext cx="285817" cy="305330"/>
            <a:chOff x="122" y="4134"/>
            <a:chExt cx="179" cy="192"/>
          </a:xfrm>
        </p:grpSpPr>
        <p:sp>
          <p:nvSpPr>
            <p:cNvPr id="55300" name="Freeform 4"/>
            <p:cNvSpPr>
              <a:spLocks/>
            </p:cNvSpPr>
            <p:nvPr/>
          </p:nvSpPr>
          <p:spPr bwMode="auto">
            <a:xfrm>
              <a:off x="122" y="4134"/>
              <a:ext cx="179" cy="184"/>
            </a:xfrm>
            <a:custGeom>
              <a:avLst/>
              <a:gdLst/>
              <a:ahLst/>
              <a:cxnLst>
                <a:cxn ang="0">
                  <a:pos x="178" y="183"/>
                </a:cxn>
                <a:cxn ang="0">
                  <a:pos x="178" y="0"/>
                </a:cxn>
                <a:cxn ang="0">
                  <a:pos x="0" y="0"/>
                </a:cxn>
                <a:cxn ang="0">
                  <a:pos x="0" y="183"/>
                </a:cxn>
                <a:cxn ang="0">
                  <a:pos x="178" y="183"/>
                </a:cxn>
              </a:cxnLst>
              <a:rect l="0" t="0" r="r" b="b"/>
              <a:pathLst>
                <a:path w="179" h="184">
                  <a:moveTo>
                    <a:pt x="178" y="183"/>
                  </a:moveTo>
                  <a:lnTo>
                    <a:pt x="178" y="0"/>
                  </a:lnTo>
                  <a:lnTo>
                    <a:pt x="0" y="0"/>
                  </a:lnTo>
                  <a:lnTo>
                    <a:pt x="0" y="183"/>
                  </a:lnTo>
                  <a:lnTo>
                    <a:pt x="178" y="183"/>
                  </a:lnTo>
                </a:path>
              </a:pathLst>
            </a:custGeom>
            <a:solidFill>
              <a:srgbClr val="000000"/>
            </a:solidFill>
            <a:ln w="9525" cap="rnd">
              <a:noFill/>
              <a:round/>
              <a:headEnd/>
              <a:tailEnd/>
            </a:ln>
            <a:effectLst/>
          </p:spPr>
          <p:txBody>
            <a:bodyPr/>
            <a:lstStyle/>
            <a:p>
              <a:endParaRPr lang="en-US"/>
            </a:p>
          </p:txBody>
        </p:sp>
        <p:sp>
          <p:nvSpPr>
            <p:cNvPr id="55301" name="Freeform 5"/>
            <p:cNvSpPr>
              <a:spLocks/>
            </p:cNvSpPr>
            <p:nvPr/>
          </p:nvSpPr>
          <p:spPr bwMode="auto">
            <a:xfrm>
              <a:off x="203" y="4309"/>
              <a:ext cx="26" cy="17"/>
            </a:xfrm>
            <a:custGeom>
              <a:avLst/>
              <a:gdLst/>
              <a:ahLst/>
              <a:cxnLst>
                <a:cxn ang="0">
                  <a:pos x="25" y="16"/>
                </a:cxn>
                <a:cxn ang="0">
                  <a:pos x="25" y="0"/>
                </a:cxn>
                <a:cxn ang="0">
                  <a:pos x="0" y="0"/>
                </a:cxn>
                <a:cxn ang="0">
                  <a:pos x="0" y="16"/>
                </a:cxn>
                <a:cxn ang="0">
                  <a:pos x="25" y="16"/>
                </a:cxn>
              </a:cxnLst>
              <a:rect l="0" t="0" r="r" b="b"/>
              <a:pathLst>
                <a:path w="26" h="17">
                  <a:moveTo>
                    <a:pt x="25" y="16"/>
                  </a:moveTo>
                  <a:lnTo>
                    <a:pt x="25" y="0"/>
                  </a:lnTo>
                  <a:lnTo>
                    <a:pt x="0" y="0"/>
                  </a:lnTo>
                  <a:lnTo>
                    <a:pt x="0" y="16"/>
                  </a:lnTo>
                  <a:lnTo>
                    <a:pt x="25" y="16"/>
                  </a:lnTo>
                </a:path>
              </a:pathLst>
            </a:custGeom>
            <a:solidFill>
              <a:srgbClr val="FFFFFF"/>
            </a:solidFill>
            <a:ln w="9525" cap="rnd">
              <a:noFill/>
              <a:round/>
              <a:headEnd/>
              <a:tailEnd/>
            </a:ln>
            <a:effectLst/>
          </p:spPr>
          <p:txBody>
            <a:bodyPr/>
            <a:lstStyle/>
            <a:p>
              <a:endParaRPr lang="en-US"/>
            </a:p>
          </p:txBody>
        </p:sp>
        <p:sp>
          <p:nvSpPr>
            <p:cNvPr id="55302" name="Freeform 6"/>
            <p:cNvSpPr>
              <a:spLocks/>
            </p:cNvSpPr>
            <p:nvPr/>
          </p:nvSpPr>
          <p:spPr bwMode="auto">
            <a:xfrm>
              <a:off x="145" y="4187"/>
              <a:ext cx="31" cy="20"/>
            </a:xfrm>
            <a:custGeom>
              <a:avLst/>
              <a:gdLst/>
              <a:ahLst/>
              <a:cxnLst>
                <a:cxn ang="0">
                  <a:pos x="0" y="0"/>
                </a:cxn>
                <a:cxn ang="0">
                  <a:pos x="24" y="19"/>
                </a:cxn>
                <a:cxn ang="0">
                  <a:pos x="30" y="8"/>
                </a:cxn>
                <a:cxn ang="0">
                  <a:pos x="0" y="0"/>
                </a:cxn>
              </a:cxnLst>
              <a:rect l="0" t="0" r="r" b="b"/>
              <a:pathLst>
                <a:path w="31" h="20">
                  <a:moveTo>
                    <a:pt x="0" y="0"/>
                  </a:moveTo>
                  <a:lnTo>
                    <a:pt x="24" y="19"/>
                  </a:lnTo>
                  <a:lnTo>
                    <a:pt x="30" y="8"/>
                  </a:lnTo>
                  <a:lnTo>
                    <a:pt x="0" y="0"/>
                  </a:lnTo>
                </a:path>
              </a:pathLst>
            </a:custGeom>
            <a:solidFill>
              <a:srgbClr val="FFFFFF"/>
            </a:solidFill>
            <a:ln w="9525" cap="rnd">
              <a:noFill/>
              <a:round/>
              <a:headEnd/>
              <a:tailEnd/>
            </a:ln>
            <a:effectLst/>
          </p:spPr>
          <p:txBody>
            <a:bodyPr/>
            <a:lstStyle/>
            <a:p>
              <a:endParaRPr lang="en-US"/>
            </a:p>
          </p:txBody>
        </p:sp>
        <p:sp>
          <p:nvSpPr>
            <p:cNvPr id="55303" name="Freeform 7"/>
            <p:cNvSpPr>
              <a:spLocks/>
            </p:cNvSpPr>
            <p:nvPr/>
          </p:nvSpPr>
          <p:spPr bwMode="auto">
            <a:xfrm>
              <a:off x="254" y="4187"/>
              <a:ext cx="33" cy="20"/>
            </a:xfrm>
            <a:custGeom>
              <a:avLst/>
              <a:gdLst/>
              <a:ahLst/>
              <a:cxnLst>
                <a:cxn ang="0">
                  <a:pos x="32" y="0"/>
                </a:cxn>
                <a:cxn ang="0">
                  <a:pos x="5" y="19"/>
                </a:cxn>
                <a:cxn ang="0">
                  <a:pos x="0" y="9"/>
                </a:cxn>
                <a:cxn ang="0">
                  <a:pos x="32" y="0"/>
                </a:cxn>
              </a:cxnLst>
              <a:rect l="0" t="0" r="r" b="b"/>
              <a:pathLst>
                <a:path w="33" h="20">
                  <a:moveTo>
                    <a:pt x="32" y="0"/>
                  </a:moveTo>
                  <a:lnTo>
                    <a:pt x="5" y="19"/>
                  </a:lnTo>
                  <a:lnTo>
                    <a:pt x="0" y="9"/>
                  </a:lnTo>
                  <a:lnTo>
                    <a:pt x="32" y="0"/>
                  </a:lnTo>
                </a:path>
              </a:pathLst>
            </a:custGeom>
            <a:solidFill>
              <a:srgbClr val="FFFFFF"/>
            </a:solidFill>
            <a:ln w="9525" cap="rnd">
              <a:noFill/>
              <a:round/>
              <a:headEnd/>
              <a:tailEnd/>
            </a:ln>
            <a:effectLst/>
          </p:spPr>
          <p:txBody>
            <a:bodyPr/>
            <a:lstStyle/>
            <a:p>
              <a:endParaRPr lang="en-US"/>
            </a:p>
          </p:txBody>
        </p:sp>
        <p:sp>
          <p:nvSpPr>
            <p:cNvPr id="55304" name="Freeform 8"/>
            <p:cNvSpPr>
              <a:spLocks/>
            </p:cNvSpPr>
            <p:nvPr/>
          </p:nvSpPr>
          <p:spPr bwMode="auto">
            <a:xfrm>
              <a:off x="141" y="4225"/>
              <a:ext cx="33" cy="20"/>
            </a:xfrm>
            <a:custGeom>
              <a:avLst/>
              <a:gdLst/>
              <a:ahLst/>
              <a:cxnLst>
                <a:cxn ang="0">
                  <a:pos x="0" y="19"/>
                </a:cxn>
                <a:cxn ang="0">
                  <a:pos x="32" y="15"/>
                </a:cxn>
                <a:cxn ang="0">
                  <a:pos x="30" y="0"/>
                </a:cxn>
                <a:cxn ang="0">
                  <a:pos x="0" y="19"/>
                </a:cxn>
              </a:cxnLst>
              <a:rect l="0" t="0" r="r" b="b"/>
              <a:pathLst>
                <a:path w="33" h="20">
                  <a:moveTo>
                    <a:pt x="0" y="19"/>
                  </a:moveTo>
                  <a:lnTo>
                    <a:pt x="32" y="15"/>
                  </a:lnTo>
                  <a:lnTo>
                    <a:pt x="30" y="0"/>
                  </a:lnTo>
                  <a:lnTo>
                    <a:pt x="0" y="19"/>
                  </a:lnTo>
                </a:path>
              </a:pathLst>
            </a:custGeom>
            <a:solidFill>
              <a:srgbClr val="FFFFFF"/>
            </a:solidFill>
            <a:ln w="9525" cap="rnd">
              <a:noFill/>
              <a:round/>
              <a:headEnd/>
              <a:tailEnd/>
            </a:ln>
            <a:effectLst/>
          </p:spPr>
          <p:txBody>
            <a:bodyPr/>
            <a:lstStyle/>
            <a:p>
              <a:endParaRPr lang="en-US"/>
            </a:p>
          </p:txBody>
        </p:sp>
        <p:sp>
          <p:nvSpPr>
            <p:cNvPr id="55305" name="Freeform 9"/>
            <p:cNvSpPr>
              <a:spLocks/>
            </p:cNvSpPr>
            <p:nvPr/>
          </p:nvSpPr>
          <p:spPr bwMode="auto">
            <a:xfrm>
              <a:off x="257" y="4226"/>
              <a:ext cx="34" cy="20"/>
            </a:xfrm>
            <a:custGeom>
              <a:avLst/>
              <a:gdLst/>
              <a:ahLst/>
              <a:cxnLst>
                <a:cxn ang="0">
                  <a:pos x="33" y="19"/>
                </a:cxn>
                <a:cxn ang="0">
                  <a:pos x="0" y="16"/>
                </a:cxn>
                <a:cxn ang="0">
                  <a:pos x="2" y="0"/>
                </a:cxn>
                <a:cxn ang="0">
                  <a:pos x="33" y="19"/>
                </a:cxn>
              </a:cxnLst>
              <a:rect l="0" t="0" r="r" b="b"/>
              <a:pathLst>
                <a:path w="34" h="20">
                  <a:moveTo>
                    <a:pt x="33" y="19"/>
                  </a:moveTo>
                  <a:lnTo>
                    <a:pt x="0" y="16"/>
                  </a:lnTo>
                  <a:lnTo>
                    <a:pt x="2" y="0"/>
                  </a:lnTo>
                  <a:lnTo>
                    <a:pt x="33" y="19"/>
                  </a:lnTo>
                </a:path>
              </a:pathLst>
            </a:custGeom>
            <a:solidFill>
              <a:srgbClr val="FFFFFF"/>
            </a:solidFill>
            <a:ln w="9525" cap="rnd">
              <a:noFill/>
              <a:round/>
              <a:headEnd/>
              <a:tailEnd/>
            </a:ln>
            <a:effectLst/>
          </p:spPr>
          <p:txBody>
            <a:bodyPr/>
            <a:lstStyle/>
            <a:p>
              <a:endParaRPr lang="en-US"/>
            </a:p>
          </p:txBody>
        </p:sp>
        <p:sp>
          <p:nvSpPr>
            <p:cNvPr id="55306" name="Freeform 10"/>
            <p:cNvSpPr>
              <a:spLocks/>
            </p:cNvSpPr>
            <p:nvPr/>
          </p:nvSpPr>
          <p:spPr bwMode="auto">
            <a:xfrm>
              <a:off x="165" y="4149"/>
              <a:ext cx="29" cy="29"/>
            </a:xfrm>
            <a:custGeom>
              <a:avLst/>
              <a:gdLst/>
              <a:ahLst/>
              <a:cxnLst>
                <a:cxn ang="0">
                  <a:pos x="0" y="0"/>
                </a:cxn>
                <a:cxn ang="0">
                  <a:pos x="16" y="28"/>
                </a:cxn>
                <a:cxn ang="0">
                  <a:pos x="28" y="21"/>
                </a:cxn>
                <a:cxn ang="0">
                  <a:pos x="0" y="0"/>
                </a:cxn>
              </a:cxnLst>
              <a:rect l="0" t="0" r="r" b="b"/>
              <a:pathLst>
                <a:path w="29" h="29">
                  <a:moveTo>
                    <a:pt x="0" y="0"/>
                  </a:moveTo>
                  <a:lnTo>
                    <a:pt x="16" y="28"/>
                  </a:lnTo>
                  <a:lnTo>
                    <a:pt x="28" y="21"/>
                  </a:lnTo>
                  <a:lnTo>
                    <a:pt x="0" y="0"/>
                  </a:lnTo>
                </a:path>
              </a:pathLst>
            </a:custGeom>
            <a:solidFill>
              <a:srgbClr val="FFFFFF"/>
            </a:solidFill>
            <a:ln w="9525" cap="rnd">
              <a:noFill/>
              <a:round/>
              <a:headEnd/>
              <a:tailEnd/>
            </a:ln>
            <a:effectLst/>
          </p:spPr>
          <p:txBody>
            <a:bodyPr/>
            <a:lstStyle/>
            <a:p>
              <a:endParaRPr lang="en-US"/>
            </a:p>
          </p:txBody>
        </p:sp>
        <p:sp>
          <p:nvSpPr>
            <p:cNvPr id="55307" name="Freeform 11"/>
            <p:cNvSpPr>
              <a:spLocks/>
            </p:cNvSpPr>
            <p:nvPr/>
          </p:nvSpPr>
          <p:spPr bwMode="auto">
            <a:xfrm>
              <a:off x="232" y="4151"/>
              <a:ext cx="28" cy="31"/>
            </a:xfrm>
            <a:custGeom>
              <a:avLst/>
              <a:gdLst/>
              <a:ahLst/>
              <a:cxnLst>
                <a:cxn ang="0">
                  <a:pos x="27" y="0"/>
                </a:cxn>
                <a:cxn ang="0">
                  <a:pos x="11" y="30"/>
                </a:cxn>
                <a:cxn ang="0">
                  <a:pos x="0" y="22"/>
                </a:cxn>
                <a:cxn ang="0">
                  <a:pos x="27" y="0"/>
                </a:cxn>
              </a:cxnLst>
              <a:rect l="0" t="0" r="r" b="b"/>
              <a:pathLst>
                <a:path w="28" h="31">
                  <a:moveTo>
                    <a:pt x="27" y="0"/>
                  </a:moveTo>
                  <a:lnTo>
                    <a:pt x="11" y="30"/>
                  </a:lnTo>
                  <a:lnTo>
                    <a:pt x="0" y="22"/>
                  </a:lnTo>
                  <a:lnTo>
                    <a:pt x="27" y="0"/>
                  </a:lnTo>
                </a:path>
              </a:pathLst>
            </a:custGeom>
            <a:solidFill>
              <a:srgbClr val="FFFFFF"/>
            </a:solidFill>
            <a:ln w="9525" cap="rnd">
              <a:noFill/>
              <a:round/>
              <a:headEnd/>
              <a:tailEnd/>
            </a:ln>
            <a:effectLst/>
          </p:spPr>
          <p:txBody>
            <a:bodyPr/>
            <a:lstStyle/>
            <a:p>
              <a:endParaRPr lang="en-US"/>
            </a:p>
          </p:txBody>
        </p:sp>
        <p:sp>
          <p:nvSpPr>
            <p:cNvPr id="55308" name="Freeform 12"/>
            <p:cNvSpPr>
              <a:spLocks/>
            </p:cNvSpPr>
            <p:nvPr/>
          </p:nvSpPr>
          <p:spPr bwMode="auto">
            <a:xfrm>
              <a:off x="205" y="4140"/>
              <a:ext cx="19" cy="30"/>
            </a:xfrm>
            <a:custGeom>
              <a:avLst/>
              <a:gdLst/>
              <a:ahLst/>
              <a:cxnLst>
                <a:cxn ang="0">
                  <a:pos x="8" y="0"/>
                </a:cxn>
                <a:cxn ang="0">
                  <a:pos x="0" y="29"/>
                </a:cxn>
                <a:cxn ang="0">
                  <a:pos x="18" y="28"/>
                </a:cxn>
                <a:cxn ang="0">
                  <a:pos x="8" y="0"/>
                </a:cxn>
              </a:cxnLst>
              <a:rect l="0" t="0" r="r" b="b"/>
              <a:pathLst>
                <a:path w="19" h="30">
                  <a:moveTo>
                    <a:pt x="8" y="0"/>
                  </a:moveTo>
                  <a:lnTo>
                    <a:pt x="0" y="29"/>
                  </a:lnTo>
                  <a:lnTo>
                    <a:pt x="18" y="28"/>
                  </a:lnTo>
                  <a:lnTo>
                    <a:pt x="8" y="0"/>
                  </a:lnTo>
                </a:path>
              </a:pathLst>
            </a:custGeom>
            <a:solidFill>
              <a:srgbClr val="FFFFFF"/>
            </a:solidFill>
            <a:ln w="9525" cap="rnd">
              <a:noFill/>
              <a:round/>
              <a:headEnd/>
              <a:tailEnd/>
            </a:ln>
            <a:effectLst/>
          </p:spPr>
          <p:txBody>
            <a:bodyPr/>
            <a:lstStyle/>
            <a:p>
              <a:endParaRPr lang="en-US"/>
            </a:p>
          </p:txBody>
        </p:sp>
        <p:sp>
          <p:nvSpPr>
            <p:cNvPr id="55309" name="Freeform 13"/>
            <p:cNvSpPr>
              <a:spLocks/>
            </p:cNvSpPr>
            <p:nvPr/>
          </p:nvSpPr>
          <p:spPr bwMode="auto">
            <a:xfrm>
              <a:off x="181" y="4186"/>
              <a:ext cx="67"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4"/>
                </a:cxn>
                <a:cxn ang="0">
                  <a:pos x="21" y="114"/>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a:tailEnd/>
            </a:ln>
            <a:effectLst/>
          </p:spPr>
          <p:txBody>
            <a:bodyPr/>
            <a:lstStyle/>
            <a:p>
              <a:endParaRPr lang="en-US"/>
            </a:p>
          </p:txBody>
        </p:sp>
        <p:sp>
          <p:nvSpPr>
            <p:cNvPr id="55310" name="Freeform 14"/>
            <p:cNvSpPr>
              <a:spLocks/>
            </p:cNvSpPr>
            <p:nvPr/>
          </p:nvSpPr>
          <p:spPr bwMode="auto">
            <a:xfrm>
              <a:off x="207" y="4207"/>
              <a:ext cx="18" cy="87"/>
            </a:xfrm>
            <a:custGeom>
              <a:avLst/>
              <a:gdLst/>
              <a:ahLst/>
              <a:cxnLst>
                <a:cxn ang="0">
                  <a:pos x="4" y="0"/>
                </a:cxn>
                <a:cxn ang="0">
                  <a:pos x="7" y="6"/>
                </a:cxn>
                <a:cxn ang="0">
                  <a:pos x="2" y="7"/>
                </a:cxn>
                <a:cxn ang="0">
                  <a:pos x="2" y="78"/>
                </a:cxn>
                <a:cxn ang="0">
                  <a:pos x="0" y="79"/>
                </a:cxn>
                <a:cxn ang="0">
                  <a:pos x="0" y="86"/>
                </a:cxn>
                <a:cxn ang="0">
                  <a:pos x="2" y="86"/>
                </a:cxn>
                <a:cxn ang="0">
                  <a:pos x="4" y="86"/>
                </a:cxn>
                <a:cxn ang="0">
                  <a:pos x="7" y="86"/>
                </a:cxn>
                <a:cxn ang="0">
                  <a:pos x="9" y="85"/>
                </a:cxn>
                <a:cxn ang="0">
                  <a:pos x="14" y="85"/>
                </a:cxn>
                <a:cxn ang="0">
                  <a:pos x="17" y="84"/>
                </a:cxn>
                <a:cxn ang="0">
                  <a:pos x="17" y="82"/>
                </a:cxn>
                <a:cxn ang="0">
                  <a:pos x="17" y="79"/>
                </a:cxn>
                <a:cxn ang="0">
                  <a:pos x="17" y="48"/>
                </a:cxn>
                <a:cxn ang="0">
                  <a:pos x="14" y="47"/>
                </a:cxn>
                <a:cxn ang="0">
                  <a:pos x="14" y="39"/>
                </a:cxn>
                <a:cxn ang="0">
                  <a:pos x="14" y="5"/>
                </a:cxn>
                <a:cxn ang="0">
                  <a:pos x="4" y="0"/>
                </a:cxn>
              </a:cxnLst>
              <a:rect l="0" t="0" r="r" b="b"/>
              <a:pathLst>
                <a:path w="18" h="87">
                  <a:moveTo>
                    <a:pt x="4" y="0"/>
                  </a:moveTo>
                  <a:lnTo>
                    <a:pt x="7" y="6"/>
                  </a:lnTo>
                  <a:lnTo>
                    <a:pt x="2" y="7"/>
                  </a:lnTo>
                  <a:lnTo>
                    <a:pt x="2" y="78"/>
                  </a:lnTo>
                  <a:lnTo>
                    <a:pt x="0" y="79"/>
                  </a:lnTo>
                  <a:lnTo>
                    <a:pt x="0" y="86"/>
                  </a:lnTo>
                  <a:lnTo>
                    <a:pt x="2" y="86"/>
                  </a:lnTo>
                  <a:lnTo>
                    <a:pt x="4" y="86"/>
                  </a:lnTo>
                  <a:lnTo>
                    <a:pt x="7" y="86"/>
                  </a:lnTo>
                  <a:lnTo>
                    <a:pt x="9" y="85"/>
                  </a:lnTo>
                  <a:lnTo>
                    <a:pt x="14" y="85"/>
                  </a:lnTo>
                  <a:lnTo>
                    <a:pt x="17" y="84"/>
                  </a:lnTo>
                  <a:lnTo>
                    <a:pt x="17" y="82"/>
                  </a:lnTo>
                  <a:lnTo>
                    <a:pt x="17" y="79"/>
                  </a:lnTo>
                  <a:lnTo>
                    <a:pt x="17" y="48"/>
                  </a:lnTo>
                  <a:lnTo>
                    <a:pt x="14" y="47"/>
                  </a:lnTo>
                  <a:lnTo>
                    <a:pt x="14" y="39"/>
                  </a:lnTo>
                  <a:lnTo>
                    <a:pt x="14" y="5"/>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275526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88950" y="161925"/>
            <a:ext cx="5875338" cy="4405313"/>
          </a:xfrm>
          <a:ln cap="flat"/>
        </p:spPr>
      </p:sp>
      <p:sp>
        <p:nvSpPr>
          <p:cNvPr id="59395" name="Rectangle 3"/>
          <p:cNvSpPr>
            <a:spLocks noGrp="1" noChangeArrowheads="1"/>
          </p:cNvSpPr>
          <p:nvPr>
            <p:ph type="body" idx="1"/>
          </p:nvPr>
        </p:nvSpPr>
        <p:spPr>
          <a:noFill/>
          <a:ln/>
        </p:spPr>
        <p:txBody>
          <a:bodyPr/>
          <a:lstStyle/>
          <a:p>
            <a:r>
              <a:rPr lang="en-US"/>
              <a:t>Explicit Transaction Control Statements</a:t>
            </a:r>
          </a:p>
          <a:p>
            <a:pPr lvl="1"/>
            <a:r>
              <a:rPr lang="en-US"/>
              <a:t>You can control the logic of transactions by using the </a:t>
            </a:r>
            <a:r>
              <a:rPr lang="en-US">
                <a:solidFill>
                  <a:srgbClr val="FC0128"/>
                </a:solidFill>
              </a:rPr>
              <a:t>COMMIT,</a:t>
            </a:r>
            <a:r>
              <a:rPr lang="en-US"/>
              <a:t> </a:t>
            </a:r>
            <a:r>
              <a:rPr lang="en-US">
                <a:solidFill>
                  <a:srgbClr val="FC0128"/>
                </a:solidFill>
              </a:rPr>
              <a:t>SAVEPOINT,</a:t>
            </a:r>
            <a:r>
              <a:rPr lang="en-US"/>
              <a:t> and </a:t>
            </a:r>
            <a:r>
              <a:rPr lang="en-US">
                <a:solidFill>
                  <a:srgbClr val="FC0128"/>
                </a:solidFill>
              </a:rPr>
              <a:t>ROLLBACK </a:t>
            </a:r>
            <a:r>
              <a:rPr lang="en-US"/>
              <a:t>statements.</a:t>
            </a:r>
          </a:p>
          <a:p>
            <a:endParaRPr lang="en-US"/>
          </a:p>
          <a:p>
            <a:endParaRPr lang="en-US"/>
          </a:p>
          <a:p>
            <a:endParaRPr lang="en-US"/>
          </a:p>
          <a:p>
            <a:endParaRPr lang="en-US"/>
          </a:p>
          <a:p>
            <a:endParaRPr lang="en-US"/>
          </a:p>
          <a:p>
            <a:endParaRPr lang="en-US"/>
          </a:p>
          <a:p>
            <a:endParaRPr lang="en-US"/>
          </a:p>
          <a:p>
            <a:pPr lvl="1"/>
            <a:r>
              <a:rPr lang="en-US" b="1"/>
              <a:t>Note:</a:t>
            </a:r>
            <a:r>
              <a:rPr lang="en-US"/>
              <a:t> SAVEPOINT is not ANSI standard SQL.</a:t>
            </a:r>
          </a:p>
        </p:txBody>
      </p:sp>
      <p:graphicFrame>
        <p:nvGraphicFramePr>
          <p:cNvPr id="59396" name="Object 4"/>
          <p:cNvGraphicFramePr>
            <a:graphicFrameLocks/>
          </p:cNvGraphicFramePr>
          <p:nvPr/>
        </p:nvGraphicFramePr>
        <p:xfrm>
          <a:off x="586005" y="5400526"/>
          <a:ext cx="5832892" cy="1870147"/>
        </p:xfrm>
        <a:graphic>
          <a:graphicData uri="http://schemas.openxmlformats.org/presentationml/2006/ole">
            <mc:AlternateContent xmlns:mc="http://schemas.openxmlformats.org/markup-compatibility/2006">
              <mc:Choice xmlns:v="urn:schemas-microsoft-com:vml" Requires="v">
                <p:oleObj spid="_x0000_s2056" name="Document" r:id="rId4" imgW="5798820" imgH="1866900" progId="Word.Document.8">
                  <p:embed/>
                </p:oleObj>
              </mc:Choice>
              <mc:Fallback>
                <p:oleObj name="Document" r:id="rId4" imgW="5798820" imgH="1866900" progId="Word.Document.8">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05" y="5400526"/>
                        <a:ext cx="5832892" cy="187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49992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13557" y="4748520"/>
            <a:ext cx="6030888" cy="3756196"/>
          </a:xfrm>
          <a:prstGeom prst="rect">
            <a:avLst/>
          </a:prstGeom>
          <a:noFill/>
          <a:ln w="9525">
            <a:noFill/>
            <a:miter lim="800000"/>
            <a:headEnd/>
            <a:tailEnd/>
          </a:ln>
          <a:effectLst/>
        </p:spPr>
        <p:txBody>
          <a:bodyPr lIns="91664" tIns="45028" rIns="91664" bIns="45028"/>
          <a:lstStyle/>
          <a:p>
            <a:pPr defTabSz="387562">
              <a:spcBef>
                <a:spcPct val="30000"/>
              </a:spcBef>
              <a:tabLst>
                <a:tab pos="451887" algn="l"/>
              </a:tabLst>
            </a:pPr>
            <a:r>
              <a:rPr lang="en-US" sz="1100" dirty="0">
                <a:latin typeface="Arial" charset="0"/>
              </a:rPr>
              <a:t>Implicit Transaction Processing</a:t>
            </a:r>
          </a:p>
          <a:p>
            <a:pPr defTabSz="387562">
              <a:spcBef>
                <a:spcPct val="30000"/>
              </a:spcBef>
              <a:tabLst>
                <a:tab pos="451887" algn="l"/>
              </a:tabLst>
            </a:pPr>
            <a:endParaRPr lang="en-US" sz="1100" dirty="0">
              <a:latin typeface="Arial" charset="0"/>
            </a:endParaRPr>
          </a:p>
          <a:p>
            <a:pPr defTabSz="387562">
              <a:spcBef>
                <a:spcPct val="30000"/>
              </a:spcBef>
              <a:tabLst>
                <a:tab pos="451887" algn="l"/>
              </a:tabLst>
            </a:pPr>
            <a:endParaRPr lang="en-US" sz="1100" dirty="0">
              <a:latin typeface="Arial" charset="0"/>
            </a:endParaRPr>
          </a:p>
          <a:p>
            <a:pPr defTabSz="387562">
              <a:spcBef>
                <a:spcPct val="30000"/>
              </a:spcBef>
              <a:tabLst>
                <a:tab pos="451887" algn="l"/>
              </a:tabLst>
            </a:pPr>
            <a:endParaRPr lang="en-US" sz="1100" dirty="0">
              <a:latin typeface="Arial" charset="0"/>
            </a:endParaRPr>
          </a:p>
          <a:p>
            <a:pPr defTabSz="387562">
              <a:spcBef>
                <a:spcPct val="30000"/>
              </a:spcBef>
              <a:tabLst>
                <a:tab pos="451887" algn="l"/>
              </a:tabLst>
            </a:pPr>
            <a:endParaRPr lang="en-US" sz="1100" dirty="0">
              <a:latin typeface="Arial" charset="0"/>
            </a:endParaRPr>
          </a:p>
          <a:p>
            <a:pPr marL="115786" lvl="1" defTabSz="387562">
              <a:spcBef>
                <a:spcPct val="30000"/>
              </a:spcBef>
              <a:tabLst>
                <a:tab pos="451887" algn="l"/>
              </a:tabLst>
            </a:pPr>
            <a:r>
              <a:rPr lang="en-US" sz="1100" dirty="0">
                <a:latin typeface="Times New Roman" pitchFamily="18" charset="0"/>
              </a:rPr>
              <a:t>Note: A third command is available in SQL*Plus. The </a:t>
            </a:r>
            <a:r>
              <a:rPr lang="en-US" sz="1100" dirty="0">
                <a:solidFill>
                  <a:srgbClr val="FC0128"/>
                </a:solidFill>
                <a:latin typeface="Times New Roman" pitchFamily="18" charset="0"/>
              </a:rPr>
              <a:t>AUTOCOMMIT </a:t>
            </a:r>
            <a:r>
              <a:rPr lang="en-US" sz="1100" dirty="0">
                <a:latin typeface="Times New Roman" pitchFamily="18" charset="0"/>
              </a:rPr>
              <a:t>command can be toggled ON or OFF. If set to ON, each individual DML statement is committed as soon as it is executed. You cannot roll back the changes. If set to OFF, COMMIT can be issued explicitly. Also, COMMIT is issued when a DDL statement is issued or when you exit from SQL*Plus. </a:t>
            </a:r>
          </a:p>
          <a:p>
            <a:pPr defTabSz="387562">
              <a:spcBef>
                <a:spcPct val="30000"/>
              </a:spcBef>
              <a:tabLst>
                <a:tab pos="451887" algn="l"/>
              </a:tabLst>
            </a:pPr>
            <a:r>
              <a:rPr lang="en-US" sz="1100" dirty="0">
                <a:latin typeface="Arial" charset="0"/>
              </a:rPr>
              <a:t>System Failures</a:t>
            </a:r>
          </a:p>
          <a:p>
            <a:pPr marL="115786" lvl="1" defTabSz="387562">
              <a:spcBef>
                <a:spcPct val="30000"/>
              </a:spcBef>
              <a:tabLst>
                <a:tab pos="451887" algn="l"/>
              </a:tabLst>
            </a:pPr>
            <a:r>
              <a:rPr lang="en-US" sz="1100" dirty="0">
                <a:latin typeface="Times New Roman" pitchFamily="18" charset="0"/>
              </a:rPr>
              <a:t>When a transaction is interrupted by a system failure, the entire transaction is automatically rolled back. This prevents the error from causing unwanted changes to the data and returns the tables to their state at the time of the last commit. In this way, the Oracle Server protects the integrity of the tables.</a:t>
            </a:r>
          </a:p>
          <a:p>
            <a:pPr marL="115786" lvl="1" defTabSz="387562">
              <a:spcBef>
                <a:spcPct val="30000"/>
              </a:spcBef>
              <a:tabLst>
                <a:tab pos="451887" algn="l"/>
              </a:tabLst>
            </a:pPr>
            <a:endParaRPr lang="en-US" sz="1100" dirty="0">
              <a:latin typeface="Times New Roman" pitchFamily="18" charset="0"/>
            </a:endParaRPr>
          </a:p>
          <a:p>
            <a:pPr defTabSz="387562">
              <a:spcBef>
                <a:spcPct val="30000"/>
              </a:spcBef>
              <a:tabLst>
                <a:tab pos="451887" algn="l"/>
              </a:tabLst>
            </a:pPr>
            <a:endParaRPr lang="en-US" sz="1100" dirty="0">
              <a:latin typeface="Times New Roman" pitchFamily="18" charset="0"/>
            </a:endParaRPr>
          </a:p>
        </p:txBody>
      </p:sp>
      <p:sp>
        <p:nvSpPr>
          <p:cNvPr id="61443" name="Rectangle 3"/>
          <p:cNvSpPr>
            <a:spLocks noGrp="1" noRot="1" noChangeAspect="1" noChangeArrowheads="1" noTextEdit="1"/>
          </p:cNvSpPr>
          <p:nvPr>
            <p:ph type="sldImg"/>
          </p:nvPr>
        </p:nvSpPr>
        <p:spPr>
          <a:xfrm>
            <a:off x="488950" y="161925"/>
            <a:ext cx="5875338" cy="4405313"/>
          </a:xfrm>
          <a:ln cap="flat"/>
        </p:spPr>
      </p:sp>
      <p:sp>
        <p:nvSpPr>
          <p:cNvPr id="61444" name="Rectangle 4"/>
          <p:cNvSpPr>
            <a:spLocks noGrp="1" noChangeArrowheads="1"/>
          </p:cNvSpPr>
          <p:nvPr>
            <p:ph type="body" idx="1"/>
          </p:nvPr>
        </p:nvSpPr>
        <p:spPr>
          <a:noFill/>
          <a:ln/>
        </p:spPr>
        <p:txBody>
          <a:bodyPr/>
          <a:lstStyle/>
          <a:p>
            <a:pPr>
              <a:tabLst/>
            </a:pPr>
            <a:endParaRPr lang="en-US" dirty="0"/>
          </a:p>
          <a:p>
            <a:pPr>
              <a:tabLst/>
            </a:pPr>
            <a:endParaRPr lang="en-US" dirty="0"/>
          </a:p>
        </p:txBody>
      </p:sp>
      <p:graphicFrame>
        <p:nvGraphicFramePr>
          <p:cNvPr id="61445" name="Object 5"/>
          <p:cNvGraphicFramePr>
            <a:graphicFrameLocks/>
          </p:cNvGraphicFramePr>
          <p:nvPr/>
        </p:nvGraphicFramePr>
        <p:xfrm>
          <a:off x="593988" y="4948893"/>
          <a:ext cx="5848860" cy="1281750"/>
        </p:xfrm>
        <a:graphic>
          <a:graphicData uri="http://schemas.openxmlformats.org/presentationml/2006/ole">
            <mc:AlternateContent xmlns:mc="http://schemas.openxmlformats.org/markup-compatibility/2006">
              <mc:Choice xmlns:v="urn:schemas-microsoft-com:vml" Requires="v">
                <p:oleObj spid="_x0000_s3080" name="Document" r:id="rId4" imgW="5815584" imgH="1280160" progId="Word.Document.8">
                  <p:embed/>
                </p:oleObj>
              </mc:Choice>
              <mc:Fallback>
                <p:oleObj name="Document" r:id="rId4" imgW="5815584" imgH="1280160" progId="Word.Document.8">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988" y="4948893"/>
                        <a:ext cx="5848860" cy="128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1480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10/14/2016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10/14/2016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10/14/2016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10/14/2016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10/14/2016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10/14/2016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smtClean="0"/>
              <a:t>Lab </a:t>
            </a:r>
            <a:r>
              <a:rPr lang="en-US" smtClean="0"/>
              <a:t>06</a:t>
            </a:r>
            <a:endParaRPr lang="en-US" dirty="0"/>
          </a:p>
        </p:txBody>
      </p:sp>
    </p:spTree>
    <p:extLst>
      <p:ext uri="{BB962C8B-B14F-4D97-AF65-F5344CB8AC3E}">
        <p14:creationId xmlns:p14="http://schemas.microsoft.com/office/powerpoint/2010/main" val="262078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685801" y="2209800"/>
            <a:ext cx="7467600" cy="1371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3796" name="Rectangle 4"/>
          <p:cNvSpPr>
            <a:spLocks noGrp="1" noChangeArrowheads="1"/>
          </p:cNvSpPr>
          <p:nvPr>
            <p:ph idx="1"/>
          </p:nvPr>
        </p:nvSpPr>
        <p:spPr>
          <a:xfrm>
            <a:off x="769938" y="1401763"/>
            <a:ext cx="7385050" cy="3533775"/>
          </a:xfrm>
          <a:noFill/>
          <a:ln/>
        </p:spPr>
        <p:txBody>
          <a:bodyPr/>
          <a:lstStyle/>
          <a:p>
            <a:pPr lvl="1"/>
            <a:r>
              <a:rPr lang="en-US" sz="1800" dirty="0">
                <a:latin typeface="Times New Roman" pitchFamily="18" charset="0"/>
                <a:cs typeface="Times New Roman" pitchFamily="18" charset="0"/>
              </a:rPr>
              <a:t>Specific row or rows are modified when you specify the WHERE clause.</a:t>
            </a:r>
          </a:p>
          <a:p>
            <a:pPr lvl="1">
              <a:buFontTx/>
              <a:buNone/>
            </a:pPr>
            <a:endParaRPr lang="en-US" dirty="0"/>
          </a:p>
          <a:p>
            <a:pPr lvl="1">
              <a:buFontTx/>
              <a:buNone/>
            </a:pPr>
            <a:endParaRPr lang="en-US" dirty="0"/>
          </a:p>
          <a:p>
            <a:pPr lvl="1">
              <a:buFontTx/>
              <a:buNone/>
            </a:pPr>
            <a:endParaRPr lang="en-US" dirty="0" smtClean="0"/>
          </a:p>
          <a:p>
            <a:pPr lvl="1">
              <a:buFontTx/>
              <a:buNone/>
            </a:pPr>
            <a:endParaRPr lang="en-US" dirty="0" smtClean="0"/>
          </a:p>
          <a:p>
            <a:pPr lvl="1">
              <a:buFontTx/>
              <a:buNone/>
            </a:pPr>
            <a:endParaRPr lang="en-US" dirty="0"/>
          </a:p>
          <a:p>
            <a:pPr lvl="1"/>
            <a:r>
              <a:rPr lang="en-US" dirty="0"/>
              <a:t>All rows in the table are modified if you omit the WHERE clause.</a:t>
            </a:r>
          </a:p>
        </p:txBody>
      </p:sp>
      <p:sp>
        <p:nvSpPr>
          <p:cNvPr id="33795" name="Rectangle 3"/>
          <p:cNvSpPr>
            <a:spLocks noGrp="1" noChangeArrowheads="1"/>
          </p:cNvSpPr>
          <p:nvPr>
            <p:ph type="title"/>
          </p:nvPr>
        </p:nvSpPr>
        <p:spPr>
          <a:xfrm>
            <a:off x="922339" y="530225"/>
            <a:ext cx="7154862" cy="612775"/>
          </a:xfrm>
          <a:noFill/>
          <a:ln/>
        </p:spPr>
        <p:txBody>
          <a:bodyPr>
            <a:normAutofit fontScale="90000"/>
          </a:bodyPr>
          <a:lstStyle/>
          <a:p>
            <a:r>
              <a:rPr lang="en-US" dirty="0"/>
              <a:t>Updating Rows in a Table</a:t>
            </a:r>
          </a:p>
        </p:txBody>
      </p:sp>
      <p:sp>
        <p:nvSpPr>
          <p:cNvPr id="33797" name="Rectangle 5"/>
          <p:cNvSpPr>
            <a:spLocks noChangeArrowheads="1"/>
          </p:cNvSpPr>
          <p:nvPr/>
        </p:nvSpPr>
        <p:spPr bwMode="ltGray">
          <a:xfrm>
            <a:off x="1633538" y="3144838"/>
            <a:ext cx="3441700" cy="3048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3798" name="Rectangle 6"/>
          <p:cNvSpPr>
            <a:spLocks noChangeArrowheads="1"/>
          </p:cNvSpPr>
          <p:nvPr/>
        </p:nvSpPr>
        <p:spPr bwMode="blackWhite">
          <a:xfrm>
            <a:off x="685800" y="2209801"/>
            <a:ext cx="7759700" cy="150495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UPDATE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SET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 20</a:t>
            </a:r>
          </a:p>
          <a:p>
            <a:pPr algn="l">
              <a:lnSpc>
                <a:spcPct val="100000"/>
              </a:lnSpc>
              <a:spcBef>
                <a:spcPct val="0"/>
              </a:spcBef>
              <a:tabLst>
                <a:tab pos="120015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7782;</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1 row updated.</a:t>
            </a:r>
          </a:p>
        </p:txBody>
      </p:sp>
      <p:sp>
        <p:nvSpPr>
          <p:cNvPr id="33799" name="Rectangle 7"/>
          <p:cNvSpPr>
            <a:spLocks noChangeArrowheads="1"/>
          </p:cNvSpPr>
          <p:nvPr/>
        </p:nvSpPr>
        <p:spPr bwMode="blackWhite">
          <a:xfrm>
            <a:off x="933450" y="4889500"/>
            <a:ext cx="7499350" cy="935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UPDATE 	employee</a:t>
            </a:r>
          </a:p>
          <a:p>
            <a:pPr algn="l">
              <a:lnSpc>
                <a:spcPct val="100000"/>
              </a:lnSpc>
              <a:spcBef>
                <a:spcPct val="0"/>
              </a:spcBef>
              <a:tabLst>
                <a:tab pos="1200150" algn="l"/>
              </a:tabLst>
            </a:pPr>
            <a:r>
              <a:rPr lang="en-US" sz="1800">
                <a:solidFill>
                  <a:srgbClr val="000000"/>
                </a:solidFill>
                <a:latin typeface="Courier New" pitchFamily="49" charset="0"/>
              </a:rPr>
              <a:t>  2  SET    	deptno = 20;</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14 rows updated.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wipe(up)">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You can delete specific rows by specifying the WHERE clause in the DELETE statement. </a:t>
            </a:r>
          </a:p>
          <a:p>
            <a:r>
              <a:rPr lang="en-US" b="1" dirty="0"/>
              <a:t>The following example deletes the DEVELOPMENT department from the DEPARTMENT table:</a:t>
            </a:r>
          </a:p>
          <a:p>
            <a:pPr marL="0" lvl="0" indent="0">
              <a:buNone/>
            </a:pPr>
            <a:r>
              <a:rPr lang="en-US" dirty="0"/>
              <a:t>DELETE </a:t>
            </a:r>
            <a:r>
              <a:rPr lang="en-US" dirty="0" smtClean="0"/>
              <a:t>FROM </a:t>
            </a:r>
            <a:r>
              <a:rPr lang="en-US" dirty="0" err="1" smtClean="0"/>
              <a:t>dept</a:t>
            </a:r>
            <a:r>
              <a:rPr lang="en-US" dirty="0" smtClean="0"/>
              <a:t> </a:t>
            </a:r>
            <a:r>
              <a:rPr lang="en-US" dirty="0"/>
              <a:t>WHERE </a:t>
            </a:r>
            <a:r>
              <a:rPr lang="en-US" dirty="0" err="1"/>
              <a:t>dname</a:t>
            </a:r>
            <a:r>
              <a:rPr lang="en-US" dirty="0"/>
              <a:t> = 'DEVELOPMENT'; </a:t>
            </a:r>
          </a:p>
          <a:p>
            <a:pPr lvl="0"/>
            <a:r>
              <a:rPr lang="en-US" b="1" dirty="0" smtClean="0"/>
              <a:t>The following statement deletes the whole department table:</a:t>
            </a:r>
          </a:p>
          <a:p>
            <a:pPr marL="0" lvl="0" indent="0">
              <a:buNone/>
            </a:pPr>
            <a:r>
              <a:rPr lang="en-US" dirty="0" smtClean="0"/>
              <a:t>DELETE FROM </a:t>
            </a:r>
            <a:r>
              <a:rPr lang="en-US" dirty="0" err="1" smtClean="0"/>
              <a:t>dept</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Delete Statement</a:t>
            </a:r>
            <a:endParaRPr lang="en-US" dirty="0"/>
          </a:p>
        </p:txBody>
      </p:sp>
    </p:spTree>
    <p:extLst>
      <p:ext uri="{BB962C8B-B14F-4D97-AF65-F5344CB8AC3E}">
        <p14:creationId xmlns:p14="http://schemas.microsoft.com/office/powerpoint/2010/main" val="343174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757238" y="1533525"/>
            <a:ext cx="7385050" cy="3492500"/>
          </a:xfrm>
          <a:noFill/>
          <a:ln/>
        </p:spPr>
        <p:txBody>
          <a:bodyPr/>
          <a:lstStyle/>
          <a:p>
            <a:pPr lvl="1"/>
            <a:r>
              <a:rPr lang="en-US"/>
              <a:t>Specific rows are deleted when you specify the WHERE clause.</a:t>
            </a:r>
            <a:br>
              <a:rPr lang="en-US"/>
            </a:br>
            <a:r>
              <a:rPr lang="en-US"/>
              <a:t/>
            </a:r>
            <a:br>
              <a:rPr lang="en-US"/>
            </a:br>
            <a:r>
              <a:rPr lang="en-US"/>
              <a:t/>
            </a:r>
            <a:br>
              <a:rPr lang="en-US"/>
            </a:br>
            <a:r>
              <a:rPr lang="en-US"/>
              <a:t/>
            </a:r>
            <a:br>
              <a:rPr lang="en-US"/>
            </a:br>
            <a:endParaRPr lang="en-US"/>
          </a:p>
          <a:p>
            <a:pPr lvl="1"/>
            <a:r>
              <a:rPr lang="en-US"/>
              <a:t>All rows in the table are deleted if you omit the WHERE clause.</a:t>
            </a:r>
          </a:p>
        </p:txBody>
      </p:sp>
      <p:sp>
        <p:nvSpPr>
          <p:cNvPr id="46083" name="Rectangle 3"/>
          <p:cNvSpPr>
            <a:spLocks noGrp="1" noChangeArrowheads="1"/>
          </p:cNvSpPr>
          <p:nvPr>
            <p:ph type="title"/>
          </p:nvPr>
        </p:nvSpPr>
        <p:spPr>
          <a:noFill/>
          <a:ln/>
        </p:spPr>
        <p:txBody>
          <a:bodyPr/>
          <a:lstStyle/>
          <a:p>
            <a:r>
              <a:rPr lang="en-US"/>
              <a:t>Deleting Rows from a Table</a:t>
            </a:r>
          </a:p>
        </p:txBody>
      </p:sp>
      <p:sp>
        <p:nvSpPr>
          <p:cNvPr id="46084" name="Rectangle 4"/>
          <p:cNvSpPr>
            <a:spLocks noChangeArrowheads="1"/>
          </p:cNvSpPr>
          <p:nvPr/>
        </p:nvSpPr>
        <p:spPr bwMode="blackWhite">
          <a:xfrm>
            <a:off x="933450" y="2697163"/>
            <a:ext cx="75184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4579938" algn="l"/>
              </a:tabLst>
            </a:pPr>
            <a:r>
              <a:rPr lang="en-US" sz="1800">
                <a:solidFill>
                  <a:srgbClr val="000000"/>
                </a:solidFill>
                <a:latin typeface="Courier New" pitchFamily="49" charset="0"/>
              </a:rPr>
              <a:t>SQL&gt; DELETE FROM	department</a:t>
            </a:r>
          </a:p>
          <a:p>
            <a:pPr algn="l">
              <a:lnSpc>
                <a:spcPct val="100000"/>
              </a:lnSpc>
              <a:spcBef>
                <a:spcPct val="0"/>
              </a:spcBef>
              <a:tabLst>
                <a:tab pos="688975" algn="l"/>
                <a:tab pos="1824038" algn="l"/>
                <a:tab pos="2735263" algn="l"/>
                <a:tab pos="4579938" algn="l"/>
              </a:tabLst>
            </a:pPr>
            <a:r>
              <a:rPr lang="en-US" sz="1800">
                <a:solidFill>
                  <a:srgbClr val="000000"/>
                </a:solidFill>
                <a:latin typeface="Courier New" pitchFamily="49" charset="0"/>
              </a:rPr>
              <a:t>  2  WHERE 		dname = 'DEVELOPMENT'; </a:t>
            </a:r>
          </a:p>
          <a:p>
            <a:pPr algn="l">
              <a:lnSpc>
                <a:spcPct val="100000"/>
              </a:lnSpc>
              <a:spcBef>
                <a:spcPct val="0"/>
              </a:spcBef>
              <a:tabLst>
                <a:tab pos="688975" algn="l"/>
                <a:tab pos="1824038" algn="l"/>
                <a:tab pos="2735263" algn="l"/>
                <a:tab pos="4579938" algn="l"/>
              </a:tabLst>
            </a:pPr>
            <a:r>
              <a:rPr lang="en-US" sz="1800">
                <a:solidFill>
                  <a:srgbClr val="FF3300"/>
                </a:solidFill>
                <a:effectLst>
                  <a:outerShdw blurRad="38100" dist="38100" dir="2700000" algn="tl">
                    <a:srgbClr val="000000"/>
                  </a:outerShdw>
                </a:effectLst>
                <a:latin typeface="Courier New" pitchFamily="49" charset="0"/>
              </a:rPr>
              <a:t>1 row deleted.</a:t>
            </a:r>
          </a:p>
        </p:txBody>
      </p:sp>
      <p:sp>
        <p:nvSpPr>
          <p:cNvPr id="46085" name="Rectangle 5"/>
          <p:cNvSpPr>
            <a:spLocks noChangeArrowheads="1"/>
          </p:cNvSpPr>
          <p:nvPr/>
        </p:nvSpPr>
        <p:spPr bwMode="blackWhite">
          <a:xfrm>
            <a:off x="931863" y="5137150"/>
            <a:ext cx="75120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4579938" algn="l"/>
              </a:tabLst>
            </a:pPr>
            <a:r>
              <a:rPr lang="en-US" sz="1800">
                <a:solidFill>
                  <a:srgbClr val="000000"/>
                </a:solidFill>
                <a:latin typeface="Courier New" pitchFamily="49" charset="0"/>
              </a:rPr>
              <a:t>SQL&gt; DELETE FROM	department;</a:t>
            </a:r>
          </a:p>
          <a:p>
            <a:pPr algn="l">
              <a:lnSpc>
                <a:spcPct val="100000"/>
              </a:lnSpc>
              <a:spcBef>
                <a:spcPct val="0"/>
              </a:spcBef>
              <a:tabLst>
                <a:tab pos="688975" algn="l"/>
                <a:tab pos="1824038" algn="l"/>
                <a:tab pos="2735263" algn="l"/>
                <a:tab pos="4579938" algn="l"/>
              </a:tabLst>
            </a:pPr>
            <a:r>
              <a:rPr lang="en-US" sz="1800">
                <a:solidFill>
                  <a:srgbClr val="FF3300"/>
                </a:solidFill>
                <a:effectLst>
                  <a:outerShdw blurRad="38100" dist="38100" dir="2700000" algn="tl">
                    <a:srgbClr val="000000"/>
                  </a:outerShdw>
                </a:effectLst>
                <a:latin typeface="Courier New" pitchFamily="49" charset="0"/>
              </a:rPr>
              <a:t>4 rows deleted.</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860425" y="1795463"/>
            <a:ext cx="7385050" cy="4089400"/>
          </a:xfrm>
          <a:noFill/>
          <a:ln/>
        </p:spPr>
        <p:txBody>
          <a:bodyPr/>
          <a:lstStyle/>
          <a:p>
            <a:pPr lvl="1"/>
            <a:r>
              <a:rPr lang="en-US"/>
              <a:t>Begin when the first executable SQL statement is executed</a:t>
            </a:r>
          </a:p>
          <a:p>
            <a:pPr lvl="1"/>
            <a:r>
              <a:rPr lang="en-US"/>
              <a:t>End with one of the following events:</a:t>
            </a:r>
          </a:p>
          <a:p>
            <a:pPr lvl="2"/>
            <a:r>
              <a:rPr lang="en-US"/>
              <a:t>COMMIT or ROLLBACK is issued</a:t>
            </a:r>
          </a:p>
          <a:p>
            <a:pPr lvl="2"/>
            <a:r>
              <a:rPr lang="en-US"/>
              <a:t>DDL or DCL statement executes (automatic commit)</a:t>
            </a:r>
          </a:p>
          <a:p>
            <a:pPr lvl="2"/>
            <a:r>
              <a:rPr lang="en-US"/>
              <a:t>User exits</a:t>
            </a:r>
          </a:p>
          <a:p>
            <a:pPr lvl="2"/>
            <a:r>
              <a:rPr lang="en-US"/>
              <a:t>System crashes</a:t>
            </a:r>
          </a:p>
        </p:txBody>
      </p:sp>
      <p:sp>
        <p:nvSpPr>
          <p:cNvPr id="54274" name="Rectangle 2"/>
          <p:cNvSpPr>
            <a:spLocks noGrp="1" noChangeArrowheads="1"/>
          </p:cNvSpPr>
          <p:nvPr>
            <p:ph type="title"/>
          </p:nvPr>
        </p:nvSpPr>
        <p:spPr>
          <a:noFill/>
          <a:ln/>
        </p:spPr>
        <p:txBody>
          <a:bodyPr/>
          <a:lstStyle/>
          <a:p>
            <a:r>
              <a:rPr lang="en-US"/>
              <a:t>Database Transactions</a:t>
            </a:r>
          </a:p>
        </p:txBody>
      </p:sp>
    </p:spTree>
    <p:extLst>
      <p:ext uri="{BB962C8B-B14F-4D97-AF65-F5344CB8AC3E}">
        <p14:creationId xmlns:p14="http://schemas.microsoft.com/office/powerpoint/2010/main" val="112016105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581775" y="2003425"/>
            <a:ext cx="1925638" cy="736600"/>
            <a:chOff x="4146" y="1262"/>
            <a:chExt cx="1213" cy="464"/>
          </a:xfrm>
        </p:grpSpPr>
        <p:sp>
          <p:nvSpPr>
            <p:cNvPr id="58370" name="Rectangle 2"/>
            <p:cNvSpPr>
              <a:spLocks noChangeArrowheads="1"/>
            </p:cNvSpPr>
            <p:nvPr/>
          </p:nvSpPr>
          <p:spPr bwMode="blackWhite">
            <a:xfrm>
              <a:off x="4146" y="1262"/>
              <a:ext cx="1213" cy="464"/>
            </a:xfrm>
            <a:prstGeom prst="rect">
              <a:avLst/>
            </a:prstGeom>
            <a:gradFill rotWithShape="0">
              <a:gsLst>
                <a:gs pos="0">
                  <a:srgbClr val="008080"/>
                </a:gs>
                <a:gs pos="100000">
                  <a:srgbClr val="008080">
                    <a:gamma/>
                    <a:shade val="89804"/>
                    <a:invGamma/>
                  </a:srgbClr>
                </a:gs>
              </a:gsLst>
              <a:lin ang="2700000" scaled="1"/>
            </a:gradFill>
            <a:ln w="9525">
              <a:noFill/>
              <a:miter lim="800000"/>
              <a:headEnd/>
              <a:tailEnd/>
            </a:ln>
            <a:effectLst/>
          </p:spPr>
          <p:txBody>
            <a:bodyPr wrap="none" anchor="ctr"/>
            <a:lstStyle/>
            <a:p>
              <a:endParaRPr lang="en-US"/>
            </a:p>
          </p:txBody>
        </p:sp>
        <p:sp>
          <p:nvSpPr>
            <p:cNvPr id="58371" name="Rectangle 3"/>
            <p:cNvSpPr>
              <a:spLocks noChangeArrowheads="1"/>
            </p:cNvSpPr>
            <p:nvPr/>
          </p:nvSpPr>
          <p:spPr bwMode="auto">
            <a:xfrm>
              <a:off x="4374" y="1352"/>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Courier New" pitchFamily="49" charset="0"/>
                </a:rPr>
                <a:t>DELETE</a:t>
              </a:r>
            </a:p>
          </p:txBody>
        </p:sp>
      </p:grpSp>
      <p:sp>
        <p:nvSpPr>
          <p:cNvPr id="58374" name="Rectangle 6"/>
          <p:cNvSpPr>
            <a:spLocks noGrp="1" noChangeArrowheads="1"/>
          </p:cNvSpPr>
          <p:nvPr>
            <p:ph idx="1"/>
          </p:nvPr>
        </p:nvSpPr>
        <p:spPr>
          <a:xfrm>
            <a:off x="3706813" y="1323975"/>
            <a:ext cx="2293937" cy="439738"/>
          </a:xfrm>
          <a:noFill/>
          <a:ln/>
        </p:spPr>
        <p:txBody>
          <a:bodyPr>
            <a:normAutofit lnSpcReduction="10000"/>
          </a:bodyPr>
          <a:lstStyle/>
          <a:p>
            <a:pPr algn="ctr"/>
            <a:r>
              <a:rPr lang="en-US" sz="2400"/>
              <a:t>Transaction</a:t>
            </a:r>
          </a:p>
        </p:txBody>
      </p:sp>
      <p:sp>
        <p:nvSpPr>
          <p:cNvPr id="58373" name="Rectangle 5"/>
          <p:cNvSpPr>
            <a:spLocks noGrp="1" noChangeArrowheads="1"/>
          </p:cNvSpPr>
          <p:nvPr>
            <p:ph type="title"/>
          </p:nvPr>
        </p:nvSpPr>
        <p:spPr>
          <a:noFill/>
          <a:ln/>
        </p:spPr>
        <p:txBody>
          <a:bodyPr/>
          <a:lstStyle/>
          <a:p>
            <a:r>
              <a:rPr lang="en-US"/>
              <a:t>Controlling Transactions</a:t>
            </a:r>
          </a:p>
        </p:txBody>
      </p:sp>
      <p:sp>
        <p:nvSpPr>
          <p:cNvPr id="58375" name="Rectangle 7"/>
          <p:cNvSpPr>
            <a:spLocks noChangeArrowheads="1"/>
          </p:cNvSpPr>
          <p:nvPr/>
        </p:nvSpPr>
        <p:spPr bwMode="auto">
          <a:xfrm>
            <a:off x="1974850" y="3071813"/>
            <a:ext cx="2046288" cy="396875"/>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2000">
                <a:solidFill>
                  <a:srgbClr val="FFFFCC"/>
                </a:solidFill>
                <a:effectLst>
                  <a:outerShdw blurRad="38100" dist="38100" dir="2700000" algn="tl">
                    <a:srgbClr val="000000"/>
                  </a:outerShdw>
                </a:effectLst>
                <a:latin typeface="Arial" charset="0"/>
              </a:rPr>
              <a:t>Savepoint A</a:t>
            </a:r>
          </a:p>
        </p:txBody>
      </p:sp>
      <p:sp>
        <p:nvSpPr>
          <p:cNvPr id="58376" name="Line 8"/>
          <p:cNvSpPr>
            <a:spLocks noChangeShapeType="1"/>
          </p:cNvSpPr>
          <p:nvPr/>
        </p:nvSpPr>
        <p:spPr bwMode="auto">
          <a:xfrm>
            <a:off x="1114425" y="1339850"/>
            <a:ext cx="0" cy="1622425"/>
          </a:xfrm>
          <a:prstGeom prst="line">
            <a:avLst/>
          </a:prstGeom>
          <a:noFill/>
          <a:ln w="50800">
            <a:solidFill>
              <a:srgbClr val="99FFFF"/>
            </a:solidFill>
            <a:round/>
            <a:headEnd type="none" w="sm" len="sm"/>
            <a:tailEnd type="none" w="sm" len="sm"/>
          </a:ln>
          <a:effectLst/>
        </p:spPr>
        <p:txBody>
          <a:bodyPr wrap="none" anchor="ctr"/>
          <a:lstStyle/>
          <a:p>
            <a:endParaRPr lang="en-US"/>
          </a:p>
        </p:txBody>
      </p:sp>
      <p:sp>
        <p:nvSpPr>
          <p:cNvPr id="58377" name="Line 9"/>
          <p:cNvSpPr>
            <a:spLocks noChangeShapeType="1"/>
          </p:cNvSpPr>
          <p:nvPr/>
        </p:nvSpPr>
        <p:spPr bwMode="auto">
          <a:xfrm>
            <a:off x="4852988" y="2000250"/>
            <a:ext cx="0" cy="749300"/>
          </a:xfrm>
          <a:prstGeom prst="line">
            <a:avLst/>
          </a:prstGeom>
          <a:noFill/>
          <a:ln w="50800">
            <a:solidFill>
              <a:srgbClr val="99FFFF"/>
            </a:solidFill>
            <a:round/>
            <a:headEnd type="none" w="sm" len="sm"/>
            <a:tailEnd type="none" w="sm" len="sm"/>
          </a:ln>
          <a:effectLst/>
        </p:spPr>
        <p:txBody>
          <a:bodyPr wrap="none" anchor="ctr"/>
          <a:lstStyle/>
          <a:p>
            <a:endParaRPr lang="en-US"/>
          </a:p>
        </p:txBody>
      </p:sp>
      <p:sp>
        <p:nvSpPr>
          <p:cNvPr id="58378" name="Line 10"/>
          <p:cNvSpPr>
            <a:spLocks noChangeShapeType="1"/>
          </p:cNvSpPr>
          <p:nvPr/>
        </p:nvSpPr>
        <p:spPr bwMode="auto">
          <a:xfrm>
            <a:off x="6550025" y="1887538"/>
            <a:ext cx="0" cy="1035050"/>
          </a:xfrm>
          <a:prstGeom prst="line">
            <a:avLst/>
          </a:prstGeom>
          <a:noFill/>
          <a:ln w="50800">
            <a:solidFill>
              <a:srgbClr val="99FFFF"/>
            </a:solidFill>
            <a:round/>
            <a:headEnd type="none" w="sm" len="sm"/>
            <a:tailEnd type="none" w="sm" len="sm"/>
          </a:ln>
          <a:effectLst/>
        </p:spPr>
        <p:txBody>
          <a:bodyPr wrap="none" anchor="ctr"/>
          <a:lstStyle/>
          <a:p>
            <a:endParaRPr lang="en-US"/>
          </a:p>
        </p:txBody>
      </p:sp>
      <p:grpSp>
        <p:nvGrpSpPr>
          <p:cNvPr id="3" name="Group 16"/>
          <p:cNvGrpSpPr>
            <a:grpSpLocks/>
          </p:cNvGrpSpPr>
          <p:nvPr/>
        </p:nvGrpSpPr>
        <p:grpSpPr bwMode="auto">
          <a:xfrm>
            <a:off x="5553075" y="2000250"/>
            <a:ext cx="3130550" cy="2430463"/>
            <a:chOff x="3498" y="1260"/>
            <a:chExt cx="1972" cy="1531"/>
          </a:xfrm>
        </p:grpSpPr>
        <p:grpSp>
          <p:nvGrpSpPr>
            <p:cNvPr id="4" name="Group 13"/>
            <p:cNvGrpSpPr>
              <a:grpSpLocks/>
            </p:cNvGrpSpPr>
            <p:nvPr/>
          </p:nvGrpSpPr>
          <p:grpSpPr bwMode="auto">
            <a:xfrm>
              <a:off x="3498" y="2245"/>
              <a:ext cx="1972" cy="546"/>
              <a:chOff x="3498" y="2245"/>
              <a:chExt cx="1972" cy="546"/>
            </a:xfrm>
          </p:grpSpPr>
          <p:sp>
            <p:nvSpPr>
              <p:cNvPr id="58379" name="Freeform 11"/>
              <p:cNvSpPr>
                <a:spLocks/>
              </p:cNvSpPr>
              <p:nvPr/>
            </p:nvSpPr>
            <p:spPr bwMode="blackWhite">
              <a:xfrm>
                <a:off x="4107" y="2245"/>
                <a:ext cx="1332" cy="318"/>
              </a:xfrm>
              <a:custGeom>
                <a:avLst/>
                <a:gdLst/>
                <a:ahLst/>
                <a:cxnLst>
                  <a:cxn ang="0">
                    <a:pos x="0" y="154"/>
                  </a:cxn>
                  <a:cxn ang="0">
                    <a:pos x="171" y="317"/>
                  </a:cxn>
                  <a:cxn ang="0">
                    <a:pos x="171" y="240"/>
                  </a:cxn>
                  <a:cxn ang="0">
                    <a:pos x="1331" y="240"/>
                  </a:cxn>
                  <a:cxn ang="0">
                    <a:pos x="1331" y="68"/>
                  </a:cxn>
                  <a:cxn ang="0">
                    <a:pos x="171" y="68"/>
                  </a:cxn>
                  <a:cxn ang="0">
                    <a:pos x="171" y="0"/>
                  </a:cxn>
                  <a:cxn ang="0">
                    <a:pos x="0" y="154"/>
                  </a:cxn>
                </a:cxnLst>
                <a:rect l="0" t="0" r="r" b="b"/>
                <a:pathLst>
                  <a:path w="1332" h="318">
                    <a:moveTo>
                      <a:pt x="0" y="154"/>
                    </a:moveTo>
                    <a:lnTo>
                      <a:pt x="171" y="317"/>
                    </a:lnTo>
                    <a:lnTo>
                      <a:pt x="171" y="240"/>
                    </a:lnTo>
                    <a:lnTo>
                      <a:pt x="1331" y="240"/>
                    </a:lnTo>
                    <a:lnTo>
                      <a:pt x="1331" y="68"/>
                    </a:lnTo>
                    <a:lnTo>
                      <a:pt x="171" y="68"/>
                    </a:lnTo>
                    <a:lnTo>
                      <a:pt x="171" y="0"/>
                    </a:lnTo>
                    <a:lnTo>
                      <a:pt x="0" y="154"/>
                    </a:lnTo>
                  </a:path>
                </a:pathLst>
              </a:custGeom>
              <a:gradFill rotWithShape="0">
                <a:gsLst>
                  <a:gs pos="0">
                    <a:srgbClr val="FF6633"/>
                  </a:gs>
                  <a:gs pos="100000">
                    <a:srgbClr val="FF6633">
                      <a:gamma/>
                      <a:shade val="89804"/>
                      <a:invGamma/>
                    </a:srgbClr>
                  </a:gs>
                </a:gsLst>
                <a:lin ang="2700000" scaled="1"/>
              </a:gradFill>
              <a:ln w="9525" cap="rnd">
                <a:noFill/>
                <a:round/>
                <a:headEnd/>
                <a:tailEnd/>
              </a:ln>
              <a:effectLst/>
            </p:spPr>
            <p:txBody>
              <a:bodyPr/>
              <a:lstStyle/>
              <a:p>
                <a:endParaRPr lang="en-US"/>
              </a:p>
            </p:txBody>
          </p:sp>
          <p:sp>
            <p:nvSpPr>
              <p:cNvPr id="58380" name="Rectangle 12"/>
              <p:cNvSpPr>
                <a:spLocks noChangeArrowheads="1"/>
              </p:cNvSpPr>
              <p:nvPr/>
            </p:nvSpPr>
            <p:spPr bwMode="auto">
              <a:xfrm>
                <a:off x="3498" y="2560"/>
                <a:ext cx="1972"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FFFFCC"/>
                    </a:solidFill>
                    <a:effectLst>
                      <a:outerShdw blurRad="38100" dist="38100" dir="2700000" algn="tl">
                        <a:srgbClr val="000000"/>
                      </a:outerShdw>
                    </a:effectLst>
                    <a:latin typeface="Arial" charset="0"/>
                  </a:rPr>
                  <a:t>ROLLBACK to Savepoint B</a:t>
                </a:r>
              </a:p>
            </p:txBody>
          </p:sp>
        </p:grpSp>
        <p:sp>
          <p:nvSpPr>
            <p:cNvPr id="58382" name="Rectangle 14"/>
            <p:cNvSpPr>
              <a:spLocks noChangeArrowheads="1"/>
            </p:cNvSpPr>
            <p:nvPr/>
          </p:nvSpPr>
          <p:spPr bwMode="blackWhite">
            <a:xfrm>
              <a:off x="4152" y="1260"/>
              <a:ext cx="1213" cy="472"/>
            </a:xfrm>
            <a:prstGeom prst="rect">
              <a:avLst/>
            </a:prstGeom>
            <a:gradFill rotWithShape="0">
              <a:gsLst>
                <a:gs pos="0">
                  <a:srgbClr val="969696"/>
                </a:gs>
                <a:gs pos="100000">
                  <a:srgbClr val="969696">
                    <a:gamma/>
                    <a:shade val="69804"/>
                    <a:invGamma/>
                  </a:srgbClr>
                </a:gs>
              </a:gsLst>
              <a:lin ang="2700000" scaled="1"/>
            </a:gradFill>
            <a:ln w="9525">
              <a:noFill/>
              <a:miter lim="800000"/>
              <a:headEnd/>
              <a:tailEnd/>
            </a:ln>
            <a:effectLst/>
          </p:spPr>
          <p:txBody>
            <a:bodyPr wrap="none" anchor="ctr"/>
            <a:lstStyle/>
            <a:p>
              <a:endParaRPr lang="en-US"/>
            </a:p>
          </p:txBody>
        </p:sp>
        <p:sp>
          <p:nvSpPr>
            <p:cNvPr id="58383" name="Rectangle 15"/>
            <p:cNvSpPr>
              <a:spLocks noChangeArrowheads="1"/>
            </p:cNvSpPr>
            <p:nvPr/>
          </p:nvSpPr>
          <p:spPr bwMode="auto">
            <a:xfrm>
              <a:off x="4380" y="1358"/>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969696"/>
                  </a:solidFill>
                  <a:effectLst>
                    <a:outerShdw blurRad="38100" dist="38100" dir="2700000" algn="tl">
                      <a:srgbClr val="000000"/>
                    </a:outerShdw>
                  </a:effectLst>
                  <a:latin typeface="Courier New" pitchFamily="49" charset="0"/>
                </a:rPr>
                <a:t>DELETE</a:t>
              </a:r>
            </a:p>
          </p:txBody>
        </p:sp>
      </p:grpSp>
      <p:sp>
        <p:nvSpPr>
          <p:cNvPr id="58385" name="Line 17"/>
          <p:cNvSpPr>
            <a:spLocks noChangeShapeType="1"/>
          </p:cNvSpPr>
          <p:nvPr/>
        </p:nvSpPr>
        <p:spPr bwMode="auto">
          <a:xfrm>
            <a:off x="5994400" y="1543050"/>
            <a:ext cx="249555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en-US"/>
          </a:p>
        </p:txBody>
      </p:sp>
      <p:sp>
        <p:nvSpPr>
          <p:cNvPr id="58386" name="Line 18"/>
          <p:cNvSpPr>
            <a:spLocks noChangeShapeType="1"/>
          </p:cNvSpPr>
          <p:nvPr/>
        </p:nvSpPr>
        <p:spPr bwMode="auto">
          <a:xfrm>
            <a:off x="1262063" y="1543050"/>
            <a:ext cx="2443162" cy="0"/>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endParaRPr lang="en-US"/>
          </a:p>
        </p:txBody>
      </p:sp>
      <p:sp>
        <p:nvSpPr>
          <p:cNvPr id="58387" name="Rectangle 19"/>
          <p:cNvSpPr>
            <a:spLocks noChangeArrowheads="1"/>
          </p:cNvSpPr>
          <p:nvPr/>
        </p:nvSpPr>
        <p:spPr bwMode="auto">
          <a:xfrm>
            <a:off x="5553075" y="3071813"/>
            <a:ext cx="2046288" cy="396875"/>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2000">
                <a:solidFill>
                  <a:srgbClr val="FFFFCC"/>
                </a:solidFill>
                <a:effectLst>
                  <a:outerShdw blurRad="38100" dist="38100" dir="2700000" algn="tl">
                    <a:srgbClr val="000000"/>
                  </a:outerShdw>
                </a:effectLst>
                <a:latin typeface="Arial" charset="0"/>
              </a:rPr>
              <a:t>Savepoint B</a:t>
            </a:r>
          </a:p>
        </p:txBody>
      </p:sp>
      <p:sp>
        <p:nvSpPr>
          <p:cNvPr id="58388" name="Rectangle 20"/>
          <p:cNvSpPr>
            <a:spLocks noChangeArrowheads="1"/>
          </p:cNvSpPr>
          <p:nvPr/>
        </p:nvSpPr>
        <p:spPr bwMode="auto">
          <a:xfrm>
            <a:off x="477838" y="3071813"/>
            <a:ext cx="2046287" cy="396875"/>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2000">
                <a:solidFill>
                  <a:srgbClr val="FFFFCC"/>
                </a:solidFill>
                <a:effectLst>
                  <a:outerShdw blurRad="38100" dist="38100" dir="2700000" algn="tl">
                    <a:srgbClr val="000000"/>
                  </a:outerShdw>
                </a:effectLst>
                <a:latin typeface="Arial" charset="0"/>
              </a:rPr>
              <a:t>COMMIT</a:t>
            </a:r>
          </a:p>
        </p:txBody>
      </p:sp>
      <p:sp>
        <p:nvSpPr>
          <p:cNvPr id="58389" name="Line 21"/>
          <p:cNvSpPr>
            <a:spLocks noChangeShapeType="1"/>
          </p:cNvSpPr>
          <p:nvPr/>
        </p:nvSpPr>
        <p:spPr bwMode="auto">
          <a:xfrm>
            <a:off x="8551863" y="1335088"/>
            <a:ext cx="0" cy="1633537"/>
          </a:xfrm>
          <a:prstGeom prst="line">
            <a:avLst/>
          </a:prstGeom>
          <a:noFill/>
          <a:ln w="50800">
            <a:solidFill>
              <a:srgbClr val="99FFFF"/>
            </a:solidFill>
            <a:round/>
            <a:headEnd type="none" w="sm" len="sm"/>
            <a:tailEnd type="none" w="sm" len="sm"/>
          </a:ln>
          <a:effectLst/>
        </p:spPr>
        <p:txBody>
          <a:bodyPr wrap="none" anchor="ctr"/>
          <a:lstStyle/>
          <a:p>
            <a:endParaRPr lang="en-US"/>
          </a:p>
        </p:txBody>
      </p:sp>
      <p:grpSp>
        <p:nvGrpSpPr>
          <p:cNvPr id="5" name="Group 24"/>
          <p:cNvGrpSpPr>
            <a:grpSpLocks/>
          </p:cNvGrpSpPr>
          <p:nvPr/>
        </p:nvGrpSpPr>
        <p:grpSpPr bwMode="auto">
          <a:xfrm>
            <a:off x="4891088" y="2000250"/>
            <a:ext cx="1620837" cy="749300"/>
            <a:chOff x="3081" y="1260"/>
            <a:chExt cx="1021" cy="472"/>
          </a:xfrm>
        </p:grpSpPr>
        <p:sp>
          <p:nvSpPr>
            <p:cNvPr id="58390" name="Rectangle 22"/>
            <p:cNvSpPr>
              <a:spLocks noChangeArrowheads="1"/>
            </p:cNvSpPr>
            <p:nvPr/>
          </p:nvSpPr>
          <p:spPr bwMode="blackWhite">
            <a:xfrm>
              <a:off x="3081" y="1260"/>
              <a:ext cx="1021" cy="472"/>
            </a:xfrm>
            <a:prstGeom prst="rect">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p>
          </p:txBody>
        </p:sp>
        <p:sp>
          <p:nvSpPr>
            <p:cNvPr id="58391" name="Rectangle 23"/>
            <p:cNvSpPr>
              <a:spLocks noChangeArrowheads="1"/>
            </p:cNvSpPr>
            <p:nvPr/>
          </p:nvSpPr>
          <p:spPr bwMode="auto">
            <a:xfrm>
              <a:off x="3188" y="1352"/>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Courier New" pitchFamily="49" charset="0"/>
                </a:rPr>
                <a:t>INSERT</a:t>
              </a:r>
            </a:p>
          </p:txBody>
        </p:sp>
      </p:grpSp>
      <p:sp>
        <p:nvSpPr>
          <p:cNvPr id="58393" name="Rectangle 25"/>
          <p:cNvSpPr>
            <a:spLocks noChangeArrowheads="1"/>
          </p:cNvSpPr>
          <p:nvPr/>
        </p:nvSpPr>
        <p:spPr bwMode="blackWhite">
          <a:xfrm>
            <a:off x="3017838" y="2006600"/>
            <a:ext cx="1803400" cy="736600"/>
          </a:xfrm>
          <a:prstGeom prst="rect">
            <a:avLst/>
          </a:prstGeom>
          <a:gradFill rotWithShape="0">
            <a:gsLst>
              <a:gs pos="0">
                <a:srgbClr val="0066CC"/>
              </a:gs>
              <a:gs pos="100000">
                <a:srgbClr val="0066CC">
                  <a:gamma/>
                  <a:shade val="89804"/>
                  <a:invGamma/>
                </a:srgbClr>
              </a:gs>
            </a:gsLst>
            <a:lin ang="2700000" scaled="1"/>
          </a:gradFill>
          <a:ln w="9525">
            <a:noFill/>
            <a:miter lim="800000"/>
            <a:headEnd/>
            <a:tailEnd/>
          </a:ln>
          <a:effectLst/>
        </p:spPr>
        <p:txBody>
          <a:bodyPr wrap="none" anchor="ctr"/>
          <a:lstStyle/>
          <a:p>
            <a:endParaRPr lang="en-US"/>
          </a:p>
        </p:txBody>
      </p:sp>
      <p:sp>
        <p:nvSpPr>
          <p:cNvPr id="58394" name="Rectangle 26"/>
          <p:cNvSpPr>
            <a:spLocks noChangeArrowheads="1"/>
          </p:cNvSpPr>
          <p:nvPr/>
        </p:nvSpPr>
        <p:spPr bwMode="auto">
          <a:xfrm>
            <a:off x="3286125" y="2146300"/>
            <a:ext cx="1281113" cy="457200"/>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Courier New" pitchFamily="49" charset="0"/>
              </a:rPr>
              <a:t>UPDATE</a:t>
            </a:r>
          </a:p>
        </p:txBody>
      </p:sp>
      <p:grpSp>
        <p:nvGrpSpPr>
          <p:cNvPr id="6" name="Group 33"/>
          <p:cNvGrpSpPr>
            <a:grpSpLocks/>
          </p:cNvGrpSpPr>
          <p:nvPr/>
        </p:nvGrpSpPr>
        <p:grpSpPr bwMode="auto">
          <a:xfrm>
            <a:off x="2992438" y="2000250"/>
            <a:ext cx="5691187" cy="3284538"/>
            <a:chOff x="1885" y="1260"/>
            <a:chExt cx="3585" cy="2069"/>
          </a:xfrm>
        </p:grpSpPr>
        <p:sp>
          <p:nvSpPr>
            <p:cNvPr id="58395" name="Freeform 27"/>
            <p:cNvSpPr>
              <a:spLocks/>
            </p:cNvSpPr>
            <p:nvPr/>
          </p:nvSpPr>
          <p:spPr bwMode="blackWhite">
            <a:xfrm>
              <a:off x="1885" y="2855"/>
              <a:ext cx="3535" cy="326"/>
            </a:xfrm>
            <a:custGeom>
              <a:avLst/>
              <a:gdLst/>
              <a:ahLst/>
              <a:cxnLst>
                <a:cxn ang="0">
                  <a:pos x="0" y="163"/>
                </a:cxn>
                <a:cxn ang="0">
                  <a:pos x="305" y="325"/>
                </a:cxn>
                <a:cxn ang="0">
                  <a:pos x="305" y="240"/>
                </a:cxn>
                <a:cxn ang="0">
                  <a:pos x="3534" y="240"/>
                </a:cxn>
                <a:cxn ang="0">
                  <a:pos x="3534" y="68"/>
                </a:cxn>
                <a:cxn ang="0">
                  <a:pos x="305" y="68"/>
                </a:cxn>
                <a:cxn ang="0">
                  <a:pos x="305" y="0"/>
                </a:cxn>
                <a:cxn ang="0">
                  <a:pos x="0" y="163"/>
                </a:cxn>
              </a:cxnLst>
              <a:rect l="0" t="0" r="r" b="b"/>
              <a:pathLst>
                <a:path w="3535" h="326">
                  <a:moveTo>
                    <a:pt x="0" y="163"/>
                  </a:moveTo>
                  <a:lnTo>
                    <a:pt x="305" y="325"/>
                  </a:lnTo>
                  <a:lnTo>
                    <a:pt x="305" y="240"/>
                  </a:lnTo>
                  <a:lnTo>
                    <a:pt x="3534" y="240"/>
                  </a:lnTo>
                  <a:lnTo>
                    <a:pt x="3534" y="68"/>
                  </a:lnTo>
                  <a:lnTo>
                    <a:pt x="305" y="68"/>
                  </a:lnTo>
                  <a:lnTo>
                    <a:pt x="305" y="0"/>
                  </a:lnTo>
                  <a:lnTo>
                    <a:pt x="0" y="163"/>
                  </a:lnTo>
                </a:path>
              </a:pathLst>
            </a:custGeom>
            <a:gradFill rotWithShape="0">
              <a:gsLst>
                <a:gs pos="0">
                  <a:srgbClr val="FF6633"/>
                </a:gs>
                <a:gs pos="100000">
                  <a:srgbClr val="FF6633">
                    <a:gamma/>
                    <a:shade val="89804"/>
                    <a:invGamma/>
                  </a:srgbClr>
                </a:gs>
              </a:gsLst>
              <a:lin ang="2700000" scaled="1"/>
            </a:gradFill>
            <a:ln w="9525" cap="rnd">
              <a:noFill/>
              <a:round/>
              <a:headEnd/>
              <a:tailEnd/>
            </a:ln>
            <a:effectLst/>
          </p:spPr>
          <p:txBody>
            <a:bodyPr/>
            <a:lstStyle/>
            <a:p>
              <a:endParaRPr lang="en-US"/>
            </a:p>
          </p:txBody>
        </p:sp>
        <p:sp>
          <p:nvSpPr>
            <p:cNvPr id="58396" name="Rectangle 28"/>
            <p:cNvSpPr>
              <a:spLocks noChangeArrowheads="1"/>
            </p:cNvSpPr>
            <p:nvPr/>
          </p:nvSpPr>
          <p:spPr bwMode="auto">
            <a:xfrm>
              <a:off x="3498" y="3098"/>
              <a:ext cx="1972"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FFFFCC"/>
                  </a:solidFill>
                  <a:effectLst>
                    <a:outerShdw blurRad="38100" dist="38100" dir="2700000" algn="tl">
                      <a:srgbClr val="000000"/>
                    </a:outerShdw>
                  </a:effectLst>
                  <a:latin typeface="Arial" charset="0"/>
                </a:rPr>
                <a:t>ROLLBACK to Savepoint A</a:t>
              </a:r>
            </a:p>
          </p:txBody>
        </p:sp>
        <p:sp>
          <p:nvSpPr>
            <p:cNvPr id="58397" name="Rectangle 29"/>
            <p:cNvSpPr>
              <a:spLocks noChangeArrowheads="1"/>
            </p:cNvSpPr>
            <p:nvPr/>
          </p:nvSpPr>
          <p:spPr bwMode="blackWhite">
            <a:xfrm>
              <a:off x="3081" y="1260"/>
              <a:ext cx="1021" cy="472"/>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p>
          </p:txBody>
        </p:sp>
        <p:sp>
          <p:nvSpPr>
            <p:cNvPr id="58398" name="Rectangle 30"/>
            <p:cNvSpPr>
              <a:spLocks noChangeArrowheads="1"/>
            </p:cNvSpPr>
            <p:nvPr/>
          </p:nvSpPr>
          <p:spPr bwMode="auto">
            <a:xfrm>
              <a:off x="3188" y="1352"/>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969696"/>
                  </a:solidFill>
                  <a:effectLst>
                    <a:outerShdw blurRad="38100" dist="38100" dir="2700000" algn="tl">
                      <a:srgbClr val="000000"/>
                    </a:outerShdw>
                  </a:effectLst>
                  <a:latin typeface="Courier New" pitchFamily="49" charset="0"/>
                </a:rPr>
                <a:t>INSERT</a:t>
              </a:r>
            </a:p>
          </p:txBody>
        </p:sp>
        <p:sp>
          <p:nvSpPr>
            <p:cNvPr id="58399" name="Rectangle 31"/>
            <p:cNvSpPr>
              <a:spLocks noChangeArrowheads="1"/>
            </p:cNvSpPr>
            <p:nvPr/>
          </p:nvSpPr>
          <p:spPr bwMode="blackWhite">
            <a:xfrm>
              <a:off x="1901" y="1264"/>
              <a:ext cx="1136" cy="464"/>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p>
          </p:txBody>
        </p:sp>
        <p:sp>
          <p:nvSpPr>
            <p:cNvPr id="58400" name="Rectangle 32"/>
            <p:cNvSpPr>
              <a:spLocks noChangeArrowheads="1"/>
            </p:cNvSpPr>
            <p:nvPr/>
          </p:nvSpPr>
          <p:spPr bwMode="auto">
            <a:xfrm>
              <a:off x="2070" y="1352"/>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969696"/>
                  </a:solidFill>
                  <a:effectLst>
                    <a:outerShdw blurRad="38100" dist="38100" dir="2700000" algn="tl">
                      <a:srgbClr val="000000"/>
                    </a:outerShdw>
                  </a:effectLst>
                  <a:latin typeface="Courier New" pitchFamily="49" charset="0"/>
                </a:rPr>
                <a:t>UPDATE</a:t>
              </a:r>
            </a:p>
          </p:txBody>
        </p:sp>
      </p:grpSp>
      <p:sp>
        <p:nvSpPr>
          <p:cNvPr id="58402" name="Rectangle 34"/>
          <p:cNvSpPr>
            <a:spLocks noChangeArrowheads="1"/>
          </p:cNvSpPr>
          <p:nvPr/>
        </p:nvSpPr>
        <p:spPr bwMode="blackWhite">
          <a:xfrm>
            <a:off x="1150938" y="2019300"/>
            <a:ext cx="1806575" cy="723900"/>
          </a:xfrm>
          <a:prstGeom prst="rect">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p>
        </p:txBody>
      </p:sp>
      <p:sp>
        <p:nvSpPr>
          <p:cNvPr id="58403" name="Rectangle 35"/>
          <p:cNvSpPr>
            <a:spLocks noChangeArrowheads="1"/>
          </p:cNvSpPr>
          <p:nvPr/>
        </p:nvSpPr>
        <p:spPr bwMode="auto">
          <a:xfrm>
            <a:off x="1439863" y="2146300"/>
            <a:ext cx="1281112" cy="457200"/>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Courier New" pitchFamily="49" charset="0"/>
              </a:rPr>
              <a:t>INSERT</a:t>
            </a:r>
          </a:p>
        </p:txBody>
      </p:sp>
      <p:grpSp>
        <p:nvGrpSpPr>
          <p:cNvPr id="7" name="Group 40"/>
          <p:cNvGrpSpPr>
            <a:grpSpLocks/>
          </p:cNvGrpSpPr>
          <p:nvPr/>
        </p:nvGrpSpPr>
        <p:grpSpPr bwMode="auto">
          <a:xfrm>
            <a:off x="1108075" y="2000250"/>
            <a:ext cx="7494588" cy="4154488"/>
            <a:chOff x="698" y="1260"/>
            <a:chExt cx="4721" cy="2617"/>
          </a:xfrm>
        </p:grpSpPr>
        <p:sp>
          <p:nvSpPr>
            <p:cNvPr id="58404" name="AutoShape 36"/>
            <p:cNvSpPr>
              <a:spLocks noChangeArrowheads="1"/>
            </p:cNvSpPr>
            <p:nvPr/>
          </p:nvSpPr>
          <p:spPr bwMode="blackWhite">
            <a:xfrm>
              <a:off x="698" y="3396"/>
              <a:ext cx="4721" cy="325"/>
            </a:xfrm>
            <a:prstGeom prst="leftArrow">
              <a:avLst>
                <a:gd name="adj1" fmla="val 50000"/>
                <a:gd name="adj2" fmla="val 63888"/>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p>
          </p:txBody>
        </p:sp>
        <p:sp>
          <p:nvSpPr>
            <p:cNvPr id="58405" name="Rectangle 37"/>
            <p:cNvSpPr>
              <a:spLocks noChangeArrowheads="1"/>
            </p:cNvSpPr>
            <p:nvPr/>
          </p:nvSpPr>
          <p:spPr bwMode="auto">
            <a:xfrm>
              <a:off x="3498" y="3646"/>
              <a:ext cx="924"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FFFFCC"/>
                  </a:solidFill>
                  <a:effectLst>
                    <a:outerShdw blurRad="38100" dist="38100" dir="2700000" algn="tl">
                      <a:srgbClr val="000000"/>
                    </a:outerShdw>
                  </a:effectLst>
                  <a:latin typeface="Arial" charset="0"/>
                </a:rPr>
                <a:t>ROLLBACK</a:t>
              </a:r>
            </a:p>
          </p:txBody>
        </p:sp>
        <p:sp>
          <p:nvSpPr>
            <p:cNvPr id="58406" name="Rectangle 38"/>
            <p:cNvSpPr>
              <a:spLocks noChangeArrowheads="1"/>
            </p:cNvSpPr>
            <p:nvPr/>
          </p:nvSpPr>
          <p:spPr bwMode="blackWhite">
            <a:xfrm>
              <a:off x="725" y="1260"/>
              <a:ext cx="1138" cy="468"/>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p>
          </p:txBody>
        </p:sp>
        <p:sp>
          <p:nvSpPr>
            <p:cNvPr id="58407" name="Rectangle 39"/>
            <p:cNvSpPr>
              <a:spLocks noChangeArrowheads="1"/>
            </p:cNvSpPr>
            <p:nvPr/>
          </p:nvSpPr>
          <p:spPr bwMode="auto">
            <a:xfrm>
              <a:off x="907" y="1346"/>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dirty="0">
                  <a:solidFill>
                    <a:srgbClr val="969696"/>
                  </a:solidFill>
                  <a:effectLst>
                    <a:outerShdw blurRad="38100" dist="38100" dir="2700000" algn="tl">
                      <a:srgbClr val="000000"/>
                    </a:outerShdw>
                  </a:effectLst>
                  <a:latin typeface="Courier New" pitchFamily="49" charset="0"/>
                </a:rPr>
                <a:t>INSERT</a:t>
              </a:r>
            </a:p>
          </p:txBody>
        </p:sp>
      </p:grpSp>
      <p:sp>
        <p:nvSpPr>
          <p:cNvPr id="58409" name="Line 41"/>
          <p:cNvSpPr>
            <a:spLocks noChangeShapeType="1"/>
          </p:cNvSpPr>
          <p:nvPr/>
        </p:nvSpPr>
        <p:spPr bwMode="auto">
          <a:xfrm>
            <a:off x="2978150" y="1887538"/>
            <a:ext cx="0" cy="1081087"/>
          </a:xfrm>
          <a:prstGeom prst="line">
            <a:avLst/>
          </a:prstGeom>
          <a:noFill/>
          <a:ln w="50800">
            <a:solidFill>
              <a:srgbClr val="99FFFF"/>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2644646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860425" y="1795463"/>
            <a:ext cx="7385050" cy="4324350"/>
          </a:xfrm>
          <a:noFill/>
          <a:ln/>
        </p:spPr>
        <p:txBody>
          <a:bodyPr/>
          <a:lstStyle/>
          <a:p>
            <a:pPr lvl="1">
              <a:lnSpc>
                <a:spcPct val="85000"/>
              </a:lnSpc>
            </a:pPr>
            <a:r>
              <a:rPr lang="en-US"/>
              <a:t>An automatic commit occurs under the following circumstances:</a:t>
            </a:r>
          </a:p>
          <a:p>
            <a:pPr lvl="2">
              <a:lnSpc>
                <a:spcPct val="85000"/>
              </a:lnSpc>
            </a:pPr>
            <a:r>
              <a:rPr lang="en-US"/>
              <a:t>DDL statement is issued</a:t>
            </a:r>
          </a:p>
          <a:p>
            <a:pPr lvl="2">
              <a:lnSpc>
                <a:spcPct val="85000"/>
              </a:lnSpc>
            </a:pPr>
            <a:r>
              <a:rPr lang="en-US"/>
              <a:t>DCL statement is issued</a:t>
            </a:r>
          </a:p>
          <a:p>
            <a:pPr lvl="2">
              <a:lnSpc>
                <a:spcPct val="85000"/>
              </a:lnSpc>
            </a:pPr>
            <a:r>
              <a:rPr lang="en-US"/>
              <a:t>Normal exit from SQL*Plus, without explicitly issuing COMMIT or ROLLBACK</a:t>
            </a:r>
          </a:p>
          <a:p>
            <a:pPr lvl="1">
              <a:lnSpc>
                <a:spcPct val="85000"/>
              </a:lnSpc>
            </a:pPr>
            <a:r>
              <a:rPr lang="en-US"/>
              <a:t>An automatic rollback occurs under an abnormal termination of SQL*Plus or a system failure.</a:t>
            </a:r>
          </a:p>
        </p:txBody>
      </p:sp>
      <p:sp>
        <p:nvSpPr>
          <p:cNvPr id="60419" name="Rectangle 3"/>
          <p:cNvSpPr>
            <a:spLocks noGrp="1" noChangeArrowheads="1"/>
          </p:cNvSpPr>
          <p:nvPr>
            <p:ph type="title"/>
          </p:nvPr>
        </p:nvSpPr>
        <p:spPr>
          <a:noFill/>
          <a:ln/>
        </p:spPr>
        <p:txBody>
          <a:bodyPr/>
          <a:lstStyle/>
          <a:p>
            <a:r>
              <a:rPr lang="en-US"/>
              <a:t>Implicit Transaction Processing</a:t>
            </a:r>
          </a:p>
        </p:txBody>
      </p:sp>
    </p:spTree>
    <p:extLst>
      <p:ext uri="{BB962C8B-B14F-4D97-AF65-F5344CB8AC3E}">
        <p14:creationId xmlns:p14="http://schemas.microsoft.com/office/powerpoint/2010/main" val="299603753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228600" y="1852613"/>
            <a:ext cx="8208963" cy="4175125"/>
          </a:xfrm>
          <a:noFill/>
          <a:ln/>
        </p:spPr>
        <p:txBody>
          <a:bodyPr/>
          <a:lstStyle/>
          <a:p>
            <a:pPr lvl="1">
              <a:lnSpc>
                <a:spcPct val="85000"/>
              </a:lnSpc>
            </a:pPr>
            <a:r>
              <a:rPr lang="en-US" dirty="0"/>
              <a:t>The previous state of the data can be recovered.</a:t>
            </a:r>
          </a:p>
          <a:p>
            <a:pPr lvl="1">
              <a:lnSpc>
                <a:spcPct val="85000"/>
              </a:lnSpc>
            </a:pPr>
            <a:r>
              <a:rPr lang="en-US" dirty="0"/>
              <a:t>The current user can review the results of the DML operations by using the SELECT statement.</a:t>
            </a:r>
          </a:p>
          <a:p>
            <a:pPr lvl="1">
              <a:lnSpc>
                <a:spcPct val="85000"/>
              </a:lnSpc>
            </a:pPr>
            <a:r>
              <a:rPr lang="en-US" dirty="0"/>
              <a:t>Other users </a:t>
            </a:r>
            <a:r>
              <a:rPr lang="en-US" i="1" dirty="0"/>
              <a:t>cannot</a:t>
            </a:r>
            <a:r>
              <a:rPr lang="en-US" dirty="0"/>
              <a:t> view the results of the DML statements by the current user.</a:t>
            </a:r>
          </a:p>
          <a:p>
            <a:pPr lvl="1">
              <a:lnSpc>
                <a:spcPct val="85000"/>
              </a:lnSpc>
            </a:pPr>
            <a:r>
              <a:rPr lang="en-US" dirty="0"/>
              <a:t>The affected rows are </a:t>
            </a:r>
            <a:r>
              <a:rPr lang="en-US" i="1" dirty="0"/>
              <a:t>locked</a:t>
            </a:r>
            <a:r>
              <a:rPr lang="en-US" dirty="0"/>
              <a:t>; other users cannot change the data within the affected rows.</a:t>
            </a:r>
          </a:p>
        </p:txBody>
      </p:sp>
      <p:sp>
        <p:nvSpPr>
          <p:cNvPr id="62466" name="Rectangle 2"/>
          <p:cNvSpPr>
            <a:spLocks noGrp="1" noChangeArrowheads="1"/>
          </p:cNvSpPr>
          <p:nvPr>
            <p:ph type="title"/>
          </p:nvPr>
        </p:nvSpPr>
        <p:spPr>
          <a:noFill/>
          <a:ln/>
        </p:spPr>
        <p:txBody>
          <a:bodyPr>
            <a:normAutofit fontScale="90000"/>
          </a:bodyPr>
          <a:lstStyle/>
          <a:p>
            <a:r>
              <a:rPr lang="en-US" dirty="0"/>
              <a:t>State of the Data Before </a:t>
            </a:r>
            <a:r>
              <a:rPr lang="en-US" dirty="0" smtClean="0"/>
              <a:t>COMMIT </a:t>
            </a:r>
            <a:r>
              <a:rPr lang="en-US" dirty="0"/>
              <a:t>or ROLLBACK</a:t>
            </a:r>
          </a:p>
        </p:txBody>
      </p:sp>
    </p:spTree>
    <p:extLst>
      <p:ext uri="{BB962C8B-B14F-4D97-AF65-F5344CB8AC3E}">
        <p14:creationId xmlns:p14="http://schemas.microsoft.com/office/powerpoint/2010/main" val="381686550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860425" y="1795463"/>
            <a:ext cx="7845425" cy="4346575"/>
          </a:xfrm>
          <a:noFill/>
          <a:ln/>
        </p:spPr>
        <p:txBody>
          <a:bodyPr/>
          <a:lstStyle/>
          <a:p>
            <a:pPr lvl="1"/>
            <a:r>
              <a:rPr lang="en-US"/>
              <a:t>Data changes are made permanent in the database.</a:t>
            </a:r>
          </a:p>
          <a:p>
            <a:pPr lvl="1"/>
            <a:r>
              <a:rPr lang="en-US"/>
              <a:t>The previous state of the data is permanently lost.</a:t>
            </a:r>
          </a:p>
          <a:p>
            <a:pPr lvl="1"/>
            <a:r>
              <a:rPr lang="en-US"/>
              <a:t>All users can view the results.</a:t>
            </a:r>
          </a:p>
          <a:p>
            <a:pPr lvl="1"/>
            <a:r>
              <a:rPr lang="en-US"/>
              <a:t>Locks on the affected rows are released; those rows are available for other users to manipulate.</a:t>
            </a:r>
          </a:p>
          <a:p>
            <a:pPr lvl="1"/>
            <a:r>
              <a:rPr lang="en-US"/>
              <a:t>All savepoints are erased.</a:t>
            </a:r>
          </a:p>
        </p:txBody>
      </p:sp>
      <p:sp>
        <p:nvSpPr>
          <p:cNvPr id="64514" name="Rectangle 2"/>
          <p:cNvSpPr>
            <a:spLocks noGrp="1" noChangeArrowheads="1"/>
          </p:cNvSpPr>
          <p:nvPr>
            <p:ph type="title"/>
          </p:nvPr>
        </p:nvSpPr>
        <p:spPr>
          <a:noFill/>
          <a:ln/>
        </p:spPr>
        <p:txBody>
          <a:bodyPr/>
          <a:lstStyle/>
          <a:p>
            <a:r>
              <a:rPr lang="en-US"/>
              <a:t>State of the Data After COMMIT</a:t>
            </a:r>
          </a:p>
        </p:txBody>
      </p:sp>
    </p:spTree>
    <p:extLst>
      <p:ext uri="{BB962C8B-B14F-4D97-AF65-F5344CB8AC3E}">
        <p14:creationId xmlns:p14="http://schemas.microsoft.com/office/powerpoint/2010/main" val="82552717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blackWhite">
          <a:xfrm>
            <a:off x="942975" y="4397375"/>
            <a:ext cx="7481888" cy="698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66565" name="Rectangle 5"/>
          <p:cNvSpPr>
            <a:spLocks noGrp="1" noChangeArrowheads="1"/>
          </p:cNvSpPr>
          <p:nvPr>
            <p:ph idx="1"/>
          </p:nvPr>
        </p:nvSpPr>
        <p:spPr>
          <a:xfrm>
            <a:off x="860425" y="1795463"/>
            <a:ext cx="7385050" cy="498475"/>
          </a:xfrm>
          <a:noFill/>
          <a:ln/>
        </p:spPr>
        <p:txBody>
          <a:bodyPr>
            <a:normAutofit/>
          </a:bodyPr>
          <a:lstStyle/>
          <a:p>
            <a:pPr lvl="1"/>
            <a:r>
              <a:rPr lang="en-US"/>
              <a:t>Make the changes.</a:t>
            </a:r>
          </a:p>
        </p:txBody>
      </p:sp>
      <p:sp>
        <p:nvSpPr>
          <p:cNvPr id="66563" name="Rectangle 3"/>
          <p:cNvSpPr>
            <a:spLocks noGrp="1" noChangeArrowheads="1"/>
          </p:cNvSpPr>
          <p:nvPr>
            <p:ph type="title"/>
          </p:nvPr>
        </p:nvSpPr>
        <p:spPr>
          <a:noFill/>
          <a:ln/>
        </p:spPr>
        <p:txBody>
          <a:bodyPr/>
          <a:lstStyle/>
          <a:p>
            <a:r>
              <a:rPr lang="en-US"/>
              <a:t>Committing Data</a:t>
            </a:r>
          </a:p>
        </p:txBody>
      </p:sp>
      <p:sp>
        <p:nvSpPr>
          <p:cNvPr id="66564" name="Rectangle 4"/>
          <p:cNvSpPr>
            <a:spLocks noChangeArrowheads="1"/>
          </p:cNvSpPr>
          <p:nvPr/>
        </p:nvSpPr>
        <p:spPr bwMode="blackWhite">
          <a:xfrm>
            <a:off x="914400" y="2336800"/>
            <a:ext cx="7512050" cy="1216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UPDATE	emp</a:t>
            </a: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  2  SET 	deptno = 10</a:t>
            </a: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  3  WHERE	empno = 7782;</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1 row updated.</a:t>
            </a:r>
          </a:p>
        </p:txBody>
      </p:sp>
      <p:sp>
        <p:nvSpPr>
          <p:cNvPr id="66566" name="Rectangle 6"/>
          <p:cNvSpPr>
            <a:spLocks noChangeArrowheads="1"/>
          </p:cNvSpPr>
          <p:nvPr/>
        </p:nvSpPr>
        <p:spPr bwMode="auto">
          <a:xfrm>
            <a:off x="901700" y="3889375"/>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algn="l" defTabSz="346075">
              <a:lnSpc>
                <a:spcPct val="95000"/>
              </a:lnSpc>
              <a:spcBef>
                <a:spcPct val="35000"/>
              </a:spcBef>
              <a:buClr>
                <a:srgbClr val="FFCC66"/>
              </a:buClr>
              <a:buFontTx/>
              <a:buChar char="•"/>
              <a:tabLst>
                <a:tab pos="571500" algn="l"/>
              </a:tabLst>
            </a:pPr>
            <a:r>
              <a:rPr lang="en-US">
                <a:solidFill>
                  <a:srgbClr val="F8F8D3"/>
                </a:solidFill>
                <a:latin typeface="Arial" charset="0"/>
              </a:rPr>
              <a:t>Commit the changes.</a:t>
            </a:r>
          </a:p>
        </p:txBody>
      </p:sp>
      <p:sp>
        <p:nvSpPr>
          <p:cNvPr id="66567" name="Rectangle 7"/>
          <p:cNvSpPr>
            <a:spLocks noChangeArrowheads="1"/>
          </p:cNvSpPr>
          <p:nvPr/>
        </p:nvSpPr>
        <p:spPr bwMode="ltGray">
          <a:xfrm>
            <a:off x="1633538" y="4475163"/>
            <a:ext cx="1095375" cy="28416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66568" name="Rectangle 8"/>
          <p:cNvSpPr>
            <a:spLocks noChangeArrowheads="1"/>
          </p:cNvSpPr>
          <p:nvPr/>
        </p:nvSpPr>
        <p:spPr bwMode="blackWhite">
          <a:xfrm>
            <a:off x="901700" y="4445000"/>
            <a:ext cx="7537450" cy="6127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COMMIT;</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Commit complete.</a:t>
            </a:r>
          </a:p>
        </p:txBody>
      </p:sp>
    </p:spTree>
    <p:extLst>
      <p:ext uri="{BB962C8B-B14F-4D97-AF65-F5344CB8AC3E}">
        <p14:creationId xmlns:p14="http://schemas.microsoft.com/office/powerpoint/2010/main" val="731633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wipe(up)">
                                      <p:cBhvr>
                                        <p:cTn id="7"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blackWhite">
          <a:xfrm>
            <a:off x="942975" y="4165600"/>
            <a:ext cx="7481888" cy="1231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90000"/>
              </a:lnSpc>
              <a:spcBef>
                <a:spcPct val="0"/>
              </a:spcBef>
              <a:tabLst>
                <a:tab pos="688975" algn="l"/>
                <a:tab pos="1824038" algn="l"/>
                <a:tab pos="2735263" algn="l"/>
                <a:tab pos="3648075" algn="l"/>
                <a:tab pos="5026025" algn="l"/>
              </a:tabLst>
            </a:pPr>
            <a:endParaRPr lang="en-US" sz="1800">
              <a:solidFill>
                <a:srgbClr val="000000"/>
              </a:solidFill>
              <a:latin typeface="Courier New" pitchFamily="49" charset="0"/>
            </a:endParaRPr>
          </a:p>
          <a:p>
            <a:pPr algn="l">
              <a:lnSpc>
                <a:spcPct val="90000"/>
              </a:lnSpc>
              <a:spcBef>
                <a:spcPct val="0"/>
              </a:spcBef>
              <a:tabLst>
                <a:tab pos="688975" algn="l"/>
                <a:tab pos="1824038" algn="l"/>
                <a:tab pos="2735263" algn="l"/>
                <a:tab pos="3648075" algn="l"/>
                <a:tab pos="5026025" algn="l"/>
              </a:tabLst>
            </a:pPr>
            <a:endParaRPr lang="en-US" sz="1800">
              <a:solidFill>
                <a:srgbClr val="000000"/>
              </a:solidFill>
              <a:latin typeface="Courier New" pitchFamily="49" charset="0"/>
            </a:endParaRPr>
          </a:p>
        </p:txBody>
      </p:sp>
      <p:sp>
        <p:nvSpPr>
          <p:cNvPr id="68613" name="Rectangle 5"/>
          <p:cNvSpPr>
            <a:spLocks noGrp="1" noChangeArrowheads="1"/>
          </p:cNvSpPr>
          <p:nvPr>
            <p:ph idx="1"/>
          </p:nvPr>
        </p:nvSpPr>
        <p:spPr>
          <a:xfrm>
            <a:off x="898525" y="1376363"/>
            <a:ext cx="7385050" cy="2571750"/>
          </a:xfrm>
          <a:noFill/>
          <a:ln/>
        </p:spPr>
        <p:txBody>
          <a:bodyPr>
            <a:normAutofit/>
          </a:bodyPr>
          <a:lstStyle/>
          <a:p>
            <a:r>
              <a:rPr lang="en-US"/>
              <a:t>Discard all pending changes by using the ROLLBACK statement.</a:t>
            </a:r>
          </a:p>
          <a:p>
            <a:pPr lvl="1"/>
            <a:r>
              <a:rPr lang="en-US"/>
              <a:t>Data changes are undone.</a:t>
            </a:r>
          </a:p>
          <a:p>
            <a:pPr lvl="1"/>
            <a:r>
              <a:rPr lang="en-US"/>
              <a:t>Previous state of the data is restored.</a:t>
            </a:r>
          </a:p>
          <a:p>
            <a:pPr lvl="1"/>
            <a:r>
              <a:rPr lang="en-US"/>
              <a:t>Locks on the affected rows are released.</a:t>
            </a:r>
          </a:p>
        </p:txBody>
      </p:sp>
      <p:sp>
        <p:nvSpPr>
          <p:cNvPr id="68611" name="Rectangle 3"/>
          <p:cNvSpPr>
            <a:spLocks noGrp="1" noChangeArrowheads="1"/>
          </p:cNvSpPr>
          <p:nvPr>
            <p:ph type="title"/>
          </p:nvPr>
        </p:nvSpPr>
        <p:spPr>
          <a:xfrm>
            <a:off x="922338" y="511175"/>
            <a:ext cx="7840662" cy="881063"/>
          </a:xfrm>
          <a:noFill/>
          <a:ln/>
        </p:spPr>
        <p:txBody>
          <a:bodyPr>
            <a:normAutofit fontScale="90000"/>
          </a:bodyPr>
          <a:lstStyle/>
          <a:p>
            <a:r>
              <a:rPr lang="en-US"/>
              <a:t>State of the Data After ROLLBACK</a:t>
            </a:r>
          </a:p>
        </p:txBody>
      </p:sp>
      <p:sp>
        <p:nvSpPr>
          <p:cNvPr id="68612" name="Rectangle 4"/>
          <p:cNvSpPr>
            <a:spLocks noChangeArrowheads="1"/>
          </p:cNvSpPr>
          <p:nvPr/>
        </p:nvSpPr>
        <p:spPr bwMode="ltGray">
          <a:xfrm>
            <a:off x="1671638" y="4778375"/>
            <a:ext cx="1223962" cy="288925"/>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68614" name="Rectangle 6"/>
          <p:cNvSpPr>
            <a:spLocks noChangeArrowheads="1"/>
          </p:cNvSpPr>
          <p:nvPr/>
        </p:nvSpPr>
        <p:spPr bwMode="blackWhite">
          <a:xfrm>
            <a:off x="1016000" y="4221163"/>
            <a:ext cx="7537450" cy="1108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DELETE FROM	employee;</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14 rows deleted.</a:t>
            </a:r>
            <a:endParaRPr lang="en-US" sz="1800">
              <a:solidFill>
                <a:srgbClr val="000000"/>
              </a:solidFill>
              <a:latin typeface="Courier New" pitchFamily="49" charset="0"/>
            </a:endParaRP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ROLLBACK;</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Rollback complete.</a:t>
            </a:r>
          </a:p>
        </p:txBody>
      </p:sp>
    </p:spTree>
    <p:extLst>
      <p:ext uri="{BB962C8B-B14F-4D97-AF65-F5344CB8AC3E}">
        <p14:creationId xmlns:p14="http://schemas.microsoft.com/office/powerpoint/2010/main" val="4083278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wipe(up)">
                                      <p:cBhvr>
                                        <p:cTn id="7"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14400" y="1783560"/>
            <a:ext cx="7772400" cy="4541040"/>
          </a:xfrm>
        </p:spPr>
        <p:txBody>
          <a:bodyPr/>
          <a:lstStyle/>
          <a:p>
            <a:pPr marL="0" indent="0">
              <a:spcBef>
                <a:spcPts val="0"/>
              </a:spcBef>
              <a:buNone/>
            </a:pPr>
            <a:r>
              <a:rPr lang="en-US" dirty="0" smtClean="0">
                <a:solidFill>
                  <a:srgbClr val="C00000"/>
                </a:solidFill>
              </a:rPr>
              <a:t>Main objective to conduct this lab is to familiarized you with concept of data manipulation language  and  transactions in database so, in the end  of session student will be able to</a:t>
            </a:r>
          </a:p>
          <a:p>
            <a:pPr marL="0" indent="0">
              <a:spcBef>
                <a:spcPts val="0"/>
              </a:spcBef>
              <a:buNone/>
            </a:pPr>
            <a:endParaRPr lang="en-US" dirty="0" smtClean="0">
              <a:solidFill>
                <a:srgbClr val="C00000"/>
              </a:solidFill>
            </a:endParaRPr>
          </a:p>
          <a:p>
            <a:pPr marL="0" indent="0">
              <a:spcBef>
                <a:spcPts val="0"/>
              </a:spcBef>
              <a:buFont typeface="Courier New" pitchFamily="49" charset="0"/>
              <a:buChar char="o"/>
            </a:pPr>
            <a:r>
              <a:rPr lang="en-US" dirty="0" smtClean="0">
                <a:solidFill>
                  <a:srgbClr val="C00000"/>
                </a:solidFill>
              </a:rPr>
              <a:t>PERFORM  DML OPERATION ON DATABASE</a:t>
            </a:r>
          </a:p>
          <a:p>
            <a:pPr marL="0" indent="0">
              <a:spcBef>
                <a:spcPts val="0"/>
              </a:spcBef>
              <a:buFont typeface="Courier New" pitchFamily="49" charset="0"/>
              <a:buChar char="o"/>
            </a:pPr>
            <a:r>
              <a:rPr lang="en-US" dirty="0" smtClean="0">
                <a:solidFill>
                  <a:srgbClr val="C00000"/>
                </a:solidFill>
              </a:rPr>
              <a:t>DEFINE TRANSACTIONS IN DATABASE </a:t>
            </a:r>
          </a:p>
          <a:p>
            <a:pPr marL="0" indent="0">
              <a:spcBef>
                <a:spcPts val="0"/>
              </a:spcBef>
              <a:buNone/>
            </a:pPr>
            <a:endParaRPr lang="en-US" dirty="0" smtClean="0">
              <a:solidFill>
                <a:srgbClr val="FFFF00"/>
              </a:solidFill>
            </a:endParaRPr>
          </a:p>
          <a:p>
            <a:pPr marL="0" indent="0">
              <a:spcBef>
                <a:spcPts val="0"/>
              </a:spcBef>
              <a:buFont typeface="Courier New" pitchFamily="49" charset="0"/>
              <a:buChar char="o"/>
            </a:pPr>
            <a:endParaRPr lang="en-US" dirty="0" smtClean="0">
              <a:solidFill>
                <a:srgbClr val="FFFF00"/>
              </a:solidFill>
            </a:endParaRPr>
          </a:p>
          <a:p>
            <a:pPr marL="0" indent="0">
              <a:spcBef>
                <a:spcPts val="0"/>
              </a:spcBef>
              <a:buNone/>
            </a:pPr>
            <a:endParaRPr lang="en-US" dirty="0" smtClean="0">
              <a:solidFill>
                <a:srgbClr val="FFFF00"/>
              </a:solidFill>
            </a:endParaRPr>
          </a:p>
        </p:txBody>
      </p:sp>
      <p:sp>
        <p:nvSpPr>
          <p:cNvPr id="2" name="Title 1"/>
          <p:cNvSpPr>
            <a:spLocks noGrp="1"/>
          </p:cNvSpPr>
          <p:nvPr>
            <p:ph type="title"/>
          </p:nvPr>
        </p:nvSpPr>
        <p:spPr>
          <a:xfrm>
            <a:off x="838200" y="533400"/>
            <a:ext cx="7772400" cy="914400"/>
          </a:xfrm>
        </p:spPr>
        <p:txBody>
          <a:bodyPr/>
          <a:lstStyle/>
          <a:p>
            <a:r>
              <a:rPr lang="en-US" dirty="0" smtClean="0"/>
              <a:t>INTRODUCTION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blackWhite">
          <a:xfrm>
            <a:off x="925513" y="4127500"/>
            <a:ext cx="7512050" cy="17653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70660" name="Rectangle 4"/>
          <p:cNvSpPr>
            <a:spLocks noGrp="1" noChangeArrowheads="1"/>
          </p:cNvSpPr>
          <p:nvPr>
            <p:ph idx="1"/>
          </p:nvPr>
        </p:nvSpPr>
        <p:spPr>
          <a:xfrm>
            <a:off x="860425" y="1673225"/>
            <a:ext cx="7385050" cy="1866900"/>
          </a:xfrm>
          <a:noFill/>
          <a:ln/>
        </p:spPr>
        <p:txBody>
          <a:bodyPr>
            <a:normAutofit/>
          </a:bodyPr>
          <a:lstStyle/>
          <a:p>
            <a:pPr lvl="1"/>
            <a:r>
              <a:rPr lang="en-US"/>
              <a:t>Create a marker in a current transaction by using the SAVEPOINT statement.</a:t>
            </a:r>
          </a:p>
          <a:p>
            <a:pPr lvl="1"/>
            <a:r>
              <a:rPr lang="en-US"/>
              <a:t>Roll back to that marker by using the ROLLBACK TO SAVEPOINT statement.</a:t>
            </a:r>
          </a:p>
        </p:txBody>
      </p:sp>
      <p:sp>
        <p:nvSpPr>
          <p:cNvPr id="70659" name="Rectangle 3"/>
          <p:cNvSpPr>
            <a:spLocks noGrp="1" noChangeArrowheads="1"/>
          </p:cNvSpPr>
          <p:nvPr>
            <p:ph type="title"/>
          </p:nvPr>
        </p:nvSpPr>
        <p:spPr>
          <a:xfrm>
            <a:off x="152400" y="533400"/>
            <a:ext cx="8763000" cy="990600"/>
          </a:xfrm>
          <a:noFill/>
          <a:ln/>
        </p:spPr>
        <p:txBody>
          <a:bodyPr>
            <a:normAutofit/>
          </a:bodyPr>
          <a:lstStyle/>
          <a:p>
            <a:r>
              <a:rPr lang="en-US" dirty="0"/>
              <a:t>Rolling Back </a:t>
            </a:r>
            <a:r>
              <a:rPr lang="en-US" dirty="0" smtClean="0"/>
              <a:t>Changes to </a:t>
            </a:r>
            <a:r>
              <a:rPr lang="en-US" dirty="0"/>
              <a:t>a Marker</a:t>
            </a:r>
          </a:p>
        </p:txBody>
      </p:sp>
      <p:grpSp>
        <p:nvGrpSpPr>
          <p:cNvPr id="2" name="Group 7"/>
          <p:cNvGrpSpPr>
            <a:grpSpLocks/>
          </p:cNvGrpSpPr>
          <p:nvPr/>
        </p:nvGrpSpPr>
        <p:grpSpPr bwMode="auto">
          <a:xfrm>
            <a:off x="1633538" y="4438650"/>
            <a:ext cx="3433762" cy="1123950"/>
            <a:chOff x="1029" y="2796"/>
            <a:chExt cx="2163" cy="708"/>
          </a:xfrm>
        </p:grpSpPr>
        <p:sp>
          <p:nvSpPr>
            <p:cNvPr id="70661" name="Rectangle 5"/>
            <p:cNvSpPr>
              <a:spLocks noChangeArrowheads="1"/>
            </p:cNvSpPr>
            <p:nvPr/>
          </p:nvSpPr>
          <p:spPr bwMode="ltGray">
            <a:xfrm>
              <a:off x="1029" y="2796"/>
              <a:ext cx="1947" cy="17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70662" name="Rectangle 6"/>
            <p:cNvSpPr>
              <a:spLocks noChangeArrowheads="1"/>
            </p:cNvSpPr>
            <p:nvPr/>
          </p:nvSpPr>
          <p:spPr bwMode="ltGray">
            <a:xfrm>
              <a:off x="1029" y="3338"/>
              <a:ext cx="2163" cy="166"/>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70664" name="Rectangle 8"/>
          <p:cNvSpPr>
            <a:spLocks noChangeArrowheads="1"/>
          </p:cNvSpPr>
          <p:nvPr/>
        </p:nvSpPr>
        <p:spPr bwMode="blackWhite">
          <a:xfrm>
            <a:off x="901700" y="3995738"/>
            <a:ext cx="7537450" cy="202723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UPDATE...</a:t>
            </a: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SAVEPOINT update_done;</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Savepoint created.</a:t>
            </a:r>
            <a:endParaRPr lang="en-US" sz="1800">
              <a:solidFill>
                <a:srgbClr val="000000"/>
              </a:solidFill>
              <a:latin typeface="Courier New" pitchFamily="49" charset="0"/>
            </a:endParaRP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INSERT...</a:t>
            </a: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ROLLBACK TO update_done;</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Rollback complete.</a:t>
            </a:r>
          </a:p>
        </p:txBody>
      </p:sp>
    </p:spTree>
    <p:extLst>
      <p:ext uri="{BB962C8B-B14F-4D97-AF65-F5344CB8AC3E}">
        <p14:creationId xmlns:p14="http://schemas.microsoft.com/office/powerpoint/2010/main" val="1521592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153400" cy="5181600"/>
          </a:xfrm>
        </p:spPr>
        <p:txBody>
          <a:bodyPr>
            <a:normAutofit fontScale="92500" lnSpcReduction="20000"/>
          </a:bodyPr>
          <a:lstStyle/>
          <a:p>
            <a:pPr>
              <a:buNone/>
            </a:pPr>
            <a:endParaRPr lang="en-US" dirty="0" smtClean="0"/>
          </a:p>
          <a:p>
            <a:pPr lvl="0"/>
            <a:r>
              <a:rPr lang="en-US" dirty="0" smtClean="0"/>
              <a:t>DML OPERATIONS</a:t>
            </a:r>
          </a:p>
          <a:p>
            <a:pPr lvl="2"/>
            <a:r>
              <a:rPr lang="en-US" dirty="0" smtClean="0"/>
              <a:t>INSERT INTO</a:t>
            </a:r>
          </a:p>
          <a:p>
            <a:pPr lvl="2"/>
            <a:r>
              <a:rPr lang="en-US" dirty="0" smtClean="0"/>
              <a:t>UPDATE STATEMENT</a:t>
            </a:r>
          </a:p>
          <a:p>
            <a:pPr lvl="2"/>
            <a:r>
              <a:rPr lang="en-US" dirty="0" smtClean="0"/>
              <a:t>DELETE STATEMENT</a:t>
            </a:r>
          </a:p>
          <a:p>
            <a:pPr lvl="2">
              <a:buNone/>
            </a:pPr>
            <a:endParaRPr lang="en-US" dirty="0" smtClean="0"/>
          </a:p>
          <a:p>
            <a:pPr>
              <a:buFont typeface="Wingdings" pitchFamily="2" charset="2"/>
              <a:buChar char="§"/>
            </a:pPr>
            <a:r>
              <a:rPr lang="en-US" dirty="0" smtClean="0"/>
              <a:t>DATABASE TRANSACTIONS</a:t>
            </a:r>
          </a:p>
          <a:p>
            <a:pPr>
              <a:buFont typeface="Wingdings" pitchFamily="2" charset="2"/>
              <a:buChar char="§"/>
            </a:pPr>
            <a:r>
              <a:rPr lang="en-US" dirty="0" smtClean="0"/>
              <a:t>CONTROLLING TRANSACTION</a:t>
            </a:r>
          </a:p>
          <a:p>
            <a:pPr>
              <a:buFont typeface="Wingdings" pitchFamily="2" charset="2"/>
              <a:buChar char="§"/>
            </a:pPr>
            <a:r>
              <a:rPr lang="en-US" dirty="0" smtClean="0"/>
              <a:t>IMPLICIT TRANSACTION PROCESSING</a:t>
            </a:r>
          </a:p>
          <a:p>
            <a:pPr>
              <a:buFont typeface="Wingdings" pitchFamily="2" charset="2"/>
              <a:buChar char="§"/>
            </a:pPr>
            <a:r>
              <a:rPr lang="en-US" dirty="0" smtClean="0"/>
              <a:t>SATE OF DATA BEFORE COMMIT OR ROLLBACK</a:t>
            </a:r>
          </a:p>
          <a:p>
            <a:pPr>
              <a:buFont typeface="Wingdings" pitchFamily="2" charset="2"/>
              <a:buChar char="§"/>
            </a:pPr>
            <a:r>
              <a:rPr lang="en-US" dirty="0" smtClean="0"/>
              <a:t>STATE OF DATA AFTER COMMIT</a:t>
            </a:r>
          </a:p>
          <a:p>
            <a:pPr>
              <a:buFont typeface="Wingdings" pitchFamily="2" charset="2"/>
              <a:buChar char="§"/>
            </a:pPr>
            <a:r>
              <a:rPr lang="en-US" dirty="0" smtClean="0"/>
              <a:t>COMMITING DATA</a:t>
            </a:r>
          </a:p>
          <a:p>
            <a:pPr>
              <a:buFont typeface="Wingdings" pitchFamily="2" charset="2"/>
              <a:buChar char="§"/>
            </a:pPr>
            <a:r>
              <a:rPr lang="en-US" dirty="0" smtClean="0"/>
              <a:t>STATE OF DATA AFTER ROLLBACK</a:t>
            </a:r>
          </a:p>
          <a:p>
            <a:pPr>
              <a:buFont typeface="Wingdings" pitchFamily="2" charset="2"/>
              <a:buChar char="§"/>
            </a:pPr>
            <a:r>
              <a:rPr lang="en-US" dirty="0" smtClean="0"/>
              <a:t>USING SAVEPOINT</a:t>
            </a:r>
          </a:p>
          <a:p>
            <a:pPr lvl="0">
              <a:buNone/>
            </a:pPr>
            <a:endParaRPr lang="en-US" dirty="0" smtClean="0"/>
          </a:p>
          <a:p>
            <a:pPr lvl="0"/>
            <a:endParaRPr lang="en-US" dirty="0" smtClean="0"/>
          </a:p>
        </p:txBody>
      </p:sp>
      <p:sp>
        <p:nvSpPr>
          <p:cNvPr id="2" name="Title 1"/>
          <p:cNvSpPr>
            <a:spLocks noGrp="1"/>
          </p:cNvSpPr>
          <p:nvPr>
            <p:ph type="title"/>
          </p:nvPr>
        </p:nvSpPr>
        <p:spPr>
          <a:xfrm>
            <a:off x="838200" y="304800"/>
            <a:ext cx="7772400" cy="914400"/>
          </a:xfrm>
        </p:spPr>
        <p:txBody>
          <a:bodyPr/>
          <a:lstStyle/>
          <a:p>
            <a:r>
              <a:rPr lang="en-US" dirty="0" smtClean="0"/>
              <a:t>OBJECTIVES: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idx="1"/>
          </p:nvPr>
        </p:nvSpPr>
        <p:spPr>
          <a:xfrm>
            <a:off x="860425" y="1585913"/>
            <a:ext cx="7385050" cy="3533775"/>
          </a:xfrm>
          <a:noFill/>
          <a:ln/>
        </p:spPr>
        <p:txBody>
          <a:bodyPr/>
          <a:lstStyle/>
          <a:p>
            <a:pPr lvl="1"/>
            <a:r>
              <a:rPr lang="en-US"/>
              <a:t>A DML statement is executed when you:</a:t>
            </a:r>
          </a:p>
          <a:p>
            <a:pPr lvl="2"/>
            <a:r>
              <a:rPr lang="en-US"/>
              <a:t>Add new rows to a table</a:t>
            </a:r>
          </a:p>
          <a:p>
            <a:pPr lvl="2"/>
            <a:r>
              <a:rPr lang="en-US"/>
              <a:t>Modify existing rows in a table</a:t>
            </a:r>
          </a:p>
          <a:p>
            <a:pPr lvl="2"/>
            <a:r>
              <a:rPr lang="en-US"/>
              <a:t>Remove existing rows from a table</a:t>
            </a:r>
          </a:p>
          <a:p>
            <a:pPr lvl="1"/>
            <a:r>
              <a:rPr lang="en-US"/>
              <a:t>A </a:t>
            </a:r>
            <a:r>
              <a:rPr lang="en-US" i="1">
                <a:solidFill>
                  <a:srgbClr val="FF3300"/>
                </a:solidFill>
              </a:rPr>
              <a:t>transaction</a:t>
            </a:r>
            <a:r>
              <a:rPr lang="en-US"/>
              <a:t> consists of a collection of DML statements that form a logical unit of work.</a:t>
            </a:r>
          </a:p>
        </p:txBody>
      </p:sp>
      <p:sp>
        <p:nvSpPr>
          <p:cNvPr id="9218" name="Rectangle 2"/>
          <p:cNvSpPr>
            <a:spLocks noGrp="1" noChangeArrowheads="1"/>
          </p:cNvSpPr>
          <p:nvPr>
            <p:ph type="title"/>
          </p:nvPr>
        </p:nvSpPr>
        <p:spPr>
          <a:noFill/>
          <a:ln/>
        </p:spPr>
        <p:txBody>
          <a:bodyPr/>
          <a:lstStyle/>
          <a:p>
            <a:r>
              <a:rPr lang="en-US"/>
              <a:t>Data Manipulation Language</a:t>
            </a:r>
          </a:p>
        </p:txBody>
      </p:sp>
      <p:sp>
        <p:nvSpPr>
          <p:cNvPr id="9219" name="Arc 3"/>
          <p:cNvSpPr>
            <a:spLocks/>
          </p:cNvSpPr>
          <p:nvPr/>
        </p:nvSpPr>
        <p:spPr bwMode="ltGray">
          <a:xfrm>
            <a:off x="5380038" y="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wrap="none" anchor="ct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INSERT INTO statement is used to insert a new </a:t>
            </a:r>
            <a:r>
              <a:rPr lang="en-US" dirty="0" smtClean="0"/>
              <a:t>row </a:t>
            </a:r>
            <a:r>
              <a:rPr lang="en-US" dirty="0"/>
              <a:t>in a table</a:t>
            </a:r>
            <a:r>
              <a:rPr lang="en-US" dirty="0" smtClean="0"/>
              <a:t>.</a:t>
            </a:r>
          </a:p>
          <a:p>
            <a:r>
              <a:rPr lang="en-US" b="1" dirty="0"/>
              <a:t>INSERT INTO Syntax</a:t>
            </a:r>
          </a:p>
          <a:p>
            <a:pPr marL="0" indent="0">
              <a:buNone/>
            </a:pPr>
            <a:r>
              <a:rPr lang="en-US" dirty="0"/>
              <a:t>INSERT INTO </a:t>
            </a:r>
            <a:r>
              <a:rPr lang="en-US" dirty="0" err="1"/>
              <a:t>table_name</a:t>
            </a:r>
            <a:r>
              <a:rPr lang="en-US" dirty="0"/>
              <a:t/>
            </a:r>
            <a:br>
              <a:rPr lang="en-US" dirty="0"/>
            </a:br>
            <a:r>
              <a:rPr lang="en-US" dirty="0"/>
              <a:t>VALUES (value1, value2, value3,...)</a:t>
            </a:r>
          </a:p>
          <a:p>
            <a:r>
              <a:rPr lang="en-US" dirty="0"/>
              <a:t>OR</a:t>
            </a:r>
          </a:p>
          <a:p>
            <a:pPr marL="0" indent="0">
              <a:buNone/>
            </a:pPr>
            <a:r>
              <a:rPr lang="en-US" dirty="0"/>
              <a:t>INSERT INTO </a:t>
            </a:r>
            <a:r>
              <a:rPr lang="en-US" dirty="0" err="1"/>
              <a:t>table_name</a:t>
            </a:r>
            <a:r>
              <a:rPr lang="en-US" dirty="0"/>
              <a:t> (column1, column2, column3,...)</a:t>
            </a:r>
            <a:br>
              <a:rPr lang="en-US" dirty="0"/>
            </a:br>
            <a:r>
              <a:rPr lang="en-US" dirty="0"/>
              <a:t>VALUES (value1, value2, value3,...)</a:t>
            </a:r>
          </a:p>
          <a:p>
            <a:pPr marL="342900" lvl="1">
              <a:buClr>
                <a:schemeClr val="accent1"/>
              </a:buClr>
            </a:pPr>
            <a:r>
              <a:rPr lang="en-US" dirty="0" smtClean="0"/>
              <a:t>Only one row is inserted at a time with this syntax.</a:t>
            </a:r>
          </a:p>
          <a:p>
            <a:endParaRPr lang="en-US" dirty="0"/>
          </a:p>
        </p:txBody>
      </p:sp>
      <p:sp>
        <p:nvSpPr>
          <p:cNvPr id="2" name="Title 1"/>
          <p:cNvSpPr>
            <a:spLocks noGrp="1"/>
          </p:cNvSpPr>
          <p:nvPr>
            <p:ph type="title"/>
          </p:nvPr>
        </p:nvSpPr>
        <p:spPr/>
        <p:txBody>
          <a:bodyPr/>
          <a:lstStyle/>
          <a:p>
            <a:r>
              <a:rPr lang="en-US" dirty="0" smtClean="0"/>
              <a:t>INSERT INTO Statement</a:t>
            </a:r>
            <a:endParaRPr lang="en-US" dirty="0"/>
          </a:p>
        </p:txBody>
      </p:sp>
    </p:spTree>
    <p:extLst>
      <p:ext uri="{BB962C8B-B14F-4D97-AF65-F5344CB8AC3E}">
        <p14:creationId xmlns:p14="http://schemas.microsoft.com/office/powerpoint/2010/main" val="115965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25513" y="2741613"/>
            <a:ext cx="7481887" cy="2082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9460" name="Rectangle 4"/>
          <p:cNvSpPr>
            <a:spLocks noGrp="1" noChangeArrowheads="1"/>
          </p:cNvSpPr>
          <p:nvPr>
            <p:ph idx="1"/>
          </p:nvPr>
        </p:nvSpPr>
        <p:spPr>
          <a:xfrm>
            <a:off x="860425" y="1417638"/>
            <a:ext cx="7385050" cy="904875"/>
          </a:xfrm>
          <a:noFill/>
          <a:ln/>
        </p:spPr>
        <p:txBody>
          <a:bodyPr>
            <a:normAutofit lnSpcReduction="10000"/>
          </a:bodyPr>
          <a:lstStyle/>
          <a:p>
            <a:r>
              <a:rPr lang="en-US"/>
              <a:t>The SYSDATE function records the current date and time.</a:t>
            </a:r>
          </a:p>
        </p:txBody>
      </p:sp>
      <p:sp>
        <p:nvSpPr>
          <p:cNvPr id="19459" name="Rectangle 3"/>
          <p:cNvSpPr>
            <a:spLocks noGrp="1" noChangeArrowheads="1"/>
          </p:cNvSpPr>
          <p:nvPr>
            <p:ph type="title"/>
          </p:nvPr>
        </p:nvSpPr>
        <p:spPr>
          <a:noFill/>
          <a:ln/>
        </p:spPr>
        <p:txBody>
          <a:bodyPr/>
          <a:lstStyle/>
          <a:p>
            <a:r>
              <a:rPr lang="en-US"/>
              <a:t>Inserting Special Values</a:t>
            </a:r>
          </a:p>
        </p:txBody>
      </p:sp>
      <p:sp>
        <p:nvSpPr>
          <p:cNvPr id="19461" name="Rectangle 5"/>
          <p:cNvSpPr>
            <a:spLocks noChangeArrowheads="1"/>
          </p:cNvSpPr>
          <p:nvPr/>
        </p:nvSpPr>
        <p:spPr bwMode="ltGray">
          <a:xfrm>
            <a:off x="4391025" y="3065463"/>
            <a:ext cx="1236663" cy="325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2" name="Rectangle 6"/>
          <p:cNvSpPr>
            <a:spLocks noChangeArrowheads="1"/>
          </p:cNvSpPr>
          <p:nvPr/>
        </p:nvSpPr>
        <p:spPr bwMode="ltGray">
          <a:xfrm>
            <a:off x="4391025" y="3895725"/>
            <a:ext cx="1236663" cy="325438"/>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3" name="Rectangle 7"/>
          <p:cNvSpPr>
            <a:spLocks noChangeArrowheads="1"/>
          </p:cNvSpPr>
          <p:nvPr/>
        </p:nvSpPr>
        <p:spPr bwMode="blackWhite">
          <a:xfrm>
            <a:off x="884238" y="2720975"/>
            <a:ext cx="7313612" cy="210820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INSERT INTO	emp (empno, ename, job,</a:t>
            </a:r>
          </a:p>
          <a:p>
            <a:pPr algn="l">
              <a:lnSpc>
                <a:spcPct val="100000"/>
              </a:lnSpc>
              <a:spcBef>
                <a:spcPct val="0"/>
              </a:spcBef>
              <a:tabLst>
                <a:tab pos="1200150" algn="l"/>
              </a:tabLst>
            </a:pPr>
            <a:r>
              <a:rPr lang="en-US" sz="1800">
                <a:solidFill>
                  <a:srgbClr val="000000"/>
                </a:solidFill>
                <a:latin typeface="Courier New" pitchFamily="49" charset="0"/>
              </a:rPr>
              <a:t>  2			mgr, hiredate, sal, comm,</a:t>
            </a:r>
          </a:p>
          <a:p>
            <a:pPr algn="l">
              <a:lnSpc>
                <a:spcPct val="100000"/>
              </a:lnSpc>
              <a:spcBef>
                <a:spcPct val="0"/>
              </a:spcBef>
              <a:tabLst>
                <a:tab pos="1200150" algn="l"/>
              </a:tabLst>
            </a:pPr>
            <a:r>
              <a:rPr lang="en-US" sz="1800">
                <a:solidFill>
                  <a:srgbClr val="000000"/>
                </a:solidFill>
                <a:latin typeface="Courier New" pitchFamily="49" charset="0"/>
              </a:rPr>
              <a:t>  3			deptno)</a:t>
            </a:r>
          </a:p>
          <a:p>
            <a:pPr algn="l">
              <a:lnSpc>
                <a:spcPct val="100000"/>
              </a:lnSpc>
              <a:spcBef>
                <a:spcPct val="0"/>
              </a:spcBef>
              <a:tabLst>
                <a:tab pos="1200150" algn="l"/>
              </a:tabLst>
            </a:pPr>
            <a:r>
              <a:rPr lang="en-US" sz="1800">
                <a:solidFill>
                  <a:srgbClr val="000000"/>
                </a:solidFill>
                <a:latin typeface="Courier New" pitchFamily="49" charset="0"/>
              </a:rPr>
              <a:t>  4  VALUES		(7196, 'GREEN', 'SALESMAN',</a:t>
            </a:r>
          </a:p>
          <a:p>
            <a:pPr algn="l">
              <a:lnSpc>
                <a:spcPct val="100000"/>
              </a:lnSpc>
              <a:spcBef>
                <a:spcPct val="0"/>
              </a:spcBef>
              <a:tabLst>
                <a:tab pos="1200150" algn="l"/>
              </a:tabLst>
            </a:pPr>
            <a:r>
              <a:rPr lang="en-US" sz="1800">
                <a:solidFill>
                  <a:srgbClr val="000000"/>
                </a:solidFill>
                <a:latin typeface="Courier New" pitchFamily="49" charset="0"/>
              </a:rPr>
              <a:t>  5			7782, SYSDATE, 2000, NULL,</a:t>
            </a:r>
          </a:p>
          <a:p>
            <a:pPr algn="l">
              <a:lnSpc>
                <a:spcPct val="100000"/>
              </a:lnSpc>
              <a:spcBef>
                <a:spcPct val="0"/>
              </a:spcBef>
              <a:tabLst>
                <a:tab pos="1200150" algn="l"/>
              </a:tabLst>
            </a:pPr>
            <a:r>
              <a:rPr lang="en-US" sz="1800">
                <a:solidFill>
                  <a:srgbClr val="000000"/>
                </a:solidFill>
                <a:latin typeface="Courier New" pitchFamily="49" charset="0"/>
              </a:rPr>
              <a:t>  6			10);</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1 row created.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up)">
                                      <p:cBhvr>
                                        <p:cTn id="7" dur="500"/>
                                        <p:tgtEl>
                                          <p:spTgt spid="1946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62"/>
                                        </p:tgtEl>
                                        <p:attrNameLst>
                                          <p:attrName>style.visibility</p:attrName>
                                        </p:attrNameLst>
                                      </p:cBhvr>
                                      <p:to>
                                        <p:strVal val="visible"/>
                                      </p:to>
                                    </p:set>
                                    <p:animEffect transition="in" filter="wipe(up)">
                                      <p:cBhvr>
                                        <p:cTn id="11"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17575" y="2092325"/>
            <a:ext cx="7623175"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1507" name="Rectangle 3"/>
          <p:cNvSpPr>
            <a:spLocks noChangeArrowheads="1"/>
          </p:cNvSpPr>
          <p:nvPr/>
        </p:nvSpPr>
        <p:spPr bwMode="blackWhite">
          <a:xfrm>
            <a:off x="923925" y="4467225"/>
            <a:ext cx="7635875"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21509" name="Rectangle 5"/>
          <p:cNvSpPr>
            <a:spLocks noGrp="1" noChangeArrowheads="1"/>
          </p:cNvSpPr>
          <p:nvPr>
            <p:ph idx="1"/>
          </p:nvPr>
        </p:nvSpPr>
        <p:spPr>
          <a:xfrm>
            <a:off x="860425" y="1566863"/>
            <a:ext cx="7385050" cy="498475"/>
          </a:xfrm>
          <a:noFill/>
          <a:ln/>
        </p:spPr>
        <p:txBody>
          <a:bodyPr/>
          <a:lstStyle/>
          <a:p>
            <a:pPr lvl="1"/>
            <a:r>
              <a:rPr lang="en-US"/>
              <a:t>Add a new employee.</a:t>
            </a:r>
          </a:p>
        </p:txBody>
      </p:sp>
      <p:sp>
        <p:nvSpPr>
          <p:cNvPr id="21508" name="Rectangle 4"/>
          <p:cNvSpPr>
            <a:spLocks noGrp="1" noChangeArrowheads="1"/>
          </p:cNvSpPr>
          <p:nvPr>
            <p:ph type="title"/>
          </p:nvPr>
        </p:nvSpPr>
        <p:spPr>
          <a:noFill/>
          <a:ln/>
        </p:spPr>
        <p:txBody>
          <a:bodyPr/>
          <a:lstStyle/>
          <a:p>
            <a:r>
              <a:rPr lang="en-US"/>
              <a:t>Inserting Specific Date Values</a:t>
            </a:r>
          </a:p>
        </p:txBody>
      </p:sp>
      <p:sp>
        <p:nvSpPr>
          <p:cNvPr id="21510" name="Rectangle 6"/>
          <p:cNvSpPr>
            <a:spLocks noChangeArrowheads="1"/>
          </p:cNvSpPr>
          <p:nvPr/>
        </p:nvSpPr>
        <p:spPr bwMode="ltGray">
          <a:xfrm>
            <a:off x="3275013" y="2649538"/>
            <a:ext cx="4619625" cy="325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11" name="Rectangle 7"/>
          <p:cNvSpPr>
            <a:spLocks noChangeArrowheads="1"/>
          </p:cNvSpPr>
          <p:nvPr/>
        </p:nvSpPr>
        <p:spPr bwMode="ltGray">
          <a:xfrm>
            <a:off x="4829175" y="4498975"/>
            <a:ext cx="1319213" cy="773113"/>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12" name="Rectangle 8"/>
          <p:cNvSpPr>
            <a:spLocks noChangeArrowheads="1"/>
          </p:cNvSpPr>
          <p:nvPr/>
        </p:nvSpPr>
        <p:spPr bwMode="blackWhite">
          <a:xfrm>
            <a:off x="896938" y="2071688"/>
            <a:ext cx="7542212" cy="1490662"/>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INSERT INTO emp</a:t>
            </a:r>
          </a:p>
          <a:p>
            <a:pPr algn="l">
              <a:lnSpc>
                <a:spcPct val="100000"/>
              </a:lnSpc>
              <a:spcBef>
                <a:spcPct val="0"/>
              </a:spcBef>
              <a:tabLst>
                <a:tab pos="1200150" algn="l"/>
              </a:tabLst>
            </a:pPr>
            <a:r>
              <a:rPr lang="en-US" sz="1800">
                <a:solidFill>
                  <a:srgbClr val="000000"/>
                </a:solidFill>
                <a:latin typeface="Courier New" pitchFamily="49" charset="0"/>
              </a:rPr>
              <a:t>  2  VALUES      (2296,'AROMANO','SALESMAN',7782,</a:t>
            </a:r>
          </a:p>
          <a:p>
            <a:pPr algn="l">
              <a:lnSpc>
                <a:spcPct val="100000"/>
              </a:lnSpc>
              <a:spcBef>
                <a:spcPct val="0"/>
              </a:spcBef>
              <a:tabLst>
                <a:tab pos="1200150" algn="l"/>
              </a:tabLst>
            </a:pPr>
            <a:r>
              <a:rPr lang="en-US" sz="1800">
                <a:solidFill>
                  <a:srgbClr val="000000"/>
                </a:solidFill>
                <a:latin typeface="Courier New" pitchFamily="49" charset="0"/>
              </a:rPr>
              <a:t>  3		    TO_DATE('FEB 3, 97', 'MON DD, YY'),</a:t>
            </a:r>
          </a:p>
          <a:p>
            <a:pPr algn="l">
              <a:lnSpc>
                <a:spcPct val="100000"/>
              </a:lnSpc>
              <a:spcBef>
                <a:spcPct val="0"/>
              </a:spcBef>
              <a:tabLst>
                <a:tab pos="1200150" algn="l"/>
              </a:tabLst>
            </a:pPr>
            <a:r>
              <a:rPr lang="en-US" sz="1800">
                <a:solidFill>
                  <a:srgbClr val="000000"/>
                </a:solidFill>
                <a:latin typeface="Courier New" pitchFamily="49" charset="0"/>
              </a:rPr>
              <a:t>  4		    1300, NULL, 10);</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1 row created.</a:t>
            </a:r>
          </a:p>
        </p:txBody>
      </p:sp>
      <p:sp>
        <p:nvSpPr>
          <p:cNvPr id="21513" name="Rectangle 9"/>
          <p:cNvSpPr>
            <a:spLocks noChangeArrowheads="1"/>
          </p:cNvSpPr>
          <p:nvPr/>
        </p:nvSpPr>
        <p:spPr bwMode="auto">
          <a:xfrm>
            <a:off x="850900" y="3930650"/>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algn="l" defTabSz="346075">
              <a:lnSpc>
                <a:spcPct val="95000"/>
              </a:lnSpc>
              <a:spcBef>
                <a:spcPct val="35000"/>
              </a:spcBef>
              <a:buClr>
                <a:srgbClr val="FFCC66"/>
              </a:buClr>
              <a:buFontTx/>
              <a:buChar char="•"/>
              <a:tabLst>
                <a:tab pos="571500" algn="l"/>
              </a:tabLst>
            </a:pPr>
            <a:r>
              <a:rPr lang="en-US">
                <a:solidFill>
                  <a:srgbClr val="F8F8D3"/>
                </a:solidFill>
                <a:latin typeface="Arial" charset="0"/>
              </a:rPr>
              <a:t>Verify your addition.</a:t>
            </a:r>
          </a:p>
        </p:txBody>
      </p:sp>
      <p:sp>
        <p:nvSpPr>
          <p:cNvPr id="21514" name="Rectangle 10"/>
          <p:cNvSpPr>
            <a:spLocks noChangeArrowheads="1"/>
          </p:cNvSpPr>
          <p:nvPr/>
        </p:nvSpPr>
        <p:spPr bwMode="blackWhite">
          <a:xfrm>
            <a:off x="928688" y="4471988"/>
            <a:ext cx="7759700" cy="915987"/>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EMPNO ENAME   JOB      MGR   HIREDATE  SAL COMM DEPTNO</a:t>
            </a:r>
          </a:p>
          <a:p>
            <a:pPr algn="l">
              <a:lnSpc>
                <a:spcPct val="100000"/>
              </a:lnSpc>
              <a:spcBef>
                <a:spcPct val="0"/>
              </a:spcBef>
              <a:tabLst>
                <a:tab pos="1200150" algn="l"/>
              </a:tabLst>
            </a:pPr>
            <a:r>
              <a:rPr lang="en-US" sz="1800">
                <a:solidFill>
                  <a:srgbClr val="000000"/>
                </a:solidFill>
                <a:latin typeface="Courier New" pitchFamily="49" charset="0"/>
              </a:rPr>
              <a:t>----- ------- -------- ---- --------- ---- ---- ------</a:t>
            </a:r>
          </a:p>
          <a:p>
            <a:pPr algn="l">
              <a:lnSpc>
                <a:spcPct val="100000"/>
              </a:lnSpc>
              <a:spcBef>
                <a:spcPct val="0"/>
              </a:spcBef>
              <a:tabLst>
                <a:tab pos="1200150" algn="l"/>
              </a:tabLst>
            </a:pPr>
            <a:r>
              <a:rPr lang="en-US" sz="1800">
                <a:solidFill>
                  <a:srgbClr val="000000"/>
                </a:solidFill>
                <a:latin typeface="Courier New" pitchFamily="49" charset="0"/>
              </a:rPr>
              <a:t> 2296 AROMANO SALESMAN 7782 03-FEB-97 1300          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ipe(up)">
                                      <p:cBhvr>
                                        <p:cTn id="7" dur="500"/>
                                        <p:tgtEl>
                                          <p:spTgt spid="215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511"/>
                                        </p:tgtEl>
                                        <p:attrNameLst>
                                          <p:attrName>style.visibility</p:attrName>
                                        </p:attrNameLst>
                                      </p:cBhvr>
                                      <p:to>
                                        <p:strVal val="visible"/>
                                      </p:to>
                                    </p:set>
                                    <p:animEffect transition="in" filter="wipe(up)">
                                      <p:cBhvr>
                                        <p:cTn id="11"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44563" y="4202113"/>
            <a:ext cx="7510462" cy="1625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p:txBody>
      </p:sp>
      <p:sp>
        <p:nvSpPr>
          <p:cNvPr id="23555" name="Rectangle 3"/>
          <p:cNvSpPr>
            <a:spLocks noChangeArrowheads="1"/>
          </p:cNvSpPr>
          <p:nvPr/>
        </p:nvSpPr>
        <p:spPr bwMode="blackWhite">
          <a:xfrm>
            <a:off x="925513" y="2760663"/>
            <a:ext cx="7510462" cy="987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23557" name="Rectangle 5"/>
          <p:cNvSpPr>
            <a:spLocks noGrp="1" noChangeArrowheads="1"/>
          </p:cNvSpPr>
          <p:nvPr>
            <p:ph idx="1"/>
          </p:nvPr>
        </p:nvSpPr>
        <p:spPr>
          <a:xfrm>
            <a:off x="860425" y="1795463"/>
            <a:ext cx="7385050" cy="904875"/>
          </a:xfrm>
          <a:noFill/>
          <a:ln/>
        </p:spPr>
        <p:txBody>
          <a:bodyPr>
            <a:normAutofit lnSpcReduction="10000"/>
          </a:bodyPr>
          <a:lstStyle/>
          <a:p>
            <a:r>
              <a:rPr lang="en-US"/>
              <a:t>Create an interactive script by using SQL*Plus substitution parameters.</a:t>
            </a:r>
          </a:p>
        </p:txBody>
      </p:sp>
      <p:sp>
        <p:nvSpPr>
          <p:cNvPr id="23556" name="Rectangle 4"/>
          <p:cNvSpPr>
            <a:spLocks noGrp="1" noChangeArrowheads="1"/>
          </p:cNvSpPr>
          <p:nvPr>
            <p:ph type="title"/>
          </p:nvPr>
        </p:nvSpPr>
        <p:spPr>
          <a:noFill/>
          <a:ln/>
        </p:spPr>
        <p:txBody>
          <a:bodyPr>
            <a:normAutofit fontScale="90000"/>
          </a:bodyPr>
          <a:lstStyle/>
          <a:p>
            <a:r>
              <a:rPr lang="en-US"/>
              <a:t>Inserting Values by Using Substitution Variables</a:t>
            </a:r>
          </a:p>
        </p:txBody>
      </p:sp>
      <p:grpSp>
        <p:nvGrpSpPr>
          <p:cNvPr id="2" name="Group 8"/>
          <p:cNvGrpSpPr>
            <a:grpSpLocks/>
          </p:cNvGrpSpPr>
          <p:nvPr/>
        </p:nvGrpSpPr>
        <p:grpSpPr bwMode="auto">
          <a:xfrm>
            <a:off x="3087688" y="3125788"/>
            <a:ext cx="2782887" cy="1414462"/>
            <a:chOff x="1945" y="1969"/>
            <a:chExt cx="1753" cy="891"/>
          </a:xfrm>
        </p:grpSpPr>
        <p:sp>
          <p:nvSpPr>
            <p:cNvPr id="23558" name="Rectangle 6"/>
            <p:cNvSpPr>
              <a:spLocks noChangeArrowheads="1"/>
            </p:cNvSpPr>
            <p:nvPr/>
          </p:nvSpPr>
          <p:spPr bwMode="ltGray">
            <a:xfrm>
              <a:off x="2376" y="1969"/>
              <a:ext cx="1322" cy="18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9" name="Rectangle 7"/>
            <p:cNvSpPr>
              <a:spLocks noChangeArrowheads="1"/>
            </p:cNvSpPr>
            <p:nvPr/>
          </p:nvSpPr>
          <p:spPr bwMode="ltGray">
            <a:xfrm>
              <a:off x="1945" y="2687"/>
              <a:ext cx="1322" cy="173"/>
            </a:xfrm>
            <a:prstGeom prst="rect">
              <a:avLst/>
            </a:prstGeom>
            <a:solidFill>
              <a:srgbClr val="FF5050">
                <a:alpha val="50000"/>
              </a:srgbClr>
            </a:solidFill>
            <a:ln w="9525">
              <a:noFill/>
              <a:miter lim="800000"/>
              <a:headEnd/>
              <a:tailEnd/>
            </a:ln>
            <a:effectLst/>
          </p:spPr>
          <p:txBody>
            <a:bodyPr wrap="none" anchor="ctr"/>
            <a:lstStyle/>
            <a:p>
              <a:endParaRPr lang="en-US"/>
            </a:p>
          </p:txBody>
        </p:sp>
      </p:grpSp>
      <p:grpSp>
        <p:nvGrpSpPr>
          <p:cNvPr id="3" name="Group 11"/>
          <p:cNvGrpSpPr>
            <a:grpSpLocks/>
          </p:cNvGrpSpPr>
          <p:nvPr/>
        </p:nvGrpSpPr>
        <p:grpSpPr bwMode="auto">
          <a:xfrm>
            <a:off x="3095625" y="3424238"/>
            <a:ext cx="3163888" cy="1404937"/>
            <a:chOff x="1950" y="2157"/>
            <a:chExt cx="1993" cy="885"/>
          </a:xfrm>
        </p:grpSpPr>
        <p:sp>
          <p:nvSpPr>
            <p:cNvPr id="23561" name="Rectangle 9"/>
            <p:cNvSpPr>
              <a:spLocks noChangeArrowheads="1"/>
            </p:cNvSpPr>
            <p:nvPr/>
          </p:nvSpPr>
          <p:spPr bwMode="ltGray">
            <a:xfrm>
              <a:off x="2374" y="2157"/>
              <a:ext cx="1569" cy="158"/>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23562" name="Rectangle 10"/>
            <p:cNvSpPr>
              <a:spLocks noChangeArrowheads="1"/>
            </p:cNvSpPr>
            <p:nvPr/>
          </p:nvSpPr>
          <p:spPr bwMode="ltGray">
            <a:xfrm>
              <a:off x="1950" y="2869"/>
              <a:ext cx="1475" cy="173"/>
            </a:xfrm>
            <a:prstGeom prst="rect">
              <a:avLst/>
            </a:prstGeom>
            <a:solidFill>
              <a:srgbClr val="009900">
                <a:alpha val="50000"/>
              </a:srgbClr>
            </a:solidFill>
            <a:ln w="9525">
              <a:noFill/>
              <a:miter lim="800000"/>
              <a:headEnd/>
              <a:tailEnd/>
            </a:ln>
            <a:effectLst/>
          </p:spPr>
          <p:txBody>
            <a:bodyPr wrap="none" anchor="ctr"/>
            <a:lstStyle/>
            <a:p>
              <a:endParaRPr lang="en-US"/>
            </a:p>
          </p:txBody>
        </p:sp>
      </p:grpSp>
      <p:grpSp>
        <p:nvGrpSpPr>
          <p:cNvPr id="4" name="Group 14"/>
          <p:cNvGrpSpPr>
            <a:grpSpLocks/>
          </p:cNvGrpSpPr>
          <p:nvPr/>
        </p:nvGrpSpPr>
        <p:grpSpPr bwMode="auto">
          <a:xfrm>
            <a:off x="3094038" y="3406775"/>
            <a:ext cx="4908550" cy="1652588"/>
            <a:chOff x="1949" y="2146"/>
            <a:chExt cx="3092" cy="1041"/>
          </a:xfrm>
        </p:grpSpPr>
        <p:sp>
          <p:nvSpPr>
            <p:cNvPr id="23564" name="Rectangle 12"/>
            <p:cNvSpPr>
              <a:spLocks noChangeArrowheads="1"/>
            </p:cNvSpPr>
            <p:nvPr/>
          </p:nvSpPr>
          <p:spPr bwMode="ltGray">
            <a:xfrm>
              <a:off x="4105" y="2146"/>
              <a:ext cx="936" cy="159"/>
            </a:xfrm>
            <a:prstGeom prst="rect">
              <a:avLst/>
            </a:prstGeom>
            <a:solidFill>
              <a:srgbClr val="0066CC">
                <a:alpha val="50000"/>
              </a:srgbClr>
            </a:solidFill>
            <a:ln w="9525">
              <a:noFill/>
              <a:miter lim="800000"/>
              <a:headEnd/>
              <a:tailEnd/>
            </a:ln>
            <a:effectLst/>
          </p:spPr>
          <p:txBody>
            <a:bodyPr wrap="none" anchor="ctr"/>
            <a:lstStyle/>
            <a:p>
              <a:endParaRPr lang="en-US"/>
            </a:p>
          </p:txBody>
        </p:sp>
        <p:sp>
          <p:nvSpPr>
            <p:cNvPr id="23565" name="Rectangle 13"/>
            <p:cNvSpPr>
              <a:spLocks noChangeArrowheads="1"/>
            </p:cNvSpPr>
            <p:nvPr/>
          </p:nvSpPr>
          <p:spPr bwMode="ltGray">
            <a:xfrm>
              <a:off x="1949" y="3040"/>
              <a:ext cx="850" cy="147"/>
            </a:xfrm>
            <a:prstGeom prst="rect">
              <a:avLst/>
            </a:prstGeom>
            <a:solidFill>
              <a:srgbClr val="0066CC">
                <a:alpha val="50000"/>
              </a:srgbClr>
            </a:solidFill>
            <a:ln w="9525">
              <a:noFill/>
              <a:miter lim="800000"/>
              <a:headEnd/>
              <a:tailEnd/>
            </a:ln>
            <a:effectLst/>
          </p:spPr>
          <p:txBody>
            <a:bodyPr wrap="none" anchor="ctr"/>
            <a:lstStyle/>
            <a:p>
              <a:endParaRPr lang="en-US"/>
            </a:p>
          </p:txBody>
        </p:sp>
      </p:grpSp>
      <p:sp>
        <p:nvSpPr>
          <p:cNvPr id="23567" name="Rectangle 15"/>
          <p:cNvSpPr>
            <a:spLocks noChangeArrowheads="1"/>
          </p:cNvSpPr>
          <p:nvPr/>
        </p:nvSpPr>
        <p:spPr bwMode="blackWhite">
          <a:xfrm>
            <a:off x="912813" y="2654300"/>
            <a:ext cx="7535862" cy="12160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INSERT INTO	dept (deptno, dname, loc)</a:t>
            </a:r>
          </a:p>
          <a:p>
            <a:pPr algn="l">
              <a:lnSpc>
                <a:spcPct val="100000"/>
              </a:lnSpc>
              <a:spcBef>
                <a:spcPct val="0"/>
              </a:spcBef>
              <a:tabLst>
                <a:tab pos="1200150" algn="l"/>
              </a:tabLst>
            </a:pPr>
            <a:r>
              <a:rPr lang="en-US" sz="1800">
                <a:solidFill>
                  <a:srgbClr val="000000"/>
                </a:solidFill>
                <a:latin typeface="Courier New" pitchFamily="49" charset="0"/>
              </a:rPr>
              <a:t>  2  VALUES	  	(&amp;department_id,</a:t>
            </a:r>
          </a:p>
          <a:p>
            <a:pPr algn="l">
              <a:lnSpc>
                <a:spcPct val="100000"/>
              </a:lnSpc>
              <a:spcBef>
                <a:spcPct val="0"/>
              </a:spcBef>
              <a:tabLst>
                <a:tab pos="1200150" algn="l"/>
              </a:tabLst>
            </a:pPr>
            <a:r>
              <a:rPr lang="en-US" sz="1800">
                <a:solidFill>
                  <a:srgbClr val="000000"/>
                </a:solidFill>
                <a:latin typeface="Courier New" pitchFamily="49" charset="0"/>
              </a:rPr>
              <a:t>  3                 '&amp;department_name', '&amp;location');</a:t>
            </a:r>
          </a:p>
        </p:txBody>
      </p:sp>
      <p:sp>
        <p:nvSpPr>
          <p:cNvPr id="23568" name="Rectangle 16"/>
          <p:cNvSpPr>
            <a:spLocks noChangeArrowheads="1"/>
          </p:cNvSpPr>
          <p:nvPr/>
        </p:nvSpPr>
        <p:spPr bwMode="blackWhite">
          <a:xfrm>
            <a:off x="928688" y="4206875"/>
            <a:ext cx="7485062" cy="1465263"/>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Enter value for department_id: </a:t>
            </a:r>
            <a:r>
              <a:rPr lang="en-US" sz="1800">
                <a:solidFill>
                  <a:srgbClr val="FF3300"/>
                </a:solidFill>
                <a:effectLst>
                  <a:outerShdw blurRad="38100" dist="38100" dir="2700000" algn="tl">
                    <a:srgbClr val="000000"/>
                  </a:outerShdw>
                </a:effectLst>
                <a:latin typeface="Courier New" pitchFamily="49" charset="0"/>
              </a:rPr>
              <a:t>80</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Enter value for department_name: </a:t>
            </a:r>
            <a:r>
              <a:rPr lang="en-US" sz="1800">
                <a:solidFill>
                  <a:srgbClr val="FF3300"/>
                </a:solidFill>
                <a:effectLst>
                  <a:outerShdw blurRad="38100" dist="38100" dir="2700000" algn="tl">
                    <a:srgbClr val="000000"/>
                  </a:outerShdw>
                </a:effectLst>
                <a:latin typeface="Courier New" pitchFamily="49" charset="0"/>
              </a:rPr>
              <a:t>EDUCATION</a:t>
            </a:r>
          </a:p>
          <a:p>
            <a:pPr algn="l">
              <a:lnSpc>
                <a:spcPct val="100000"/>
              </a:lnSpc>
              <a:spcBef>
                <a:spcPct val="0"/>
              </a:spcBef>
              <a:tabLst>
                <a:tab pos="1200150" algn="l"/>
              </a:tabLst>
            </a:pPr>
            <a:r>
              <a:rPr lang="en-US" sz="1800">
                <a:solidFill>
                  <a:srgbClr val="000000"/>
                </a:solidFill>
                <a:latin typeface="Courier New" pitchFamily="49" charset="0"/>
              </a:rPr>
              <a:t>Enter value for location: </a:t>
            </a:r>
            <a:r>
              <a:rPr lang="en-US" sz="1800">
                <a:solidFill>
                  <a:srgbClr val="FF3300"/>
                </a:solidFill>
                <a:effectLst>
                  <a:outerShdw blurRad="38100" dist="38100" dir="2700000" algn="tl">
                    <a:srgbClr val="000000"/>
                  </a:outerShdw>
                </a:effectLst>
                <a:latin typeface="Courier New" pitchFamily="49" charset="0"/>
              </a:rPr>
              <a:t>ATLANTA</a:t>
            </a:r>
            <a:endParaRPr lang="en-US" sz="1800">
              <a:solidFill>
                <a:srgbClr val="000000"/>
              </a:solidFill>
              <a:effectLst>
                <a:outerShdw blurRad="38100" dist="38100" dir="2700000" algn="tl">
                  <a:srgbClr val="FFFFFF"/>
                </a:outerShdw>
              </a:effectLst>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1 row created.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UPDATE statement is used to update existing records in a table.</a:t>
            </a:r>
          </a:p>
          <a:p>
            <a:r>
              <a:rPr lang="en-US" b="1" dirty="0"/>
              <a:t>SQL UPDATE </a:t>
            </a:r>
            <a:r>
              <a:rPr lang="en-US" b="1" dirty="0" smtClean="0"/>
              <a:t>Syntax</a:t>
            </a:r>
            <a:endParaRPr lang="en-US" dirty="0"/>
          </a:p>
          <a:p>
            <a:pPr marL="0" indent="0">
              <a:buNone/>
            </a:pPr>
            <a:r>
              <a:rPr lang="en-US" dirty="0"/>
              <a:t>UPDATE </a:t>
            </a:r>
            <a:r>
              <a:rPr lang="en-US" i="1" dirty="0" err="1"/>
              <a:t>table_name</a:t>
            </a:r>
            <a:r>
              <a:rPr lang="en-US" dirty="0"/>
              <a:t/>
            </a:r>
            <a:br>
              <a:rPr lang="en-US" dirty="0"/>
            </a:br>
            <a:r>
              <a:rPr lang="en-US" dirty="0"/>
              <a:t>SET </a:t>
            </a:r>
            <a:r>
              <a:rPr lang="en-US" i="1" dirty="0"/>
              <a:t>column1</a:t>
            </a:r>
            <a:r>
              <a:rPr lang="en-US" dirty="0"/>
              <a:t>=</a:t>
            </a:r>
            <a:r>
              <a:rPr lang="en-US" i="1" dirty="0"/>
              <a:t>value1</a:t>
            </a:r>
            <a:r>
              <a:rPr lang="en-US" dirty="0"/>
              <a:t>,</a:t>
            </a:r>
            <a:r>
              <a:rPr lang="en-US" i="1" dirty="0"/>
              <a:t>column2</a:t>
            </a:r>
            <a:r>
              <a:rPr lang="en-US" dirty="0"/>
              <a:t>=</a:t>
            </a:r>
            <a:r>
              <a:rPr lang="en-US" i="1" dirty="0"/>
              <a:t>value2</a:t>
            </a:r>
            <a:r>
              <a:rPr lang="en-US" dirty="0"/>
              <a:t>,...</a:t>
            </a:r>
            <a:br>
              <a:rPr lang="en-US" dirty="0"/>
            </a:br>
            <a:r>
              <a:rPr lang="en-US" dirty="0"/>
              <a:t>WHERE </a:t>
            </a:r>
            <a:r>
              <a:rPr lang="en-US" i="1" dirty="0" err="1"/>
              <a:t>some_column</a:t>
            </a:r>
            <a:r>
              <a:rPr lang="en-US" dirty="0"/>
              <a:t>=</a:t>
            </a:r>
            <a:r>
              <a:rPr lang="en-US" i="1" dirty="0" err="1"/>
              <a:t>some_value</a:t>
            </a:r>
            <a:r>
              <a:rPr lang="en-US" dirty="0"/>
              <a:t>;</a:t>
            </a:r>
          </a:p>
          <a:p>
            <a:r>
              <a:rPr lang="en-US" b="1" dirty="0"/>
              <a:t>Example:</a:t>
            </a:r>
            <a:endParaRPr lang="en-US" dirty="0"/>
          </a:p>
          <a:p>
            <a:pPr marL="0" indent="0">
              <a:buNone/>
            </a:pPr>
            <a:r>
              <a:rPr lang="en-US" dirty="0"/>
              <a:t>UPDATE </a:t>
            </a:r>
            <a:r>
              <a:rPr lang="en-US" dirty="0" err="1"/>
              <a:t>emp</a:t>
            </a:r>
            <a:r>
              <a:rPr lang="en-US" dirty="0"/>
              <a:t/>
            </a:r>
            <a:br>
              <a:rPr lang="en-US" dirty="0"/>
            </a:br>
            <a:r>
              <a:rPr lang="en-US" dirty="0"/>
              <a:t>SET </a:t>
            </a:r>
            <a:r>
              <a:rPr lang="en-US" dirty="0" err="1"/>
              <a:t>eName</a:t>
            </a:r>
            <a:r>
              <a:rPr lang="en-US" dirty="0"/>
              <a:t>='SMITH', Sal=5000</a:t>
            </a:r>
            <a:br>
              <a:rPr lang="en-US" dirty="0"/>
            </a:br>
            <a:r>
              <a:rPr lang="en-US" dirty="0"/>
              <a:t>WHERE </a:t>
            </a:r>
            <a:r>
              <a:rPr lang="en-US" dirty="0" err="1"/>
              <a:t>e</a:t>
            </a:r>
            <a:r>
              <a:rPr lang="en-US" dirty="0" err="1" smtClean="0"/>
              <a:t>Name</a:t>
            </a:r>
            <a:r>
              <a:rPr lang="en-US" dirty="0"/>
              <a:t>=</a:t>
            </a:r>
            <a:r>
              <a:rPr lang="en-US" dirty="0" smtClean="0"/>
              <a:t>'JONES';</a:t>
            </a:r>
            <a:endParaRPr lang="en-US" dirty="0"/>
          </a:p>
          <a:p>
            <a:endParaRPr lang="en-US" dirty="0"/>
          </a:p>
        </p:txBody>
      </p:sp>
      <p:sp>
        <p:nvSpPr>
          <p:cNvPr id="2" name="Title 1"/>
          <p:cNvSpPr>
            <a:spLocks noGrp="1"/>
          </p:cNvSpPr>
          <p:nvPr>
            <p:ph type="title"/>
          </p:nvPr>
        </p:nvSpPr>
        <p:spPr/>
        <p:txBody>
          <a:bodyPr/>
          <a:lstStyle/>
          <a:p>
            <a:r>
              <a:rPr lang="en-US" dirty="0" smtClean="0"/>
              <a:t>Update Statement</a:t>
            </a:r>
            <a:endParaRPr lang="en-US" dirty="0"/>
          </a:p>
        </p:txBody>
      </p:sp>
    </p:spTree>
    <p:extLst>
      <p:ext uri="{BB962C8B-B14F-4D97-AF65-F5344CB8AC3E}">
        <p14:creationId xmlns:p14="http://schemas.microsoft.com/office/powerpoint/2010/main" val="1822517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TotalTime>
  <Words>2486</Words>
  <Application>Microsoft Office PowerPoint</Application>
  <PresentationFormat>On-screen Show (4:3)</PresentationFormat>
  <Paragraphs>365</Paragraphs>
  <Slides>20</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2" baseType="lpstr">
      <vt:lpstr>Arial</vt:lpstr>
      <vt:lpstr>Calibri</vt:lpstr>
      <vt:lpstr>Courier New</vt:lpstr>
      <vt:lpstr>Lucida Sans Unicode</vt:lpstr>
      <vt:lpstr>Times</vt:lpstr>
      <vt:lpstr>Times New Roman</vt:lpstr>
      <vt:lpstr>Verdana</vt:lpstr>
      <vt:lpstr>Wingdings</vt:lpstr>
      <vt:lpstr>Wingdings 2</vt:lpstr>
      <vt:lpstr>Wingdings 3</vt:lpstr>
      <vt:lpstr>Concourse</vt:lpstr>
      <vt:lpstr>Document</vt:lpstr>
      <vt:lpstr>Database Systems</vt:lpstr>
      <vt:lpstr>INTRODUCTION</vt:lpstr>
      <vt:lpstr>OBJECTIVES:</vt:lpstr>
      <vt:lpstr>Data Manipulation Language</vt:lpstr>
      <vt:lpstr>INSERT INTO Statement</vt:lpstr>
      <vt:lpstr>Inserting Special Values</vt:lpstr>
      <vt:lpstr>Inserting Specific Date Values</vt:lpstr>
      <vt:lpstr>Inserting Values by Using Substitution Variables</vt:lpstr>
      <vt:lpstr>Update Statement</vt:lpstr>
      <vt:lpstr>Updating Rows in a Table</vt:lpstr>
      <vt:lpstr>Delete Statement</vt:lpstr>
      <vt:lpstr>Deleting Rows from a Table</vt:lpstr>
      <vt:lpstr>Database Transactions</vt:lpstr>
      <vt:lpstr>Controlling Transactions</vt:lpstr>
      <vt:lpstr>Implicit Transaction Processing</vt:lpstr>
      <vt:lpstr>State of the Data Before COMMIT or ROLLBACK</vt:lpstr>
      <vt:lpstr>State of the Data After COMMIT</vt:lpstr>
      <vt:lpstr>Committing Data</vt:lpstr>
      <vt:lpstr>State of the Data After ROLLBACK</vt:lpstr>
      <vt:lpstr>Rolling Back Changes to a Marker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Shoaib Raza</cp:lastModifiedBy>
  <cp:revision>30</cp:revision>
  <dcterms:created xsi:type="dcterms:W3CDTF">2006-08-16T00:00:00Z</dcterms:created>
  <dcterms:modified xsi:type="dcterms:W3CDTF">2016-10-14T08:14:30Z</dcterms:modified>
</cp:coreProperties>
</file>