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85" r:id="rId5"/>
    <p:sldId id="288" r:id="rId6"/>
    <p:sldId id="289" r:id="rId7"/>
    <p:sldId id="292" r:id="rId8"/>
    <p:sldId id="294" r:id="rId9"/>
    <p:sldId id="295" r:id="rId10"/>
    <p:sldId id="297" r:id="rId11"/>
    <p:sldId id="298" r:id="rId12"/>
    <p:sldId id="299" r:id="rId13"/>
    <p:sldId id="300" r:id="rId14"/>
    <p:sldId id="301" r:id="rId15"/>
    <p:sldId id="303" r:id="rId16"/>
    <p:sldId id="304" r:id="rId17"/>
    <p:sldId id="305" r:id="rId18"/>
    <p:sldId id="306" r:id="rId19"/>
    <p:sldId id="308" r:id="rId20"/>
    <p:sldId id="309" r:id="rId21"/>
    <p:sldId id="307" r:id="rId22"/>
    <p:sldId id="310" r:id="rId23"/>
    <p:sldId id="311" r:id="rId24"/>
    <p:sldId id="316" r:id="rId25"/>
    <p:sldId id="319" r:id="rId26"/>
    <p:sldId id="317" r:id="rId27"/>
    <p:sldId id="318" r:id="rId28"/>
    <p:sldId id="320" r:id="rId29"/>
    <p:sldId id="321" r:id="rId30"/>
    <p:sldId id="322" r:id="rId31"/>
    <p:sldId id="323" r:id="rId32"/>
    <p:sldId id="324" r:id="rId33"/>
    <p:sldId id="325" r:id="rId34"/>
    <p:sldId id="326" r:id="rId35"/>
    <p:sldId id="327" r:id="rId36"/>
    <p:sldId id="32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84" y="6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11/16/2018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a:xfrm>
            <a:off x="685800" y="4648200"/>
            <a:ext cx="6461760" cy="1066800"/>
          </a:xfrm>
        </p:spPr>
        <p:txBody>
          <a:bodyPr>
            <a:normAutofit lnSpcReduction="10000"/>
          </a:bodyPr>
          <a:lstStyle/>
          <a:p>
            <a:r>
              <a:rPr lang="en-US" dirty="0"/>
              <a:t>Lab </a:t>
            </a:r>
            <a:r>
              <a:rPr lang="en-US" dirty="0" smtClean="0"/>
              <a:t>09</a:t>
            </a:r>
            <a:endParaRPr lang="en-US" dirty="0"/>
          </a:p>
          <a:p>
            <a:r>
              <a:rPr lang="en-US" dirty="0" smtClean="0"/>
              <a:t>PHP with MYSQL</a:t>
            </a:r>
          </a:p>
          <a:p>
            <a:r>
              <a:rPr lang="en-US" dirty="0" smtClean="0"/>
              <a:t>JAVA with MYSQL</a:t>
            </a:r>
            <a:endParaRPr lang="en-US" dirty="0"/>
          </a:p>
        </p:txBody>
      </p:sp>
    </p:spTree>
    <p:extLst>
      <p:ext uri="{BB962C8B-B14F-4D97-AF65-F5344CB8AC3E}">
        <p14:creationId xmlns:p14="http://schemas.microsoft.com/office/powerpoint/2010/main" val="2620784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CREATE </a:t>
            </a:r>
            <a:r>
              <a:rPr lang="en-US" dirty="0"/>
              <a:t>TABLE </a:t>
            </a:r>
            <a:r>
              <a:rPr lang="en-US" dirty="0" err="1"/>
              <a:t>MyGuests</a:t>
            </a:r>
            <a:r>
              <a:rPr lang="en-US" dirty="0"/>
              <a:t> (</a:t>
            </a:r>
            <a:br>
              <a:rPr lang="en-US" dirty="0"/>
            </a:br>
            <a:r>
              <a:rPr lang="en-US" dirty="0"/>
              <a:t>id INT(6) UNSIGNED AUTO_INCREMENT PRIMARY KEY,</a:t>
            </a:r>
            <a:br>
              <a:rPr lang="en-US" dirty="0"/>
            </a:br>
            <a:r>
              <a:rPr lang="en-US" dirty="0" err="1"/>
              <a:t>firstname</a:t>
            </a:r>
            <a:r>
              <a:rPr lang="en-US" dirty="0"/>
              <a:t> VARCHAR(30) NOT NULL,</a:t>
            </a:r>
            <a:br>
              <a:rPr lang="en-US" dirty="0"/>
            </a:br>
            <a:r>
              <a:rPr lang="en-US" dirty="0" err="1"/>
              <a:t>lastname</a:t>
            </a:r>
            <a:r>
              <a:rPr lang="en-US" dirty="0"/>
              <a:t> VARCHAR(30) NOT NULL,</a:t>
            </a:r>
            <a:br>
              <a:rPr lang="en-US" dirty="0"/>
            </a:br>
            <a:r>
              <a:rPr lang="en-US" dirty="0"/>
              <a:t>email VARCHAR(50),</a:t>
            </a:r>
            <a:br>
              <a:rPr lang="en-US" dirty="0"/>
            </a:br>
            <a:r>
              <a:rPr lang="en-US" dirty="0" err="1"/>
              <a:t>reg_date</a:t>
            </a:r>
            <a:r>
              <a:rPr lang="en-US" dirty="0"/>
              <a:t> TIMESTAMP</a:t>
            </a:r>
            <a:br>
              <a:rPr lang="en-US" dirty="0"/>
            </a:br>
            <a:r>
              <a:rPr lang="en-US" dirty="0"/>
              <a:t>)</a:t>
            </a:r>
          </a:p>
        </p:txBody>
      </p:sp>
    </p:spTree>
    <p:extLst>
      <p:ext uri="{BB962C8B-B14F-4D97-AF65-F5344CB8AC3E}">
        <p14:creationId xmlns:p14="http://schemas.microsoft.com/office/powerpoint/2010/main" val="123249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normAutofit fontScale="47500" lnSpcReduction="20000"/>
          </a:bodyPr>
          <a:lstStyle/>
          <a:p>
            <a:pPr marL="114300" indent="0">
              <a:buNone/>
            </a:pPr>
            <a:r>
              <a:rPr lang="en-US" dirty="0"/>
              <a:t>&lt;?</a:t>
            </a:r>
            <a:r>
              <a:rPr lang="en-US" dirty="0" err="1"/>
              <a:t>php</a:t>
            </a:r>
            <a:endParaRPr lang="en-US" dirty="0"/>
          </a:p>
          <a:p>
            <a:pPr marL="114300" indent="0">
              <a:buNone/>
            </a:pP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t>
            </a:r>
            <a:r>
              <a:rPr lang="en-US" dirty="0" smtClean="0"/>
              <a:t>abc123123";</a:t>
            </a:r>
            <a:endParaRPr lang="en-US" dirty="0"/>
          </a:p>
          <a:p>
            <a:pPr marL="114300" indent="0">
              <a:buNone/>
            </a:pPr>
            <a:r>
              <a:rPr lang="en-US" dirty="0"/>
              <a:t>$</a:t>
            </a:r>
            <a:r>
              <a:rPr lang="en-US" dirty="0" err="1"/>
              <a:t>dbname</a:t>
            </a:r>
            <a:r>
              <a:rPr lang="en-US" dirty="0"/>
              <a:t> = "</a:t>
            </a:r>
            <a:r>
              <a:rPr lang="en-US" dirty="0" err="1"/>
              <a:t>myDB</a:t>
            </a:r>
            <a:r>
              <a:rPr lang="en-US" dirty="0"/>
              <a:t>";</a:t>
            </a:r>
          </a:p>
          <a:p>
            <a:pPr marL="114300" indent="0">
              <a:buNone/>
            </a:pPr>
            <a:endParaRPr lang="en-US" dirty="0"/>
          </a:p>
          <a:p>
            <a:pPr marL="114300" indent="0">
              <a:buNone/>
            </a:pPr>
            <a:r>
              <a:rPr lang="en-US" dirty="0"/>
              <a:t>// Create connection</a:t>
            </a:r>
          </a:p>
          <a:p>
            <a:pPr marL="11430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114300" indent="0">
              <a:buNone/>
            </a:pPr>
            <a:r>
              <a:rPr lang="en-US" dirty="0"/>
              <a:t>// Check connection</a:t>
            </a:r>
          </a:p>
          <a:p>
            <a:pPr marL="114300" indent="0">
              <a:buNone/>
            </a:pPr>
            <a:r>
              <a:rPr lang="en-US" dirty="0"/>
              <a:t>if ($conn-&gt;</a:t>
            </a:r>
            <a:r>
              <a:rPr lang="en-US" dirty="0" err="1"/>
              <a:t>connect_error</a:t>
            </a:r>
            <a:r>
              <a:rPr lang="en-US" dirty="0"/>
              <a:t>) {</a:t>
            </a:r>
          </a:p>
          <a:p>
            <a:pPr marL="114300" indent="0">
              <a:buNone/>
            </a:pPr>
            <a:r>
              <a:rPr lang="en-US" dirty="0"/>
              <a:t>    die("Connection failed: " . $conn-&gt;</a:t>
            </a:r>
            <a:r>
              <a:rPr lang="en-US" dirty="0" err="1"/>
              <a:t>connect_error</a:t>
            </a:r>
            <a:r>
              <a:rPr lang="en-US" dirty="0"/>
              <a:t>);</a:t>
            </a:r>
          </a:p>
          <a:p>
            <a:pPr marL="114300" indent="0">
              <a:buNone/>
            </a:pPr>
            <a:r>
              <a:rPr lang="en-US" dirty="0"/>
              <a:t>} </a:t>
            </a:r>
          </a:p>
          <a:p>
            <a:pPr marL="114300" indent="0">
              <a:buNone/>
            </a:pPr>
            <a:endParaRPr lang="en-US" dirty="0"/>
          </a:p>
          <a:p>
            <a:pPr marL="114300" indent="0">
              <a:buNone/>
            </a:pPr>
            <a:r>
              <a:rPr lang="en-US" dirty="0"/>
              <a:t>// </a:t>
            </a:r>
            <a:r>
              <a:rPr lang="en-US" dirty="0" err="1"/>
              <a:t>sql</a:t>
            </a:r>
            <a:r>
              <a:rPr lang="en-US" dirty="0"/>
              <a:t> to create table</a:t>
            </a:r>
          </a:p>
          <a:p>
            <a:pPr marL="114300" indent="0">
              <a:buNone/>
            </a:pPr>
            <a:r>
              <a:rPr lang="en-US" dirty="0"/>
              <a:t>$</a:t>
            </a:r>
            <a:r>
              <a:rPr lang="en-US" dirty="0" err="1"/>
              <a:t>sql</a:t>
            </a:r>
            <a:r>
              <a:rPr lang="en-US" dirty="0"/>
              <a:t> = "CREATE TABLE </a:t>
            </a:r>
            <a:r>
              <a:rPr lang="en-US" dirty="0" err="1"/>
              <a:t>MyGuests</a:t>
            </a:r>
            <a:r>
              <a:rPr lang="en-US" dirty="0"/>
              <a:t> (</a:t>
            </a:r>
          </a:p>
          <a:p>
            <a:pPr marL="114300" indent="0">
              <a:buNone/>
            </a:pPr>
            <a:r>
              <a:rPr lang="en-US" dirty="0"/>
              <a:t>id INT(6) UNSIGNED AUTO_INCREMENT PRIMARY KEY, </a:t>
            </a:r>
          </a:p>
          <a:p>
            <a:pPr marL="114300" indent="0">
              <a:buNone/>
            </a:pPr>
            <a:r>
              <a:rPr lang="en-US" dirty="0" err="1"/>
              <a:t>firstname</a:t>
            </a:r>
            <a:r>
              <a:rPr lang="en-US" dirty="0"/>
              <a:t> VARCHAR(30) NOT NULL,</a:t>
            </a:r>
          </a:p>
          <a:p>
            <a:pPr marL="114300" indent="0">
              <a:buNone/>
            </a:pPr>
            <a:r>
              <a:rPr lang="en-US" dirty="0" err="1"/>
              <a:t>lastname</a:t>
            </a:r>
            <a:r>
              <a:rPr lang="en-US" dirty="0"/>
              <a:t> VARCHAR(30) NOT NULL,</a:t>
            </a:r>
          </a:p>
          <a:p>
            <a:pPr marL="114300" indent="0">
              <a:buNone/>
            </a:pPr>
            <a:r>
              <a:rPr lang="en-US" dirty="0"/>
              <a:t>email VARCHAR(50),</a:t>
            </a:r>
          </a:p>
          <a:p>
            <a:pPr marL="114300" indent="0">
              <a:buNone/>
            </a:pPr>
            <a:r>
              <a:rPr lang="en-US" dirty="0" err="1"/>
              <a:t>reg_date</a:t>
            </a:r>
            <a:r>
              <a:rPr lang="en-US" dirty="0"/>
              <a:t> TIMESTAMP</a:t>
            </a:r>
          </a:p>
          <a:p>
            <a:pPr marL="114300" indent="0">
              <a:buNone/>
            </a:pPr>
            <a:r>
              <a:rPr lang="en-US" dirty="0"/>
              <a:t>)";</a:t>
            </a:r>
          </a:p>
          <a:p>
            <a:pPr marL="114300" indent="0">
              <a:buNone/>
            </a:pPr>
            <a:endParaRPr lang="en-US" dirty="0"/>
          </a:p>
          <a:p>
            <a:pPr marL="114300" indent="0">
              <a:buNone/>
            </a:pPr>
            <a:r>
              <a:rPr lang="en-US" dirty="0"/>
              <a:t>if ($conn-&gt;query($</a:t>
            </a:r>
            <a:r>
              <a:rPr lang="en-US" dirty="0" err="1"/>
              <a:t>sql</a:t>
            </a:r>
            <a:r>
              <a:rPr lang="en-US" dirty="0"/>
              <a:t>) === TRUE) {</a:t>
            </a:r>
          </a:p>
          <a:p>
            <a:pPr marL="114300" indent="0">
              <a:buNone/>
            </a:pPr>
            <a:r>
              <a:rPr lang="en-US" dirty="0"/>
              <a:t>    echo "Table </a:t>
            </a:r>
            <a:r>
              <a:rPr lang="en-US" dirty="0" err="1"/>
              <a:t>MyGuests</a:t>
            </a:r>
            <a:r>
              <a:rPr lang="en-US" dirty="0"/>
              <a:t> created successfully";</a:t>
            </a:r>
          </a:p>
          <a:p>
            <a:pPr marL="114300" indent="0">
              <a:buNone/>
            </a:pPr>
            <a:r>
              <a:rPr lang="en-US" dirty="0"/>
              <a:t>} else {</a:t>
            </a:r>
          </a:p>
          <a:p>
            <a:pPr marL="114300" indent="0">
              <a:buNone/>
            </a:pPr>
            <a:r>
              <a:rPr lang="en-US" dirty="0"/>
              <a:t>    echo "Error creating table: " . $conn-&gt;error;</a:t>
            </a:r>
          </a:p>
          <a:p>
            <a:pPr marL="114300" indent="0">
              <a:buNone/>
            </a:pPr>
            <a:r>
              <a:rPr lang="en-US" dirty="0"/>
              <a:t>}</a:t>
            </a:r>
          </a:p>
          <a:p>
            <a:pPr marL="114300" indent="0">
              <a:buNone/>
            </a:pPr>
            <a:endParaRPr lang="en-US" dirty="0"/>
          </a:p>
          <a:p>
            <a:pPr marL="114300" indent="0">
              <a:buNone/>
            </a:pPr>
            <a:r>
              <a:rPr lang="en-US" dirty="0"/>
              <a:t>$conn-&gt;close();</a:t>
            </a:r>
          </a:p>
          <a:p>
            <a:pPr marL="114300" indent="0">
              <a:buNone/>
            </a:pPr>
            <a:r>
              <a:rPr lang="en-US" dirty="0"/>
              <a:t>?&gt;</a:t>
            </a:r>
          </a:p>
        </p:txBody>
      </p:sp>
    </p:spTree>
    <p:extLst>
      <p:ext uri="{BB962C8B-B14F-4D97-AF65-F5344CB8AC3E}">
        <p14:creationId xmlns:p14="http://schemas.microsoft.com/office/powerpoint/2010/main" val="399885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data into table </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smtClean="0"/>
              <a:t>";</a:t>
            </a:r>
          </a:p>
          <a:p>
            <a:pPr marL="114300" indent="0">
              <a:buNone/>
            </a:pPr>
            <a:r>
              <a:rPr lang="en-US" dirty="0" smtClean="0"/>
              <a:t>$</a:t>
            </a:r>
            <a:r>
              <a:rPr lang="en-US" dirty="0"/>
              <a:t>password = "abc123123";</a:t>
            </a:r>
          </a:p>
          <a:p>
            <a:pPr marL="114300" indent="0">
              <a:buNone/>
            </a:pPr>
            <a:r>
              <a:rPr lang="en-US" dirty="0"/>
              <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
            </a:r>
            <a:br>
              <a:rPr lang="en-US" dirty="0"/>
            </a:br>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br>
              <a:rPr lang="en-US" dirty="0"/>
            </a:br>
            <a:r>
              <a:rPr lang="en-US" dirty="0"/>
              <a:t>VALUES ('John', 'Doe', 'john@example.com')";</a:t>
            </a:r>
            <a:br>
              <a:rPr lang="en-US" dirty="0"/>
            </a:br>
            <a:r>
              <a:rPr lang="en-US" dirty="0"/>
              <a:t/>
            </a:r>
            <a:br>
              <a:rPr lang="en-US" dirty="0"/>
            </a:br>
            <a:r>
              <a:rPr lang="en-US" dirty="0"/>
              <a:t>if ($conn-&gt;query($</a:t>
            </a:r>
            <a:r>
              <a:rPr lang="en-US" dirty="0" err="1"/>
              <a:t>sql</a:t>
            </a:r>
            <a:r>
              <a:rPr lang="en-US" dirty="0"/>
              <a:t>) === TRUE) {</a:t>
            </a:r>
            <a:br>
              <a:rPr lang="en-US" dirty="0"/>
            </a:br>
            <a:r>
              <a:rPr lang="en-US" dirty="0"/>
              <a:t>    echo "New record created successfully";</a:t>
            </a:r>
            <a:br>
              <a:rPr lang="en-US" dirty="0"/>
            </a:br>
            <a:r>
              <a:rPr lang="en-US" dirty="0"/>
              <a:t>} else {</a:t>
            </a:r>
            <a:br>
              <a:rPr lang="en-US" dirty="0"/>
            </a:br>
            <a:r>
              <a:rPr lang="en-US" dirty="0"/>
              <a:t>    echo "Error: " . $</a:t>
            </a:r>
            <a:r>
              <a:rPr lang="en-US" dirty="0" err="1"/>
              <a:t>sql</a:t>
            </a:r>
            <a:r>
              <a:rPr lang="en-US" dirty="0"/>
              <a:t> . "&lt;</a:t>
            </a:r>
            <a:r>
              <a:rPr lang="en-US" dirty="0" err="1"/>
              <a:t>br</a:t>
            </a:r>
            <a:r>
              <a:rPr lang="en-US" dirty="0"/>
              <a:t>&gt;" . $conn-&gt;error;</a:t>
            </a:r>
            <a:br>
              <a:rPr lang="en-US" dirty="0"/>
            </a:br>
            <a:r>
              <a:rPr lang="en-US" dirty="0"/>
              <a:t>}</a:t>
            </a:r>
            <a:br>
              <a:rPr lang="en-US" dirty="0"/>
            </a:br>
            <a:r>
              <a:rPr lang="en-US" dirty="0"/>
              <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val="320927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multiple records</a:t>
            </a:r>
            <a:endParaRPr lang="en-US" dirty="0"/>
          </a:p>
        </p:txBody>
      </p:sp>
      <p:sp>
        <p:nvSpPr>
          <p:cNvPr id="3" name="Content Placeholder 2"/>
          <p:cNvSpPr>
            <a:spLocks noGrp="1"/>
          </p:cNvSpPr>
          <p:nvPr>
            <p:ph idx="1"/>
          </p:nvPr>
        </p:nvSpPr>
        <p:spPr/>
        <p:txBody>
          <a:bodyPr>
            <a:normAutofit fontScale="47500" lnSpcReduction="20000"/>
          </a:bodyPr>
          <a:lstStyle/>
          <a:p>
            <a:r>
              <a:rPr lang="en-US" dirty="0"/>
              <a:t>&lt;?</a:t>
            </a:r>
            <a:r>
              <a:rPr lang="en-US" dirty="0" err="1"/>
              <a:t>php</a:t>
            </a:r>
            <a:endParaRPr lang="en-US" dirty="0"/>
          </a:p>
          <a:p>
            <a:r>
              <a:rPr lang="en-US" dirty="0"/>
              <a:t>$</a:t>
            </a:r>
            <a:r>
              <a:rPr lang="en-US" dirty="0" err="1"/>
              <a:t>servername</a:t>
            </a:r>
            <a:r>
              <a:rPr lang="en-US" dirty="0"/>
              <a:t> = "localhost";</a:t>
            </a:r>
          </a:p>
          <a:p>
            <a:r>
              <a:rPr lang="en-US" dirty="0"/>
              <a:t>$username = "</a:t>
            </a:r>
            <a:r>
              <a:rPr lang="en-US" dirty="0" err="1"/>
              <a:t>basit</a:t>
            </a:r>
            <a:r>
              <a:rPr lang="en-US" dirty="0"/>
              <a:t>";</a:t>
            </a:r>
          </a:p>
          <a:p>
            <a:r>
              <a:rPr lang="en-US" dirty="0"/>
              <a:t>$password = "abc123123";</a:t>
            </a:r>
          </a:p>
          <a:p>
            <a:r>
              <a:rPr lang="en-US" dirty="0" smtClean="0"/>
              <a:t>$</a:t>
            </a:r>
            <a:r>
              <a:rPr lang="en-US" dirty="0" err="1" smtClean="0"/>
              <a:t>dbname</a:t>
            </a:r>
            <a:r>
              <a:rPr lang="en-US" dirty="0" smtClean="0"/>
              <a:t> = "</a:t>
            </a:r>
            <a:r>
              <a:rPr lang="en-US" dirty="0" err="1" smtClean="0"/>
              <a:t>myDB</a:t>
            </a:r>
            <a:r>
              <a:rPr lang="en-US" dirty="0" smtClean="0"/>
              <a:t>";</a:t>
            </a:r>
          </a:p>
          <a:p>
            <a:endParaRPr lang="en-US" dirty="0"/>
          </a:p>
          <a:p>
            <a:r>
              <a:rPr lang="en-US" dirty="0"/>
              <a:t>// Create connection</a:t>
            </a:r>
          </a:p>
          <a:p>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r>
              <a:rPr lang="en-US" dirty="0"/>
              <a:t>// Check connection</a:t>
            </a:r>
          </a:p>
          <a:p>
            <a:r>
              <a:rPr lang="en-US" dirty="0"/>
              <a:t>if ($conn-&gt;</a:t>
            </a:r>
            <a:r>
              <a:rPr lang="en-US" dirty="0" err="1"/>
              <a:t>connect_error</a:t>
            </a:r>
            <a:r>
              <a:rPr lang="en-US" dirty="0"/>
              <a:t>) {</a:t>
            </a:r>
          </a:p>
          <a:p>
            <a:r>
              <a:rPr lang="en-US" dirty="0"/>
              <a:t>    die("Connection failed: " . $conn-&gt;</a:t>
            </a:r>
            <a:r>
              <a:rPr lang="en-US" dirty="0" err="1"/>
              <a:t>connect_error</a:t>
            </a:r>
            <a:r>
              <a:rPr lang="en-US" dirty="0"/>
              <a:t>);</a:t>
            </a:r>
          </a:p>
          <a:p>
            <a:r>
              <a:rPr lang="en-US" dirty="0"/>
              <a:t>} </a:t>
            </a:r>
          </a:p>
          <a:p>
            <a:endParaRPr lang="en-US" dirty="0"/>
          </a:p>
          <a:p>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p>
          <a:p>
            <a:r>
              <a:rPr lang="en-US" dirty="0"/>
              <a:t>VALUES ('John', 'Doe', 'john@example.com');";</a:t>
            </a:r>
          </a:p>
          <a:p>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p>
          <a:p>
            <a:r>
              <a:rPr lang="en-US" dirty="0"/>
              <a:t>VALUES ('Mary', 'Moe', 'mary@example.com');";</a:t>
            </a:r>
          </a:p>
          <a:p>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p>
          <a:p>
            <a:r>
              <a:rPr lang="en-US" dirty="0"/>
              <a:t>VALUES ('Julie', 'Dooley', 'julie@example.com')";</a:t>
            </a:r>
          </a:p>
          <a:p>
            <a:endParaRPr lang="en-US" dirty="0"/>
          </a:p>
          <a:p>
            <a:r>
              <a:rPr lang="en-US" dirty="0"/>
              <a:t>if ($conn-&gt;</a:t>
            </a:r>
            <a:r>
              <a:rPr lang="en-US" dirty="0" err="1"/>
              <a:t>multi_query</a:t>
            </a:r>
            <a:r>
              <a:rPr lang="en-US" dirty="0"/>
              <a:t>($</a:t>
            </a:r>
            <a:r>
              <a:rPr lang="en-US" dirty="0" err="1"/>
              <a:t>sql</a:t>
            </a:r>
            <a:r>
              <a:rPr lang="en-US" dirty="0"/>
              <a:t>) === TRUE) {</a:t>
            </a:r>
          </a:p>
          <a:p>
            <a:r>
              <a:rPr lang="en-US" dirty="0"/>
              <a:t>    echo "New records created successfully";</a:t>
            </a:r>
          </a:p>
          <a:p>
            <a:r>
              <a:rPr lang="en-US" dirty="0"/>
              <a:t>} else {</a:t>
            </a:r>
          </a:p>
          <a:p>
            <a:r>
              <a:rPr lang="en-US" dirty="0"/>
              <a:t>    echo "Error: " . $</a:t>
            </a:r>
            <a:r>
              <a:rPr lang="en-US" dirty="0" err="1"/>
              <a:t>sql</a:t>
            </a:r>
            <a:r>
              <a:rPr lang="en-US" dirty="0"/>
              <a:t> . "&lt;</a:t>
            </a:r>
            <a:r>
              <a:rPr lang="en-US" dirty="0" err="1"/>
              <a:t>br</a:t>
            </a:r>
            <a:r>
              <a:rPr lang="en-US" dirty="0"/>
              <a:t>&gt;" . $conn-&gt;error;</a:t>
            </a:r>
          </a:p>
          <a:p>
            <a:r>
              <a:rPr lang="en-US" dirty="0"/>
              <a:t>}</a:t>
            </a:r>
          </a:p>
          <a:p>
            <a:endParaRPr lang="en-US" dirty="0"/>
          </a:p>
          <a:p>
            <a:r>
              <a:rPr lang="en-US" dirty="0"/>
              <a:t>$conn-&gt;close();</a:t>
            </a:r>
          </a:p>
          <a:p>
            <a:r>
              <a:rPr lang="en-US" dirty="0"/>
              <a:t>?&gt;</a:t>
            </a:r>
          </a:p>
        </p:txBody>
      </p:sp>
    </p:spTree>
    <p:extLst>
      <p:ext uri="{BB962C8B-B14F-4D97-AF65-F5344CB8AC3E}">
        <p14:creationId xmlns:p14="http://schemas.microsoft.com/office/powerpoint/2010/main" val="1660006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Prepared Statements </a:t>
            </a:r>
            <a:r>
              <a:rPr lang="en-US" dirty="0" smtClean="0"/>
              <a:t>and Bound </a:t>
            </a:r>
            <a:r>
              <a:rPr lang="en-US" dirty="0"/>
              <a:t>Parameters</a:t>
            </a:r>
          </a:p>
        </p:txBody>
      </p:sp>
      <p:sp>
        <p:nvSpPr>
          <p:cNvPr id="3" name="Content Placeholder 2"/>
          <p:cNvSpPr>
            <a:spLocks noGrp="1"/>
          </p:cNvSpPr>
          <p:nvPr>
            <p:ph idx="1"/>
          </p:nvPr>
        </p:nvSpPr>
        <p:spPr/>
        <p:txBody>
          <a:bodyPr>
            <a:normAutofit/>
          </a:bodyPr>
          <a:lstStyle/>
          <a:p>
            <a:r>
              <a:rPr lang="en-US" sz="2000" dirty="0"/>
              <a:t>A prepared statement is a feature used to execute the same (or similar) SQL statements repeatedly with high efficiency</a:t>
            </a:r>
            <a:r>
              <a:rPr lang="en-US" sz="2000" dirty="0" smtClean="0"/>
              <a:t>.</a:t>
            </a:r>
          </a:p>
          <a:p>
            <a:endParaRPr lang="en-US" sz="2000" dirty="0"/>
          </a:p>
          <a:p>
            <a:r>
              <a:rPr lang="en-US" sz="2000" dirty="0"/>
              <a:t>Prepared statements basically work like this</a:t>
            </a:r>
            <a:r>
              <a:rPr lang="en-US" sz="2000" dirty="0" smtClean="0"/>
              <a:t>:</a:t>
            </a:r>
          </a:p>
          <a:p>
            <a:endParaRPr lang="en-US" sz="2000" dirty="0"/>
          </a:p>
          <a:p>
            <a:pPr lvl="1">
              <a:buFont typeface="Wingdings" panose="05000000000000000000" pitchFamily="2" charset="2"/>
              <a:buChar char="ü"/>
            </a:pPr>
            <a:r>
              <a:rPr lang="en-US" sz="1800" dirty="0" smtClean="0"/>
              <a:t>Prepare</a:t>
            </a:r>
            <a:r>
              <a:rPr lang="en-US" sz="1800" dirty="0"/>
              <a:t>: An SQL statement template is created and sent to the database. Certain values are left unspecified, called parameters (labeled "?"). Example: INSERT INTO </a:t>
            </a:r>
            <a:r>
              <a:rPr lang="en-US" sz="1800" dirty="0" err="1"/>
              <a:t>MyGuests</a:t>
            </a:r>
            <a:r>
              <a:rPr lang="en-US" sz="1800" dirty="0"/>
              <a:t> VALUES(?, ?, ?)</a:t>
            </a:r>
          </a:p>
          <a:p>
            <a:pPr lvl="1">
              <a:buFont typeface="Wingdings" panose="05000000000000000000" pitchFamily="2" charset="2"/>
              <a:buChar char="ü"/>
            </a:pPr>
            <a:r>
              <a:rPr lang="en-US" sz="1800" dirty="0"/>
              <a:t>The database parses, compiles, and performs query optimization on the SQL statement template, and stores the result without executing it</a:t>
            </a:r>
          </a:p>
          <a:p>
            <a:pPr lvl="1">
              <a:buFont typeface="Wingdings" panose="05000000000000000000" pitchFamily="2" charset="2"/>
              <a:buChar char="ü"/>
            </a:pPr>
            <a:r>
              <a:rPr lang="en-US" sz="1800" dirty="0"/>
              <a:t>Execute: At a later time, the application binds the values to the parameters, and the database executes the statement. The application may execute the statement as many times as it wants with different values</a:t>
            </a:r>
          </a:p>
        </p:txBody>
      </p:sp>
    </p:spTree>
    <p:extLst>
      <p:ext uri="{BB962C8B-B14F-4D97-AF65-F5344CB8AC3E}">
        <p14:creationId xmlns:p14="http://schemas.microsoft.com/office/powerpoint/2010/main" val="290580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"abc123123</a:t>
            </a:r>
            <a:r>
              <a:rPr lang="en-US" dirty="0" smtClean="0"/>
              <a:t>";</a:t>
            </a:r>
            <a:r>
              <a:rPr lang="en-US" dirty="0"/>
              <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a:t>
            </a:r>
            <a:br>
              <a:rPr lang="en-US" dirty="0"/>
            </a:br>
            <a:r>
              <a:rPr lang="en-US" dirty="0"/>
              <a:t/>
            </a:r>
            <a:br>
              <a:rPr lang="en-US" dirty="0"/>
            </a:br>
            <a:r>
              <a:rPr lang="en-US" dirty="0"/>
              <a:t>// prepare and bind</a:t>
            </a:r>
            <a:br>
              <a:rPr lang="en-US" dirty="0"/>
            </a:br>
            <a:r>
              <a:rPr lang="en-US" dirty="0"/>
              <a:t>$</a:t>
            </a:r>
            <a:r>
              <a:rPr lang="en-US" dirty="0" err="1"/>
              <a:t>stmt</a:t>
            </a:r>
            <a:r>
              <a:rPr lang="en-US" dirty="0"/>
              <a:t> = $conn-&gt;prepare("INSERT INTO </a:t>
            </a:r>
            <a:r>
              <a:rPr lang="en-US" dirty="0" err="1"/>
              <a:t>MyGuests</a:t>
            </a:r>
            <a:r>
              <a:rPr lang="en-US" dirty="0"/>
              <a:t> (</a:t>
            </a:r>
            <a:r>
              <a:rPr lang="en-US" dirty="0" err="1"/>
              <a:t>firstname</a:t>
            </a:r>
            <a:r>
              <a:rPr lang="en-US" dirty="0"/>
              <a:t>, </a:t>
            </a:r>
            <a:r>
              <a:rPr lang="en-US" dirty="0" err="1"/>
              <a:t>lastname</a:t>
            </a:r>
            <a:r>
              <a:rPr lang="en-US" dirty="0"/>
              <a:t>, email) VALUES (?, ?, ?)");</a:t>
            </a:r>
            <a:br>
              <a:rPr lang="en-US" dirty="0"/>
            </a:br>
            <a:r>
              <a:rPr lang="en-US" dirty="0"/>
              <a:t>$</a:t>
            </a:r>
            <a:r>
              <a:rPr lang="en-US" dirty="0" err="1"/>
              <a:t>stmt</a:t>
            </a:r>
            <a:r>
              <a:rPr lang="en-US" dirty="0"/>
              <a:t>-&gt;</a:t>
            </a:r>
            <a:r>
              <a:rPr lang="en-US" dirty="0" err="1"/>
              <a:t>bind_param</a:t>
            </a:r>
            <a:r>
              <a:rPr lang="en-US" dirty="0"/>
              <a:t>("</a:t>
            </a:r>
            <a:r>
              <a:rPr lang="en-US" dirty="0" err="1"/>
              <a:t>sss</a:t>
            </a:r>
            <a:r>
              <a:rPr lang="en-US" dirty="0"/>
              <a:t>", $</a:t>
            </a:r>
            <a:r>
              <a:rPr lang="en-US" dirty="0" err="1"/>
              <a:t>firstname</a:t>
            </a:r>
            <a:r>
              <a:rPr lang="en-US" dirty="0"/>
              <a:t>, $</a:t>
            </a:r>
            <a:r>
              <a:rPr lang="en-US" dirty="0" err="1"/>
              <a:t>lastname</a:t>
            </a:r>
            <a:r>
              <a:rPr lang="en-US" dirty="0"/>
              <a:t>, $email);</a:t>
            </a:r>
            <a:br>
              <a:rPr lang="en-US" dirty="0"/>
            </a:br>
            <a:r>
              <a:rPr lang="en-US" dirty="0"/>
              <a:t/>
            </a:r>
            <a:br>
              <a:rPr lang="en-US" dirty="0"/>
            </a:br>
            <a:r>
              <a:rPr lang="en-US" dirty="0"/>
              <a:t>// set parameters and execute</a:t>
            </a:r>
            <a:br>
              <a:rPr lang="en-US" dirty="0"/>
            </a:br>
            <a:r>
              <a:rPr lang="en-US" dirty="0"/>
              <a:t>$</a:t>
            </a:r>
            <a:r>
              <a:rPr lang="en-US" dirty="0" err="1"/>
              <a:t>firstname</a:t>
            </a:r>
            <a:r>
              <a:rPr lang="en-US" dirty="0"/>
              <a:t> = "John";</a:t>
            </a:r>
            <a:br>
              <a:rPr lang="en-US" dirty="0"/>
            </a:br>
            <a:r>
              <a:rPr lang="en-US" dirty="0"/>
              <a:t>$</a:t>
            </a:r>
            <a:r>
              <a:rPr lang="en-US" dirty="0" err="1"/>
              <a:t>lastname</a:t>
            </a:r>
            <a:r>
              <a:rPr lang="en-US" dirty="0"/>
              <a:t> = "Doe";</a:t>
            </a:r>
            <a:br>
              <a:rPr lang="en-US" dirty="0"/>
            </a:br>
            <a:r>
              <a:rPr lang="en-US" dirty="0"/>
              <a:t>$email = "john@example.com";</a:t>
            </a:r>
            <a:br>
              <a:rPr lang="en-US" dirty="0"/>
            </a:br>
            <a:r>
              <a:rPr lang="en-US" dirty="0"/>
              <a:t>$</a:t>
            </a:r>
            <a:r>
              <a:rPr lang="en-US" dirty="0" err="1"/>
              <a:t>stmt</a:t>
            </a:r>
            <a:r>
              <a:rPr lang="en-US" dirty="0"/>
              <a:t>-&gt;execute();</a:t>
            </a:r>
            <a:br>
              <a:rPr lang="en-US" dirty="0"/>
            </a:br>
            <a:r>
              <a:rPr lang="en-US" dirty="0"/>
              <a:t/>
            </a:r>
            <a:br>
              <a:rPr lang="en-US" dirty="0"/>
            </a:br>
            <a:r>
              <a:rPr lang="en-US" dirty="0"/>
              <a:t>$</a:t>
            </a:r>
            <a:r>
              <a:rPr lang="en-US" dirty="0" err="1"/>
              <a:t>firstname</a:t>
            </a:r>
            <a:r>
              <a:rPr lang="en-US" dirty="0"/>
              <a:t> = "Mary";</a:t>
            </a:r>
            <a:br>
              <a:rPr lang="en-US" dirty="0"/>
            </a:br>
            <a:r>
              <a:rPr lang="en-US" dirty="0"/>
              <a:t>$</a:t>
            </a:r>
            <a:r>
              <a:rPr lang="en-US" dirty="0" err="1"/>
              <a:t>lastname</a:t>
            </a:r>
            <a:r>
              <a:rPr lang="en-US" dirty="0"/>
              <a:t> = "Moe";</a:t>
            </a:r>
            <a:br>
              <a:rPr lang="en-US" dirty="0"/>
            </a:br>
            <a:r>
              <a:rPr lang="en-US" dirty="0"/>
              <a:t>$email = "mary@example.com";</a:t>
            </a:r>
            <a:br>
              <a:rPr lang="en-US" dirty="0"/>
            </a:br>
            <a:r>
              <a:rPr lang="en-US" dirty="0"/>
              <a:t>$</a:t>
            </a:r>
            <a:r>
              <a:rPr lang="en-US" dirty="0" err="1"/>
              <a:t>stmt</a:t>
            </a:r>
            <a:r>
              <a:rPr lang="en-US" dirty="0"/>
              <a:t>-&gt;execute();</a:t>
            </a:r>
            <a:br>
              <a:rPr lang="en-US" dirty="0"/>
            </a:br>
            <a:r>
              <a:rPr lang="en-US" dirty="0"/>
              <a:t/>
            </a:r>
            <a:br>
              <a:rPr lang="en-US" dirty="0"/>
            </a:br>
            <a:r>
              <a:rPr lang="en-US" dirty="0"/>
              <a:t>$</a:t>
            </a:r>
            <a:r>
              <a:rPr lang="en-US" dirty="0" err="1"/>
              <a:t>firstname</a:t>
            </a:r>
            <a:r>
              <a:rPr lang="en-US" dirty="0"/>
              <a:t> = "Julie";</a:t>
            </a:r>
            <a:br>
              <a:rPr lang="en-US" dirty="0"/>
            </a:br>
            <a:r>
              <a:rPr lang="en-US" dirty="0"/>
              <a:t>$</a:t>
            </a:r>
            <a:r>
              <a:rPr lang="en-US" dirty="0" err="1"/>
              <a:t>lastname</a:t>
            </a:r>
            <a:r>
              <a:rPr lang="en-US" dirty="0"/>
              <a:t> = "Dooley";</a:t>
            </a:r>
            <a:br>
              <a:rPr lang="en-US" dirty="0"/>
            </a:br>
            <a:r>
              <a:rPr lang="en-US" dirty="0"/>
              <a:t>$email = "julie@example.com";</a:t>
            </a:r>
            <a:br>
              <a:rPr lang="en-US" dirty="0"/>
            </a:br>
            <a:r>
              <a:rPr lang="en-US" dirty="0"/>
              <a:t>$</a:t>
            </a:r>
            <a:r>
              <a:rPr lang="en-US" dirty="0" err="1"/>
              <a:t>stmt</a:t>
            </a:r>
            <a:r>
              <a:rPr lang="en-US" dirty="0"/>
              <a:t>-&gt;execute();</a:t>
            </a:r>
            <a:br>
              <a:rPr lang="en-US" dirty="0"/>
            </a:br>
            <a:r>
              <a:rPr lang="en-US" dirty="0"/>
              <a:t/>
            </a:r>
            <a:br>
              <a:rPr lang="en-US" dirty="0"/>
            </a:br>
            <a:r>
              <a:rPr lang="en-US" dirty="0"/>
              <a:t>echo "New records created successfully";</a:t>
            </a:r>
            <a:br>
              <a:rPr lang="en-US" dirty="0"/>
            </a:br>
            <a:r>
              <a:rPr lang="en-US" dirty="0"/>
              <a:t/>
            </a:r>
            <a:br>
              <a:rPr lang="en-US" dirty="0"/>
            </a:br>
            <a:r>
              <a:rPr lang="en-US" dirty="0"/>
              <a:t>$</a:t>
            </a:r>
            <a:r>
              <a:rPr lang="en-US" dirty="0" err="1"/>
              <a:t>stmt</a:t>
            </a:r>
            <a:r>
              <a:rPr lang="en-US" dirty="0"/>
              <a:t>-&gt;close();</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val="1450250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a:t>
            </a:r>
            <a:endParaRPr lang="en-US"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"abc123123";</a:t>
            </a:r>
          </a:p>
          <a:p>
            <a:pPr marL="114300" indent="0">
              <a:buNone/>
            </a:pPr>
            <a:r>
              <a:rPr lang="en-US" dirty="0"/>
              <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
            </a:r>
            <a:br>
              <a:rPr lang="en-US" dirty="0"/>
            </a:br>
            <a:r>
              <a:rPr lang="en-US" dirty="0"/>
              <a:t>$</a:t>
            </a:r>
            <a:r>
              <a:rPr lang="en-US" dirty="0" err="1"/>
              <a:t>sql</a:t>
            </a:r>
            <a:r>
              <a:rPr lang="en-US" dirty="0"/>
              <a:t> = "SELECT id, </a:t>
            </a:r>
            <a:r>
              <a:rPr lang="en-US" dirty="0" err="1"/>
              <a:t>firstname</a:t>
            </a:r>
            <a:r>
              <a:rPr lang="en-US" dirty="0"/>
              <a:t>, </a:t>
            </a:r>
            <a:r>
              <a:rPr lang="en-US" dirty="0" err="1"/>
              <a:t>lastname</a:t>
            </a:r>
            <a:r>
              <a:rPr lang="en-US" dirty="0"/>
              <a:t> FROM </a:t>
            </a:r>
            <a:r>
              <a:rPr lang="en-US" dirty="0" err="1"/>
              <a:t>MyGuests</a:t>
            </a:r>
            <a:r>
              <a:rPr lang="en-US" dirty="0"/>
              <a:t>";</a:t>
            </a:r>
            <a:br>
              <a:rPr lang="en-US" dirty="0"/>
            </a:br>
            <a:r>
              <a:rPr lang="en-US" dirty="0"/>
              <a:t>$result = $conn-&gt;query($</a:t>
            </a:r>
            <a:r>
              <a:rPr lang="en-US" dirty="0" err="1"/>
              <a:t>sql</a:t>
            </a:r>
            <a:r>
              <a:rPr lang="en-US" dirty="0"/>
              <a:t>);</a:t>
            </a:r>
            <a:br>
              <a:rPr lang="en-US" dirty="0"/>
            </a:br>
            <a:r>
              <a:rPr lang="en-US" dirty="0"/>
              <a:t/>
            </a:r>
            <a:br>
              <a:rPr lang="en-US" dirty="0"/>
            </a:br>
            <a:r>
              <a:rPr lang="en-US" dirty="0"/>
              <a:t>if ($result-&gt;</a:t>
            </a:r>
            <a:r>
              <a:rPr lang="en-US" dirty="0" err="1"/>
              <a:t>num_rows</a:t>
            </a:r>
            <a:r>
              <a:rPr lang="en-US" dirty="0"/>
              <a:t> &gt; 0) {</a:t>
            </a:r>
            <a:br>
              <a:rPr lang="en-US" dirty="0"/>
            </a:br>
            <a:r>
              <a:rPr lang="en-US" dirty="0"/>
              <a:t>    // output data of each row</a:t>
            </a:r>
            <a:br>
              <a:rPr lang="en-US" dirty="0"/>
            </a:br>
            <a:r>
              <a:rPr lang="en-US" dirty="0"/>
              <a:t>    while($row = $result-&gt;</a:t>
            </a:r>
            <a:r>
              <a:rPr lang="en-US" dirty="0" err="1"/>
              <a:t>fetch_assoc</a:t>
            </a:r>
            <a:r>
              <a:rPr lang="en-US" dirty="0"/>
              <a:t>()) {</a:t>
            </a:r>
            <a:br>
              <a:rPr lang="en-US" dirty="0"/>
            </a:br>
            <a:r>
              <a:rPr lang="en-US" dirty="0"/>
              <a:t>        echo "id: " . $row["id"]. " - Name: " . $row["</a:t>
            </a:r>
            <a:r>
              <a:rPr lang="en-US" dirty="0" err="1"/>
              <a:t>firstname</a:t>
            </a:r>
            <a:r>
              <a:rPr lang="en-US" dirty="0"/>
              <a:t>"]. " " . $row["</a:t>
            </a:r>
            <a:r>
              <a:rPr lang="en-US" dirty="0" err="1"/>
              <a:t>lastname</a:t>
            </a:r>
            <a:r>
              <a:rPr lang="en-US" dirty="0"/>
              <a:t>"]. "&lt;</a:t>
            </a:r>
            <a:r>
              <a:rPr lang="en-US" dirty="0" err="1"/>
              <a:t>br</a:t>
            </a:r>
            <a:r>
              <a:rPr lang="en-US" dirty="0"/>
              <a:t>&gt;";</a:t>
            </a:r>
            <a:br>
              <a:rPr lang="en-US" dirty="0"/>
            </a:br>
            <a:r>
              <a:rPr lang="en-US" dirty="0"/>
              <a:t>    }</a:t>
            </a:r>
            <a:br>
              <a:rPr lang="en-US" dirty="0"/>
            </a:br>
            <a:r>
              <a:rPr lang="en-US" dirty="0"/>
              <a:t>} else {</a:t>
            </a:r>
            <a:br>
              <a:rPr lang="en-US" dirty="0"/>
            </a:br>
            <a:r>
              <a:rPr lang="en-US" dirty="0"/>
              <a:t>    echo "0 results";</a:t>
            </a:r>
            <a:br>
              <a:rPr lang="en-US" dirty="0"/>
            </a:br>
            <a:r>
              <a:rPr lang="en-US" dirty="0"/>
              <a:t>}</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val="976461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Data</a:t>
            </a: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"abc123123";</a:t>
            </a:r>
          </a:p>
          <a:p>
            <a:pPr marL="114300" indent="0">
              <a:buNone/>
            </a:pPr>
            <a:r>
              <a:rPr lang="en-US" dirty="0"/>
              <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
            </a:r>
            <a:br>
              <a:rPr lang="en-US" dirty="0"/>
            </a:br>
            <a:r>
              <a:rPr lang="en-US" dirty="0"/>
              <a:t>// </a:t>
            </a:r>
            <a:r>
              <a:rPr lang="en-US" dirty="0" err="1"/>
              <a:t>sql</a:t>
            </a:r>
            <a:r>
              <a:rPr lang="en-US" dirty="0"/>
              <a:t> to delete a record</a:t>
            </a:r>
            <a:br>
              <a:rPr lang="en-US" dirty="0"/>
            </a:br>
            <a:r>
              <a:rPr lang="en-US" dirty="0"/>
              <a:t>$</a:t>
            </a:r>
            <a:r>
              <a:rPr lang="en-US" dirty="0" err="1"/>
              <a:t>sql</a:t>
            </a:r>
            <a:r>
              <a:rPr lang="en-US" dirty="0"/>
              <a:t> = "DELETE FROM </a:t>
            </a:r>
            <a:r>
              <a:rPr lang="en-US" dirty="0" err="1"/>
              <a:t>MyGuests</a:t>
            </a:r>
            <a:r>
              <a:rPr lang="en-US" dirty="0"/>
              <a:t> WHERE id=3";</a:t>
            </a:r>
            <a:br>
              <a:rPr lang="en-US" dirty="0"/>
            </a:br>
            <a:r>
              <a:rPr lang="en-US" dirty="0"/>
              <a:t/>
            </a:r>
            <a:br>
              <a:rPr lang="en-US" dirty="0"/>
            </a:br>
            <a:r>
              <a:rPr lang="en-US" dirty="0"/>
              <a:t>if ($conn-&gt;query($</a:t>
            </a:r>
            <a:r>
              <a:rPr lang="en-US" dirty="0" err="1"/>
              <a:t>sql</a:t>
            </a:r>
            <a:r>
              <a:rPr lang="en-US" dirty="0"/>
              <a:t>) === TRUE) {</a:t>
            </a:r>
            <a:br>
              <a:rPr lang="en-US" dirty="0"/>
            </a:br>
            <a:r>
              <a:rPr lang="en-US" dirty="0"/>
              <a:t>    echo "Record deleted successfully";</a:t>
            </a:r>
            <a:br>
              <a:rPr lang="en-US" dirty="0"/>
            </a:br>
            <a:r>
              <a:rPr lang="en-US" dirty="0"/>
              <a:t>} else {</a:t>
            </a:r>
            <a:br>
              <a:rPr lang="en-US" dirty="0"/>
            </a:br>
            <a:r>
              <a:rPr lang="en-US" dirty="0"/>
              <a:t>    echo "Error deleting record: " . $conn-&gt;error;</a:t>
            </a:r>
            <a:br>
              <a:rPr lang="en-US" dirty="0"/>
            </a:br>
            <a:r>
              <a:rPr lang="en-US" dirty="0"/>
              <a:t>}</a:t>
            </a:r>
            <a:br>
              <a:rPr lang="en-US" dirty="0"/>
            </a:br>
            <a:r>
              <a:rPr lang="en-US" dirty="0"/>
              <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val="3325484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Data	</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&lt;?</a:t>
            </a:r>
            <a:r>
              <a:rPr lang="en-US" dirty="0" err="1"/>
              <a:t>php</a:t>
            </a:r>
            <a:endParaRPr lang="en-US" dirty="0"/>
          </a:p>
          <a:p>
            <a:pPr marL="114300" indent="0">
              <a:buNone/>
            </a:pPr>
            <a:r>
              <a:rPr lang="en-US" dirty="0"/>
              <a:t>$</a:t>
            </a:r>
            <a:r>
              <a:rPr lang="en-US" dirty="0" err="1"/>
              <a:t>servername</a:t>
            </a:r>
            <a:r>
              <a:rPr lang="en-US" dirty="0"/>
              <a:t> = "localhost";</a:t>
            </a:r>
          </a:p>
          <a:p>
            <a:pPr marL="114300" indent="0">
              <a:buNone/>
            </a:pPr>
            <a:r>
              <a:rPr lang="en-US" dirty="0"/>
              <a:t>$username = "</a:t>
            </a:r>
            <a:r>
              <a:rPr lang="en-US" dirty="0" err="1"/>
              <a:t>basit</a:t>
            </a:r>
            <a:r>
              <a:rPr lang="en-US" dirty="0"/>
              <a:t>";</a:t>
            </a:r>
          </a:p>
          <a:p>
            <a:pPr marL="114300" indent="0">
              <a:buNone/>
            </a:pPr>
            <a:r>
              <a:rPr lang="en-US" dirty="0"/>
              <a:t>$password = "abc123123</a:t>
            </a:r>
            <a:r>
              <a:rPr lang="en-US" dirty="0" smtClean="0"/>
              <a:t>";</a:t>
            </a:r>
            <a:r>
              <a:rPr lang="en-US" dirty="0"/>
              <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
            </a:r>
            <a:br>
              <a:rPr lang="en-US" dirty="0"/>
            </a:br>
            <a:r>
              <a:rPr lang="en-US" dirty="0"/>
              <a:t>$</a:t>
            </a:r>
            <a:r>
              <a:rPr lang="en-US" dirty="0" err="1"/>
              <a:t>sql</a:t>
            </a:r>
            <a:r>
              <a:rPr lang="en-US" dirty="0"/>
              <a:t> = "UPDATE </a:t>
            </a:r>
            <a:r>
              <a:rPr lang="en-US" dirty="0" err="1"/>
              <a:t>MyGuests</a:t>
            </a:r>
            <a:r>
              <a:rPr lang="en-US" dirty="0"/>
              <a:t> SET </a:t>
            </a:r>
            <a:r>
              <a:rPr lang="en-US" dirty="0" err="1"/>
              <a:t>lastname</a:t>
            </a:r>
            <a:r>
              <a:rPr lang="en-US" dirty="0"/>
              <a:t>='Doe' WHERE id=2";</a:t>
            </a:r>
            <a:br>
              <a:rPr lang="en-US" dirty="0"/>
            </a:br>
            <a:r>
              <a:rPr lang="en-US" dirty="0"/>
              <a:t/>
            </a:r>
            <a:br>
              <a:rPr lang="en-US" dirty="0"/>
            </a:br>
            <a:r>
              <a:rPr lang="en-US" dirty="0"/>
              <a:t>if ($conn-&gt;query($</a:t>
            </a:r>
            <a:r>
              <a:rPr lang="en-US" dirty="0" err="1"/>
              <a:t>sql</a:t>
            </a:r>
            <a:r>
              <a:rPr lang="en-US" dirty="0"/>
              <a:t>) === TRUE) {</a:t>
            </a:r>
            <a:br>
              <a:rPr lang="en-US" dirty="0"/>
            </a:br>
            <a:r>
              <a:rPr lang="en-US" dirty="0"/>
              <a:t>    echo "Record updated successfully";</a:t>
            </a:r>
            <a:br>
              <a:rPr lang="en-US" dirty="0"/>
            </a:br>
            <a:r>
              <a:rPr lang="en-US" dirty="0"/>
              <a:t>} else {</a:t>
            </a:r>
            <a:br>
              <a:rPr lang="en-US" dirty="0"/>
            </a:br>
            <a:r>
              <a:rPr lang="en-US" dirty="0"/>
              <a:t>    echo "Error updating record: " . $conn-&gt;error;</a:t>
            </a:r>
            <a:br>
              <a:rPr lang="en-US" dirty="0"/>
            </a:br>
            <a:r>
              <a:rPr lang="en-US" dirty="0"/>
              <a:t>}</a:t>
            </a:r>
            <a:br>
              <a:rPr lang="en-US" dirty="0"/>
            </a:br>
            <a:r>
              <a:rPr lang="en-US" dirty="0"/>
              <a:t/>
            </a:r>
            <a:br>
              <a:rPr lang="en-US" dirty="0"/>
            </a:br>
            <a:r>
              <a:rPr lang="en-US" dirty="0"/>
              <a:t>$conn-&gt;close();</a:t>
            </a:r>
            <a:br>
              <a:rPr lang="en-US" dirty="0"/>
            </a:br>
            <a:r>
              <a:rPr lang="en-US" dirty="0"/>
              <a:t>?&gt;</a:t>
            </a:r>
          </a:p>
        </p:txBody>
      </p:sp>
    </p:spTree>
    <p:extLst>
      <p:ext uri="{BB962C8B-B14F-4D97-AF65-F5344CB8AC3E}">
        <p14:creationId xmlns:p14="http://schemas.microsoft.com/office/powerpoint/2010/main" val="2960299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normAutofit/>
          </a:bodyPr>
          <a:lstStyle/>
          <a:p>
            <a:r>
              <a:rPr lang="en-US" dirty="0"/>
              <a:t>Transactions are an important feature of many applications. (For the beginner, transactions are where you want to have a number of queries that either fail or succeed together. The classic example is a bank transaction. Money comes off your account into someone else's, and if either transaction fails, they must both fail</a:t>
            </a:r>
            <a:r>
              <a:rPr lang="en-US" dirty="0" smtClean="0"/>
              <a:t>.)</a:t>
            </a:r>
          </a:p>
          <a:p>
            <a:endParaRPr lang="en-US" dirty="0"/>
          </a:p>
          <a:p>
            <a:r>
              <a:rPr lang="en-US" dirty="0"/>
              <a:t>Transactions can be tricky to manage on a code level. Constant error checking is required to determine whether to COMMIT (the transactions have all succeeded, and are finalized), or ROLLBACK (one or more transactions have failed, and the entire lot must be reversed). </a:t>
            </a:r>
          </a:p>
        </p:txBody>
      </p:sp>
    </p:spTree>
    <p:extLst>
      <p:ext uri="{BB962C8B-B14F-4D97-AF65-F5344CB8AC3E}">
        <p14:creationId xmlns:p14="http://schemas.microsoft.com/office/powerpoint/2010/main" val="69924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in ONE</a:t>
            </a:r>
            <a:endParaRPr lang="en-US" dirty="0"/>
          </a:p>
        </p:txBody>
      </p:sp>
      <p:sp>
        <p:nvSpPr>
          <p:cNvPr id="3" name="Content Placeholder 2"/>
          <p:cNvSpPr>
            <a:spLocks noGrp="1"/>
          </p:cNvSpPr>
          <p:nvPr>
            <p:ph idx="1"/>
          </p:nvPr>
        </p:nvSpPr>
        <p:spPr/>
        <p:txBody>
          <a:bodyPr/>
          <a:lstStyle/>
          <a:p>
            <a:r>
              <a:rPr lang="en-US" dirty="0" smtClean="0"/>
              <a:t>Web Server   -  XAMPP  -  APACHE</a:t>
            </a:r>
          </a:p>
          <a:p>
            <a:endParaRPr lang="en-US" dirty="0" smtClean="0"/>
          </a:p>
          <a:p>
            <a:r>
              <a:rPr lang="en-US" dirty="0" smtClean="0"/>
              <a:t>PHP – (7.1.10: LATEST)</a:t>
            </a:r>
          </a:p>
          <a:p>
            <a:endParaRPr lang="en-US" dirty="0"/>
          </a:p>
          <a:p>
            <a:r>
              <a:rPr lang="en-US" dirty="0" smtClean="0"/>
              <a:t>Database ( MY-SQL) </a:t>
            </a:r>
          </a:p>
          <a:p>
            <a:endParaRPr lang="en-US" dirty="0"/>
          </a:p>
          <a:p>
            <a:r>
              <a:rPr lang="en-US" dirty="0" smtClean="0"/>
              <a:t>Text Editor ( Notepad++ , </a:t>
            </a:r>
            <a:r>
              <a:rPr lang="en-US" dirty="0" smtClean="0"/>
              <a:t>PHPSTORM ,NetBeans for Java </a:t>
            </a:r>
            <a:r>
              <a:rPr lang="en-US" dirty="0" err="1" smtClean="0"/>
              <a:t>etc</a:t>
            </a:r>
            <a:r>
              <a:rPr lang="en-US" dirty="0" smtClean="0"/>
              <a:t>)</a:t>
            </a:r>
          </a:p>
          <a:p>
            <a:pPr marL="114300" indent="0">
              <a:buNone/>
            </a:pPr>
            <a:endParaRPr lang="en-US" dirty="0" smtClean="0"/>
          </a:p>
          <a:p>
            <a:r>
              <a:rPr lang="en-US" dirty="0" smtClean="0"/>
              <a:t>JDBC driver for Java and MySQL Connection</a:t>
            </a:r>
            <a:endParaRPr lang="en-US" dirty="0"/>
          </a:p>
          <a:p>
            <a:endParaRPr lang="en-US" dirty="0"/>
          </a:p>
          <a:p>
            <a:r>
              <a:rPr lang="en-US" dirty="0" smtClean="0"/>
              <a:t>Web browser (CHROME, Internet Explorer, </a:t>
            </a:r>
            <a:r>
              <a:rPr lang="en-US" dirty="0" err="1" smtClean="0"/>
              <a:t>etc</a:t>
            </a:r>
            <a:r>
              <a:rPr lang="en-US" dirty="0" smtClean="0"/>
              <a:t>)	</a:t>
            </a:r>
            <a:endParaRPr lang="en-US" dirty="0"/>
          </a:p>
          <a:p>
            <a:pPr lvl="1"/>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dirty="0" smtClean="0"/>
              <a:t>Two ways to handle. </a:t>
            </a:r>
          </a:p>
          <a:p>
            <a:endParaRPr lang="en-US" dirty="0"/>
          </a:p>
          <a:p>
            <a:pPr marL="411480" lvl="1" indent="0">
              <a:buNone/>
            </a:pPr>
            <a:r>
              <a:rPr lang="en-US" b="1" dirty="0" smtClean="0"/>
              <a:t>1) </a:t>
            </a:r>
            <a:r>
              <a:rPr lang="en-US" dirty="0" smtClean="0"/>
              <a:t>Transaction handling yourself by using </a:t>
            </a:r>
            <a:r>
              <a:rPr lang="en-US" i="1" dirty="0" err="1" smtClean="0"/>
              <a:t>BeginTrans</a:t>
            </a:r>
            <a:r>
              <a:rPr lang="en-US" i="1" dirty="0"/>
              <a:t>()</a:t>
            </a:r>
            <a:r>
              <a:rPr lang="en-US" dirty="0"/>
              <a:t>, </a:t>
            </a:r>
            <a:r>
              <a:rPr lang="en-US" i="1" dirty="0" err="1"/>
              <a:t>CommitTrans</a:t>
            </a:r>
            <a:r>
              <a:rPr lang="en-US" i="1" dirty="0"/>
              <a:t>()</a:t>
            </a:r>
            <a:r>
              <a:rPr lang="en-US" dirty="0"/>
              <a:t> and </a:t>
            </a:r>
            <a:r>
              <a:rPr lang="en-US" i="1" dirty="0" err="1"/>
              <a:t>RollbackTrans</a:t>
            </a:r>
            <a:r>
              <a:rPr lang="en-US" dirty="0"/>
              <a:t> </a:t>
            </a:r>
            <a:r>
              <a:rPr lang="en-US" dirty="0" smtClean="0"/>
              <a:t>functions</a:t>
            </a:r>
          </a:p>
          <a:p>
            <a:pPr lvl="1"/>
            <a:endParaRPr lang="en-US" dirty="0"/>
          </a:p>
          <a:p>
            <a:pPr lvl="1"/>
            <a:endParaRPr lang="en-US" dirty="0" smtClean="0"/>
          </a:p>
          <a:p>
            <a:pPr marL="411480" lvl="1" indent="0">
              <a:buNone/>
            </a:pPr>
            <a:r>
              <a:rPr lang="en-US" b="1" dirty="0" smtClean="0"/>
              <a:t>2) </a:t>
            </a:r>
            <a:r>
              <a:rPr lang="en-US" dirty="0" smtClean="0"/>
              <a:t>By using </a:t>
            </a:r>
            <a:r>
              <a:rPr lang="en-US" dirty="0"/>
              <a:t>some useful functions that make transaction handling </a:t>
            </a:r>
            <a:r>
              <a:rPr lang="en-US" dirty="0" smtClean="0"/>
              <a:t>painless</a:t>
            </a:r>
            <a:r>
              <a:rPr lang="en-US" dirty="0"/>
              <a:t> </a:t>
            </a:r>
            <a:r>
              <a:rPr lang="en-US" dirty="0" smtClean="0"/>
              <a:t>like </a:t>
            </a:r>
            <a:r>
              <a:rPr lang="en-US" i="1" dirty="0" err="1" smtClean="0"/>
              <a:t>StartTrans</a:t>
            </a:r>
            <a:r>
              <a:rPr lang="en-US" i="1" dirty="0" smtClean="0"/>
              <a:t>()</a:t>
            </a:r>
            <a:r>
              <a:rPr lang="en-US" dirty="0"/>
              <a:t> and </a:t>
            </a:r>
            <a:r>
              <a:rPr lang="en-US" i="1" dirty="0" err="1" smtClean="0"/>
              <a:t>CompleteTrans</a:t>
            </a:r>
            <a:r>
              <a:rPr lang="en-US" i="1" dirty="0" smtClean="0"/>
              <a:t>()</a:t>
            </a:r>
            <a:r>
              <a:rPr lang="en-US" dirty="0"/>
              <a:t> will automatically handle errors, performing a COMMIT or ROLLBACK as appropriate.</a:t>
            </a:r>
          </a:p>
        </p:txBody>
      </p:sp>
    </p:spTree>
    <p:extLst>
      <p:ext uri="{BB962C8B-B14F-4D97-AF65-F5344CB8AC3E}">
        <p14:creationId xmlns:p14="http://schemas.microsoft.com/office/powerpoint/2010/main" val="4231026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4453" y="457200"/>
            <a:ext cx="7620000" cy="1477962"/>
          </a:xfrm>
        </p:spPr>
        <p:txBody>
          <a:bodyPr/>
          <a:lstStyle/>
          <a:p>
            <a:r>
              <a:rPr lang="en-US" b="1" dirty="0" smtClean="0"/>
              <a:t>Transactions – 1</a:t>
            </a:r>
            <a:r>
              <a:rPr lang="en-US" b="1" baseline="30000" dirty="0" smtClean="0"/>
              <a:t>st</a:t>
            </a:r>
            <a:r>
              <a:rPr lang="en-US" b="1" dirty="0" smtClean="0"/>
              <a:t> Method </a:t>
            </a:r>
            <a:r>
              <a:rPr lang="en-US" b="1" dirty="0"/>
              <a:t/>
            </a:r>
            <a:br>
              <a:rPr lang="en-US" b="1" dirty="0"/>
            </a:br>
            <a:endParaRPr lang="en-US" dirty="0"/>
          </a:p>
        </p:txBody>
      </p:sp>
      <p:sp>
        <p:nvSpPr>
          <p:cNvPr id="4"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6699"/>
                </a:solidFill>
                <a:effectLst/>
                <a:latin typeface="Consolas" panose="020B0609020204030204" pitchFamily="49" charset="0"/>
              </a:rPr>
              <a:t>try</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008200"/>
                </a:solidFill>
                <a:effectLst/>
                <a:latin typeface="Consolas" panose="020B0609020204030204" pitchFamily="49" charset="0"/>
              </a:rPr>
              <a:t>/* switch </a:t>
            </a:r>
            <a:r>
              <a:rPr kumimoji="0" lang="en-US" sz="1000" b="0" i="0" u="none" strike="noStrike" cap="none" normalizeH="0" baseline="0" dirty="0" err="1" smtClean="0">
                <a:ln>
                  <a:noFill/>
                </a:ln>
                <a:solidFill>
                  <a:srgbClr val="008200"/>
                </a:solidFill>
                <a:effectLst/>
                <a:latin typeface="Consolas" panose="020B0609020204030204" pitchFamily="49" charset="0"/>
              </a:rPr>
              <a:t>autocommit</a:t>
            </a:r>
            <a:r>
              <a:rPr kumimoji="0" lang="en-US" sz="1000" b="0" i="0" u="none" strike="noStrike" cap="none" normalizeH="0" baseline="0" dirty="0" smtClean="0">
                <a:ln>
                  <a:noFill/>
                </a:ln>
                <a:solidFill>
                  <a:srgbClr val="008200"/>
                </a:solidFill>
                <a:effectLst/>
                <a:latin typeface="Consolas" panose="020B0609020204030204" pitchFamily="49" charset="0"/>
              </a:rPr>
              <a:t> status to FALSE. Actually, it starts transaction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a:t>
            </a:r>
            <a:r>
              <a:rPr kumimoji="0" lang="en-US" sz="1000" b="0" i="0" u="none" strike="noStrike" cap="none" normalizeH="0" baseline="0" dirty="0" err="1" smtClean="0">
                <a:ln>
                  <a:noFill/>
                </a:ln>
                <a:solidFill>
                  <a:srgbClr val="000000"/>
                </a:solidFill>
                <a:effectLst/>
                <a:latin typeface="Consolas" panose="020B0609020204030204" pitchFamily="49" charset="0"/>
              </a:rPr>
              <a:t>autocommit</a:t>
            </a:r>
            <a:r>
              <a:rPr kumimoji="0" lang="en-US" sz="1000" b="0" i="0" u="none" strike="noStrike" cap="none" normalizeH="0" baseline="0" dirty="0" smtClean="0">
                <a:ln>
                  <a:noFill/>
                </a:ln>
                <a:solidFill>
                  <a:srgbClr val="000000"/>
                </a:solidFill>
                <a:effectLst/>
                <a:latin typeface="Consolas" panose="020B0609020204030204" pitchFamily="49" charset="0"/>
              </a:rPr>
              <a:t>(FALSE);</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14141"/>
                </a:solidFill>
                <a:effectLst/>
                <a:latin typeface="Consolas" panose="020B0609020204030204" pitchFamily="49" charset="0"/>
              </a:rPr>
              <a:t>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$res</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-&gt;query(</a:t>
            </a:r>
            <a:r>
              <a:rPr kumimoji="0" lang="en-US" sz="1000" b="0" i="0" u="none" strike="noStrike" cap="none" normalizeH="0" baseline="0" dirty="0" smtClean="0">
                <a:ln>
                  <a:noFill/>
                </a:ln>
                <a:solidFill>
                  <a:srgbClr val="AA7700"/>
                </a:solidFill>
                <a:effectLst/>
                <a:latin typeface="Consolas" panose="020B0609020204030204" pitchFamily="49" charset="0"/>
              </a:rPr>
              <a:t>$sql1</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if</a:t>
            </a:r>
            <a:r>
              <a:rPr kumimoji="0" lang="en-US" sz="1000" b="0" i="0" u="none" strike="noStrike" cap="none" normalizeH="0" baseline="0" dirty="0" smtClean="0">
                <a:ln>
                  <a:noFill/>
                </a:ln>
                <a:solidFill>
                  <a:srgbClr val="000000"/>
                </a:solidFill>
                <a:effectLst/>
                <a:latin typeface="Consolas" panose="020B0609020204030204" pitchFamily="49" charset="0"/>
              </a:rPr>
              <a:t>(</a:t>
            </a:r>
            <a:r>
              <a:rPr kumimoji="0" lang="en-US" sz="1000" b="0" i="0" u="none" strike="noStrike" cap="none" normalizeH="0" baseline="0" dirty="0" smtClean="0">
                <a:ln>
                  <a:noFill/>
                </a:ln>
                <a:solidFill>
                  <a:srgbClr val="AA7700"/>
                </a:solidFill>
                <a:effectLst/>
                <a:latin typeface="Consolas" panose="020B0609020204030204" pitchFamily="49" charset="0"/>
              </a:rPr>
              <a:t>$res</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false)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throw</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new</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Exception(</a:t>
            </a:r>
            <a:r>
              <a:rPr kumimoji="0" lang="en-US" sz="1000" b="0" i="0" u="none" strike="noStrike" cap="none" normalizeH="0" baseline="0" dirty="0" smtClean="0">
                <a:ln>
                  <a:noFill/>
                </a:ln>
                <a:solidFill>
                  <a:srgbClr val="0000FF"/>
                </a:solidFill>
                <a:effectLst/>
                <a:latin typeface="Consolas" panose="020B0609020204030204" pitchFamily="49" charset="0"/>
              </a:rPr>
              <a:t>'Wrong SQL: '</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a:t>
            </a:r>
            <a:r>
              <a:rPr kumimoji="0" lang="en-US" sz="1000" b="0" i="0" u="none" strike="noStrike" cap="none" normalizeH="0" baseline="0" dirty="0" err="1" smtClean="0">
                <a:ln>
                  <a:noFill/>
                </a:ln>
                <a:solidFill>
                  <a:srgbClr val="AA7700"/>
                </a:solidFill>
                <a:effectLst/>
                <a:latin typeface="Consolas" panose="020B0609020204030204" pitchFamily="49" charset="0"/>
              </a:rPr>
              <a:t>sql</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0000FF"/>
                </a:solidFill>
                <a:effectLst/>
                <a:latin typeface="Consolas" panose="020B0609020204030204" pitchFamily="49" charset="0"/>
              </a:rPr>
              <a:t>' Error: '</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-&gt;error);</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14141"/>
                </a:solidFill>
                <a:effectLst/>
                <a:latin typeface="Consolas" panose="020B0609020204030204" pitchFamily="49" charset="0"/>
              </a:rPr>
              <a:t>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$res</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-&gt;query(</a:t>
            </a:r>
            <a:r>
              <a:rPr kumimoji="0" lang="en-US" sz="1000" b="0" i="0" u="none" strike="noStrike" cap="none" normalizeH="0" baseline="0" dirty="0" smtClean="0">
                <a:ln>
                  <a:noFill/>
                </a:ln>
                <a:solidFill>
                  <a:srgbClr val="AA7700"/>
                </a:solidFill>
                <a:effectLst/>
                <a:latin typeface="Consolas" panose="020B0609020204030204" pitchFamily="49" charset="0"/>
              </a:rPr>
              <a:t>$sql2</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if</a:t>
            </a:r>
            <a:r>
              <a:rPr kumimoji="0" lang="en-US" sz="1000" b="0" i="0" u="none" strike="noStrike" cap="none" normalizeH="0" baseline="0" dirty="0" smtClean="0">
                <a:ln>
                  <a:noFill/>
                </a:ln>
                <a:solidFill>
                  <a:srgbClr val="000000"/>
                </a:solidFill>
                <a:effectLst/>
                <a:latin typeface="Consolas" panose="020B0609020204030204" pitchFamily="49" charset="0"/>
              </a:rPr>
              <a:t>(</a:t>
            </a:r>
            <a:r>
              <a:rPr kumimoji="0" lang="en-US" sz="1000" b="0" i="0" u="none" strike="noStrike" cap="none" normalizeH="0" baseline="0" dirty="0" smtClean="0">
                <a:ln>
                  <a:noFill/>
                </a:ln>
                <a:solidFill>
                  <a:srgbClr val="AA7700"/>
                </a:solidFill>
                <a:effectLst/>
                <a:latin typeface="Consolas" panose="020B0609020204030204" pitchFamily="49" charset="0"/>
              </a:rPr>
              <a:t>$res</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false)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throw</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new</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Exception(</a:t>
            </a:r>
            <a:r>
              <a:rPr kumimoji="0" lang="en-US" sz="1000" b="0" i="0" u="none" strike="noStrike" cap="none" normalizeH="0" baseline="0" dirty="0" smtClean="0">
                <a:ln>
                  <a:noFill/>
                </a:ln>
                <a:solidFill>
                  <a:srgbClr val="0000FF"/>
                </a:solidFill>
                <a:effectLst/>
                <a:latin typeface="Consolas" panose="020B0609020204030204" pitchFamily="49" charset="0"/>
              </a:rPr>
              <a:t>'Wrong SQL: '</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a:t>
            </a:r>
            <a:r>
              <a:rPr kumimoji="0" lang="en-US" sz="1000" b="0" i="0" u="none" strike="noStrike" cap="none" normalizeH="0" baseline="0" dirty="0" err="1" smtClean="0">
                <a:ln>
                  <a:noFill/>
                </a:ln>
                <a:solidFill>
                  <a:srgbClr val="AA7700"/>
                </a:solidFill>
                <a:effectLst/>
                <a:latin typeface="Consolas" panose="020B0609020204030204" pitchFamily="49" charset="0"/>
              </a:rPr>
              <a:t>sql</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0000FF"/>
                </a:solidFill>
                <a:effectLst/>
                <a:latin typeface="Consolas" panose="020B0609020204030204" pitchFamily="49" charset="0"/>
              </a:rPr>
              <a:t>' Error: '</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-&gt;error);</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14141"/>
                </a:solidFill>
                <a:effectLst/>
                <a:latin typeface="Consolas" panose="020B0609020204030204" pitchFamily="49" charset="0"/>
              </a:rPr>
              <a:t>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$res</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-&gt;query(</a:t>
            </a:r>
            <a:r>
              <a:rPr kumimoji="0" lang="en-US" sz="1000" b="0" i="0" u="none" strike="noStrike" cap="none" normalizeH="0" baseline="0" dirty="0" smtClean="0">
                <a:ln>
                  <a:noFill/>
                </a:ln>
                <a:solidFill>
                  <a:srgbClr val="AA7700"/>
                </a:solidFill>
                <a:effectLst/>
                <a:latin typeface="Consolas" panose="020B0609020204030204" pitchFamily="49" charset="0"/>
              </a:rPr>
              <a:t>$sql3</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if</a:t>
            </a:r>
            <a:r>
              <a:rPr kumimoji="0" lang="en-US" sz="1000" b="0" i="0" u="none" strike="noStrike" cap="none" normalizeH="0" baseline="0" dirty="0" smtClean="0">
                <a:ln>
                  <a:noFill/>
                </a:ln>
                <a:solidFill>
                  <a:srgbClr val="000000"/>
                </a:solidFill>
                <a:effectLst/>
                <a:latin typeface="Consolas" panose="020B0609020204030204" pitchFamily="49" charset="0"/>
              </a:rPr>
              <a:t>(</a:t>
            </a:r>
            <a:r>
              <a:rPr kumimoji="0" lang="en-US" sz="1000" b="0" i="0" u="none" strike="noStrike" cap="none" normalizeH="0" baseline="0" dirty="0" smtClean="0">
                <a:ln>
                  <a:noFill/>
                </a:ln>
                <a:solidFill>
                  <a:srgbClr val="AA7700"/>
                </a:solidFill>
                <a:effectLst/>
                <a:latin typeface="Consolas" panose="020B0609020204030204" pitchFamily="49" charset="0"/>
              </a:rPr>
              <a:t>$res</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false)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throw</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new</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Exception(</a:t>
            </a:r>
            <a:r>
              <a:rPr kumimoji="0" lang="en-US" sz="1000" b="0" i="0" u="none" strike="noStrike" cap="none" normalizeH="0" baseline="0" dirty="0" smtClean="0">
                <a:ln>
                  <a:noFill/>
                </a:ln>
                <a:solidFill>
                  <a:srgbClr val="0000FF"/>
                </a:solidFill>
                <a:effectLst/>
                <a:latin typeface="Consolas" panose="020B0609020204030204" pitchFamily="49" charset="0"/>
              </a:rPr>
              <a:t>'Wrong SQL: '</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a:t>
            </a:r>
            <a:r>
              <a:rPr kumimoji="0" lang="en-US" sz="1000" b="0" i="0" u="none" strike="noStrike" cap="none" normalizeH="0" baseline="0" dirty="0" err="1" smtClean="0">
                <a:ln>
                  <a:noFill/>
                </a:ln>
                <a:solidFill>
                  <a:srgbClr val="AA7700"/>
                </a:solidFill>
                <a:effectLst/>
                <a:latin typeface="Consolas" panose="020B0609020204030204" pitchFamily="49" charset="0"/>
              </a:rPr>
              <a:t>sql</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0000FF"/>
                </a:solidFill>
                <a:effectLst/>
                <a:latin typeface="Consolas" panose="020B0609020204030204" pitchFamily="49" charset="0"/>
              </a:rPr>
              <a:t>' Error: '</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-&gt;error);</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14141"/>
                </a:solidFill>
                <a:effectLst/>
                <a:latin typeface="Consolas" panose="020B0609020204030204" pitchFamily="49" charset="0"/>
              </a:rPr>
              <a:t>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-&gt;commit();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FF1493"/>
                </a:solidFill>
                <a:effectLst/>
                <a:latin typeface="Consolas" panose="020B0609020204030204" pitchFamily="49" charset="0"/>
              </a:rPr>
              <a:t>echo</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FF"/>
                </a:solidFill>
                <a:effectLst/>
                <a:latin typeface="Consolas" panose="020B0609020204030204" pitchFamily="49" charset="0"/>
              </a:rPr>
              <a:t>'Transaction completed successfully!'</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14141"/>
                </a:solidFill>
                <a:effectLst/>
                <a:latin typeface="Consolas" panose="020B0609020204030204" pitchFamily="49" charset="0"/>
              </a:rPr>
              <a:t>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1" i="0" u="none" strike="noStrike" cap="none" normalizeH="0" baseline="0" dirty="0" smtClean="0">
                <a:ln>
                  <a:noFill/>
                </a:ln>
                <a:solidFill>
                  <a:srgbClr val="006699"/>
                </a:solidFill>
                <a:effectLst/>
                <a:latin typeface="Consolas" panose="020B0609020204030204" pitchFamily="49" charset="0"/>
              </a:rPr>
              <a:t>catch</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(Exception </a:t>
            </a:r>
            <a:r>
              <a:rPr kumimoji="0" lang="en-US" sz="1000" b="0" i="0" u="none" strike="noStrike" cap="none" normalizeH="0" baseline="0" dirty="0" smtClean="0">
                <a:ln>
                  <a:noFill/>
                </a:ln>
                <a:solidFill>
                  <a:srgbClr val="AA7700"/>
                </a:solidFill>
                <a:effectLst/>
                <a:latin typeface="Consolas" panose="020B0609020204030204" pitchFamily="49" charset="0"/>
              </a:rPr>
              <a:t>$e</a:t>
            </a:r>
            <a:r>
              <a:rPr kumimoji="0" lang="en-US" sz="1000" b="0" i="0" u="none" strike="noStrike" cap="none" normalizeH="0" baseline="0" dirty="0" smtClean="0">
                <a:ln>
                  <a:noFill/>
                </a:ln>
                <a:solidFill>
                  <a:srgbClr val="000000"/>
                </a:solidFill>
                <a:effectLst/>
                <a:latin typeface="Consolas" panose="020B0609020204030204" pitchFamily="49" charset="0"/>
              </a:rPr>
              <a:t>)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14141"/>
                </a:solidFill>
                <a:effectLst/>
                <a:latin typeface="Consolas" panose="020B0609020204030204" pitchFamily="49" charset="0"/>
              </a:rPr>
              <a:t>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FF1493"/>
                </a:solidFill>
                <a:effectLst/>
                <a:latin typeface="Consolas" panose="020B0609020204030204" pitchFamily="49" charset="0"/>
              </a:rPr>
              <a:t>echo</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FF"/>
                </a:solidFill>
                <a:effectLst/>
                <a:latin typeface="Consolas" panose="020B0609020204030204" pitchFamily="49" charset="0"/>
              </a:rPr>
              <a:t>'Transaction failed: '</a:t>
            </a:r>
            <a:r>
              <a:rPr kumimoji="0" lang="en-US" sz="1000" b="0" i="0" u="none" strike="noStrike" cap="none" normalizeH="0" baseline="0" dirty="0" smtClean="0">
                <a:ln>
                  <a:noFill/>
                </a:ln>
                <a:solidFill>
                  <a:srgbClr val="414141"/>
                </a:solidFill>
                <a:effectLst/>
                <a:latin typeface="Consolas" panose="020B0609020204030204" pitchFamily="49" charset="0"/>
              </a:rPr>
              <a:t> </a:t>
            </a:r>
            <a:r>
              <a:rPr kumimoji="0" lang="en-US" sz="1000" b="0" i="0" u="none" strike="noStrike" cap="none" normalizeH="0" baseline="0" dirty="0" smtClean="0">
                <a:ln>
                  <a:noFill/>
                </a:ln>
                <a:solidFill>
                  <a:srgbClr val="000000"/>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$e</a:t>
            </a:r>
            <a:r>
              <a:rPr kumimoji="0" lang="en-US" sz="1000" b="0" i="0" u="none" strike="noStrike" cap="none" normalizeH="0" baseline="0" dirty="0" smtClean="0">
                <a:ln>
                  <a:noFill/>
                </a:ln>
                <a:solidFill>
                  <a:srgbClr val="000000"/>
                </a:solidFill>
                <a:effectLst/>
                <a:latin typeface="Consolas" panose="020B0609020204030204" pitchFamily="49" charset="0"/>
              </a:rPr>
              <a:t>-&gt;</a:t>
            </a:r>
            <a:r>
              <a:rPr kumimoji="0" lang="en-US" sz="1000" b="0" i="0" u="none" strike="noStrike" cap="none" normalizeH="0" baseline="0" dirty="0" err="1" smtClean="0">
                <a:ln>
                  <a:noFill/>
                </a:ln>
                <a:solidFill>
                  <a:srgbClr val="000000"/>
                </a:solidFill>
                <a:effectLst/>
                <a:latin typeface="Consolas" panose="020B0609020204030204" pitchFamily="49" charset="0"/>
              </a:rPr>
              <a:t>getMessage</a:t>
            </a: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Consolas" panose="020B0609020204030204" pitchFamily="49" charset="0"/>
              </a:rPr>
              <a:t>  </a:t>
            </a: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-&gt;rollback();</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rPr>
              <a:t>}</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14141"/>
                </a:solidFill>
                <a:effectLst/>
                <a:latin typeface="Consolas" panose="020B0609020204030204" pitchFamily="49" charset="0"/>
              </a:rPr>
              <a:t>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8200"/>
                </a:solidFill>
                <a:effectLst/>
                <a:latin typeface="Consolas" panose="020B0609020204030204" pitchFamily="49" charset="0"/>
              </a:rPr>
              <a:t>/* switch back </a:t>
            </a:r>
            <a:r>
              <a:rPr kumimoji="0" lang="en-US" sz="1000" b="0" i="0" u="none" strike="noStrike" cap="none" normalizeH="0" baseline="0" dirty="0" err="1" smtClean="0">
                <a:ln>
                  <a:noFill/>
                </a:ln>
                <a:solidFill>
                  <a:srgbClr val="008200"/>
                </a:solidFill>
                <a:effectLst/>
                <a:latin typeface="Consolas" panose="020B0609020204030204" pitchFamily="49" charset="0"/>
              </a:rPr>
              <a:t>autocommit</a:t>
            </a:r>
            <a:r>
              <a:rPr kumimoji="0" lang="en-US" sz="1000" b="0" i="0" u="none" strike="noStrike" cap="none" normalizeH="0" baseline="0" dirty="0" smtClean="0">
                <a:ln>
                  <a:noFill/>
                </a:ln>
                <a:solidFill>
                  <a:srgbClr val="008200"/>
                </a:solidFill>
                <a:effectLst/>
                <a:latin typeface="Consolas" panose="020B0609020204030204" pitchFamily="49" charset="0"/>
              </a:rPr>
              <a:t> status */</a:t>
            </a:r>
            <a:endParaRPr kumimoji="0" 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A7700"/>
                </a:solidFill>
                <a:effectLst/>
                <a:latin typeface="Consolas" panose="020B0609020204030204" pitchFamily="49" charset="0"/>
              </a:rPr>
              <a:t>$conn</a:t>
            </a:r>
            <a:r>
              <a:rPr kumimoji="0" lang="en-US" sz="1000" b="0" i="0" u="none" strike="noStrike" cap="none" normalizeH="0" baseline="0" dirty="0" smtClean="0">
                <a:ln>
                  <a:noFill/>
                </a:ln>
                <a:solidFill>
                  <a:srgbClr val="000000"/>
                </a:solidFill>
                <a:effectLst/>
                <a:latin typeface="Consolas" panose="020B0609020204030204" pitchFamily="49" charset="0"/>
              </a:rPr>
              <a:t>-&gt;</a:t>
            </a:r>
            <a:r>
              <a:rPr kumimoji="0" lang="en-US" sz="1000" b="0" i="0" u="none" strike="noStrike" cap="none" normalizeH="0" baseline="0" dirty="0" err="1" smtClean="0">
                <a:ln>
                  <a:noFill/>
                </a:ln>
                <a:solidFill>
                  <a:srgbClr val="000000"/>
                </a:solidFill>
                <a:effectLst/>
                <a:latin typeface="Consolas" panose="020B0609020204030204" pitchFamily="49" charset="0"/>
              </a:rPr>
              <a:t>autocommit</a:t>
            </a:r>
            <a:r>
              <a:rPr kumimoji="0" lang="en-US" sz="1000" b="0" i="0" u="none" strike="noStrike" cap="none" normalizeH="0" baseline="0" dirty="0" smtClean="0">
                <a:ln>
                  <a:noFill/>
                </a:ln>
                <a:solidFill>
                  <a:srgbClr val="000000"/>
                </a:solidFill>
                <a:effectLst/>
                <a:latin typeface="Consolas" panose="020B0609020204030204" pitchFamily="49" charset="0"/>
              </a:rPr>
              <a:t>(TRUE);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552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94581"/>
            <a:ext cx="8077200" cy="1143000"/>
          </a:xfrm>
        </p:spPr>
        <p:txBody>
          <a:bodyPr/>
          <a:lstStyle/>
          <a:p>
            <a:r>
              <a:rPr lang="en-US" b="1" dirty="0"/>
              <a:t>Transactions – </a:t>
            </a:r>
            <a:r>
              <a:rPr lang="en-US" b="1" dirty="0" smtClean="0"/>
              <a:t>2</a:t>
            </a:r>
            <a:r>
              <a:rPr lang="en-US" b="1" baseline="30000" dirty="0" smtClean="0"/>
              <a:t>nd</a:t>
            </a:r>
            <a:r>
              <a:rPr lang="en-US" b="1" dirty="0" smtClean="0"/>
              <a:t> Method </a:t>
            </a:r>
            <a:r>
              <a:rPr lang="en-US" b="1" dirty="0"/>
              <a:t/>
            </a:r>
            <a:br>
              <a:rPr lang="en-US" b="1" dirty="0"/>
            </a:br>
            <a:endParaRPr lang="en-US" dirty="0"/>
          </a:p>
        </p:txBody>
      </p:sp>
      <p:sp>
        <p:nvSpPr>
          <p:cNvPr id="3" name="Content Placeholder 2"/>
          <p:cNvSpPr>
            <a:spLocks noGrp="1"/>
          </p:cNvSpPr>
          <p:nvPr>
            <p:ph idx="1"/>
          </p:nvPr>
        </p:nvSpPr>
        <p:spPr>
          <a:xfrm>
            <a:off x="152400" y="1600200"/>
            <a:ext cx="8153400" cy="4800600"/>
          </a:xfrm>
        </p:spPr>
        <p:txBody>
          <a:bodyPr/>
          <a:lstStyle/>
          <a:p>
            <a:pPr marL="114300" indent="0">
              <a:buNone/>
            </a:pPr>
            <a:r>
              <a:rPr lang="en-US" dirty="0" smtClean="0"/>
              <a:t>$</a:t>
            </a:r>
            <a:r>
              <a:rPr lang="en-US" dirty="0"/>
              <a:t>sql1 = "UPDATE employees SET balance=balance-10 WHERE id=15";</a:t>
            </a:r>
          </a:p>
          <a:p>
            <a:pPr marL="114300" indent="0">
              <a:buNone/>
            </a:pPr>
            <a:r>
              <a:rPr lang="en-US" dirty="0"/>
              <a:t>$sql2 = "UPDATE employees SET balance=balance+10 WHERE id=22";</a:t>
            </a:r>
          </a:p>
          <a:p>
            <a:pPr marL="114300" indent="0">
              <a:buNone/>
            </a:pPr>
            <a:r>
              <a:rPr lang="en-US" dirty="0"/>
              <a:t>$</a:t>
            </a:r>
            <a:r>
              <a:rPr lang="en-US" dirty="0" err="1"/>
              <a:t>db</a:t>
            </a:r>
            <a:r>
              <a:rPr lang="en-US" dirty="0"/>
              <a:t>-&gt;</a:t>
            </a:r>
            <a:r>
              <a:rPr lang="en-US" dirty="0" err="1"/>
              <a:t>StartTrans</a:t>
            </a:r>
            <a:r>
              <a:rPr lang="en-US" dirty="0"/>
              <a:t>();</a:t>
            </a:r>
          </a:p>
          <a:p>
            <a:pPr marL="114300" indent="0">
              <a:buNone/>
            </a:pPr>
            <a:r>
              <a:rPr lang="en-US" dirty="0"/>
              <a:t>$</a:t>
            </a:r>
            <a:r>
              <a:rPr lang="en-US" dirty="0" err="1"/>
              <a:t>db</a:t>
            </a:r>
            <a:r>
              <a:rPr lang="en-US" dirty="0"/>
              <a:t>-&gt;Execute($</a:t>
            </a:r>
            <a:r>
              <a:rPr lang="en-US" dirty="0" err="1"/>
              <a:t>sql</a:t>
            </a:r>
            <a:r>
              <a:rPr lang="en-US" dirty="0"/>
              <a:t>);</a:t>
            </a:r>
          </a:p>
          <a:p>
            <a:pPr marL="114300" indent="0">
              <a:buNone/>
            </a:pPr>
            <a:r>
              <a:rPr lang="en-US" dirty="0"/>
              <a:t>$</a:t>
            </a:r>
            <a:r>
              <a:rPr lang="en-US" dirty="0" err="1"/>
              <a:t>db</a:t>
            </a:r>
            <a:r>
              <a:rPr lang="en-US" dirty="0"/>
              <a:t>-&gt;Execute($sql2);</a:t>
            </a:r>
          </a:p>
          <a:p>
            <a:pPr marL="114300" indent="0">
              <a:buNone/>
            </a:pPr>
            <a:r>
              <a:rPr lang="en-US" dirty="0"/>
              <a:t>$</a:t>
            </a:r>
            <a:r>
              <a:rPr lang="en-US" dirty="0" err="1"/>
              <a:t>db</a:t>
            </a:r>
            <a:r>
              <a:rPr lang="en-US" dirty="0"/>
              <a:t>-&gt;</a:t>
            </a:r>
            <a:r>
              <a:rPr lang="en-US" dirty="0" err="1"/>
              <a:t>CompleteTrans</a:t>
            </a:r>
            <a:r>
              <a:rPr lang="en-US" dirty="0" smtClean="0"/>
              <a:t>();</a:t>
            </a:r>
          </a:p>
          <a:p>
            <a:pPr marL="114300" indent="0">
              <a:buNone/>
            </a:pPr>
            <a:endParaRPr lang="en-US" dirty="0"/>
          </a:p>
          <a:p>
            <a:pPr marL="114300" indent="0">
              <a:buNone/>
            </a:pPr>
            <a:r>
              <a:rPr lang="en-US" dirty="0"/>
              <a:t>This example adds 10 to one employee's balance, and subtracts it from another, handling the two queries as one transaction</a:t>
            </a:r>
            <a:r>
              <a:rPr lang="en-US" dirty="0" smtClean="0"/>
              <a:t>.</a:t>
            </a:r>
          </a:p>
          <a:p>
            <a:pPr marL="114300" indent="0">
              <a:buNone/>
            </a:pPr>
            <a:endParaRPr lang="en-US" dirty="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a:p>
          <a:p>
            <a:endParaRPr lang="en-US" dirty="0"/>
          </a:p>
        </p:txBody>
      </p:sp>
    </p:spTree>
    <p:extLst>
      <p:ext uri="{BB962C8B-B14F-4D97-AF65-F5344CB8AC3E}">
        <p14:creationId xmlns:p14="http://schemas.microsoft.com/office/powerpoint/2010/main" val="840166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t>Of course you may need to know whether the transaction has failed or not, and </a:t>
            </a:r>
            <a:r>
              <a:rPr lang="en-US" dirty="0" smtClean="0"/>
              <a:t>It </a:t>
            </a:r>
            <a:r>
              <a:rPr lang="en-US" dirty="0"/>
              <a:t>provides the </a:t>
            </a:r>
            <a:r>
              <a:rPr lang="en-US" dirty="0" err="1"/>
              <a:t>HasFailedTrans</a:t>
            </a:r>
            <a:r>
              <a:rPr lang="en-US" dirty="0"/>
              <a:t>() function to do this, which returns true if there was an error (or you specifically called </a:t>
            </a:r>
            <a:r>
              <a:rPr lang="en-US" dirty="0" err="1"/>
              <a:t>FailTrans</a:t>
            </a:r>
            <a:r>
              <a:rPr lang="en-US" dirty="0"/>
              <a:t>()), or false if not.</a:t>
            </a:r>
          </a:p>
          <a:p>
            <a:endParaRPr lang="en-US" dirty="0"/>
          </a:p>
          <a:p>
            <a:pPr marL="114300" indent="0">
              <a:buNone/>
            </a:pPr>
            <a:r>
              <a:rPr lang="en-US" dirty="0" smtClean="0"/>
              <a:t>$</a:t>
            </a:r>
            <a:r>
              <a:rPr lang="en-US" dirty="0"/>
              <a:t>sql1 = "UPDATE employees SET balance=balance-10 WHERE id=15";</a:t>
            </a:r>
          </a:p>
          <a:p>
            <a:pPr marL="114300" indent="0">
              <a:buNone/>
            </a:pPr>
            <a:r>
              <a:rPr lang="en-US" dirty="0"/>
              <a:t>$sql2 = "UPDATE employees SET balance=balance+10 WHERE id=22";</a:t>
            </a:r>
          </a:p>
          <a:p>
            <a:pPr marL="114300" indent="0">
              <a:buNone/>
            </a:pPr>
            <a:r>
              <a:rPr lang="en-US" dirty="0"/>
              <a:t>$</a:t>
            </a:r>
            <a:r>
              <a:rPr lang="en-US" dirty="0" err="1"/>
              <a:t>db</a:t>
            </a:r>
            <a:r>
              <a:rPr lang="en-US" dirty="0"/>
              <a:t>-&gt;</a:t>
            </a:r>
            <a:r>
              <a:rPr lang="en-US" dirty="0" err="1"/>
              <a:t>StartTrans</a:t>
            </a:r>
            <a:r>
              <a:rPr lang="en-US" dirty="0"/>
              <a:t>();</a:t>
            </a:r>
          </a:p>
          <a:p>
            <a:pPr marL="114300" indent="0">
              <a:buNone/>
            </a:pPr>
            <a:r>
              <a:rPr lang="en-US" dirty="0"/>
              <a:t>$</a:t>
            </a:r>
            <a:r>
              <a:rPr lang="en-US" dirty="0" err="1"/>
              <a:t>db</a:t>
            </a:r>
            <a:r>
              <a:rPr lang="en-US" dirty="0"/>
              <a:t>-&gt;Execute($</a:t>
            </a:r>
            <a:r>
              <a:rPr lang="en-US" dirty="0" err="1"/>
              <a:t>sql</a:t>
            </a:r>
            <a:r>
              <a:rPr lang="en-US" dirty="0"/>
              <a:t>);</a:t>
            </a:r>
          </a:p>
          <a:p>
            <a:pPr marL="114300" indent="0">
              <a:buNone/>
            </a:pPr>
            <a:r>
              <a:rPr lang="en-US" dirty="0"/>
              <a:t>$</a:t>
            </a:r>
            <a:r>
              <a:rPr lang="en-US" dirty="0" err="1"/>
              <a:t>db</a:t>
            </a:r>
            <a:r>
              <a:rPr lang="en-US" dirty="0"/>
              <a:t>-&gt;Execute($sql2);</a:t>
            </a:r>
          </a:p>
          <a:p>
            <a:pPr marL="114300" indent="0">
              <a:buNone/>
            </a:pPr>
            <a:r>
              <a:rPr lang="en-US" dirty="0"/>
              <a:t>$</a:t>
            </a:r>
            <a:r>
              <a:rPr lang="en-US" dirty="0" err="1"/>
              <a:t>db</a:t>
            </a:r>
            <a:r>
              <a:rPr lang="en-US" dirty="0"/>
              <a:t>-&gt;</a:t>
            </a:r>
            <a:r>
              <a:rPr lang="en-US" dirty="0" err="1"/>
              <a:t>CompleteTrans</a:t>
            </a:r>
            <a:r>
              <a:rPr lang="en-US" dirty="0"/>
              <a:t>();</a:t>
            </a:r>
          </a:p>
          <a:p>
            <a:pPr marL="114300" indent="0">
              <a:buNone/>
            </a:pPr>
            <a:r>
              <a:rPr lang="en-US" dirty="0" smtClean="0"/>
              <a:t>if </a:t>
            </a:r>
            <a:r>
              <a:rPr lang="en-US" dirty="0"/>
              <a:t>($</a:t>
            </a:r>
            <a:r>
              <a:rPr lang="en-US" dirty="0" err="1"/>
              <a:t>db</a:t>
            </a:r>
            <a:r>
              <a:rPr lang="en-US" dirty="0"/>
              <a:t>-&gt;</a:t>
            </a:r>
            <a:r>
              <a:rPr lang="en-US" dirty="0" err="1"/>
              <a:t>HasFailedTrans</a:t>
            </a:r>
            <a:r>
              <a:rPr lang="en-US" dirty="0"/>
              <a:t>()) {</a:t>
            </a:r>
          </a:p>
          <a:p>
            <a:pPr marL="114300" indent="0">
              <a:buNone/>
            </a:pPr>
            <a:r>
              <a:rPr lang="en-US" dirty="0"/>
              <a:t>	// Something went wrong</a:t>
            </a:r>
          </a:p>
          <a:p>
            <a:pPr marL="114300" indent="0">
              <a:buNone/>
            </a:pPr>
            <a:r>
              <a:rPr lang="en-US" dirty="0" smtClean="0"/>
              <a:t>			}</a:t>
            </a:r>
            <a:endParaRPr lang="en-US" dirty="0"/>
          </a:p>
        </p:txBody>
      </p:sp>
    </p:spTree>
    <p:extLst>
      <p:ext uri="{BB962C8B-B14F-4D97-AF65-F5344CB8AC3E}">
        <p14:creationId xmlns:p14="http://schemas.microsoft.com/office/powerpoint/2010/main" val="3990559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39000" cy="646331"/>
          </a:xfrm>
          <a:prstGeom prst="rect">
            <a:avLst/>
          </a:prstGeom>
          <a:noFill/>
        </p:spPr>
        <p:txBody>
          <a:bodyPr wrap="square" rtlCol="0">
            <a:spAutoFit/>
          </a:bodyPr>
          <a:lstStyle/>
          <a:p>
            <a:pPr algn="ctr"/>
            <a:r>
              <a:rPr lang="en-GB" sz="3600" dirty="0" smtClean="0"/>
              <a:t>Java Connection To MySQL</a:t>
            </a:r>
            <a:endParaRPr lang="en-US" sz="3600" dirty="0"/>
          </a:p>
        </p:txBody>
      </p:sp>
      <p:sp>
        <p:nvSpPr>
          <p:cNvPr id="4" name="TextBox 3"/>
          <p:cNvSpPr txBox="1"/>
          <p:nvPr/>
        </p:nvSpPr>
        <p:spPr>
          <a:xfrm>
            <a:off x="609600" y="1179731"/>
            <a:ext cx="7391400" cy="5632311"/>
          </a:xfrm>
          <a:prstGeom prst="rect">
            <a:avLst/>
          </a:prstGeom>
          <a:noFill/>
        </p:spPr>
        <p:txBody>
          <a:bodyPr wrap="square" rtlCol="0">
            <a:spAutoFit/>
          </a:bodyPr>
          <a:lstStyle/>
          <a:p>
            <a:pPr>
              <a:buFont typeface="Arial" pitchFamily="34" charset="0"/>
              <a:buChar char="•"/>
            </a:pPr>
            <a:r>
              <a:rPr lang="en-US" dirty="0" smtClean="0"/>
              <a:t>Before Connection first add JDBC connector Jar file to libraries.</a:t>
            </a:r>
          </a:p>
          <a:p>
            <a:pPr>
              <a:buFont typeface="Arial" pitchFamily="34" charset="0"/>
              <a:buChar char="•"/>
            </a:pPr>
            <a:r>
              <a:rPr lang="en-US" dirty="0" smtClean="0"/>
              <a:t>Make a project in java (</a:t>
            </a:r>
            <a:r>
              <a:rPr lang="en-US" dirty="0" err="1" smtClean="0"/>
              <a:t>NetBeans</a:t>
            </a:r>
            <a:r>
              <a:rPr lang="en-US" dirty="0" smtClean="0"/>
              <a:t>).</a:t>
            </a:r>
          </a:p>
          <a:p>
            <a:pPr>
              <a:buFont typeface="Arial" pitchFamily="34" charset="0"/>
              <a:buChar char="•"/>
            </a:pPr>
            <a:r>
              <a:rPr lang="en-US" dirty="0" smtClean="0"/>
              <a:t>Add a class and name it </a:t>
            </a:r>
            <a:r>
              <a:rPr lang="en-US" dirty="0" err="1" smtClean="0"/>
              <a:t>dbconnect</a:t>
            </a:r>
            <a:r>
              <a:rPr lang="en-US" dirty="0" smtClean="0"/>
              <a:t>. </a:t>
            </a:r>
          </a:p>
          <a:p>
            <a:r>
              <a:rPr lang="en-US" dirty="0" smtClean="0"/>
              <a:t>import </a:t>
            </a:r>
            <a:r>
              <a:rPr lang="en-US" dirty="0"/>
              <a:t>java.sql.*;</a:t>
            </a:r>
          </a:p>
          <a:p>
            <a:r>
              <a:rPr lang="en-US" dirty="0"/>
              <a:t>public class </a:t>
            </a:r>
            <a:r>
              <a:rPr lang="en-US" dirty="0" err="1"/>
              <a:t>dbconnect</a:t>
            </a:r>
            <a:r>
              <a:rPr lang="en-US" dirty="0"/>
              <a:t> {</a:t>
            </a:r>
          </a:p>
          <a:p>
            <a:r>
              <a:rPr lang="en-US" dirty="0"/>
              <a:t>  </a:t>
            </a:r>
            <a:r>
              <a:rPr lang="en-US" dirty="0" smtClean="0"/>
              <a:t>  private </a:t>
            </a:r>
            <a:r>
              <a:rPr lang="en-US" dirty="0"/>
              <a:t>Connection con</a:t>
            </a:r>
            <a:r>
              <a:rPr lang="en-US" dirty="0" smtClean="0"/>
              <a:t>; //connection type variable</a:t>
            </a:r>
            <a:endParaRPr lang="en-US" dirty="0"/>
          </a:p>
          <a:p>
            <a:r>
              <a:rPr lang="en-US" dirty="0"/>
              <a:t>    private Statement </a:t>
            </a:r>
            <a:r>
              <a:rPr lang="en-US" dirty="0" err="1"/>
              <a:t>st</a:t>
            </a:r>
            <a:r>
              <a:rPr lang="en-US" dirty="0" smtClean="0"/>
              <a:t>;</a:t>
            </a:r>
            <a:endParaRPr lang="en-US" dirty="0"/>
          </a:p>
          <a:p>
            <a:r>
              <a:rPr lang="en-US" dirty="0"/>
              <a:t>    public </a:t>
            </a:r>
            <a:r>
              <a:rPr lang="en-US" dirty="0" err="1"/>
              <a:t>PreparedStatement</a:t>
            </a:r>
            <a:r>
              <a:rPr lang="en-US" dirty="0"/>
              <a:t> </a:t>
            </a:r>
            <a:r>
              <a:rPr lang="en-US" dirty="0" err="1"/>
              <a:t>stt</a:t>
            </a:r>
            <a:r>
              <a:rPr lang="en-US" dirty="0" smtClean="0"/>
              <a:t>; //for prepared statement used later</a:t>
            </a:r>
            <a:endParaRPr lang="en-US" dirty="0"/>
          </a:p>
          <a:p>
            <a:r>
              <a:rPr lang="en-US" dirty="0"/>
              <a:t>    private </a:t>
            </a:r>
            <a:r>
              <a:rPr lang="en-US" dirty="0" err="1"/>
              <a:t>ResultSet</a:t>
            </a:r>
            <a:r>
              <a:rPr lang="en-US" dirty="0"/>
              <a:t> </a:t>
            </a:r>
            <a:r>
              <a:rPr lang="en-US" dirty="0" err="1"/>
              <a:t>rs</a:t>
            </a:r>
            <a:r>
              <a:rPr lang="en-US" dirty="0"/>
              <a:t>;</a:t>
            </a:r>
          </a:p>
          <a:p>
            <a:r>
              <a:rPr lang="en-US" dirty="0"/>
              <a:t>    public </a:t>
            </a:r>
            <a:r>
              <a:rPr lang="en-US" dirty="0" err="1"/>
              <a:t>dbconnect</a:t>
            </a:r>
            <a:r>
              <a:rPr lang="en-US" dirty="0"/>
              <a:t>()</a:t>
            </a:r>
          </a:p>
          <a:p>
            <a:r>
              <a:rPr lang="en-US" dirty="0"/>
              <a:t>    </a:t>
            </a:r>
            <a:r>
              <a:rPr lang="en-US" dirty="0" smtClean="0"/>
              <a:t>{try</a:t>
            </a:r>
            <a:endParaRPr lang="en-US" dirty="0"/>
          </a:p>
          <a:p>
            <a:r>
              <a:rPr lang="en-US" dirty="0"/>
              <a:t>        {</a:t>
            </a:r>
          </a:p>
          <a:p>
            <a:r>
              <a:rPr lang="en-US" dirty="0"/>
              <a:t>            </a:t>
            </a:r>
            <a:r>
              <a:rPr lang="en-US" dirty="0" err="1"/>
              <a:t>Class.forName</a:t>
            </a:r>
            <a:r>
              <a:rPr lang="en-US" dirty="0"/>
              <a:t>("</a:t>
            </a:r>
            <a:r>
              <a:rPr lang="en-US" dirty="0" err="1"/>
              <a:t>com.mysql.cj.jdbc.Driver</a:t>
            </a:r>
            <a:r>
              <a:rPr lang="en-US" dirty="0"/>
              <a:t>");</a:t>
            </a:r>
          </a:p>
          <a:p>
            <a:r>
              <a:rPr lang="en-US" dirty="0"/>
              <a:t>            con = </a:t>
            </a:r>
            <a:r>
              <a:rPr lang="en-US" dirty="0" err="1"/>
              <a:t>DriverManager.getConnection</a:t>
            </a:r>
            <a:r>
              <a:rPr lang="en-US" dirty="0"/>
              <a:t>("</a:t>
            </a:r>
            <a:r>
              <a:rPr lang="en-US" dirty="0" err="1"/>
              <a:t>jdbc:mysql</a:t>
            </a:r>
            <a:r>
              <a:rPr lang="en-US" dirty="0"/>
              <a:t>://localhost:3306/</a:t>
            </a:r>
            <a:r>
              <a:rPr lang="en-US" dirty="0" err="1"/>
              <a:t>test","root</a:t>
            </a:r>
            <a:r>
              <a:rPr lang="en-US" dirty="0"/>
              <a:t>","");</a:t>
            </a:r>
          </a:p>
          <a:p>
            <a:r>
              <a:rPr lang="en-US" dirty="0"/>
              <a:t>            </a:t>
            </a:r>
            <a:r>
              <a:rPr lang="en-US" dirty="0" smtClean="0"/>
              <a:t> </a:t>
            </a:r>
            <a:r>
              <a:rPr lang="en-US" dirty="0" err="1"/>
              <a:t>st</a:t>
            </a:r>
            <a:r>
              <a:rPr lang="en-US" dirty="0"/>
              <a:t> = </a:t>
            </a:r>
            <a:r>
              <a:rPr lang="en-US" dirty="0" err="1"/>
              <a:t>con.createStatement</a:t>
            </a:r>
            <a:r>
              <a:rPr lang="en-US" dirty="0"/>
              <a:t>();</a:t>
            </a:r>
          </a:p>
          <a:p>
            <a:r>
              <a:rPr lang="en-US" dirty="0"/>
              <a:t>            </a:t>
            </a:r>
            <a:r>
              <a:rPr lang="en-US" dirty="0" err="1"/>
              <a:t>System.out.println</a:t>
            </a:r>
            <a:r>
              <a:rPr lang="en-US" dirty="0"/>
              <a:t>("connected");</a:t>
            </a:r>
          </a:p>
          <a:p>
            <a:r>
              <a:rPr lang="en-US" dirty="0"/>
              <a:t>            </a:t>
            </a:r>
            <a:r>
              <a:rPr lang="en-US" dirty="0" smtClean="0"/>
              <a:t> }catch(</a:t>
            </a:r>
            <a:r>
              <a:rPr lang="en-US" dirty="0" err="1" smtClean="0"/>
              <a:t>ClassNotFoundException</a:t>
            </a:r>
            <a:r>
              <a:rPr lang="en-US" dirty="0" smtClean="0"/>
              <a:t> </a:t>
            </a:r>
            <a:r>
              <a:rPr lang="en-US" dirty="0"/>
              <a:t>| </a:t>
            </a:r>
            <a:r>
              <a:rPr lang="en-US" dirty="0" err="1"/>
              <a:t>SQLException</a:t>
            </a:r>
            <a:r>
              <a:rPr lang="en-US" dirty="0"/>
              <a:t> ex){</a:t>
            </a:r>
          </a:p>
          <a:p>
            <a:r>
              <a:rPr lang="en-US" dirty="0" smtClean="0"/>
              <a:t>        </a:t>
            </a:r>
            <a:r>
              <a:rPr lang="en-US" dirty="0" err="1" smtClean="0"/>
              <a:t>System.out.println</a:t>
            </a:r>
            <a:r>
              <a:rPr lang="en-US" dirty="0" smtClean="0"/>
              <a:t>("error :"+ ex);</a:t>
            </a:r>
          </a:p>
          <a:p>
            <a:r>
              <a:rPr lang="en-US" dirty="0" smtClean="0"/>
              <a:t>    } } </a:t>
            </a:r>
            <a:endParaRPr lang="en-US" dirty="0"/>
          </a:p>
        </p:txBody>
      </p:sp>
    </p:spTree>
    <p:extLst>
      <p:ext uri="{BB962C8B-B14F-4D97-AF65-F5344CB8AC3E}">
        <p14:creationId xmlns:p14="http://schemas.microsoft.com/office/powerpoint/2010/main" val="3760780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136339"/>
            <a:ext cx="7010400" cy="3139321"/>
          </a:xfrm>
          <a:prstGeom prst="rect">
            <a:avLst/>
          </a:prstGeom>
        </p:spPr>
        <p:txBody>
          <a:bodyPr wrap="square">
            <a:spAutoFit/>
          </a:bodyPr>
          <a:lstStyle/>
          <a:p>
            <a:r>
              <a:rPr lang="en-GB" dirty="0" smtClean="0"/>
              <a:t>//In Java Main Class  make an object of </a:t>
            </a:r>
            <a:r>
              <a:rPr lang="en-GB" dirty="0" err="1" smtClean="0"/>
              <a:t>dbconnect</a:t>
            </a:r>
            <a:r>
              <a:rPr lang="en-GB" dirty="0" smtClean="0"/>
              <a:t> class to call its constructor</a:t>
            </a:r>
            <a:endParaRPr lang="en-US" dirty="0" smtClean="0"/>
          </a:p>
          <a:p>
            <a:endParaRPr lang="en-US" dirty="0"/>
          </a:p>
          <a:p>
            <a:r>
              <a:rPr lang="en-US" dirty="0" smtClean="0"/>
              <a:t>import </a:t>
            </a:r>
            <a:r>
              <a:rPr lang="en-US" dirty="0" err="1"/>
              <a:t>java.sql.SQLException</a:t>
            </a:r>
            <a:r>
              <a:rPr lang="en-US" dirty="0"/>
              <a:t>;</a:t>
            </a:r>
          </a:p>
          <a:p>
            <a:endParaRPr lang="en-US" dirty="0"/>
          </a:p>
          <a:p>
            <a:r>
              <a:rPr lang="en-US" dirty="0" smtClean="0"/>
              <a:t>public </a:t>
            </a:r>
            <a:r>
              <a:rPr lang="en-US" dirty="0"/>
              <a:t>class main {</a:t>
            </a:r>
          </a:p>
          <a:p>
            <a:endParaRPr lang="en-US" dirty="0"/>
          </a:p>
          <a:p>
            <a:r>
              <a:rPr lang="en-US" dirty="0"/>
              <a:t>    </a:t>
            </a:r>
          </a:p>
          <a:p>
            <a:r>
              <a:rPr lang="en-US" dirty="0"/>
              <a:t>    public static void main(String[] </a:t>
            </a:r>
            <a:r>
              <a:rPr lang="en-US" dirty="0" err="1"/>
              <a:t>args</a:t>
            </a:r>
            <a:r>
              <a:rPr lang="en-US" dirty="0"/>
              <a:t>) throws </a:t>
            </a:r>
            <a:r>
              <a:rPr lang="en-US" dirty="0" err="1"/>
              <a:t>SQLException</a:t>
            </a:r>
            <a:r>
              <a:rPr lang="en-US" dirty="0"/>
              <a:t> {</a:t>
            </a:r>
          </a:p>
          <a:p>
            <a:r>
              <a:rPr lang="en-US" dirty="0"/>
              <a:t>       </a:t>
            </a:r>
            <a:r>
              <a:rPr lang="en-US" dirty="0" err="1"/>
              <a:t>dbconnect</a:t>
            </a:r>
            <a:r>
              <a:rPr lang="en-US" dirty="0"/>
              <a:t> connect =new </a:t>
            </a:r>
            <a:r>
              <a:rPr lang="en-US" dirty="0" err="1"/>
              <a:t>dbconnect</a:t>
            </a:r>
            <a:r>
              <a:rPr lang="en-US" dirty="0" smtClean="0"/>
              <a:t>();</a:t>
            </a:r>
          </a:p>
          <a:p>
            <a:r>
              <a:rPr lang="en-GB" dirty="0" smtClean="0"/>
              <a:t>}</a:t>
            </a:r>
            <a:endParaRPr lang="en-US" dirty="0"/>
          </a:p>
        </p:txBody>
      </p:sp>
    </p:spTree>
    <p:extLst>
      <p:ext uri="{BB962C8B-B14F-4D97-AF65-F5344CB8AC3E}">
        <p14:creationId xmlns:p14="http://schemas.microsoft.com/office/powerpoint/2010/main" val="3009437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7086600" cy="646331"/>
          </a:xfrm>
          <a:prstGeom prst="rect">
            <a:avLst/>
          </a:prstGeom>
          <a:noFill/>
        </p:spPr>
        <p:txBody>
          <a:bodyPr wrap="square" rtlCol="0">
            <a:spAutoFit/>
          </a:bodyPr>
          <a:lstStyle/>
          <a:p>
            <a:pPr algn="ctr"/>
            <a:r>
              <a:rPr lang="en-GB" sz="3600" dirty="0" smtClean="0"/>
              <a:t>Creating Database</a:t>
            </a:r>
            <a:endParaRPr lang="en-US" sz="3600" dirty="0"/>
          </a:p>
        </p:txBody>
      </p:sp>
      <p:sp>
        <p:nvSpPr>
          <p:cNvPr id="3" name="TextBox 2"/>
          <p:cNvSpPr txBox="1"/>
          <p:nvPr/>
        </p:nvSpPr>
        <p:spPr>
          <a:xfrm>
            <a:off x="228600" y="1066800"/>
            <a:ext cx="7543800" cy="4801314"/>
          </a:xfrm>
          <a:prstGeom prst="rect">
            <a:avLst/>
          </a:prstGeom>
          <a:noFill/>
        </p:spPr>
        <p:txBody>
          <a:bodyPr wrap="square" rtlCol="0">
            <a:spAutoFit/>
          </a:bodyPr>
          <a:lstStyle/>
          <a:p>
            <a:r>
              <a:rPr lang="en-US" dirty="0"/>
              <a:t>public void </a:t>
            </a:r>
            <a:r>
              <a:rPr lang="en-US" dirty="0" err="1"/>
              <a:t>create_database</a:t>
            </a:r>
            <a:r>
              <a:rPr lang="en-US" dirty="0"/>
              <a:t> () throws </a:t>
            </a:r>
            <a:r>
              <a:rPr lang="en-US" dirty="0" err="1"/>
              <a:t>SQLException</a:t>
            </a:r>
            <a:endParaRPr lang="en-US" dirty="0"/>
          </a:p>
          <a:p>
            <a:r>
              <a:rPr lang="en-US" dirty="0"/>
              <a:t>    {</a:t>
            </a:r>
          </a:p>
          <a:p>
            <a:r>
              <a:rPr lang="en-US" dirty="0"/>
              <a:t>        String query;</a:t>
            </a:r>
          </a:p>
          <a:p>
            <a:r>
              <a:rPr lang="en-US" dirty="0"/>
              <a:t>        query="CREATE DATABASE IF NOT EXISTS </a:t>
            </a:r>
            <a:r>
              <a:rPr lang="en-US" dirty="0" err="1"/>
              <a:t>customers_db</a:t>
            </a:r>
            <a:r>
              <a:rPr lang="en-US" dirty="0"/>
              <a:t>";</a:t>
            </a:r>
          </a:p>
          <a:p>
            <a:r>
              <a:rPr lang="en-US" dirty="0"/>
              <a:t>        </a:t>
            </a:r>
            <a:r>
              <a:rPr lang="en-US" dirty="0" err="1"/>
              <a:t>st.executeUpdate</a:t>
            </a:r>
            <a:r>
              <a:rPr lang="en-US" dirty="0"/>
              <a:t>(query);</a:t>
            </a:r>
          </a:p>
          <a:p>
            <a:endParaRPr lang="en-US" dirty="0"/>
          </a:p>
          <a:p>
            <a:r>
              <a:rPr lang="en-US" dirty="0"/>
              <a:t>        </a:t>
            </a:r>
            <a:r>
              <a:rPr lang="en-US" dirty="0" err="1"/>
              <a:t>System.out.println</a:t>
            </a:r>
            <a:r>
              <a:rPr lang="en-US" dirty="0"/>
              <a:t>("database has successfully been created");</a:t>
            </a:r>
          </a:p>
          <a:p>
            <a:r>
              <a:rPr lang="en-US" dirty="0"/>
              <a:t>    </a:t>
            </a:r>
            <a:r>
              <a:rPr lang="en-US" dirty="0" smtClean="0"/>
              <a:t>}</a:t>
            </a:r>
          </a:p>
          <a:p>
            <a:r>
              <a:rPr lang="en-GB" dirty="0" smtClean="0"/>
              <a:t>//Java main Class call this method to see output</a:t>
            </a:r>
          </a:p>
          <a:p>
            <a:r>
              <a:rPr lang="en-GB" dirty="0"/>
              <a:t>import </a:t>
            </a:r>
            <a:r>
              <a:rPr lang="en-GB" dirty="0" err="1"/>
              <a:t>java.sql.SQLException</a:t>
            </a:r>
            <a:r>
              <a:rPr lang="en-GB" dirty="0"/>
              <a:t>;</a:t>
            </a:r>
          </a:p>
          <a:p>
            <a:r>
              <a:rPr lang="en-GB" dirty="0" smtClean="0"/>
              <a:t>public </a:t>
            </a:r>
            <a:r>
              <a:rPr lang="en-GB" dirty="0"/>
              <a:t>class main {</a:t>
            </a:r>
          </a:p>
          <a:p>
            <a:endParaRPr lang="en-GB" dirty="0"/>
          </a:p>
          <a:p>
            <a:r>
              <a:rPr lang="en-GB" dirty="0"/>
              <a:t>    </a:t>
            </a:r>
          </a:p>
          <a:p>
            <a:r>
              <a:rPr lang="en-GB" dirty="0"/>
              <a:t>    public static void main(String[] </a:t>
            </a:r>
            <a:r>
              <a:rPr lang="en-GB" dirty="0" err="1"/>
              <a:t>args</a:t>
            </a:r>
            <a:r>
              <a:rPr lang="en-GB" dirty="0"/>
              <a:t>) throws </a:t>
            </a:r>
            <a:r>
              <a:rPr lang="en-GB" dirty="0" err="1"/>
              <a:t>SQLException</a:t>
            </a:r>
            <a:r>
              <a:rPr lang="en-GB" dirty="0"/>
              <a:t> {</a:t>
            </a:r>
          </a:p>
          <a:p>
            <a:r>
              <a:rPr lang="en-GB" dirty="0"/>
              <a:t>       </a:t>
            </a:r>
            <a:r>
              <a:rPr lang="en-GB" dirty="0" err="1"/>
              <a:t>dbconnect</a:t>
            </a:r>
            <a:r>
              <a:rPr lang="en-GB" dirty="0"/>
              <a:t> connect =new </a:t>
            </a:r>
            <a:r>
              <a:rPr lang="en-GB" dirty="0" err="1"/>
              <a:t>dbconnect</a:t>
            </a:r>
            <a:r>
              <a:rPr lang="en-GB" dirty="0" smtClean="0"/>
              <a:t>();</a:t>
            </a:r>
          </a:p>
          <a:p>
            <a:r>
              <a:rPr lang="en-GB" dirty="0"/>
              <a:t> </a:t>
            </a:r>
            <a:r>
              <a:rPr lang="en-GB" dirty="0" smtClean="0"/>
              <a:t>      </a:t>
            </a:r>
            <a:r>
              <a:rPr lang="en-GB" dirty="0" err="1" smtClean="0"/>
              <a:t>connect.create_database</a:t>
            </a:r>
            <a:r>
              <a:rPr lang="en-GB" dirty="0" smtClean="0"/>
              <a:t>();</a:t>
            </a:r>
          </a:p>
          <a:p>
            <a:r>
              <a:rPr lang="en-GB" dirty="0"/>
              <a:t>}</a:t>
            </a:r>
          </a:p>
        </p:txBody>
      </p:sp>
    </p:spTree>
    <p:extLst>
      <p:ext uri="{BB962C8B-B14F-4D97-AF65-F5344CB8AC3E}">
        <p14:creationId xmlns:p14="http://schemas.microsoft.com/office/powerpoint/2010/main" val="2444939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6858000" cy="769441"/>
          </a:xfrm>
          <a:prstGeom prst="rect">
            <a:avLst/>
          </a:prstGeom>
          <a:noFill/>
        </p:spPr>
        <p:txBody>
          <a:bodyPr wrap="square" rtlCol="0">
            <a:spAutoFit/>
          </a:bodyPr>
          <a:lstStyle/>
          <a:p>
            <a:pPr algn="ctr"/>
            <a:r>
              <a:rPr lang="en-GB" sz="4400" dirty="0" smtClean="0"/>
              <a:t>Creating Tables</a:t>
            </a:r>
            <a:endParaRPr lang="en-US" sz="4400" dirty="0"/>
          </a:p>
        </p:txBody>
      </p:sp>
      <p:sp>
        <p:nvSpPr>
          <p:cNvPr id="3" name="TextBox 2"/>
          <p:cNvSpPr txBox="1"/>
          <p:nvPr/>
        </p:nvSpPr>
        <p:spPr>
          <a:xfrm>
            <a:off x="685800" y="1150441"/>
            <a:ext cx="7162800" cy="4801314"/>
          </a:xfrm>
          <a:prstGeom prst="rect">
            <a:avLst/>
          </a:prstGeom>
          <a:noFill/>
        </p:spPr>
        <p:txBody>
          <a:bodyPr wrap="square" rtlCol="0">
            <a:spAutoFit/>
          </a:bodyPr>
          <a:lstStyle/>
          <a:p>
            <a:r>
              <a:rPr lang="en-US" dirty="0"/>
              <a:t>public void </a:t>
            </a:r>
            <a:r>
              <a:rPr lang="en-US" dirty="0" err="1"/>
              <a:t>create_table</a:t>
            </a:r>
            <a:r>
              <a:rPr lang="en-US" dirty="0"/>
              <a:t> () throws </a:t>
            </a:r>
            <a:r>
              <a:rPr lang="en-US" dirty="0" err="1"/>
              <a:t>SQLException</a:t>
            </a:r>
            <a:endParaRPr lang="en-US" dirty="0"/>
          </a:p>
          <a:p>
            <a:r>
              <a:rPr lang="en-US" dirty="0"/>
              <a:t>    {</a:t>
            </a:r>
          </a:p>
          <a:p>
            <a:r>
              <a:rPr lang="en-US" dirty="0"/>
              <a:t>        </a:t>
            </a:r>
          </a:p>
          <a:p>
            <a:r>
              <a:rPr lang="en-US" dirty="0"/>
              <a:t>        String query = "CREATE TABLE IF NOT EXISTS </a:t>
            </a:r>
            <a:r>
              <a:rPr lang="en-US" dirty="0" err="1"/>
              <a:t>customers_db.customers</a:t>
            </a:r>
            <a:r>
              <a:rPr lang="en-US" dirty="0"/>
              <a:t>("</a:t>
            </a:r>
          </a:p>
          <a:p>
            <a:r>
              <a:rPr lang="en-US" dirty="0"/>
              <a:t>                + "</a:t>
            </a:r>
            <a:r>
              <a:rPr lang="en-US" dirty="0" err="1"/>
              <a:t>customer_id</a:t>
            </a:r>
            <a:r>
              <a:rPr lang="en-US" dirty="0"/>
              <a:t> INT(5) NOT NULL AUTO_INCREMENT,"</a:t>
            </a:r>
          </a:p>
          <a:p>
            <a:r>
              <a:rPr lang="en-US" dirty="0"/>
              <a:t>                + "name VARCHAR(45) NOT NULL,"</a:t>
            </a:r>
          </a:p>
          <a:p>
            <a:r>
              <a:rPr lang="en-US" dirty="0"/>
              <a:t>                + "email VARCHAR(50) DEFAULT NULL,"</a:t>
            </a:r>
          </a:p>
          <a:p>
            <a:r>
              <a:rPr lang="en-US" dirty="0"/>
              <a:t>                + "PRIMARY KEY (</a:t>
            </a:r>
            <a:r>
              <a:rPr lang="en-US" dirty="0" err="1"/>
              <a:t>customer_id</a:t>
            </a:r>
            <a:r>
              <a:rPr lang="en-US" dirty="0"/>
              <a:t>)"</a:t>
            </a:r>
          </a:p>
          <a:p>
            <a:r>
              <a:rPr lang="en-US" dirty="0"/>
              <a:t>                + ");";</a:t>
            </a:r>
          </a:p>
          <a:p>
            <a:endParaRPr lang="en-US" dirty="0"/>
          </a:p>
          <a:p>
            <a:r>
              <a:rPr lang="en-US" dirty="0"/>
              <a:t>        </a:t>
            </a:r>
            <a:r>
              <a:rPr lang="en-US" dirty="0" err="1"/>
              <a:t>st.executeUpdate</a:t>
            </a:r>
            <a:r>
              <a:rPr lang="en-US" dirty="0"/>
              <a:t>(query);</a:t>
            </a:r>
          </a:p>
          <a:p>
            <a:endParaRPr lang="en-US" dirty="0"/>
          </a:p>
          <a:p>
            <a:r>
              <a:rPr lang="en-US" dirty="0"/>
              <a:t>        </a:t>
            </a:r>
            <a:r>
              <a:rPr lang="en-US" dirty="0" err="1"/>
              <a:t>System.out.println</a:t>
            </a:r>
            <a:r>
              <a:rPr lang="en-US" dirty="0"/>
              <a:t>("Customers table has successfully been created");</a:t>
            </a:r>
          </a:p>
          <a:p>
            <a:r>
              <a:rPr lang="en-US" dirty="0"/>
              <a:t>    </a:t>
            </a:r>
            <a:r>
              <a:rPr lang="en-US" dirty="0" smtClean="0"/>
              <a:t>}</a:t>
            </a:r>
          </a:p>
          <a:p>
            <a:r>
              <a:rPr lang="en-GB" dirty="0" smtClean="0"/>
              <a:t>// In Java main class call this method</a:t>
            </a:r>
          </a:p>
          <a:p>
            <a:endParaRPr lang="en-US" dirty="0"/>
          </a:p>
        </p:txBody>
      </p:sp>
    </p:spTree>
    <p:extLst>
      <p:ext uri="{BB962C8B-B14F-4D97-AF65-F5344CB8AC3E}">
        <p14:creationId xmlns:p14="http://schemas.microsoft.com/office/powerpoint/2010/main" val="354003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873" y="1752600"/>
            <a:ext cx="7391400" cy="2031325"/>
          </a:xfrm>
          <a:prstGeom prst="rect">
            <a:avLst/>
          </a:prstGeom>
        </p:spPr>
        <p:txBody>
          <a:bodyPr wrap="square">
            <a:spAutoFit/>
          </a:bodyPr>
          <a:lstStyle/>
          <a:p>
            <a:r>
              <a:rPr lang="en-US" dirty="0"/>
              <a:t>public void </a:t>
            </a:r>
            <a:r>
              <a:rPr lang="en-US" dirty="0" err="1" smtClean="0"/>
              <a:t>insert_data</a:t>
            </a:r>
            <a:r>
              <a:rPr lang="en-US" dirty="0"/>
              <a:t>() throws </a:t>
            </a:r>
            <a:r>
              <a:rPr lang="en-US" dirty="0" err="1"/>
              <a:t>SQLException</a:t>
            </a:r>
            <a:endParaRPr lang="en-US" dirty="0"/>
          </a:p>
          <a:p>
            <a:r>
              <a:rPr lang="en-US" dirty="0"/>
              <a:t>     {</a:t>
            </a:r>
          </a:p>
          <a:p>
            <a:r>
              <a:rPr lang="en-US" dirty="0"/>
              <a:t>        </a:t>
            </a:r>
          </a:p>
          <a:p>
            <a:r>
              <a:rPr lang="en-US" dirty="0"/>
              <a:t>        </a:t>
            </a:r>
            <a:r>
              <a:rPr lang="en-US" dirty="0" err="1"/>
              <a:t>st.executeUpdate</a:t>
            </a:r>
            <a:r>
              <a:rPr lang="en-US" dirty="0"/>
              <a:t>("INSERT INTO persons " + "VALUES (3, 'Hira',23)");</a:t>
            </a:r>
          </a:p>
          <a:p>
            <a:r>
              <a:rPr lang="en-US" dirty="0"/>
              <a:t>        </a:t>
            </a:r>
            <a:r>
              <a:rPr lang="en-US" dirty="0" err="1"/>
              <a:t>System.out.println</a:t>
            </a:r>
            <a:r>
              <a:rPr lang="en-US" dirty="0"/>
              <a:t>("inserted");</a:t>
            </a:r>
          </a:p>
          <a:p>
            <a:r>
              <a:rPr lang="en-US" dirty="0"/>
              <a:t>         </a:t>
            </a:r>
          </a:p>
          <a:p>
            <a:r>
              <a:rPr lang="en-US" dirty="0"/>
              <a:t>     }</a:t>
            </a:r>
          </a:p>
        </p:txBody>
      </p:sp>
      <p:sp>
        <p:nvSpPr>
          <p:cNvPr id="3" name="TextBox 2"/>
          <p:cNvSpPr txBox="1"/>
          <p:nvPr/>
        </p:nvSpPr>
        <p:spPr>
          <a:xfrm>
            <a:off x="685800" y="304800"/>
            <a:ext cx="6858000" cy="646331"/>
          </a:xfrm>
          <a:prstGeom prst="rect">
            <a:avLst/>
          </a:prstGeom>
          <a:noFill/>
        </p:spPr>
        <p:txBody>
          <a:bodyPr wrap="square" rtlCol="0">
            <a:spAutoFit/>
          </a:bodyPr>
          <a:lstStyle/>
          <a:p>
            <a:pPr algn="ctr"/>
            <a:r>
              <a:rPr lang="en-GB" sz="3600" dirty="0" smtClean="0"/>
              <a:t>Inserting Data </a:t>
            </a:r>
            <a:endParaRPr lang="en-US" sz="3600" dirty="0"/>
          </a:p>
        </p:txBody>
      </p:sp>
    </p:spTree>
    <p:extLst>
      <p:ext uri="{BB962C8B-B14F-4D97-AF65-F5344CB8AC3E}">
        <p14:creationId xmlns:p14="http://schemas.microsoft.com/office/powerpoint/2010/main" val="171032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010400" cy="523220"/>
          </a:xfrm>
          <a:prstGeom prst="rect">
            <a:avLst/>
          </a:prstGeom>
          <a:noFill/>
        </p:spPr>
        <p:txBody>
          <a:bodyPr wrap="square" rtlCol="0">
            <a:spAutoFit/>
          </a:bodyPr>
          <a:lstStyle/>
          <a:p>
            <a:pPr algn="ctr"/>
            <a:r>
              <a:rPr lang="en-GB" sz="2800" dirty="0" smtClean="0"/>
              <a:t>Inserting Data Through Prepared Statements</a:t>
            </a:r>
            <a:endParaRPr lang="en-US" sz="2800" dirty="0"/>
          </a:p>
        </p:txBody>
      </p:sp>
      <p:sp>
        <p:nvSpPr>
          <p:cNvPr id="3" name="TextBox 2"/>
          <p:cNvSpPr txBox="1"/>
          <p:nvPr/>
        </p:nvSpPr>
        <p:spPr>
          <a:xfrm>
            <a:off x="671945" y="1752600"/>
            <a:ext cx="6934200" cy="4247317"/>
          </a:xfrm>
          <a:prstGeom prst="rect">
            <a:avLst/>
          </a:prstGeom>
          <a:noFill/>
        </p:spPr>
        <p:txBody>
          <a:bodyPr wrap="square" rtlCol="0">
            <a:spAutoFit/>
          </a:bodyPr>
          <a:lstStyle/>
          <a:p>
            <a:r>
              <a:rPr lang="en-US" dirty="0"/>
              <a:t> public void </a:t>
            </a:r>
            <a:r>
              <a:rPr lang="en-US" dirty="0" err="1"/>
              <a:t>insert_Prepared_Statement</a:t>
            </a:r>
            <a:r>
              <a:rPr lang="en-US" dirty="0"/>
              <a:t>() throws </a:t>
            </a:r>
            <a:r>
              <a:rPr lang="en-US" dirty="0" err="1"/>
              <a:t>SQLException</a:t>
            </a:r>
            <a:endParaRPr lang="en-US" dirty="0"/>
          </a:p>
          <a:p>
            <a:r>
              <a:rPr lang="en-US" dirty="0"/>
              <a:t>    {</a:t>
            </a:r>
          </a:p>
          <a:p>
            <a:r>
              <a:rPr lang="en-US" dirty="0"/>
              <a:t>        String query;</a:t>
            </a:r>
          </a:p>
          <a:p>
            <a:r>
              <a:rPr lang="en-US" dirty="0"/>
              <a:t>        query="insert into persons (</a:t>
            </a:r>
            <a:r>
              <a:rPr lang="en-US" dirty="0" err="1"/>
              <a:t>id,name,age</a:t>
            </a:r>
            <a:r>
              <a:rPr lang="en-US" dirty="0"/>
              <a:t> )" +"VALUES(?, ?, ?)";</a:t>
            </a:r>
          </a:p>
          <a:p>
            <a:r>
              <a:rPr lang="en-US" dirty="0"/>
              <a:t>       </a:t>
            </a:r>
            <a:r>
              <a:rPr lang="en-US" dirty="0" err="1"/>
              <a:t>stt</a:t>
            </a:r>
            <a:r>
              <a:rPr lang="en-US" dirty="0"/>
              <a:t>=</a:t>
            </a:r>
            <a:r>
              <a:rPr lang="en-US" dirty="0" err="1"/>
              <a:t>con.prepareStatement</a:t>
            </a:r>
            <a:r>
              <a:rPr lang="en-US" dirty="0"/>
              <a:t>(query</a:t>
            </a:r>
            <a:r>
              <a:rPr lang="en-US" dirty="0" smtClean="0"/>
              <a:t>);</a:t>
            </a:r>
          </a:p>
          <a:p>
            <a:r>
              <a:rPr lang="en-US" dirty="0"/>
              <a:t> </a:t>
            </a:r>
            <a:r>
              <a:rPr lang="en-US" dirty="0" smtClean="0"/>
              <a:t>     //</a:t>
            </a:r>
            <a:r>
              <a:rPr lang="en-US" dirty="0" err="1" smtClean="0"/>
              <a:t>stt</a:t>
            </a:r>
            <a:r>
              <a:rPr lang="en-US" dirty="0" smtClean="0"/>
              <a:t> is the prepared statement type variable declare in the class</a:t>
            </a:r>
            <a:endParaRPr lang="en-US" dirty="0"/>
          </a:p>
          <a:p>
            <a:r>
              <a:rPr lang="en-US" dirty="0"/>
              <a:t>       </a:t>
            </a:r>
            <a:r>
              <a:rPr lang="en-US" dirty="0" err="1"/>
              <a:t>stt.setInt</a:t>
            </a:r>
            <a:r>
              <a:rPr lang="en-US" dirty="0"/>
              <a:t>(1,9);</a:t>
            </a:r>
          </a:p>
          <a:p>
            <a:r>
              <a:rPr lang="en-US" dirty="0"/>
              <a:t>       </a:t>
            </a:r>
            <a:r>
              <a:rPr lang="en-US" dirty="0" err="1"/>
              <a:t>stt.setString</a:t>
            </a:r>
            <a:r>
              <a:rPr lang="en-US" dirty="0"/>
              <a:t>(2, "Ayesha");</a:t>
            </a:r>
          </a:p>
          <a:p>
            <a:r>
              <a:rPr lang="en-US" dirty="0"/>
              <a:t>       </a:t>
            </a:r>
            <a:r>
              <a:rPr lang="en-US" dirty="0" err="1"/>
              <a:t>stt.setInt</a:t>
            </a:r>
            <a:r>
              <a:rPr lang="en-US" dirty="0"/>
              <a:t>(3,25);</a:t>
            </a:r>
          </a:p>
          <a:p>
            <a:r>
              <a:rPr lang="en-US" dirty="0"/>
              <a:t>       </a:t>
            </a:r>
            <a:r>
              <a:rPr lang="en-US" dirty="0" err="1"/>
              <a:t>stt.setInt</a:t>
            </a:r>
            <a:r>
              <a:rPr lang="en-US" dirty="0"/>
              <a:t>(1,7);</a:t>
            </a:r>
          </a:p>
          <a:p>
            <a:r>
              <a:rPr lang="en-US" dirty="0"/>
              <a:t>       </a:t>
            </a:r>
            <a:r>
              <a:rPr lang="en-US" dirty="0" err="1"/>
              <a:t>stt.setString</a:t>
            </a:r>
            <a:r>
              <a:rPr lang="en-US" dirty="0"/>
              <a:t>(2,"Aniqa");</a:t>
            </a:r>
          </a:p>
          <a:p>
            <a:r>
              <a:rPr lang="en-US" dirty="0"/>
              <a:t>       </a:t>
            </a:r>
            <a:r>
              <a:rPr lang="en-US" dirty="0" err="1"/>
              <a:t>stt.setInt</a:t>
            </a:r>
            <a:r>
              <a:rPr lang="en-US" dirty="0"/>
              <a:t>(3,56);</a:t>
            </a:r>
          </a:p>
          <a:p>
            <a:r>
              <a:rPr lang="en-US" dirty="0"/>
              <a:t>       </a:t>
            </a:r>
            <a:r>
              <a:rPr lang="en-US" dirty="0" err="1"/>
              <a:t>stt.execute</a:t>
            </a:r>
            <a:r>
              <a:rPr lang="en-US" dirty="0"/>
              <a:t>();</a:t>
            </a:r>
          </a:p>
          <a:p>
            <a:r>
              <a:rPr lang="en-US" dirty="0"/>
              <a:t>       </a:t>
            </a:r>
            <a:r>
              <a:rPr lang="en-US" dirty="0" err="1"/>
              <a:t>stt.close</a:t>
            </a:r>
            <a:r>
              <a:rPr lang="en-US" dirty="0"/>
              <a:t>();</a:t>
            </a:r>
          </a:p>
          <a:p>
            <a:r>
              <a:rPr lang="en-US" dirty="0"/>
              <a:t>          </a:t>
            </a:r>
            <a:r>
              <a:rPr lang="en-US" dirty="0" smtClean="0"/>
              <a:t>  </a:t>
            </a:r>
            <a:r>
              <a:rPr lang="en-US" dirty="0"/>
              <a:t>}</a:t>
            </a:r>
          </a:p>
        </p:txBody>
      </p:sp>
    </p:spTree>
    <p:extLst>
      <p:ext uri="{BB962C8B-B14F-4D97-AF65-F5344CB8AC3E}">
        <p14:creationId xmlns:p14="http://schemas.microsoft.com/office/powerpoint/2010/main" val="11446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MySQL </a:t>
            </a:r>
            <a:r>
              <a:rPr lang="en-US" dirty="0"/>
              <a:t>is a database system used on the </a:t>
            </a:r>
            <a:r>
              <a:rPr lang="en-US" dirty="0" smtClean="0"/>
              <a:t>web</a:t>
            </a:r>
          </a:p>
          <a:p>
            <a:endParaRPr lang="en-US" dirty="0"/>
          </a:p>
          <a:p>
            <a:r>
              <a:rPr lang="en-US" dirty="0"/>
              <a:t>MySQL is a database system that runs on a </a:t>
            </a:r>
            <a:r>
              <a:rPr lang="en-US" dirty="0" smtClean="0"/>
              <a:t>server</a:t>
            </a:r>
          </a:p>
          <a:p>
            <a:endParaRPr lang="en-US" dirty="0"/>
          </a:p>
          <a:p>
            <a:r>
              <a:rPr lang="en-US" dirty="0"/>
              <a:t>MySQL is ideal for both small and large </a:t>
            </a:r>
            <a:r>
              <a:rPr lang="en-US" dirty="0" smtClean="0"/>
              <a:t>applications</a:t>
            </a:r>
          </a:p>
          <a:p>
            <a:endParaRPr lang="en-US" dirty="0"/>
          </a:p>
          <a:p>
            <a:r>
              <a:rPr lang="en-US" dirty="0"/>
              <a:t>MySQL is very fast, reliable, and easy to </a:t>
            </a:r>
            <a:r>
              <a:rPr lang="en-US" dirty="0" smtClean="0"/>
              <a:t>use</a:t>
            </a:r>
          </a:p>
          <a:p>
            <a:endParaRPr lang="en-US" dirty="0"/>
          </a:p>
          <a:p>
            <a:r>
              <a:rPr lang="en-US" dirty="0"/>
              <a:t>MySQL uses standard </a:t>
            </a:r>
            <a:r>
              <a:rPr lang="en-US" dirty="0" smtClean="0"/>
              <a:t>SQL</a:t>
            </a:r>
          </a:p>
          <a:p>
            <a:endParaRPr lang="en-US" dirty="0"/>
          </a:p>
          <a:p>
            <a:r>
              <a:rPr lang="en-US" dirty="0"/>
              <a:t>MySQL compiles on a number of </a:t>
            </a:r>
            <a:r>
              <a:rPr lang="en-US" dirty="0" smtClean="0"/>
              <a:t>platforms</a:t>
            </a:r>
          </a:p>
          <a:p>
            <a:endParaRPr lang="en-US" dirty="0"/>
          </a:p>
          <a:p>
            <a:r>
              <a:rPr lang="en-US" dirty="0"/>
              <a:t>MySQL is free to download and </a:t>
            </a:r>
            <a:r>
              <a:rPr lang="en-US" dirty="0" smtClean="0"/>
              <a:t>use</a:t>
            </a:r>
          </a:p>
          <a:p>
            <a:endParaRPr lang="en-US" dirty="0"/>
          </a:p>
          <a:p>
            <a:r>
              <a:rPr lang="en-US" dirty="0"/>
              <a:t>MySQL is developed, distributed, and supported by Oracle Corporation</a:t>
            </a:r>
          </a:p>
          <a:p>
            <a:endParaRPr lang="en-US" dirty="0"/>
          </a:p>
        </p:txBody>
      </p:sp>
    </p:spTree>
    <p:extLst>
      <p:ext uri="{BB962C8B-B14F-4D97-AF65-F5344CB8AC3E}">
        <p14:creationId xmlns:p14="http://schemas.microsoft.com/office/powerpoint/2010/main" val="1110190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086600" cy="523220"/>
          </a:xfrm>
          <a:prstGeom prst="rect">
            <a:avLst/>
          </a:prstGeom>
          <a:noFill/>
        </p:spPr>
        <p:txBody>
          <a:bodyPr wrap="square" rtlCol="0">
            <a:spAutoFit/>
          </a:bodyPr>
          <a:lstStyle/>
          <a:p>
            <a:pPr algn="ctr"/>
            <a:r>
              <a:rPr lang="en-GB" sz="2800" dirty="0" smtClean="0"/>
              <a:t>Getting Data From Database</a:t>
            </a:r>
            <a:endParaRPr lang="en-US" sz="2800" dirty="0"/>
          </a:p>
        </p:txBody>
      </p:sp>
      <p:sp>
        <p:nvSpPr>
          <p:cNvPr id="3" name="TextBox 2"/>
          <p:cNvSpPr txBox="1"/>
          <p:nvPr/>
        </p:nvSpPr>
        <p:spPr>
          <a:xfrm>
            <a:off x="533400" y="1143000"/>
            <a:ext cx="7620000" cy="5078313"/>
          </a:xfrm>
          <a:prstGeom prst="rect">
            <a:avLst/>
          </a:prstGeom>
          <a:noFill/>
        </p:spPr>
        <p:txBody>
          <a:bodyPr wrap="square" rtlCol="0">
            <a:spAutoFit/>
          </a:bodyPr>
          <a:lstStyle/>
          <a:p>
            <a:r>
              <a:rPr lang="en-US" dirty="0"/>
              <a:t>public void </a:t>
            </a:r>
            <a:r>
              <a:rPr lang="en-US" dirty="0" err="1"/>
              <a:t>getdata</a:t>
            </a:r>
            <a:r>
              <a:rPr lang="en-US" dirty="0"/>
              <a:t>() throws </a:t>
            </a:r>
            <a:r>
              <a:rPr lang="en-US" dirty="0" err="1"/>
              <a:t>SQLException</a:t>
            </a:r>
            <a:endParaRPr lang="en-US" dirty="0"/>
          </a:p>
          <a:p>
            <a:r>
              <a:rPr lang="en-US" dirty="0"/>
              <a:t>        {</a:t>
            </a:r>
          </a:p>
          <a:p>
            <a:r>
              <a:rPr lang="en-US" dirty="0"/>
              <a:t>            </a:t>
            </a:r>
          </a:p>
          <a:p>
            <a:r>
              <a:rPr lang="en-US" dirty="0"/>
              <a:t>                String query;</a:t>
            </a:r>
          </a:p>
          <a:p>
            <a:r>
              <a:rPr lang="en-US" dirty="0"/>
              <a:t>                query = "SELECT * FROM PERSONS";</a:t>
            </a:r>
          </a:p>
          <a:p>
            <a:r>
              <a:rPr lang="en-US" dirty="0"/>
              <a:t>                </a:t>
            </a:r>
            <a:r>
              <a:rPr lang="en-US" dirty="0" err="1"/>
              <a:t>rs</a:t>
            </a:r>
            <a:r>
              <a:rPr lang="en-US" dirty="0"/>
              <a:t>=</a:t>
            </a:r>
            <a:r>
              <a:rPr lang="en-US" dirty="0" err="1"/>
              <a:t>st.executeQuery</a:t>
            </a:r>
            <a:r>
              <a:rPr lang="en-US" dirty="0"/>
              <a:t>(query);</a:t>
            </a:r>
          </a:p>
          <a:p>
            <a:r>
              <a:rPr lang="en-US" dirty="0"/>
              <a:t>                </a:t>
            </a:r>
            <a:r>
              <a:rPr lang="en-US" dirty="0" err="1"/>
              <a:t>System.out.println</a:t>
            </a:r>
            <a:r>
              <a:rPr lang="en-US" dirty="0"/>
              <a:t>("Records from database:");</a:t>
            </a:r>
          </a:p>
          <a:p>
            <a:r>
              <a:rPr lang="en-US" dirty="0"/>
              <a:t>                while(</a:t>
            </a:r>
            <a:r>
              <a:rPr lang="en-US" dirty="0" err="1"/>
              <a:t>rs.next</a:t>
            </a:r>
            <a:r>
              <a:rPr lang="en-US" dirty="0"/>
              <a:t>()){</a:t>
            </a:r>
          </a:p>
          <a:p>
            <a:r>
              <a:rPr lang="en-US" dirty="0"/>
              <a:t>                    String name=</a:t>
            </a:r>
            <a:r>
              <a:rPr lang="en-US" dirty="0" err="1"/>
              <a:t>rs.getString</a:t>
            </a:r>
            <a:r>
              <a:rPr lang="en-US" dirty="0"/>
              <a:t>("name</a:t>
            </a:r>
            <a:r>
              <a:rPr lang="en-US" dirty="0" smtClean="0"/>
              <a:t>");</a:t>
            </a:r>
          </a:p>
          <a:p>
            <a:r>
              <a:rPr lang="en-US" dirty="0"/>
              <a:t> </a:t>
            </a:r>
            <a:r>
              <a:rPr lang="en-US" dirty="0" smtClean="0"/>
              <a:t>                  //’name’ is the attribute of table persons </a:t>
            </a:r>
            <a:endParaRPr lang="en-US" dirty="0"/>
          </a:p>
          <a:p>
            <a:r>
              <a:rPr lang="en-US" dirty="0"/>
              <a:t>                    String age=</a:t>
            </a:r>
            <a:r>
              <a:rPr lang="en-US" dirty="0" err="1"/>
              <a:t>rs.getString</a:t>
            </a:r>
            <a:r>
              <a:rPr lang="en-US" dirty="0"/>
              <a:t>("age</a:t>
            </a:r>
            <a:r>
              <a:rPr lang="en-US" dirty="0" smtClean="0"/>
              <a:t>");</a:t>
            </a:r>
          </a:p>
          <a:p>
            <a:r>
              <a:rPr lang="en-US" dirty="0"/>
              <a:t> </a:t>
            </a:r>
            <a:r>
              <a:rPr lang="en-US" dirty="0" smtClean="0"/>
              <a:t>                  //</a:t>
            </a:r>
            <a:r>
              <a:rPr lang="en-US" dirty="0" err="1" smtClean="0"/>
              <a:t>rs</a:t>
            </a:r>
            <a:r>
              <a:rPr lang="en-US" dirty="0" smtClean="0"/>
              <a:t> is the result set variable declare in class</a:t>
            </a:r>
            <a:endParaRPr lang="en-US" dirty="0"/>
          </a:p>
          <a:p>
            <a:r>
              <a:rPr lang="en-US" dirty="0"/>
              <a:t>                    </a:t>
            </a:r>
            <a:r>
              <a:rPr lang="en-US" dirty="0" err="1"/>
              <a:t>System.out.println</a:t>
            </a:r>
            <a:r>
              <a:rPr lang="en-US" dirty="0"/>
              <a:t>(name);</a:t>
            </a:r>
          </a:p>
          <a:p>
            <a:r>
              <a:rPr lang="en-US" dirty="0"/>
              <a:t>                    </a:t>
            </a:r>
            <a:r>
              <a:rPr lang="en-US" dirty="0" err="1"/>
              <a:t>System.out.println</a:t>
            </a:r>
            <a:r>
              <a:rPr lang="en-US" dirty="0"/>
              <a:t>(age);</a:t>
            </a:r>
          </a:p>
          <a:p>
            <a:r>
              <a:rPr lang="en-US" dirty="0"/>
              <a:t>                    </a:t>
            </a:r>
          </a:p>
          <a:p>
            <a:r>
              <a:rPr lang="en-US" dirty="0"/>
              <a:t>                }       </a:t>
            </a:r>
          </a:p>
          <a:p>
            <a:r>
              <a:rPr lang="en-US" dirty="0"/>
              <a:t>        }</a:t>
            </a:r>
          </a:p>
          <a:p>
            <a:r>
              <a:rPr lang="en-US" dirty="0"/>
              <a:t> </a:t>
            </a:r>
          </a:p>
        </p:txBody>
      </p:sp>
    </p:spTree>
    <p:extLst>
      <p:ext uri="{BB962C8B-B14F-4D97-AF65-F5344CB8AC3E}">
        <p14:creationId xmlns:p14="http://schemas.microsoft.com/office/powerpoint/2010/main" val="673135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
            <a:ext cx="7848600" cy="646331"/>
          </a:xfrm>
          <a:prstGeom prst="rect">
            <a:avLst/>
          </a:prstGeom>
          <a:noFill/>
        </p:spPr>
        <p:txBody>
          <a:bodyPr wrap="square" rtlCol="0">
            <a:spAutoFit/>
          </a:bodyPr>
          <a:lstStyle/>
          <a:p>
            <a:pPr algn="ctr"/>
            <a:r>
              <a:rPr lang="en-GB" sz="3600" dirty="0" smtClean="0"/>
              <a:t>Updating and Deleting Data </a:t>
            </a:r>
            <a:endParaRPr lang="en-US" sz="3600" dirty="0"/>
          </a:p>
        </p:txBody>
      </p:sp>
      <p:sp>
        <p:nvSpPr>
          <p:cNvPr id="3" name="Rectangle 2"/>
          <p:cNvSpPr/>
          <p:nvPr/>
        </p:nvSpPr>
        <p:spPr>
          <a:xfrm>
            <a:off x="762000" y="1828800"/>
            <a:ext cx="6629400" cy="3970318"/>
          </a:xfrm>
          <a:prstGeom prst="rect">
            <a:avLst/>
          </a:prstGeom>
        </p:spPr>
        <p:txBody>
          <a:bodyPr wrap="square">
            <a:spAutoFit/>
          </a:bodyPr>
          <a:lstStyle/>
          <a:p>
            <a:r>
              <a:rPr lang="en-US" dirty="0"/>
              <a:t> public void </a:t>
            </a:r>
            <a:r>
              <a:rPr lang="en-US" dirty="0" err="1"/>
              <a:t>Update_data</a:t>
            </a:r>
            <a:r>
              <a:rPr lang="en-US" dirty="0"/>
              <a:t>() throws </a:t>
            </a:r>
            <a:r>
              <a:rPr lang="en-US" dirty="0" err="1"/>
              <a:t>SQLException</a:t>
            </a:r>
            <a:endParaRPr lang="en-US" dirty="0"/>
          </a:p>
          <a:p>
            <a:r>
              <a:rPr lang="en-US" dirty="0"/>
              <a:t>  {</a:t>
            </a:r>
          </a:p>
          <a:p>
            <a:r>
              <a:rPr lang="en-US" dirty="0"/>
              <a:t>    </a:t>
            </a:r>
            <a:r>
              <a:rPr lang="en-US" dirty="0" err="1"/>
              <a:t>System.out.print</a:t>
            </a:r>
            <a:r>
              <a:rPr lang="en-US" dirty="0"/>
              <a:t>("\n[Performing UPDATE] ... ");</a:t>
            </a:r>
          </a:p>
          <a:p>
            <a:r>
              <a:rPr lang="en-US" dirty="0"/>
              <a:t>    </a:t>
            </a:r>
            <a:r>
              <a:rPr lang="en-US" dirty="0" err="1"/>
              <a:t>st.executeUpdate</a:t>
            </a:r>
            <a:r>
              <a:rPr lang="en-US" dirty="0"/>
              <a:t>("UPDATE persons SET age=15 WHERE id=2");</a:t>
            </a:r>
          </a:p>
          <a:p>
            <a:r>
              <a:rPr lang="en-US" dirty="0"/>
              <a:t>    </a:t>
            </a:r>
          </a:p>
          <a:p>
            <a:r>
              <a:rPr lang="en-US" dirty="0"/>
              <a:t>  }</a:t>
            </a:r>
          </a:p>
          <a:p>
            <a:r>
              <a:rPr lang="en-US" dirty="0"/>
              <a:t>            </a:t>
            </a:r>
          </a:p>
          <a:p>
            <a:r>
              <a:rPr lang="en-US" dirty="0"/>
              <a:t>  public void </a:t>
            </a:r>
            <a:r>
              <a:rPr lang="en-US" dirty="0" err="1"/>
              <a:t>Delete_data</a:t>
            </a:r>
            <a:r>
              <a:rPr lang="en-US" dirty="0"/>
              <a:t>() throws </a:t>
            </a:r>
            <a:r>
              <a:rPr lang="en-US" dirty="0" err="1"/>
              <a:t>SQLException</a:t>
            </a:r>
            <a:endParaRPr lang="en-US" dirty="0"/>
          </a:p>
          <a:p>
            <a:r>
              <a:rPr lang="en-US" dirty="0"/>
              <a:t>  {</a:t>
            </a:r>
          </a:p>
          <a:p>
            <a:r>
              <a:rPr lang="en-US" dirty="0"/>
              <a:t>    </a:t>
            </a:r>
            <a:r>
              <a:rPr lang="en-US" dirty="0" err="1"/>
              <a:t>System.out.print</a:t>
            </a:r>
            <a:r>
              <a:rPr lang="en-US" dirty="0"/>
              <a:t>("\n[Performing DELETE] ... ");</a:t>
            </a:r>
          </a:p>
          <a:p>
            <a:r>
              <a:rPr lang="en-US" dirty="0"/>
              <a:t>    </a:t>
            </a:r>
            <a:r>
              <a:rPr lang="en-US" dirty="0" err="1"/>
              <a:t>st.executeUpdate</a:t>
            </a:r>
            <a:r>
              <a:rPr lang="en-US" dirty="0"/>
              <a:t>("DELETE FROM persons WHERE NAME</a:t>
            </a:r>
            <a:r>
              <a:rPr lang="en-US" dirty="0" smtClean="0"/>
              <a:t>=‘</a:t>
            </a:r>
            <a:r>
              <a:rPr lang="en-US" dirty="0" err="1" smtClean="0"/>
              <a:t>Aniqa</a:t>
            </a:r>
            <a:r>
              <a:rPr lang="en-US" dirty="0" smtClean="0"/>
              <a:t>'");</a:t>
            </a:r>
            <a:endParaRPr lang="en-US" dirty="0"/>
          </a:p>
          <a:p>
            <a:r>
              <a:rPr lang="en-US" dirty="0"/>
              <a:t>      </a:t>
            </a:r>
          </a:p>
          <a:p>
            <a:endParaRPr lang="en-US" dirty="0"/>
          </a:p>
          <a:p>
            <a:r>
              <a:rPr lang="en-US" dirty="0"/>
              <a:t>}</a:t>
            </a:r>
          </a:p>
        </p:txBody>
      </p:sp>
    </p:spTree>
    <p:extLst>
      <p:ext uri="{BB962C8B-B14F-4D97-AF65-F5344CB8AC3E}">
        <p14:creationId xmlns:p14="http://schemas.microsoft.com/office/powerpoint/2010/main" val="3422622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7086600" cy="646331"/>
          </a:xfrm>
          <a:prstGeom prst="rect">
            <a:avLst/>
          </a:prstGeom>
          <a:noFill/>
        </p:spPr>
        <p:txBody>
          <a:bodyPr wrap="square" rtlCol="0">
            <a:spAutoFit/>
          </a:bodyPr>
          <a:lstStyle/>
          <a:p>
            <a:pPr algn="ctr"/>
            <a:r>
              <a:rPr lang="en-GB" sz="3600" dirty="0" smtClean="0"/>
              <a:t>Java (JDBC) Transaction with MySQL</a:t>
            </a:r>
            <a:endParaRPr lang="en-US" sz="3600" dirty="0"/>
          </a:p>
        </p:txBody>
      </p:sp>
      <p:sp>
        <p:nvSpPr>
          <p:cNvPr id="4" name="TextBox 3"/>
          <p:cNvSpPr txBox="1"/>
          <p:nvPr/>
        </p:nvSpPr>
        <p:spPr>
          <a:xfrm>
            <a:off x="491836" y="1524000"/>
            <a:ext cx="7696200" cy="5078313"/>
          </a:xfrm>
          <a:prstGeom prst="rect">
            <a:avLst/>
          </a:prstGeom>
          <a:noFill/>
        </p:spPr>
        <p:txBody>
          <a:bodyPr wrap="square" rtlCol="0">
            <a:spAutoFit/>
          </a:bodyPr>
          <a:lstStyle/>
          <a:p>
            <a:r>
              <a:rPr lang="en-GB" dirty="0"/>
              <a:t>If your JDBC Connection is in </a:t>
            </a:r>
            <a:r>
              <a:rPr lang="en-GB" i="1" dirty="0"/>
              <a:t>auto-commit</a:t>
            </a:r>
            <a:r>
              <a:rPr lang="en-GB" dirty="0"/>
              <a:t> mode, which it is by default, then every SQL statement is committed to the database upon its completion</a:t>
            </a:r>
            <a:r>
              <a:rPr lang="en-GB" dirty="0" smtClean="0"/>
              <a:t>.</a:t>
            </a:r>
          </a:p>
          <a:p>
            <a:r>
              <a:rPr lang="en-GB" b="1" dirty="0" smtClean="0"/>
              <a:t>To turn off auto commit:</a:t>
            </a:r>
          </a:p>
          <a:p>
            <a:endParaRPr lang="en-GB" dirty="0" smtClean="0"/>
          </a:p>
          <a:p>
            <a:r>
              <a:rPr lang="en-GB" dirty="0" err="1"/>
              <a:t>c</a:t>
            </a:r>
            <a:r>
              <a:rPr lang="en-GB" dirty="0" err="1" smtClean="0"/>
              <a:t>on.setAutoCommit</a:t>
            </a:r>
            <a:r>
              <a:rPr lang="en-GB" dirty="0" smtClean="0"/>
              <a:t>(false);</a:t>
            </a:r>
          </a:p>
          <a:p>
            <a:endParaRPr lang="en-GB" dirty="0"/>
          </a:p>
          <a:p>
            <a:r>
              <a:rPr lang="en-GB" dirty="0"/>
              <a:t>Once you are done with your changes and you want to commit the changes then call </a:t>
            </a:r>
            <a:r>
              <a:rPr lang="en-GB" b="1" dirty="0"/>
              <a:t>commit</a:t>
            </a:r>
            <a:r>
              <a:rPr lang="en-GB" b="1" dirty="0" smtClean="0"/>
              <a:t>()</a:t>
            </a:r>
          </a:p>
          <a:p>
            <a:endParaRPr lang="en-GB" b="1" dirty="0" smtClean="0"/>
          </a:p>
          <a:p>
            <a:r>
              <a:rPr lang="en-GB" dirty="0" err="1"/>
              <a:t>c</a:t>
            </a:r>
            <a:r>
              <a:rPr lang="en-GB" dirty="0" err="1" smtClean="0"/>
              <a:t>on.commit</a:t>
            </a:r>
            <a:r>
              <a:rPr lang="en-GB" dirty="0" smtClean="0"/>
              <a:t>();</a:t>
            </a:r>
          </a:p>
          <a:p>
            <a:endParaRPr lang="en-GB" dirty="0" smtClean="0"/>
          </a:p>
          <a:p>
            <a:r>
              <a:rPr lang="en-GB" dirty="0"/>
              <a:t>Otherwise, to roll back updates to the database made using the Connection named </a:t>
            </a:r>
            <a:r>
              <a:rPr lang="en-GB" dirty="0" smtClean="0"/>
              <a:t>con</a:t>
            </a:r>
          </a:p>
          <a:p>
            <a:endParaRPr lang="en-GB" dirty="0" smtClean="0"/>
          </a:p>
          <a:p>
            <a:r>
              <a:rPr lang="en-GB" dirty="0" err="1" smtClean="0"/>
              <a:t>Con.rollback</a:t>
            </a:r>
            <a:r>
              <a:rPr lang="en-GB" dirty="0" smtClean="0"/>
              <a:t>();</a:t>
            </a:r>
          </a:p>
          <a:p>
            <a:endParaRPr lang="en-GB" dirty="0" smtClean="0"/>
          </a:p>
          <a:p>
            <a:endParaRPr lang="en-GB" dirty="0" smtClean="0"/>
          </a:p>
          <a:p>
            <a:endParaRPr lang="en-US" dirty="0"/>
          </a:p>
        </p:txBody>
      </p:sp>
    </p:spTree>
    <p:extLst>
      <p:ext uri="{BB962C8B-B14F-4D97-AF65-F5344CB8AC3E}">
        <p14:creationId xmlns:p14="http://schemas.microsoft.com/office/powerpoint/2010/main" val="2156863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09612"/>
            <a:ext cx="6781800" cy="5355312"/>
          </a:xfrm>
          <a:prstGeom prst="rect">
            <a:avLst/>
          </a:prstGeom>
        </p:spPr>
        <p:txBody>
          <a:bodyPr wrap="square">
            <a:spAutoFit/>
          </a:bodyPr>
          <a:lstStyle/>
          <a:p>
            <a:r>
              <a:rPr lang="en-GB" dirty="0"/>
              <a:t>The new JDBC 3.0 </a:t>
            </a:r>
            <a:r>
              <a:rPr lang="en-GB" dirty="0" err="1"/>
              <a:t>Savepoint</a:t>
            </a:r>
            <a:r>
              <a:rPr lang="en-GB" dirty="0"/>
              <a:t> interface gives you the additional transactional control. Most modern DBMS, support </a:t>
            </a:r>
            <a:r>
              <a:rPr lang="en-GB" dirty="0" err="1"/>
              <a:t>savepoints</a:t>
            </a:r>
            <a:r>
              <a:rPr lang="en-GB" dirty="0"/>
              <a:t> within their environments such as Oracle's PL/SQL</a:t>
            </a:r>
            <a:r>
              <a:rPr lang="en-GB" dirty="0" smtClean="0"/>
              <a:t>.</a:t>
            </a:r>
          </a:p>
          <a:p>
            <a:endParaRPr lang="en-GB" dirty="0"/>
          </a:p>
          <a:p>
            <a:r>
              <a:rPr lang="en-GB" dirty="0"/>
              <a:t>When you set a </a:t>
            </a:r>
            <a:r>
              <a:rPr lang="en-GB" dirty="0" err="1"/>
              <a:t>savepoint</a:t>
            </a:r>
            <a:r>
              <a:rPr lang="en-GB" dirty="0"/>
              <a:t> you define a logical rollback point within a transaction. If an error occurs past a </a:t>
            </a:r>
            <a:r>
              <a:rPr lang="en-GB" dirty="0" err="1"/>
              <a:t>savepoint</a:t>
            </a:r>
            <a:r>
              <a:rPr lang="en-GB" dirty="0"/>
              <a:t>, you can use the rollback method to undo either all the changes or only the changes made after the </a:t>
            </a:r>
            <a:r>
              <a:rPr lang="en-GB" dirty="0" err="1"/>
              <a:t>savepoint</a:t>
            </a:r>
            <a:r>
              <a:rPr lang="en-GB" dirty="0" smtClean="0"/>
              <a:t>.</a:t>
            </a:r>
          </a:p>
          <a:p>
            <a:endParaRPr lang="en-GB" dirty="0"/>
          </a:p>
          <a:p>
            <a:r>
              <a:rPr lang="en-GB" dirty="0"/>
              <a:t>The Connection object has two new methods that help you manage </a:t>
            </a:r>
            <a:r>
              <a:rPr lang="en-GB" dirty="0" err="1"/>
              <a:t>savepoints</a:t>
            </a:r>
            <a:r>
              <a:rPr lang="en-GB" dirty="0"/>
              <a:t> −</a:t>
            </a:r>
          </a:p>
          <a:p>
            <a:r>
              <a:rPr lang="en-GB" b="1" dirty="0" err="1"/>
              <a:t>setSavepoint</a:t>
            </a:r>
            <a:r>
              <a:rPr lang="en-GB" b="1" dirty="0"/>
              <a:t>(String </a:t>
            </a:r>
            <a:r>
              <a:rPr lang="en-GB" b="1" dirty="0" err="1"/>
              <a:t>savepointName</a:t>
            </a:r>
            <a:r>
              <a:rPr lang="en-GB" b="1" dirty="0"/>
              <a:t>):</a:t>
            </a:r>
            <a:r>
              <a:rPr lang="en-GB" dirty="0"/>
              <a:t> Defines a new </a:t>
            </a:r>
            <a:r>
              <a:rPr lang="en-GB" dirty="0" err="1"/>
              <a:t>savepoint</a:t>
            </a:r>
            <a:r>
              <a:rPr lang="en-GB" dirty="0"/>
              <a:t>. It also returns a </a:t>
            </a:r>
            <a:r>
              <a:rPr lang="en-GB" dirty="0" err="1"/>
              <a:t>Savepoint</a:t>
            </a:r>
            <a:r>
              <a:rPr lang="en-GB" dirty="0"/>
              <a:t> object.</a:t>
            </a:r>
          </a:p>
          <a:p>
            <a:r>
              <a:rPr lang="en-GB" b="1" dirty="0" err="1"/>
              <a:t>releaseSavepoint</a:t>
            </a:r>
            <a:r>
              <a:rPr lang="en-GB" b="1" dirty="0"/>
              <a:t>(</a:t>
            </a:r>
            <a:r>
              <a:rPr lang="en-GB" b="1" dirty="0" err="1"/>
              <a:t>Savepoint</a:t>
            </a:r>
            <a:r>
              <a:rPr lang="en-GB" b="1" dirty="0"/>
              <a:t> </a:t>
            </a:r>
            <a:r>
              <a:rPr lang="en-GB" b="1" dirty="0" err="1"/>
              <a:t>savepointName</a:t>
            </a:r>
            <a:r>
              <a:rPr lang="en-GB" b="1" dirty="0"/>
              <a:t>):</a:t>
            </a:r>
            <a:r>
              <a:rPr lang="en-GB" dirty="0"/>
              <a:t> Deletes a </a:t>
            </a:r>
            <a:r>
              <a:rPr lang="en-GB" dirty="0" err="1"/>
              <a:t>savepoint</a:t>
            </a:r>
            <a:r>
              <a:rPr lang="en-GB" dirty="0"/>
              <a:t>. </a:t>
            </a:r>
            <a:endParaRPr lang="en-GB" dirty="0" smtClean="0"/>
          </a:p>
          <a:p>
            <a:r>
              <a:rPr lang="en-GB" dirty="0" smtClean="0"/>
              <a:t>Notice </a:t>
            </a:r>
            <a:r>
              <a:rPr lang="en-GB" dirty="0"/>
              <a:t>that it requires a </a:t>
            </a:r>
            <a:r>
              <a:rPr lang="en-GB" dirty="0" err="1"/>
              <a:t>Savepoint</a:t>
            </a:r>
            <a:r>
              <a:rPr lang="en-GB" dirty="0"/>
              <a:t> object as a parameter. This object is usually a </a:t>
            </a:r>
            <a:r>
              <a:rPr lang="en-GB" dirty="0" err="1"/>
              <a:t>savepoint</a:t>
            </a:r>
            <a:r>
              <a:rPr lang="en-GB" dirty="0"/>
              <a:t> generated by the </a:t>
            </a:r>
            <a:r>
              <a:rPr lang="en-GB" dirty="0" err="1"/>
              <a:t>setSavepoint</a:t>
            </a:r>
            <a:r>
              <a:rPr lang="en-GB" dirty="0"/>
              <a:t>() method.</a:t>
            </a:r>
          </a:p>
          <a:p>
            <a:r>
              <a:rPr lang="en-GB" dirty="0"/>
              <a:t>There is one </a:t>
            </a:r>
            <a:r>
              <a:rPr lang="en-GB" b="1" dirty="0"/>
              <a:t>rollback (String </a:t>
            </a:r>
            <a:r>
              <a:rPr lang="en-GB" b="1" dirty="0" err="1"/>
              <a:t>savepointName</a:t>
            </a:r>
            <a:r>
              <a:rPr lang="en-GB" b="1" dirty="0"/>
              <a:t>)</a:t>
            </a:r>
            <a:r>
              <a:rPr lang="en-GB" dirty="0"/>
              <a:t> method, which rolls back work to the specified </a:t>
            </a:r>
            <a:r>
              <a:rPr lang="en-GB" dirty="0" err="1"/>
              <a:t>savepoint</a:t>
            </a:r>
            <a:r>
              <a:rPr lang="en-GB" dirty="0"/>
              <a:t>.</a:t>
            </a:r>
          </a:p>
          <a:p>
            <a:endParaRPr lang="en-US" dirty="0"/>
          </a:p>
        </p:txBody>
      </p:sp>
      <p:sp>
        <p:nvSpPr>
          <p:cNvPr id="4" name="TextBox 3"/>
          <p:cNvSpPr txBox="1"/>
          <p:nvPr/>
        </p:nvSpPr>
        <p:spPr>
          <a:xfrm>
            <a:off x="609600" y="228600"/>
            <a:ext cx="6858000" cy="646331"/>
          </a:xfrm>
          <a:prstGeom prst="rect">
            <a:avLst/>
          </a:prstGeom>
          <a:noFill/>
        </p:spPr>
        <p:txBody>
          <a:bodyPr wrap="square" rtlCol="0">
            <a:spAutoFit/>
          </a:bodyPr>
          <a:lstStyle/>
          <a:p>
            <a:pPr algn="ctr"/>
            <a:r>
              <a:rPr lang="en-GB" sz="3600" dirty="0" smtClean="0"/>
              <a:t>Using Safe points</a:t>
            </a:r>
            <a:endParaRPr lang="en-US" sz="3600" dirty="0"/>
          </a:p>
        </p:txBody>
      </p:sp>
    </p:spTree>
    <p:extLst>
      <p:ext uri="{BB962C8B-B14F-4D97-AF65-F5344CB8AC3E}">
        <p14:creationId xmlns:p14="http://schemas.microsoft.com/office/powerpoint/2010/main" val="3888882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75996"/>
            <a:ext cx="7543800" cy="4706007"/>
          </a:xfrm>
          <a:prstGeom prst="rect">
            <a:avLst/>
          </a:prstGeom>
        </p:spPr>
      </p:pic>
      <p:sp>
        <p:nvSpPr>
          <p:cNvPr id="6" name="TextBox 5"/>
          <p:cNvSpPr txBox="1"/>
          <p:nvPr/>
        </p:nvSpPr>
        <p:spPr>
          <a:xfrm>
            <a:off x="533400" y="457200"/>
            <a:ext cx="6400800" cy="523220"/>
          </a:xfrm>
          <a:prstGeom prst="rect">
            <a:avLst/>
          </a:prstGeom>
          <a:noFill/>
        </p:spPr>
        <p:txBody>
          <a:bodyPr wrap="square" rtlCol="0">
            <a:spAutoFit/>
          </a:bodyPr>
          <a:lstStyle/>
          <a:p>
            <a:r>
              <a:rPr lang="en-US" sz="2800" b="1" dirty="0" smtClean="0"/>
              <a:t>Example</a:t>
            </a:r>
            <a:endParaRPr lang="en-US" sz="2800" b="1" dirty="0"/>
          </a:p>
        </p:txBody>
      </p:sp>
    </p:spTree>
    <p:extLst>
      <p:ext uri="{BB962C8B-B14F-4D97-AF65-F5344CB8AC3E}">
        <p14:creationId xmlns:p14="http://schemas.microsoft.com/office/powerpoint/2010/main" val="946347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az Ahmad\Desktop\Capture.PNG"/>
          <p:cNvPicPr>
            <a:picLocks noChangeAspect="1" noChangeArrowheads="1"/>
          </p:cNvPicPr>
          <p:nvPr/>
        </p:nvPicPr>
        <p:blipFill>
          <a:blip r:embed="rId2"/>
          <a:srcRect/>
          <a:stretch>
            <a:fillRect/>
          </a:stretch>
        </p:blipFill>
        <p:spPr bwMode="auto">
          <a:xfrm>
            <a:off x="304800" y="1524000"/>
            <a:ext cx="7893050" cy="4953000"/>
          </a:xfrm>
          <a:prstGeom prst="rect">
            <a:avLst/>
          </a:prstGeom>
          <a:noFill/>
        </p:spPr>
      </p:pic>
      <p:sp>
        <p:nvSpPr>
          <p:cNvPr id="3" name="TextBox 2"/>
          <p:cNvSpPr txBox="1"/>
          <p:nvPr/>
        </p:nvSpPr>
        <p:spPr>
          <a:xfrm>
            <a:off x="533400" y="457200"/>
            <a:ext cx="6400800" cy="523220"/>
          </a:xfrm>
          <a:prstGeom prst="rect">
            <a:avLst/>
          </a:prstGeom>
          <a:noFill/>
        </p:spPr>
        <p:txBody>
          <a:bodyPr wrap="square" rtlCol="0">
            <a:spAutoFit/>
          </a:bodyPr>
          <a:lstStyle/>
          <a:p>
            <a:r>
              <a:rPr lang="en-US" sz="2800" b="1" dirty="0" smtClean="0"/>
              <a:t>Example…</a:t>
            </a:r>
            <a:endParaRPr lang="en-US" sz="2800" b="1" dirty="0"/>
          </a:p>
        </p:txBody>
      </p:sp>
    </p:spTree>
    <p:extLst>
      <p:ext uri="{BB962C8B-B14F-4D97-AF65-F5344CB8AC3E}">
        <p14:creationId xmlns:p14="http://schemas.microsoft.com/office/powerpoint/2010/main" val="381872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6400800" cy="523220"/>
          </a:xfrm>
          <a:prstGeom prst="rect">
            <a:avLst/>
          </a:prstGeom>
          <a:noFill/>
        </p:spPr>
        <p:txBody>
          <a:bodyPr wrap="square" rtlCol="0">
            <a:spAutoFit/>
          </a:bodyPr>
          <a:lstStyle/>
          <a:p>
            <a:r>
              <a:rPr lang="en-US" sz="2800" b="1" dirty="0" smtClean="0"/>
              <a:t>Example…</a:t>
            </a:r>
            <a:endParaRPr lang="en-US" sz="2800" b="1" dirty="0"/>
          </a:p>
        </p:txBody>
      </p:sp>
      <p:pic>
        <p:nvPicPr>
          <p:cNvPr id="2050" name="Picture 2" descr="C:\Users\Maaz Ahmad\Desktop\Capture.PNG"/>
          <p:cNvPicPr>
            <a:picLocks noChangeAspect="1" noChangeArrowheads="1"/>
          </p:cNvPicPr>
          <p:nvPr/>
        </p:nvPicPr>
        <p:blipFill>
          <a:blip r:embed="rId2"/>
          <a:srcRect/>
          <a:stretch>
            <a:fillRect/>
          </a:stretch>
        </p:blipFill>
        <p:spPr bwMode="auto">
          <a:xfrm>
            <a:off x="533400" y="990600"/>
            <a:ext cx="7162800" cy="5438775"/>
          </a:xfrm>
          <a:prstGeom prst="rect">
            <a:avLst/>
          </a:prstGeom>
          <a:solidFill>
            <a:schemeClr val="accent2"/>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XAMPP – Control Panel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857375"/>
            <a:ext cx="7620000" cy="4286249"/>
          </a:xfrm>
        </p:spPr>
      </p:pic>
    </p:spTree>
    <p:extLst>
      <p:ext uri="{BB962C8B-B14F-4D97-AF65-F5344CB8AC3E}">
        <p14:creationId xmlns:p14="http://schemas.microsoft.com/office/powerpoint/2010/main" val="3942341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Connection to MYSQL</a:t>
            </a:r>
            <a:endParaRPr lang="en-US" dirty="0"/>
          </a:p>
        </p:txBody>
      </p:sp>
      <p:sp>
        <p:nvSpPr>
          <p:cNvPr id="3" name="Content Placeholder 2"/>
          <p:cNvSpPr>
            <a:spLocks noGrp="1"/>
          </p:cNvSpPr>
          <p:nvPr>
            <p:ph idx="1"/>
          </p:nvPr>
        </p:nvSpPr>
        <p:spPr/>
        <p:txBody>
          <a:bodyPr>
            <a:normAutofit fontScale="77500" lnSpcReduction="20000"/>
          </a:bodyPr>
          <a:lstStyle/>
          <a:p>
            <a:r>
              <a:rPr lang="en-US" dirty="0"/>
              <a:t>Before we can access data in the MySQL database, we need to be able to connect to the </a:t>
            </a:r>
            <a:r>
              <a:rPr lang="en-US" dirty="0" smtClean="0"/>
              <a:t>server</a:t>
            </a:r>
          </a:p>
          <a:p>
            <a:endParaRPr lang="en-US" dirty="0"/>
          </a:p>
          <a:p>
            <a:r>
              <a:rPr lang="en-US" dirty="0"/>
              <a:t>&lt;?</a:t>
            </a:r>
            <a:r>
              <a:rPr lang="en-US" dirty="0" err="1"/>
              <a:t>php</a:t>
            </a:r>
            <a:endParaRPr lang="en-US" dirty="0"/>
          </a:p>
          <a:p>
            <a:r>
              <a:rPr lang="en-US" dirty="0"/>
              <a:t>$</a:t>
            </a:r>
            <a:r>
              <a:rPr lang="en-US" dirty="0" err="1"/>
              <a:t>servername</a:t>
            </a:r>
            <a:r>
              <a:rPr lang="en-US" dirty="0"/>
              <a:t> = "localhost";</a:t>
            </a:r>
          </a:p>
          <a:p>
            <a:r>
              <a:rPr lang="en-US" dirty="0"/>
              <a:t>$username = "root";</a:t>
            </a:r>
          </a:p>
          <a:p>
            <a:r>
              <a:rPr lang="en-US" dirty="0"/>
              <a:t>//$password = "password";</a:t>
            </a:r>
          </a:p>
          <a:p>
            <a:endParaRPr lang="en-US" dirty="0"/>
          </a:p>
          <a:p>
            <a:r>
              <a:rPr lang="en-US" dirty="0"/>
              <a:t>// Create connection</a:t>
            </a:r>
          </a:p>
          <a:p>
            <a:r>
              <a:rPr lang="en-US" dirty="0"/>
              <a:t>$conn = </a:t>
            </a:r>
            <a:r>
              <a:rPr lang="en-US" dirty="0" err="1"/>
              <a:t>mysqli_connect</a:t>
            </a:r>
            <a:r>
              <a:rPr lang="en-US" dirty="0"/>
              <a:t>($</a:t>
            </a:r>
            <a:r>
              <a:rPr lang="en-US" dirty="0" err="1"/>
              <a:t>servername</a:t>
            </a:r>
            <a:r>
              <a:rPr lang="en-US" dirty="0"/>
              <a:t>, $username);</a:t>
            </a:r>
          </a:p>
          <a:p>
            <a:endParaRPr lang="en-US" dirty="0"/>
          </a:p>
          <a:p>
            <a:r>
              <a:rPr lang="en-US" dirty="0"/>
              <a:t>// Check connection</a:t>
            </a:r>
          </a:p>
          <a:p>
            <a:r>
              <a:rPr lang="en-US" dirty="0"/>
              <a:t>if (!$conn) {</a:t>
            </a:r>
          </a:p>
          <a:p>
            <a:r>
              <a:rPr lang="en-US" dirty="0"/>
              <a:t>    die("Connection failed: " . </a:t>
            </a:r>
            <a:r>
              <a:rPr lang="en-US" dirty="0" err="1"/>
              <a:t>mysqli_connect_error</a:t>
            </a:r>
            <a:r>
              <a:rPr lang="en-US" dirty="0"/>
              <a:t>());</a:t>
            </a:r>
          </a:p>
          <a:p>
            <a:r>
              <a:rPr lang="en-US" dirty="0"/>
              <a:t>}</a:t>
            </a:r>
          </a:p>
          <a:p>
            <a:r>
              <a:rPr lang="en-US" dirty="0"/>
              <a:t>echo "Connected successfully";</a:t>
            </a:r>
          </a:p>
          <a:p>
            <a:r>
              <a:rPr lang="en-US" dirty="0"/>
              <a:t>?&gt;</a:t>
            </a:r>
          </a:p>
        </p:txBody>
      </p:sp>
    </p:spTree>
    <p:extLst>
      <p:ext uri="{BB962C8B-B14F-4D97-AF65-F5344CB8AC3E}">
        <p14:creationId xmlns:p14="http://schemas.microsoft.com/office/powerpoint/2010/main" val="110705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Username? Hostname?</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652676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Added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59326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2590800"/>
            <a:ext cx="6553200" cy="3686176"/>
          </a:xfrm>
          <a:prstGeom prst="rect">
            <a:avLst/>
          </a:prstGeom>
        </p:spPr>
      </p:pic>
      <p:sp>
        <p:nvSpPr>
          <p:cNvPr id="6" name="Title 1"/>
          <p:cNvSpPr>
            <a:spLocks noGrp="1"/>
          </p:cNvSpPr>
          <p:nvPr>
            <p:ph type="title"/>
          </p:nvPr>
        </p:nvSpPr>
        <p:spPr>
          <a:xfrm>
            <a:off x="457200" y="274638"/>
            <a:ext cx="7620000" cy="1143000"/>
          </a:xfrm>
        </p:spPr>
        <p:txBody>
          <a:bodyPr/>
          <a:lstStyle/>
          <a:p>
            <a:r>
              <a:rPr lang="en-US" dirty="0" smtClean="0"/>
              <a:t>Creating Database </a:t>
            </a:r>
            <a:endParaRPr lang="en-US" dirty="0"/>
          </a:p>
        </p:txBody>
      </p:sp>
      <p:sp>
        <p:nvSpPr>
          <p:cNvPr id="3" name="Rectangle 2"/>
          <p:cNvSpPr/>
          <p:nvPr/>
        </p:nvSpPr>
        <p:spPr>
          <a:xfrm>
            <a:off x="762000" y="1295400"/>
            <a:ext cx="4572000" cy="1631216"/>
          </a:xfrm>
          <a:prstGeom prst="rect">
            <a:avLst/>
          </a:prstGeom>
        </p:spPr>
        <p:txBody>
          <a:bodyPr>
            <a:spAutoFit/>
          </a:bodyPr>
          <a:lstStyle/>
          <a:p>
            <a:r>
              <a:rPr lang="en-US" dirty="0"/>
              <a:t>Two </a:t>
            </a:r>
            <a:r>
              <a:rPr lang="en-US" dirty="0" smtClean="0"/>
              <a:t>ways</a:t>
            </a:r>
            <a:endParaRPr lang="en-US" dirty="0"/>
          </a:p>
          <a:p>
            <a:pPr lvl="2"/>
            <a:r>
              <a:rPr lang="en-US" dirty="0"/>
              <a:t>1 – Directly on </a:t>
            </a:r>
            <a:r>
              <a:rPr lang="en-US" dirty="0" smtClean="0"/>
              <a:t>phpadmin </a:t>
            </a:r>
            <a:r>
              <a:rPr lang="en-US" dirty="0"/>
              <a:t>console.</a:t>
            </a:r>
          </a:p>
          <a:p>
            <a:pPr lvl="2"/>
            <a:r>
              <a:rPr lang="en-US" dirty="0"/>
              <a:t>2 -  Front end (Text </a:t>
            </a:r>
            <a:r>
              <a:rPr lang="en-US" dirty="0" smtClean="0"/>
              <a:t>editor)</a:t>
            </a:r>
          </a:p>
          <a:p>
            <a:pPr lvl="2"/>
            <a:endParaRPr lang="en-US" sz="2800" b="1" dirty="0"/>
          </a:p>
          <a:p>
            <a:pPr lvl="2"/>
            <a:endParaRPr lang="en-US" dirty="0" smtClean="0"/>
          </a:p>
        </p:txBody>
      </p:sp>
      <p:sp>
        <p:nvSpPr>
          <p:cNvPr id="7" name="TextBox 6"/>
          <p:cNvSpPr txBox="1"/>
          <p:nvPr/>
        </p:nvSpPr>
        <p:spPr>
          <a:xfrm>
            <a:off x="603738" y="2006025"/>
            <a:ext cx="609600" cy="584775"/>
          </a:xfrm>
          <a:prstGeom prst="rect">
            <a:avLst/>
          </a:prstGeom>
          <a:noFill/>
        </p:spPr>
        <p:txBody>
          <a:bodyPr wrap="square" rtlCol="0">
            <a:spAutoFit/>
          </a:bodyPr>
          <a:lstStyle/>
          <a:p>
            <a:r>
              <a:rPr lang="en-US" sz="3200" b="1" dirty="0" smtClean="0"/>
              <a:t>1</a:t>
            </a:r>
            <a:endParaRPr lang="en-US" sz="3200" b="1" dirty="0"/>
          </a:p>
        </p:txBody>
      </p:sp>
    </p:spTree>
    <p:extLst>
      <p:ext uri="{BB962C8B-B14F-4D97-AF65-F5344CB8AC3E}">
        <p14:creationId xmlns:p14="http://schemas.microsoft.com/office/powerpoint/2010/main" val="421397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normAutofit fontScale="62500" lnSpcReduction="20000"/>
          </a:bodyPr>
          <a:lstStyle/>
          <a:p>
            <a:r>
              <a:rPr lang="en-US" dirty="0"/>
              <a:t>&lt;?</a:t>
            </a:r>
            <a:r>
              <a:rPr lang="en-US" dirty="0" err="1"/>
              <a:t>php</a:t>
            </a:r>
            <a:endParaRPr lang="en-US" dirty="0"/>
          </a:p>
          <a:p>
            <a:r>
              <a:rPr lang="en-US" dirty="0"/>
              <a:t>$</a:t>
            </a:r>
            <a:r>
              <a:rPr lang="en-US" dirty="0" err="1"/>
              <a:t>servername</a:t>
            </a:r>
            <a:r>
              <a:rPr lang="en-US" dirty="0"/>
              <a:t> = "localhost";</a:t>
            </a:r>
          </a:p>
          <a:p>
            <a:r>
              <a:rPr lang="en-US" dirty="0"/>
              <a:t>$username = "</a:t>
            </a:r>
            <a:r>
              <a:rPr lang="en-US" dirty="0" err="1"/>
              <a:t>basit</a:t>
            </a:r>
            <a:r>
              <a:rPr lang="en-US" dirty="0"/>
              <a:t>";</a:t>
            </a:r>
          </a:p>
          <a:p>
            <a:r>
              <a:rPr lang="en-US" dirty="0"/>
              <a:t>$password = "</a:t>
            </a:r>
            <a:r>
              <a:rPr lang="en-US" dirty="0" smtClean="0"/>
              <a:t>abc123123";</a:t>
            </a:r>
            <a:endParaRPr lang="en-US" dirty="0"/>
          </a:p>
          <a:p>
            <a:endParaRPr lang="en-US" dirty="0"/>
          </a:p>
          <a:p>
            <a:r>
              <a:rPr lang="en-US" dirty="0"/>
              <a:t>// Create connection</a:t>
            </a:r>
          </a:p>
          <a:p>
            <a:r>
              <a:rPr lang="en-US" dirty="0"/>
              <a:t>$conn = new </a:t>
            </a:r>
            <a:r>
              <a:rPr lang="en-US" dirty="0" err="1"/>
              <a:t>mysqli</a:t>
            </a:r>
            <a:r>
              <a:rPr lang="en-US" dirty="0"/>
              <a:t>($</a:t>
            </a:r>
            <a:r>
              <a:rPr lang="en-US" dirty="0" err="1"/>
              <a:t>servername</a:t>
            </a:r>
            <a:r>
              <a:rPr lang="en-US" dirty="0"/>
              <a:t>, $username, $password);</a:t>
            </a:r>
          </a:p>
          <a:p>
            <a:r>
              <a:rPr lang="en-US" dirty="0"/>
              <a:t>// Check connection</a:t>
            </a:r>
          </a:p>
          <a:p>
            <a:r>
              <a:rPr lang="en-US" dirty="0"/>
              <a:t>if ($conn-&gt;</a:t>
            </a:r>
            <a:r>
              <a:rPr lang="en-US" dirty="0" err="1"/>
              <a:t>connect_error</a:t>
            </a:r>
            <a:r>
              <a:rPr lang="en-US" dirty="0"/>
              <a:t>) {</a:t>
            </a:r>
          </a:p>
          <a:p>
            <a:r>
              <a:rPr lang="en-US" dirty="0"/>
              <a:t>    die("Connection failed: " . $conn-&gt;</a:t>
            </a:r>
            <a:r>
              <a:rPr lang="en-US" dirty="0" err="1"/>
              <a:t>connect_error</a:t>
            </a:r>
            <a:r>
              <a:rPr lang="en-US" dirty="0"/>
              <a:t>);</a:t>
            </a:r>
          </a:p>
          <a:p>
            <a:r>
              <a:rPr lang="en-US" dirty="0"/>
              <a:t>} </a:t>
            </a:r>
          </a:p>
          <a:p>
            <a:endParaRPr lang="en-US" dirty="0"/>
          </a:p>
          <a:p>
            <a:r>
              <a:rPr lang="en-US" dirty="0"/>
              <a:t>// Create database</a:t>
            </a:r>
          </a:p>
          <a:p>
            <a:r>
              <a:rPr lang="en-US" dirty="0"/>
              <a:t>$</a:t>
            </a:r>
            <a:r>
              <a:rPr lang="en-US" dirty="0" err="1"/>
              <a:t>sql</a:t>
            </a:r>
            <a:r>
              <a:rPr lang="en-US" dirty="0"/>
              <a:t> = "CREATE DATABASE </a:t>
            </a:r>
            <a:r>
              <a:rPr lang="en-US" dirty="0" err="1"/>
              <a:t>myDB</a:t>
            </a:r>
            <a:r>
              <a:rPr lang="en-US" dirty="0"/>
              <a:t>";</a:t>
            </a:r>
          </a:p>
          <a:p>
            <a:r>
              <a:rPr lang="en-US" dirty="0"/>
              <a:t>if ($conn-&gt;query($</a:t>
            </a:r>
            <a:r>
              <a:rPr lang="en-US" dirty="0" err="1"/>
              <a:t>sql</a:t>
            </a:r>
            <a:r>
              <a:rPr lang="en-US" dirty="0"/>
              <a:t>) === TRUE) {</a:t>
            </a:r>
          </a:p>
          <a:p>
            <a:r>
              <a:rPr lang="en-US" dirty="0"/>
              <a:t>    echo "Database created successfully";</a:t>
            </a:r>
          </a:p>
          <a:p>
            <a:r>
              <a:rPr lang="en-US" dirty="0"/>
              <a:t>} else {</a:t>
            </a:r>
          </a:p>
          <a:p>
            <a:r>
              <a:rPr lang="en-US" dirty="0"/>
              <a:t>    echo "Error creating database: " . $conn-&gt;error;</a:t>
            </a:r>
          </a:p>
          <a:p>
            <a:r>
              <a:rPr lang="en-US" dirty="0"/>
              <a:t>}</a:t>
            </a:r>
          </a:p>
          <a:p>
            <a:endParaRPr lang="en-US" dirty="0"/>
          </a:p>
          <a:p>
            <a:r>
              <a:rPr lang="en-US" dirty="0"/>
              <a:t>$conn-&gt;close();</a:t>
            </a:r>
          </a:p>
          <a:p>
            <a:r>
              <a:rPr lang="en-US" dirty="0"/>
              <a:t>?&gt;</a:t>
            </a:r>
          </a:p>
        </p:txBody>
      </p:sp>
    </p:spTree>
    <p:extLst>
      <p:ext uri="{BB962C8B-B14F-4D97-AF65-F5344CB8AC3E}">
        <p14:creationId xmlns:p14="http://schemas.microsoft.com/office/powerpoint/2010/main" val="1231499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611</TotalTime>
  <Words>1950</Words>
  <Application>Microsoft Office PowerPoint</Application>
  <PresentationFormat>On-screen Show (4:3)</PresentationFormat>
  <Paragraphs>399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vt:lpstr>
      <vt:lpstr>Consolas</vt:lpstr>
      <vt:lpstr>Wingdings</vt:lpstr>
      <vt:lpstr>Adjacency</vt:lpstr>
      <vt:lpstr>Database Systems</vt:lpstr>
      <vt:lpstr>All in ONE</vt:lpstr>
      <vt:lpstr>MySQL?</vt:lpstr>
      <vt:lpstr>XAMPP – Control Panel</vt:lpstr>
      <vt:lpstr>PHP Connection to MYSQL</vt:lpstr>
      <vt:lpstr>Users? Username? Hostname?</vt:lpstr>
      <vt:lpstr>User Added </vt:lpstr>
      <vt:lpstr>Creating Database </vt:lpstr>
      <vt:lpstr>2</vt:lpstr>
      <vt:lpstr>1</vt:lpstr>
      <vt:lpstr>2</vt:lpstr>
      <vt:lpstr>Inserting data into table </vt:lpstr>
      <vt:lpstr>Inserting multiple records</vt:lpstr>
      <vt:lpstr>Prepared Statements and Bound Parameters</vt:lpstr>
      <vt:lpstr>Example</vt:lpstr>
      <vt:lpstr>Selecting Data</vt:lpstr>
      <vt:lpstr>Deleting Data</vt:lpstr>
      <vt:lpstr>Updating Data </vt:lpstr>
      <vt:lpstr>Transaction</vt:lpstr>
      <vt:lpstr>Transaction</vt:lpstr>
      <vt:lpstr>Transactions – 1st Method  </vt:lpstr>
      <vt:lpstr>Transactions – 2nd Method  </vt:lpstr>
      <vt:lpstr>Continue..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Ammara Yaseen</cp:lastModifiedBy>
  <cp:revision>133</cp:revision>
  <dcterms:created xsi:type="dcterms:W3CDTF">2006-08-16T00:00:00Z</dcterms:created>
  <dcterms:modified xsi:type="dcterms:W3CDTF">2018-11-16T05:26:58Z</dcterms:modified>
</cp:coreProperties>
</file>