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79" r:id="rId4"/>
    <p:sldId id="282" r:id="rId5"/>
    <p:sldId id="258" r:id="rId6"/>
    <p:sldId id="259" r:id="rId7"/>
    <p:sldId id="260" r:id="rId8"/>
    <p:sldId id="261" r:id="rId9"/>
    <p:sldId id="262" r:id="rId10"/>
    <p:sldId id="263" r:id="rId11"/>
    <p:sldId id="264" r:id="rId12"/>
    <p:sldId id="265" r:id="rId13"/>
    <p:sldId id="266" r:id="rId14"/>
    <p:sldId id="267" r:id="rId15"/>
    <p:sldId id="268" r:id="rId16"/>
    <p:sldId id="269" r:id="rId17"/>
    <p:sldId id="285" r:id="rId18"/>
    <p:sldId id="270" r:id="rId19"/>
    <p:sldId id="271" r:id="rId20"/>
    <p:sldId id="272" r:id="rId21"/>
    <p:sldId id="273" r:id="rId22"/>
    <p:sldId id="274" r:id="rId23"/>
    <p:sldId id="283" r:id="rId24"/>
    <p:sldId id="28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2D696-6966-404D-859B-B49D40EE8135}" type="datetimeFigureOut">
              <a:rPr lang="en-US" smtClean="0"/>
              <a:pPr/>
              <a:t>10/1/2018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2D994B-5217-401E-9FF2-4ED3D7735682}" type="slidenum">
              <a:rPr lang="en-US" smtClean="0"/>
              <a:pPr/>
              <a:t>‹#›</a:t>
            </a:fld>
            <a:endParaRPr lang="en-US"/>
          </a:p>
        </p:txBody>
      </p:sp>
    </p:spTree>
    <p:extLst>
      <p:ext uri="{BB962C8B-B14F-4D97-AF65-F5344CB8AC3E}">
        <p14:creationId xmlns:p14="http://schemas.microsoft.com/office/powerpoint/2010/main" val="5523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10/1/2018</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10/1/2018</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Systems</a:t>
            </a:r>
          </a:p>
        </p:txBody>
      </p:sp>
      <p:sp>
        <p:nvSpPr>
          <p:cNvPr id="3" name="Subtitle 2"/>
          <p:cNvSpPr>
            <a:spLocks noGrp="1"/>
          </p:cNvSpPr>
          <p:nvPr>
            <p:ph type="subTitle" idx="1"/>
          </p:nvPr>
        </p:nvSpPr>
        <p:spPr/>
        <p:txBody>
          <a:bodyPr/>
          <a:lstStyle/>
          <a:p>
            <a:r>
              <a:rPr lang="en-US" dirty="0"/>
              <a:t>Lab </a:t>
            </a:r>
            <a:r>
              <a:rPr lang="en-US" dirty="0" smtClean="0"/>
              <a:t>06</a:t>
            </a:r>
            <a:endParaRPr lang="en-US" dirty="0"/>
          </a:p>
          <a:p>
            <a:r>
              <a:rPr lang="en-US" dirty="0" smtClean="0"/>
              <a:t>Relational Modeling</a:t>
            </a:r>
            <a:endParaRPr lang="en-US" dirty="0"/>
          </a:p>
        </p:txBody>
      </p:sp>
    </p:spTree>
    <p:extLst>
      <p:ext uri="{BB962C8B-B14F-4D97-AF65-F5344CB8AC3E}">
        <p14:creationId xmlns:p14="http://schemas.microsoft.com/office/powerpoint/2010/main" val="262078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add domains</a:t>
            </a:r>
            <a:endParaRPr lang="en-US" dirty="0"/>
          </a:p>
        </p:txBody>
      </p:sp>
      <p:sp>
        <p:nvSpPr>
          <p:cNvPr id="3" name="Content Placeholder 2"/>
          <p:cNvSpPr>
            <a:spLocks noGrp="1"/>
          </p:cNvSpPr>
          <p:nvPr>
            <p:ph idx="1"/>
          </p:nvPr>
        </p:nvSpPr>
        <p:spPr/>
        <p:txBody>
          <a:bodyPr>
            <a:normAutofit fontScale="92500"/>
          </a:bodyPr>
          <a:lstStyle/>
          <a:p>
            <a:pPr marL="457200" indent="-457200">
              <a:buAutoNum type="arabicPeriod"/>
            </a:pPr>
            <a:r>
              <a:rPr lang="en-US" dirty="0" smtClean="0"/>
              <a:t>Click </a:t>
            </a:r>
            <a:r>
              <a:rPr lang="en-US" dirty="0"/>
              <a:t>Tools, then Domains Administration</a:t>
            </a:r>
            <a:r>
              <a:rPr lang="en-US" dirty="0" smtClean="0"/>
              <a:t>.</a:t>
            </a:r>
          </a:p>
          <a:p>
            <a:pPr marL="457200" lvl="0" indent="-457200">
              <a:buFont typeface="Arial" pitchFamily="34" charset="0"/>
              <a:buAutoNum type="arabicPeriod"/>
            </a:pPr>
            <a:r>
              <a:rPr lang="en-US" dirty="0"/>
              <a:t>In the Domains Administration dialog box, add domains with the following definitions. Click </a:t>
            </a:r>
            <a:r>
              <a:rPr lang="en-US" b="1" dirty="0"/>
              <a:t>Add</a:t>
            </a:r>
            <a:r>
              <a:rPr lang="en-US" dirty="0"/>
              <a:t> to start each definition, and click </a:t>
            </a:r>
            <a:r>
              <a:rPr lang="en-US" b="1" dirty="0"/>
              <a:t>Apply</a:t>
            </a:r>
            <a:r>
              <a:rPr lang="en-US" dirty="0"/>
              <a:t> after each definition.</a:t>
            </a:r>
          </a:p>
          <a:p>
            <a:pPr marL="457200" lvl="0" indent="-457200">
              <a:buFont typeface="Arial" pitchFamily="34" charset="0"/>
              <a:buAutoNum type="arabicPeriod"/>
            </a:pPr>
            <a:r>
              <a:rPr lang="en-US" dirty="0"/>
              <a:t>When we have finished defining these domains, click </a:t>
            </a:r>
            <a:r>
              <a:rPr lang="en-US" b="1" dirty="0"/>
              <a:t>Save</a:t>
            </a:r>
            <a:r>
              <a:rPr lang="en-US" dirty="0"/>
              <a:t>. This creates a file named defaultdomains.xml in the domains directory (folder) under the location where we installed Data Modeler.</a:t>
            </a:r>
          </a:p>
          <a:p>
            <a:pPr marL="457200" lvl="0" indent="-457200">
              <a:buFont typeface="Arial" pitchFamily="34" charset="0"/>
              <a:buAutoNum type="arabicPeriod"/>
            </a:pPr>
            <a:r>
              <a:rPr lang="en-US" dirty="0"/>
              <a:t>Optionally, copy the defaultdomains.xml file to a new location (not under the Data Modeler installation directory), and give it an appropriate name, such as library_domains.xml. We can then import domains from that file when we create other designs.</a:t>
            </a:r>
          </a:p>
          <a:p>
            <a:pPr marL="457200" lvl="0" indent="-457200">
              <a:buFont typeface="Arial" pitchFamily="34" charset="0"/>
              <a:buAutoNum type="arabicPeriod"/>
            </a:pPr>
            <a:r>
              <a:rPr lang="en-US" dirty="0"/>
              <a:t>Click </a:t>
            </a:r>
            <a:r>
              <a:rPr lang="en-US" b="1" dirty="0"/>
              <a:t>Close</a:t>
            </a:r>
            <a:r>
              <a:rPr lang="en-US" dirty="0"/>
              <a:t> to close the dialog box.</a:t>
            </a:r>
          </a:p>
          <a:p>
            <a:pPr marL="0" indent="0">
              <a:buNone/>
            </a:pPr>
            <a:r>
              <a:rPr lang="en-US" dirty="0" smtClean="0"/>
              <a:t> </a:t>
            </a:r>
          </a:p>
          <a:p>
            <a:pPr mar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Entities</a:t>
            </a:r>
            <a:endParaRPr lang="en-US" dirty="0"/>
          </a:p>
        </p:txBody>
      </p:sp>
      <p:sp>
        <p:nvSpPr>
          <p:cNvPr id="3" name="Content Placeholder 2"/>
          <p:cNvSpPr>
            <a:spLocks noGrp="1"/>
          </p:cNvSpPr>
          <p:nvPr>
            <p:ph idx="1"/>
          </p:nvPr>
        </p:nvSpPr>
        <p:spPr/>
        <p:txBody>
          <a:bodyPr>
            <a:normAutofit fontScale="92500"/>
          </a:bodyPr>
          <a:lstStyle/>
          <a:p>
            <a:pPr marL="114300" indent="0">
              <a:buNone/>
            </a:pPr>
            <a:r>
              <a:rPr lang="en-US" dirty="0" smtClean="0"/>
              <a:t>Creating the book Entity:</a:t>
            </a:r>
          </a:p>
          <a:p>
            <a:r>
              <a:rPr lang="en-US" dirty="0"/>
              <a:t>Create the Books entity as follows:</a:t>
            </a:r>
          </a:p>
          <a:p>
            <a:pPr lvl="0"/>
            <a:r>
              <a:rPr lang="en-US" dirty="0"/>
              <a:t>In the main area (right side) of the SQL Developer Data Modeler window, click the Logical tab.</a:t>
            </a:r>
          </a:p>
          <a:p>
            <a:pPr lvl="0"/>
            <a:r>
              <a:rPr lang="en-US" dirty="0"/>
              <a:t>Click the New Entity icon.</a:t>
            </a:r>
          </a:p>
          <a:p>
            <a:pPr lvl="0"/>
            <a:r>
              <a:rPr lang="en-US" dirty="0"/>
              <a:t>Click in the logical model pane in the main area; and in the Logical pane press, diagonally drag, and release the mouse button to draw an entity box. The Entity Properties dialog box is displayed.</a:t>
            </a:r>
          </a:p>
          <a:p>
            <a:pPr lvl="0"/>
            <a:r>
              <a:rPr lang="en-US" dirty="0"/>
              <a:t>Click </a:t>
            </a:r>
            <a:r>
              <a:rPr lang="en-US" b="1" dirty="0"/>
              <a:t>General</a:t>
            </a:r>
            <a:r>
              <a:rPr lang="en-US" dirty="0"/>
              <a:t> on the left, and specify as follows:</a:t>
            </a:r>
          </a:p>
          <a:p>
            <a:r>
              <a:rPr lang="en-US" b="1" dirty="0"/>
              <a:t>Name</a:t>
            </a:r>
            <a:r>
              <a:rPr lang="en-US" dirty="0"/>
              <a:t>: Books</a:t>
            </a:r>
          </a:p>
          <a:p>
            <a:pPr lvl="0"/>
            <a:r>
              <a:rPr lang="en-US" dirty="0"/>
              <a:t>Click </a:t>
            </a:r>
            <a:r>
              <a:rPr lang="en-US" b="1" dirty="0"/>
              <a:t>Attributes</a:t>
            </a:r>
            <a:r>
              <a:rPr lang="en-US" dirty="0"/>
              <a:t> on the left, and use the Add (+) icon to add the following attributes, one at a time. (For datatypes, select from the Domain types except for Rating, which is a Logical type.)</a:t>
            </a:r>
          </a:p>
          <a:p>
            <a:pPr marL="114300"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447800"/>
            <a:ext cx="7620000" cy="4800600"/>
          </a:xfrm>
        </p:spPr>
        <p:txBody>
          <a:bodyPr/>
          <a:lstStyle/>
          <a:p>
            <a:endParaRPr lang="en-US" dirty="0"/>
          </a:p>
          <a:p>
            <a:endParaRPr lang="en-US" dirty="0"/>
          </a:p>
          <a:p>
            <a:endParaRPr lang="en-US" dirty="0"/>
          </a:p>
          <a:p>
            <a:pPr marL="11430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01111126"/>
              </p:ext>
            </p:extLst>
          </p:nvPr>
        </p:nvGraphicFramePr>
        <p:xfrm>
          <a:off x="495300" y="1524000"/>
          <a:ext cx="7620000" cy="4039743"/>
        </p:xfrm>
        <a:graphic>
          <a:graphicData uri="http://schemas.openxmlformats.org/drawingml/2006/table">
            <a:tbl>
              <a:tblPr firstRow="1" firstCol="1" bandRow="1">
                <a:tableStyleId>{5C22544A-7EE6-4342-B048-85BDC9FD1C3A}</a:tableStyleId>
              </a:tblPr>
              <a:tblGrid>
                <a:gridCol w="2540000">
                  <a:extLst>
                    <a:ext uri="{9D8B030D-6E8A-4147-A177-3AD203B41FA5}">
                      <a16:colId xmlns:a16="http://schemas.microsoft.com/office/drawing/2014/main" val="3652324518"/>
                    </a:ext>
                  </a:extLst>
                </a:gridCol>
                <a:gridCol w="2540000">
                  <a:extLst>
                    <a:ext uri="{9D8B030D-6E8A-4147-A177-3AD203B41FA5}">
                      <a16:colId xmlns:a16="http://schemas.microsoft.com/office/drawing/2014/main" val="2762326116"/>
                    </a:ext>
                  </a:extLst>
                </a:gridCol>
                <a:gridCol w="2540000">
                  <a:extLst>
                    <a:ext uri="{9D8B030D-6E8A-4147-A177-3AD203B41FA5}">
                      <a16:colId xmlns:a16="http://schemas.microsoft.com/office/drawing/2014/main" val="2009293541"/>
                    </a:ext>
                  </a:extLst>
                </a:gridCol>
              </a:tblGrid>
              <a:tr h="0">
                <a:tc>
                  <a:txBody>
                    <a:bodyPr/>
                    <a:lstStyle/>
                    <a:p>
                      <a:pPr marL="0" marR="0">
                        <a:lnSpc>
                          <a:spcPct val="107000"/>
                        </a:lnSpc>
                        <a:spcBef>
                          <a:spcPts val="0"/>
                        </a:spcBef>
                        <a:spcAft>
                          <a:spcPts val="0"/>
                        </a:spcAft>
                      </a:pPr>
                      <a:r>
                        <a:rPr lang="en-US" sz="1200" dirty="0">
                          <a:effectLst/>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b"/>
                </a:tc>
                <a:tc>
                  <a:txBody>
                    <a:bodyPr/>
                    <a:lstStyle/>
                    <a:p>
                      <a:pPr marL="0" marR="0">
                        <a:lnSpc>
                          <a:spcPct val="107000"/>
                        </a:lnSpc>
                        <a:spcBef>
                          <a:spcPts val="0"/>
                        </a:spcBef>
                        <a:spcAft>
                          <a:spcPts val="0"/>
                        </a:spcAft>
                      </a:pPr>
                      <a:r>
                        <a:rPr lang="en-US" sz="1200">
                          <a:effectLst/>
                        </a:rPr>
                        <a:t>Datatype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b"/>
                </a:tc>
                <a:tc>
                  <a:txBody>
                    <a:bodyPr/>
                    <a:lstStyle/>
                    <a:p>
                      <a:pPr marL="0" marR="0">
                        <a:lnSpc>
                          <a:spcPct val="107000"/>
                        </a:lnSpc>
                        <a:spcBef>
                          <a:spcPts val="0"/>
                        </a:spcBef>
                        <a:spcAft>
                          <a:spcPts val="0"/>
                        </a:spcAft>
                      </a:pPr>
                      <a:r>
                        <a:rPr lang="en-US" sz="1200">
                          <a:effectLst/>
                        </a:rPr>
                        <a:t>Other Information and Notes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b"/>
                </a:tc>
                <a:extLst>
                  <a:ext uri="{0D108BD9-81ED-4DB2-BD59-A6C34878D82A}">
                    <a16:rowId xmlns:a16="http://schemas.microsoft.com/office/drawing/2014/main" val="337913190"/>
                  </a:ext>
                </a:extLst>
              </a:tr>
              <a:tr h="670179">
                <a:tc>
                  <a:txBody>
                    <a:bodyPr/>
                    <a:lstStyle/>
                    <a:p>
                      <a:pPr marL="0" marR="0">
                        <a:lnSpc>
                          <a:spcPct val="107000"/>
                        </a:lnSpc>
                        <a:spcBef>
                          <a:spcPts val="0"/>
                        </a:spcBef>
                        <a:spcAft>
                          <a:spcPts val="0"/>
                        </a:spcAft>
                      </a:pPr>
                      <a:r>
                        <a:rPr lang="en-US" sz="1200" dirty="0" err="1">
                          <a:effectLst/>
                        </a:rPr>
                        <a:t>book_id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Domain: Book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Primary UID (unique identifier). (The Dewey code or other book identifier.)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a16="http://schemas.microsoft.com/office/drawing/2014/main" val="777446287"/>
                  </a:ext>
                </a:extLst>
              </a:tr>
              <a:tr h="763651">
                <a:tc>
                  <a:txBody>
                    <a:bodyPr/>
                    <a:lstStyle/>
                    <a:p>
                      <a:pPr marL="0" marR="0">
                        <a:lnSpc>
                          <a:spcPct val="107000"/>
                        </a:lnSpc>
                        <a:spcBef>
                          <a:spcPts val="0"/>
                        </a:spcBef>
                        <a:spcAft>
                          <a:spcPts val="0"/>
                        </a:spcAft>
                      </a:pPr>
                      <a:r>
                        <a:rPr lang="en-US" sz="1200">
                          <a:effectLst/>
                        </a:rPr>
                        <a:t>title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Domain: Title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M (mandatory, that is, must not be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a16="http://schemas.microsoft.com/office/drawing/2014/main" val="3593412822"/>
                  </a:ext>
                </a:extLst>
              </a:tr>
              <a:tr h="704723">
                <a:tc>
                  <a:txBody>
                    <a:bodyPr/>
                    <a:lstStyle/>
                    <a:p>
                      <a:pPr marL="0" marR="0">
                        <a:lnSpc>
                          <a:spcPct val="107000"/>
                        </a:lnSpc>
                        <a:spcBef>
                          <a:spcPts val="0"/>
                        </a:spcBef>
                        <a:spcAft>
                          <a:spcPts val="0"/>
                        </a:spcAft>
                      </a:pPr>
                      <a:r>
                        <a:rPr lang="en-US" sz="1200">
                          <a:effectLst/>
                        </a:rPr>
                        <a:t>author_last_name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Domain: Person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M (mandatory, that is, must not be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a16="http://schemas.microsoft.com/office/drawing/2014/main" val="3347962034"/>
                  </a:ext>
                </a:extLst>
              </a:tr>
              <a:tr h="645795">
                <a:tc>
                  <a:txBody>
                    <a:bodyPr/>
                    <a:lstStyle/>
                    <a:p>
                      <a:pPr marL="0" marR="0">
                        <a:lnSpc>
                          <a:spcPct val="107000"/>
                        </a:lnSpc>
                        <a:spcBef>
                          <a:spcPts val="0"/>
                        </a:spcBef>
                        <a:spcAft>
                          <a:spcPts val="0"/>
                        </a:spcAft>
                      </a:pPr>
                      <a:r>
                        <a:rPr lang="en-US" sz="1200">
                          <a:effectLst/>
                        </a:rPr>
                        <a:t>author_first_name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Domain: Person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25 characters maximum.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a16="http://schemas.microsoft.com/office/drawing/2014/main" val="1278641762"/>
                  </a:ext>
                </a:extLst>
              </a:tr>
              <a:tr h="1011174">
                <a:tc>
                  <a:txBody>
                    <a:bodyPr/>
                    <a:lstStyle/>
                    <a:p>
                      <a:pPr marL="0" marR="0">
                        <a:lnSpc>
                          <a:spcPct val="107000"/>
                        </a:lnSpc>
                        <a:spcBef>
                          <a:spcPts val="0"/>
                        </a:spcBef>
                        <a:spcAft>
                          <a:spcPts val="0"/>
                        </a:spcAft>
                      </a:pPr>
                      <a:r>
                        <a:rPr lang="en-US" sz="1200" dirty="0">
                          <a:effectLst/>
                        </a:rPr>
                        <a:t>rating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Logical type: NUMERIC (Precision=2, Scale= 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dirty="0">
                          <a:effectLst/>
                        </a:rPr>
                        <a:t>(Librarian's personal rating of the book, from 1 (poor) to 10 (great).)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a16="http://schemas.microsoft.com/office/drawing/2014/main" val="2230659988"/>
                  </a:ext>
                </a:extLst>
              </a:tr>
            </a:tbl>
          </a:graphicData>
        </a:graphic>
      </p:graphicFrame>
      <p:sp>
        <p:nvSpPr>
          <p:cNvPr id="6" name="Title 1"/>
          <p:cNvSpPr>
            <a:spLocks noGrp="1"/>
          </p:cNvSpPr>
          <p:nvPr>
            <p:ph type="title"/>
          </p:nvPr>
        </p:nvSpPr>
        <p:spPr>
          <a:xfrm>
            <a:off x="457200" y="274638"/>
            <a:ext cx="7620000" cy="1143000"/>
          </a:xfrm>
        </p:spPr>
        <p:txBody>
          <a:bodyPr/>
          <a:lstStyle/>
          <a:p>
            <a:r>
              <a:rPr lang="en-US" dirty="0" smtClean="0"/>
              <a:t>Creating Entities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Creating the Patrons Entity</a:t>
            </a:r>
            <a:endParaRPr lang="en-US" dirty="0"/>
          </a:p>
          <a:p>
            <a:pPr marL="0" indent="0">
              <a:buNone/>
            </a:pPr>
            <a:endParaRPr lang="en-US" dirty="0"/>
          </a:p>
          <a:p>
            <a:endParaRPr lang="en-US" dirty="0"/>
          </a:p>
        </p:txBody>
      </p:sp>
      <p:sp>
        <p:nvSpPr>
          <p:cNvPr id="6" name="Title 1"/>
          <p:cNvSpPr>
            <a:spLocks noGrp="1"/>
          </p:cNvSpPr>
          <p:nvPr>
            <p:ph type="title"/>
          </p:nvPr>
        </p:nvSpPr>
        <p:spPr>
          <a:xfrm>
            <a:off x="457200" y="274638"/>
            <a:ext cx="7620000" cy="1143000"/>
          </a:xfrm>
        </p:spPr>
        <p:txBody>
          <a:bodyPr/>
          <a:lstStyle/>
          <a:p>
            <a:r>
              <a:rPr lang="en-US" dirty="0" smtClean="0"/>
              <a:t>Creating Entities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20149023"/>
              </p:ext>
            </p:extLst>
          </p:nvPr>
        </p:nvGraphicFramePr>
        <p:xfrm>
          <a:off x="457200" y="2275522"/>
          <a:ext cx="7620000" cy="3372231"/>
        </p:xfrm>
        <a:graphic>
          <a:graphicData uri="http://schemas.openxmlformats.org/drawingml/2006/table">
            <a:tbl>
              <a:tblPr firstRow="1" firstCol="1" bandRow="1">
                <a:tableStyleId>{5C22544A-7EE6-4342-B048-85BDC9FD1C3A}</a:tableStyleId>
              </a:tblPr>
              <a:tblGrid>
                <a:gridCol w="2540000">
                  <a:extLst>
                    <a:ext uri="{9D8B030D-6E8A-4147-A177-3AD203B41FA5}">
                      <a16:colId xmlns:a16="http://schemas.microsoft.com/office/drawing/2014/main" val="3474671740"/>
                    </a:ext>
                  </a:extLst>
                </a:gridCol>
                <a:gridCol w="2540000">
                  <a:extLst>
                    <a:ext uri="{9D8B030D-6E8A-4147-A177-3AD203B41FA5}">
                      <a16:colId xmlns:a16="http://schemas.microsoft.com/office/drawing/2014/main" val="3014786121"/>
                    </a:ext>
                  </a:extLst>
                </a:gridCol>
                <a:gridCol w="2540000">
                  <a:extLst>
                    <a:ext uri="{9D8B030D-6E8A-4147-A177-3AD203B41FA5}">
                      <a16:colId xmlns:a16="http://schemas.microsoft.com/office/drawing/2014/main" val="940068927"/>
                    </a:ext>
                  </a:extLst>
                </a:gridCol>
              </a:tblGrid>
              <a:tr h="0">
                <a:tc>
                  <a:txBody>
                    <a:bodyPr/>
                    <a:lstStyle/>
                    <a:p>
                      <a:pPr marL="0" marR="0">
                        <a:lnSpc>
                          <a:spcPct val="107000"/>
                        </a:lnSpc>
                        <a:spcBef>
                          <a:spcPts val="0"/>
                        </a:spcBef>
                        <a:spcAft>
                          <a:spcPts val="0"/>
                        </a:spcAft>
                      </a:pPr>
                      <a:r>
                        <a:rPr lang="en-US" sz="1200">
                          <a:effectLst/>
                        </a:rPr>
                        <a:t>Attribute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b"/>
                </a:tc>
                <a:tc>
                  <a:txBody>
                    <a:bodyPr/>
                    <a:lstStyle/>
                    <a:p>
                      <a:pPr marL="0" marR="0">
                        <a:lnSpc>
                          <a:spcPct val="107000"/>
                        </a:lnSpc>
                        <a:spcBef>
                          <a:spcPts val="0"/>
                        </a:spcBef>
                        <a:spcAft>
                          <a:spcPts val="0"/>
                        </a:spcAft>
                      </a:pPr>
                      <a:r>
                        <a:rPr lang="en-US" sz="1200">
                          <a:effectLst/>
                        </a:rPr>
                        <a:t>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b"/>
                </a:tc>
                <a:tc>
                  <a:txBody>
                    <a:bodyPr/>
                    <a:lstStyle/>
                    <a:p>
                      <a:pPr marL="0" marR="0">
                        <a:lnSpc>
                          <a:spcPct val="107000"/>
                        </a:lnSpc>
                        <a:spcBef>
                          <a:spcPts val="0"/>
                        </a:spcBef>
                        <a:spcAft>
                          <a:spcPts val="0"/>
                        </a:spcAft>
                      </a:pPr>
                      <a:r>
                        <a:rPr lang="en-US" sz="1200">
                          <a:effectLst/>
                        </a:rPr>
                        <a:t>Other Information and Notes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b"/>
                </a:tc>
                <a:extLst>
                  <a:ext uri="{0D108BD9-81ED-4DB2-BD59-A6C34878D82A}">
                    <a16:rowId xmlns:a16="http://schemas.microsoft.com/office/drawing/2014/main" val="3230895108"/>
                  </a:ext>
                </a:extLst>
              </a:tr>
              <a:tr h="0">
                <a:tc>
                  <a:txBody>
                    <a:bodyPr/>
                    <a:lstStyle/>
                    <a:p>
                      <a:pPr marL="0" marR="0">
                        <a:lnSpc>
                          <a:spcPct val="107000"/>
                        </a:lnSpc>
                        <a:spcBef>
                          <a:spcPts val="0"/>
                        </a:spcBef>
                        <a:spcAft>
                          <a:spcPts val="0"/>
                        </a:spcAft>
                      </a:pPr>
                      <a:r>
                        <a:rPr lang="en-US" sz="1200">
                          <a:effectLst/>
                        </a:rPr>
                        <a:t>patron_id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Domain: Numeric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Primary UID (unique identifier). (Unique patron ID number, also called the library card 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a16="http://schemas.microsoft.com/office/drawing/2014/main" val="4213476287"/>
                  </a:ext>
                </a:extLst>
              </a:tr>
              <a:tr h="0">
                <a:tc>
                  <a:txBody>
                    <a:bodyPr/>
                    <a:lstStyle/>
                    <a:p>
                      <a:pPr marL="0" marR="0">
                        <a:lnSpc>
                          <a:spcPct val="107000"/>
                        </a:lnSpc>
                        <a:spcBef>
                          <a:spcPts val="0"/>
                        </a:spcBef>
                        <a:spcAft>
                          <a:spcPts val="0"/>
                        </a:spcAft>
                      </a:pPr>
                      <a:r>
                        <a:rPr lang="en-US" sz="1200">
                          <a:effectLst/>
                        </a:rPr>
                        <a:t>last_name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Domain: Person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M (mandatory, that is, must not be null). 25 characters maximum.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a16="http://schemas.microsoft.com/office/drawing/2014/main" val="2740422989"/>
                  </a:ext>
                </a:extLst>
              </a:tr>
              <a:tr h="0">
                <a:tc>
                  <a:txBody>
                    <a:bodyPr/>
                    <a:lstStyle/>
                    <a:p>
                      <a:pPr marL="0" marR="0">
                        <a:lnSpc>
                          <a:spcPct val="107000"/>
                        </a:lnSpc>
                        <a:spcBef>
                          <a:spcPts val="0"/>
                        </a:spcBef>
                        <a:spcAft>
                          <a:spcPts val="0"/>
                        </a:spcAft>
                      </a:pPr>
                      <a:r>
                        <a:rPr lang="en-US" sz="1200">
                          <a:effectLst/>
                        </a:rPr>
                        <a:t>first_name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Domain: Person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(Patron's first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a16="http://schemas.microsoft.com/office/drawing/2014/main" val="2152463307"/>
                  </a:ext>
                </a:extLst>
              </a:tr>
              <a:tr h="0">
                <a:tc>
                  <a:txBody>
                    <a:bodyPr/>
                    <a:lstStyle/>
                    <a:p>
                      <a:pPr marL="0" marR="0">
                        <a:lnSpc>
                          <a:spcPct val="107000"/>
                        </a:lnSpc>
                        <a:spcBef>
                          <a:spcPts val="0"/>
                        </a:spcBef>
                        <a:spcAft>
                          <a:spcPts val="0"/>
                        </a:spcAft>
                      </a:pPr>
                      <a:r>
                        <a:rPr lang="en-US" sz="1200">
                          <a:effectLst/>
                        </a:rPr>
                        <a:t>street_address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Domain: Address 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(Patron's street address.)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a16="http://schemas.microsoft.com/office/drawing/2014/main" val="2182398407"/>
                  </a:ext>
                </a:extLst>
              </a:tr>
              <a:tr h="0">
                <a:tc>
                  <a:txBody>
                    <a:bodyPr/>
                    <a:lstStyle/>
                    <a:p>
                      <a:pPr marL="0" marR="0">
                        <a:lnSpc>
                          <a:spcPct val="107000"/>
                        </a:lnSpc>
                        <a:spcBef>
                          <a:spcPts val="0"/>
                        </a:spcBef>
                        <a:spcAft>
                          <a:spcPts val="0"/>
                        </a:spcAft>
                      </a:pPr>
                      <a:r>
                        <a:rPr lang="en-US" sz="1200">
                          <a:effectLst/>
                        </a:rPr>
                        <a:t>city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Domain: City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(City or town where the patron lives.)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a16="http://schemas.microsoft.com/office/drawing/2014/main" val="1163026024"/>
                  </a:ext>
                </a:extLst>
              </a:tr>
              <a:tr h="0">
                <a:tc>
                  <a:txBody>
                    <a:bodyPr/>
                    <a:lstStyle/>
                    <a:p>
                      <a:pPr marL="0" marR="0">
                        <a:lnSpc>
                          <a:spcPct val="107000"/>
                        </a:lnSpc>
                        <a:spcBef>
                          <a:spcPts val="0"/>
                        </a:spcBef>
                        <a:spcAft>
                          <a:spcPts val="0"/>
                        </a:spcAft>
                      </a:pPr>
                      <a:r>
                        <a:rPr lang="en-US" sz="1200">
                          <a:effectLst/>
                        </a:rPr>
                        <a:t>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Domain: 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(2-letter code for the state where the patron lives.)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a16="http://schemas.microsoft.com/office/drawing/2014/main" val="2520541218"/>
                  </a:ext>
                </a:extLst>
              </a:tr>
              <a:tr h="0">
                <a:tc>
                  <a:txBody>
                    <a:bodyPr/>
                    <a:lstStyle/>
                    <a:p>
                      <a:pPr marL="0" marR="0">
                        <a:lnSpc>
                          <a:spcPct val="107000"/>
                        </a:lnSpc>
                        <a:spcBef>
                          <a:spcPts val="0"/>
                        </a:spcBef>
                        <a:spcAft>
                          <a:spcPts val="0"/>
                        </a:spcAft>
                      </a:pPr>
                      <a:r>
                        <a:rPr lang="en-US" sz="1200">
                          <a:effectLst/>
                        </a:rPr>
                        <a:t>zip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Domain: Zip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(Postal code where the patron lives.)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a16="http://schemas.microsoft.com/office/drawing/2014/main" val="4075132308"/>
                  </a:ext>
                </a:extLst>
              </a:tr>
              <a:tr h="0">
                <a:tc>
                  <a:txBody>
                    <a:bodyPr/>
                    <a:lstStyle/>
                    <a:p>
                      <a:pPr marL="0" marR="0">
                        <a:lnSpc>
                          <a:spcPct val="107000"/>
                        </a:lnSpc>
                        <a:spcBef>
                          <a:spcPts val="0"/>
                        </a:spcBef>
                        <a:spcAft>
                          <a:spcPts val="0"/>
                        </a:spcAft>
                      </a:pPr>
                      <a:r>
                        <a:rPr lang="en-US" sz="1200">
                          <a:effectLst/>
                        </a:rPr>
                        <a:t>location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100" dirty="0" err="1" smtClean="0">
                          <a:effectLst/>
                          <a:latin typeface="Calibri" panose="020F0502020204030204" pitchFamily="34" charset="0"/>
                          <a:ea typeface="Calibri" panose="020F0502020204030204" pitchFamily="34" charset="0"/>
                          <a:cs typeface="Times New Roman" panose="02020603050405020304" pitchFamily="18" charset="0"/>
                        </a:rPr>
                        <a:t>Domain:Address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dirty="0">
                          <a:effectLst/>
                        </a:rPr>
                        <a:t>Oracle Spatial geometry object representing the patron's geocoded 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a16="http://schemas.microsoft.com/office/drawing/2014/main" val="97922076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14300" indent="0">
              <a:buNone/>
            </a:pPr>
            <a:r>
              <a:rPr lang="en-US" b="1" dirty="0" smtClean="0"/>
              <a:t>Creating </a:t>
            </a:r>
            <a:r>
              <a:rPr lang="en-US" b="1" dirty="0"/>
              <a:t>the Transactions </a:t>
            </a:r>
            <a:r>
              <a:rPr lang="en-US" b="1" dirty="0" smtClean="0"/>
              <a:t>Entity:</a:t>
            </a:r>
          </a:p>
          <a:p>
            <a:pPr marL="114300" indent="0">
              <a:buNone/>
            </a:pPr>
            <a:endParaRPr lang="en-US" dirty="0"/>
          </a:p>
        </p:txBody>
      </p:sp>
      <p:sp>
        <p:nvSpPr>
          <p:cNvPr id="5" name="Title 1"/>
          <p:cNvSpPr>
            <a:spLocks noGrp="1"/>
          </p:cNvSpPr>
          <p:nvPr>
            <p:ph type="title"/>
          </p:nvPr>
        </p:nvSpPr>
        <p:spPr>
          <a:xfrm>
            <a:off x="457200" y="274638"/>
            <a:ext cx="7620000" cy="1143000"/>
          </a:xfrm>
        </p:spPr>
        <p:txBody>
          <a:bodyPr/>
          <a:lstStyle/>
          <a:p>
            <a:r>
              <a:rPr lang="en-US" dirty="0" smtClean="0"/>
              <a:t>Creating Entities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87314925"/>
              </p:ext>
            </p:extLst>
          </p:nvPr>
        </p:nvGraphicFramePr>
        <p:xfrm>
          <a:off x="457200" y="2361247"/>
          <a:ext cx="7620000" cy="2259433"/>
        </p:xfrm>
        <a:graphic>
          <a:graphicData uri="http://schemas.openxmlformats.org/drawingml/2006/table">
            <a:tbl>
              <a:tblPr firstRow="1" firstCol="1" bandRow="1">
                <a:tableStyleId>{5C22544A-7EE6-4342-B048-85BDC9FD1C3A}</a:tableStyleId>
              </a:tblPr>
              <a:tblGrid>
                <a:gridCol w="2540000">
                  <a:extLst>
                    <a:ext uri="{9D8B030D-6E8A-4147-A177-3AD203B41FA5}">
                      <a16:colId xmlns:a16="http://schemas.microsoft.com/office/drawing/2014/main" val="1957535297"/>
                    </a:ext>
                  </a:extLst>
                </a:gridCol>
                <a:gridCol w="2540000">
                  <a:extLst>
                    <a:ext uri="{9D8B030D-6E8A-4147-A177-3AD203B41FA5}">
                      <a16:colId xmlns:a16="http://schemas.microsoft.com/office/drawing/2014/main" val="2932009321"/>
                    </a:ext>
                  </a:extLst>
                </a:gridCol>
                <a:gridCol w="2540000">
                  <a:extLst>
                    <a:ext uri="{9D8B030D-6E8A-4147-A177-3AD203B41FA5}">
                      <a16:colId xmlns:a16="http://schemas.microsoft.com/office/drawing/2014/main" val="2284671151"/>
                    </a:ext>
                  </a:extLst>
                </a:gridCol>
              </a:tblGrid>
              <a:tr h="258208">
                <a:tc>
                  <a:txBody>
                    <a:bodyPr/>
                    <a:lstStyle/>
                    <a:p>
                      <a:pPr marL="0" marR="0">
                        <a:lnSpc>
                          <a:spcPct val="107000"/>
                        </a:lnSpc>
                        <a:spcBef>
                          <a:spcPts val="0"/>
                        </a:spcBef>
                        <a:spcAft>
                          <a:spcPts val="0"/>
                        </a:spcAft>
                      </a:pPr>
                      <a:r>
                        <a:rPr lang="en-US" sz="1200" dirty="0">
                          <a:effectLst/>
                        </a:rPr>
                        <a:t>Attribute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b"/>
                </a:tc>
                <a:tc>
                  <a:txBody>
                    <a:bodyPr/>
                    <a:lstStyle/>
                    <a:p>
                      <a:pPr marL="0" marR="0">
                        <a:lnSpc>
                          <a:spcPct val="107000"/>
                        </a:lnSpc>
                        <a:spcBef>
                          <a:spcPts val="0"/>
                        </a:spcBef>
                        <a:spcAft>
                          <a:spcPts val="0"/>
                        </a:spcAft>
                      </a:pPr>
                      <a:r>
                        <a:rPr lang="en-US" sz="1200">
                          <a:effectLst/>
                        </a:rPr>
                        <a:t>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b"/>
                </a:tc>
                <a:tc>
                  <a:txBody>
                    <a:bodyPr/>
                    <a:lstStyle/>
                    <a:p>
                      <a:pPr marL="0" marR="0">
                        <a:lnSpc>
                          <a:spcPct val="107000"/>
                        </a:lnSpc>
                        <a:spcBef>
                          <a:spcPts val="0"/>
                        </a:spcBef>
                        <a:spcAft>
                          <a:spcPts val="0"/>
                        </a:spcAft>
                      </a:pPr>
                      <a:r>
                        <a:rPr lang="en-US" sz="1200">
                          <a:effectLst/>
                        </a:rPr>
                        <a:t>Other Information and Notes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b"/>
                </a:tc>
                <a:extLst>
                  <a:ext uri="{0D108BD9-81ED-4DB2-BD59-A6C34878D82A}">
                    <a16:rowId xmlns:a16="http://schemas.microsoft.com/office/drawing/2014/main" val="1787901258"/>
                  </a:ext>
                </a:extLst>
              </a:tr>
              <a:tr h="657145">
                <a:tc>
                  <a:txBody>
                    <a:bodyPr/>
                    <a:lstStyle/>
                    <a:p>
                      <a:pPr marL="0" marR="0">
                        <a:lnSpc>
                          <a:spcPct val="107000"/>
                        </a:lnSpc>
                        <a:spcBef>
                          <a:spcPts val="0"/>
                        </a:spcBef>
                        <a:spcAft>
                          <a:spcPts val="0"/>
                        </a:spcAft>
                      </a:pPr>
                      <a:r>
                        <a:rPr lang="en-US" sz="1200" dirty="0" err="1" smtClean="0">
                          <a:effectLst/>
                        </a:rPr>
                        <a:t>tranction_id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dirty="0">
                          <a:effectLst/>
                        </a:rPr>
                        <a:t>Domain: Numeric 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dirty="0">
                          <a:effectLst/>
                        </a:rPr>
                        <a:t>Primary UID (unique identifier). (Unique transaction ID 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a16="http://schemas.microsoft.com/office/drawing/2014/main" val="4053680362"/>
                  </a:ext>
                </a:extLst>
              </a:tr>
              <a:tr h="465124">
                <a:tc>
                  <a:txBody>
                    <a:bodyPr/>
                    <a:lstStyle/>
                    <a:p>
                      <a:pPr marL="0" marR="0">
                        <a:lnSpc>
                          <a:spcPct val="107000"/>
                        </a:lnSpc>
                        <a:spcBef>
                          <a:spcPts val="0"/>
                        </a:spcBef>
                        <a:spcAft>
                          <a:spcPts val="0"/>
                        </a:spcAft>
                      </a:pPr>
                      <a:r>
                        <a:rPr lang="en-US" sz="1200">
                          <a:effectLst/>
                        </a:rPr>
                        <a:t>transaction_date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Logical type: Datetime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M (mandatory, that is, must not be null). Date and time of the transaction.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a16="http://schemas.microsoft.com/office/drawing/2014/main" val="3271553672"/>
                  </a:ext>
                </a:extLst>
              </a:tr>
              <a:tr h="878956">
                <a:tc>
                  <a:txBody>
                    <a:bodyPr/>
                    <a:lstStyle/>
                    <a:p>
                      <a:pPr marL="0" marR="0">
                        <a:lnSpc>
                          <a:spcPct val="107000"/>
                        </a:lnSpc>
                        <a:spcBef>
                          <a:spcPts val="0"/>
                        </a:spcBef>
                        <a:spcAft>
                          <a:spcPts val="0"/>
                        </a:spcAft>
                      </a:pPr>
                      <a:r>
                        <a:rPr lang="en-US" sz="1200">
                          <a:effectLst/>
                        </a:rPr>
                        <a:t>transaction_type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Domain: Numeric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dirty="0">
                          <a:effectLst/>
                        </a:rPr>
                        <a:t>M (mandatory, that is, must not be null). (Numeric code indicating the type of transaction, such as 1 for checking out a 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a16="http://schemas.microsoft.com/office/drawing/2014/main" val="5669933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Creating Relations Between Entities</a:t>
            </a:r>
          </a:p>
        </p:txBody>
      </p:sp>
      <p:sp>
        <p:nvSpPr>
          <p:cNvPr id="3" name="Content Placeholder 2"/>
          <p:cNvSpPr>
            <a:spLocks noGrp="1"/>
          </p:cNvSpPr>
          <p:nvPr>
            <p:ph idx="1"/>
          </p:nvPr>
        </p:nvSpPr>
        <p:spPr/>
        <p:txBody>
          <a:bodyPr>
            <a:normAutofit fontScale="92500"/>
          </a:bodyPr>
          <a:lstStyle/>
          <a:p>
            <a:pPr marL="114300" indent="0">
              <a:buNone/>
            </a:pPr>
            <a:endParaRPr lang="en-US" b="1" dirty="0"/>
          </a:p>
          <a:p>
            <a:r>
              <a:rPr lang="en-US" dirty="0"/>
              <a:t>Relations show the relationships between entities: one-to-many, many-to-one, or many-to-many. The following relationships exist between the entities:</a:t>
            </a:r>
          </a:p>
          <a:p>
            <a:pPr lvl="0"/>
            <a:r>
              <a:rPr lang="en-US" b="1" u="sng" dirty="0"/>
              <a:t>Books and Transactions</a:t>
            </a:r>
            <a:r>
              <a:rPr lang="en-US" dirty="0"/>
              <a:t>: one-to-many. Each book can be involved in multiple sequential transactions. Each book can have zero or one active checkout transactions; a book that is checked out cannot be checked out again until after it has been returned.</a:t>
            </a:r>
          </a:p>
          <a:p>
            <a:r>
              <a:rPr lang="en-US" b="1" u="sng" dirty="0"/>
              <a:t>Patrons and Transactions: </a:t>
            </a:r>
            <a:r>
              <a:rPr lang="en-US" dirty="0"/>
              <a:t>one-to-many. Each patron can be involved in multiple sequential and simultaneous transactions. Each patron can check out one or many books in a visit to the library, and can have multiple active checkout transactions reflecting several visits; each patron can also return checked out books at any time.</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7620000" cy="1143000"/>
          </a:xfrm>
        </p:spPr>
        <p:txBody>
          <a:bodyPr/>
          <a:lstStyle/>
          <a:p>
            <a:r>
              <a:rPr lang="en-US" sz="3600" dirty="0"/>
              <a:t>Creating Relations Between Entities</a:t>
            </a:r>
          </a:p>
        </p:txBody>
      </p:sp>
      <p:sp>
        <p:nvSpPr>
          <p:cNvPr id="4" name="TextBox 3"/>
          <p:cNvSpPr txBox="1"/>
          <p:nvPr/>
        </p:nvSpPr>
        <p:spPr>
          <a:xfrm>
            <a:off x="471854" y="1905000"/>
            <a:ext cx="6934200" cy="4524315"/>
          </a:xfrm>
          <a:prstGeom prst="rect">
            <a:avLst/>
          </a:prstGeom>
          <a:noFill/>
        </p:spPr>
        <p:txBody>
          <a:bodyPr wrap="square" rtlCol="0">
            <a:spAutoFit/>
          </a:bodyPr>
          <a:lstStyle/>
          <a:p>
            <a:r>
              <a:rPr lang="en-US" b="1" dirty="0" smtClean="0"/>
              <a:t>Steps to Create Relationships:</a:t>
            </a:r>
          </a:p>
          <a:p>
            <a:pPr marL="342900" lvl="0" indent="-342900">
              <a:buFont typeface="+mj-lt"/>
              <a:buAutoNum type="arabicPeriod"/>
            </a:pPr>
            <a:r>
              <a:rPr lang="en-US" dirty="0"/>
              <a:t>In the logical model pane in the main area, arrange the entity boxes as follows: Books on the left, Patrons on the right, and Transactions either between Books and Patrons or under them and in the middle. (If the pointer is still cross-hairs, click the Select icon at the top left to change the pointer to an arrow.)</a:t>
            </a:r>
          </a:p>
          <a:p>
            <a:pPr marL="342900" lvl="0" indent="-342900">
              <a:buFont typeface="+mj-lt"/>
              <a:buAutoNum type="arabicPeriod"/>
            </a:pPr>
            <a:r>
              <a:rPr lang="en-US" dirty="0" smtClean="0"/>
              <a:t>Click </a:t>
            </a:r>
            <a:r>
              <a:rPr lang="en-US" dirty="0"/>
              <a:t>the New 1:N Relation icon.</a:t>
            </a:r>
          </a:p>
          <a:p>
            <a:pPr marL="342900" lvl="0" indent="-342900">
              <a:buFont typeface="+mj-lt"/>
              <a:buAutoNum type="arabicPeriod"/>
            </a:pPr>
            <a:r>
              <a:rPr lang="en-US" dirty="0"/>
              <a:t>Click first in the Books box, then in the Transactions box. A line with an arrowhead is drawn from Books to Transactions.</a:t>
            </a:r>
          </a:p>
          <a:p>
            <a:pPr marL="342900" lvl="0" indent="-342900">
              <a:buFont typeface="+mj-lt"/>
              <a:buAutoNum type="arabicPeriod"/>
            </a:pPr>
            <a:r>
              <a:rPr lang="en-US" dirty="0"/>
              <a:t>Click the New 1:N Relation icon.</a:t>
            </a:r>
          </a:p>
          <a:p>
            <a:pPr marL="342900" lvl="0" indent="-342900">
              <a:buFont typeface="+mj-lt"/>
              <a:buAutoNum type="arabicPeriod"/>
            </a:pPr>
            <a:r>
              <a:rPr lang="en-US" dirty="0"/>
              <a:t>Click first in the Patrons box, then in the Transactions box. A line with an arrowhead is drawn from Patrons to Transactions.</a:t>
            </a:r>
          </a:p>
          <a:p>
            <a:pPr marL="342900" lvl="0" indent="-342900">
              <a:buFont typeface="+mj-lt"/>
              <a:buAutoNum type="arabicPeriod"/>
            </a:pPr>
            <a:r>
              <a:rPr lang="en-US" dirty="0"/>
              <a:t>Optionally, double-click a line (or right-click a line and select Properties) and view the Relation </a:t>
            </a:r>
            <a:r>
              <a:rPr lang="en-US" dirty="0" err="1"/>
              <a:t>Propertiesinformation</a:t>
            </a:r>
            <a:r>
              <a:rPr lang="en-US" dirty="0"/>
              <a:t>.</a:t>
            </a:r>
          </a:p>
          <a:p>
            <a:endParaRPr lang="en-US" b="1"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ical model representation"/>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6400799" cy="4800599"/>
          </a:xfrm>
          <a:prstGeom prst="rect">
            <a:avLst/>
          </a:prstGeom>
          <a:noFill/>
          <a:ln>
            <a:noFill/>
          </a:ln>
        </p:spPr>
      </p:pic>
    </p:spTree>
    <p:extLst>
      <p:ext uri="{BB962C8B-B14F-4D97-AF65-F5344CB8AC3E}">
        <p14:creationId xmlns:p14="http://schemas.microsoft.com/office/powerpoint/2010/main" val="612675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7620000" cy="792162"/>
          </a:xfrm>
        </p:spPr>
        <p:txBody>
          <a:bodyPr/>
          <a:lstStyle/>
          <a:p>
            <a:r>
              <a:rPr lang="en-US" sz="3600" dirty="0" smtClean="0"/>
              <a:t>2.</a:t>
            </a:r>
            <a:r>
              <a:rPr lang="en-US" sz="3600" b="1" dirty="0"/>
              <a:t> </a:t>
            </a:r>
            <a:r>
              <a:rPr lang="en-US" sz="3600" dirty="0"/>
              <a:t>Develop the Relational Model</a:t>
            </a:r>
            <a:endParaRPr lang="en-US" sz="3600" dirty="0"/>
          </a:p>
        </p:txBody>
      </p:sp>
      <p:sp>
        <p:nvSpPr>
          <p:cNvPr id="3" name="Rectangle 2"/>
          <p:cNvSpPr/>
          <p:nvPr/>
        </p:nvSpPr>
        <p:spPr>
          <a:xfrm>
            <a:off x="533400" y="1828800"/>
            <a:ext cx="7467600" cy="2759602"/>
          </a:xfrm>
          <a:prstGeom prst="rect">
            <a:avLst/>
          </a:prstGeom>
        </p:spPr>
        <p:txBody>
          <a:bodyPr wrap="square">
            <a:spAutoFit/>
          </a:bodyPr>
          <a:lstStyle/>
          <a:p>
            <a:pPr>
              <a:lnSpc>
                <a:spcPct val="107000"/>
              </a:lnSpc>
              <a:spcAft>
                <a:spcPts val="800"/>
              </a:spcAft>
            </a:pP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The relational model for the library tutorial database consists of tables that reflect the entities of the logical model (Books, Patrons, and Transactions) and all attributes of each entity. In the simplified data model for this tutorial, a single relational model reflects the entire logical model; however, for other data models we can create one or more relational models, each reflecting all or a subset of the logical model. (To have a relational model reflect a subset of the logical model, use the "filter" feature in the dialog box for engineering a relational model.)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28600" y="914400"/>
            <a:ext cx="8001000" cy="5244513"/>
          </a:xfrm>
          <a:prstGeom prst="rect">
            <a:avLst/>
          </a:prstGeom>
        </p:spPr>
        <p:txBody>
          <a:bodyPr wrap="square">
            <a:spAutoFit/>
          </a:bodyPr>
          <a:lstStyle/>
          <a:p>
            <a:pPr>
              <a:lnSpc>
                <a:spcPct val="107000"/>
              </a:lnSpc>
              <a:spcAft>
                <a:spcPts val="800"/>
              </a:spcAft>
            </a:pP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Develop the relational model as follows: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With the logical model selected, click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Design</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then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Engineer to Relational Model</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The </a:t>
            </a:r>
            <a:r>
              <a:rPr lang="en-US" dirty="0">
                <a:solidFill>
                  <a:srgbClr val="72007C"/>
                </a:solidFill>
                <a:latin typeface="Tahoma" panose="020B0604030504040204" pitchFamily="34" charset="0"/>
                <a:ea typeface="Times New Roman" panose="02020603050405020304" pitchFamily="18" charset="0"/>
                <a:cs typeface="Times New Roman" panose="02020603050405020304" pitchFamily="18" charset="0"/>
              </a:rPr>
              <a:t>Engineering</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dialog box is displayed.</a:t>
            </a:r>
            <a:endPar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Accept all defaults (do not filter), and click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Engineer</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This causes the Relational_1 model to be populated with tables and other objects that reflect the logical model.</a:t>
            </a:r>
            <a:endPar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Optionally, expand the Relational Models node in the object browser on the left side of the window, and expand Relational_1 and nodes under it that contain any entries (such as Tables and Columns), to view the objects created.</a:t>
            </a:r>
            <a:endPar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Change the name of the relational model from Relational_1 to something more meaningful for diagram displays, such as Library (relational). Specifically, right-click Relational_1 in the hierarchy display, select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Properties</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in the General pane of the </a:t>
            </a:r>
            <a:r>
              <a:rPr lang="en-US" dirty="0">
                <a:solidFill>
                  <a:srgbClr val="72007C"/>
                </a:solidFill>
                <a:latin typeface="Tahoma" panose="020B0604030504040204" pitchFamily="34" charset="0"/>
                <a:ea typeface="Times New Roman" panose="02020603050405020304" pitchFamily="18" charset="0"/>
                <a:cs typeface="Times New Roman" panose="02020603050405020304" pitchFamily="18" charset="0"/>
              </a:rPr>
              <a:t>Model Properties - &lt;name&gt; (Relational)</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dialog box specify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Name</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as </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Library (relational)</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and click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OK</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Data Modeler</a:t>
            </a:r>
            <a:endParaRPr lang="en-US" dirty="0"/>
          </a:p>
        </p:txBody>
      </p:sp>
      <p:sp>
        <p:nvSpPr>
          <p:cNvPr id="3" name="Content Placeholder 2"/>
          <p:cNvSpPr>
            <a:spLocks noGrp="1"/>
          </p:cNvSpPr>
          <p:nvPr>
            <p:ph idx="1"/>
          </p:nvPr>
        </p:nvSpPr>
        <p:spPr/>
        <p:txBody>
          <a:bodyPr/>
          <a:lstStyle/>
          <a:p>
            <a:endParaRPr lang="en-US" dirty="0"/>
          </a:p>
          <a:p>
            <a:pPr marL="114300" indent="0">
              <a:buNone/>
            </a:pPr>
            <a:endParaRPr lang="en-US" dirty="0"/>
          </a:p>
          <a:p>
            <a:endParaRPr lang="en-US" dirty="0"/>
          </a:p>
          <a:p>
            <a:pPr lvl="0"/>
            <a:r>
              <a:rPr lang="en-US" dirty="0" smtClean="0"/>
              <a:t>Oracle </a:t>
            </a:r>
            <a:r>
              <a:rPr lang="en-US" dirty="0"/>
              <a:t>SQL Developer Data Modeler is a standalone, independent product, available for download from the Oracle Technology Network (OTN). </a:t>
            </a:r>
          </a:p>
          <a:p>
            <a:pPr lvl="0"/>
            <a:r>
              <a:rPr lang="en-US" dirty="0"/>
              <a:t>SQL Developer Data Modeler runs on Windows, Linux and Mac OS X. </a:t>
            </a:r>
          </a:p>
          <a:p>
            <a:pPr marL="114300" indent="0">
              <a:buNone/>
            </a:pPr>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40"/>
          <p:cNvSpPr txBox="1">
            <a:spLocks noChangeArrowheads="1"/>
          </p:cNvSpPr>
          <p:nvPr/>
        </p:nvSpPr>
        <p:spPr>
          <a:xfrm>
            <a:off x="609600" y="304800"/>
            <a:ext cx="6347713" cy="1320800"/>
          </a:xfrm>
          <a:prstGeom prst="rect">
            <a:avLst/>
          </a:prstGeom>
        </p:spPr>
        <p:txBody>
          <a:bodyPr vert="horz" lIns="91440" tIns="45720" rIns="91440" bIns="45720" rtlCol="0" anchor="ctr">
            <a:noAutofit/>
          </a:bodyPr>
          <a:lstStyle/>
          <a:p>
            <a:pPr>
              <a:spcBef>
                <a:spcPct val="0"/>
              </a:spcBef>
              <a:defRPr/>
            </a:pPr>
            <a:r>
              <a:rPr kumimoji="0" lang="en-US" sz="4000" i="0" u="none" strike="noStrike" kern="1200" cap="none" spc="-100" normalizeH="0" baseline="0" noProof="0" dirty="0" smtClean="0">
                <a:ln>
                  <a:noFill/>
                </a:ln>
                <a:solidFill>
                  <a:schemeClr val="tx2"/>
                </a:solidFill>
                <a:effectLst/>
                <a:uLnTx/>
                <a:uFillTx/>
                <a:latin typeface="+mj-lt"/>
                <a:ea typeface="+mj-ea"/>
                <a:cs typeface="+mj-cs"/>
              </a:rPr>
              <a:t>3.</a:t>
            </a:r>
            <a:r>
              <a:rPr lang="en-US" sz="4000" dirty="0">
                <a:latin typeface="+mj-lt"/>
              </a:rPr>
              <a:t> Generate DDL</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600" b="0" i="0" u="none" strike="noStrike" kern="1200" cap="none" spc="-100" normalizeH="0" baseline="0" noProof="0" dirty="0">
              <a:ln>
                <a:noFill/>
              </a:ln>
              <a:solidFill>
                <a:schemeClr val="tx2"/>
              </a:solidFill>
              <a:effectLst/>
              <a:uLnTx/>
              <a:uFillTx/>
              <a:latin typeface="+mj-lt"/>
              <a:ea typeface="+mj-ea"/>
              <a:cs typeface="+mj-cs"/>
            </a:endParaRPr>
          </a:p>
        </p:txBody>
      </p:sp>
      <p:sp>
        <p:nvSpPr>
          <p:cNvPr id="2" name="Rectangle 1"/>
          <p:cNvSpPr/>
          <p:nvPr/>
        </p:nvSpPr>
        <p:spPr>
          <a:xfrm>
            <a:off x="381000" y="1066800"/>
            <a:ext cx="7620000" cy="4909164"/>
          </a:xfrm>
          <a:prstGeom prst="rect">
            <a:avLst/>
          </a:prstGeom>
        </p:spPr>
        <p:txBody>
          <a:bodyPr wrap="square">
            <a:spAutoFit/>
          </a:bodyPr>
          <a:lstStyle/>
          <a:p>
            <a:pPr>
              <a:lnSpc>
                <a:spcPct val="107000"/>
              </a:lnSpc>
              <a:spcAft>
                <a:spcPts val="800"/>
              </a:spcAft>
            </a:pP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Develop the physical model as follows:</a:t>
            </a: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Optionally, view the physical model before we generate DDL statements:</a:t>
            </a:r>
            <a:endParaRPr lang="en-US" sz="16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mj-lt"/>
              <a:buAutoNum type="alphaLcPeriod"/>
              <a:tabLst>
                <a:tab pos="914400" algn="l"/>
              </a:tabLst>
            </a:pP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With the Library logical model selected, click </a:t>
            </a:r>
            <a:r>
              <a:rPr lang="en-US" sz="1600" b="1"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Physical</a:t>
            </a: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 then </a:t>
            </a:r>
            <a:r>
              <a:rPr lang="en-US" sz="1600" b="1"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Open Physical Model</a:t>
            </a: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 A dialog box is displayed for selecting the type of database for which to create the physical model.</a:t>
            </a:r>
            <a:endParaRPr lang="en-US" sz="16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mj-lt"/>
              <a:buAutoNum type="alphaLcPeriod"/>
              <a:tabLst>
                <a:tab pos="914400" algn="l"/>
              </a:tabLst>
            </a:pP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Specify the type of database (for example, Oracle Database 11</a:t>
            </a:r>
            <a:r>
              <a:rPr lang="en-US" sz="1600" i="1"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g</a:t>
            </a: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 and click </a:t>
            </a:r>
            <a:r>
              <a:rPr lang="en-US" sz="1600" b="1"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OK</a:t>
            </a: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 In the hierarchy display on the left side of the window, a Physical Models node is added under the Library relational model node, and a physical model reflecting the type of database is created under the Physical Models node.</a:t>
            </a:r>
            <a:endParaRPr lang="en-US" sz="16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mj-lt"/>
              <a:buAutoNum type="alphaLcPeriod"/>
              <a:tabLst>
                <a:tab pos="914400" algn="l"/>
              </a:tabLst>
            </a:pP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Expand the Physical Models node under Library (the relational model), and expand the newly created physical model and nodes under it that contain any entries (such as Tables and Columns), to view the objects created.</a:t>
            </a:r>
            <a:endParaRPr lang="en-US" sz="16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Click </a:t>
            </a:r>
            <a:r>
              <a:rPr lang="en-US" sz="1600" b="1"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File</a:t>
            </a: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 then </a:t>
            </a:r>
            <a:r>
              <a:rPr lang="en-US" sz="1600" b="1"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Export</a:t>
            </a: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 then </a:t>
            </a:r>
            <a:r>
              <a:rPr lang="en-US" sz="1600" b="1"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DDL File</a:t>
            </a: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a:t>
            </a:r>
            <a:endParaRPr lang="en-US" sz="16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Select the database type (for example, Oracle Database 11g) and click </a:t>
            </a:r>
            <a:r>
              <a:rPr lang="en-US" sz="1600" b="1"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Generate</a:t>
            </a: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 The </a:t>
            </a:r>
            <a:r>
              <a:rPr lang="en-US" sz="1600" dirty="0" smtClean="0">
                <a:solidFill>
                  <a:srgbClr val="72007C"/>
                </a:solidFill>
                <a:latin typeface="Tahoma" panose="020B0604030504040204" pitchFamily="34" charset="0"/>
                <a:ea typeface="Times New Roman" panose="02020603050405020304" pitchFamily="18" charset="0"/>
                <a:cs typeface="Times New Roman" panose="02020603050405020304" pitchFamily="18" charset="0"/>
              </a:rPr>
              <a:t>DDL Generation </a:t>
            </a:r>
            <a:r>
              <a:rPr lang="en-US" sz="1600" dirty="0" err="1" smtClean="0">
                <a:solidFill>
                  <a:srgbClr val="72007C"/>
                </a:solidFill>
                <a:latin typeface="Tahoma" panose="020B0604030504040204" pitchFamily="34" charset="0"/>
                <a:ea typeface="Times New Roman" panose="02020603050405020304" pitchFamily="18" charset="0"/>
                <a:cs typeface="Times New Roman" panose="02020603050405020304" pitchFamily="18" charset="0"/>
              </a:rPr>
              <a:t>Options</a:t>
            </a:r>
            <a:r>
              <a:rPr lang="en-US" sz="1600" dirty="0" err="1"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dialog</a:t>
            </a: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 box is displayed.</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DDL</a:t>
            </a:r>
            <a:endParaRPr lang="en-US" dirty="0"/>
          </a:p>
        </p:txBody>
      </p:sp>
      <p:sp>
        <p:nvSpPr>
          <p:cNvPr id="3" name="Rectangle 2"/>
          <p:cNvSpPr/>
          <p:nvPr/>
        </p:nvSpPr>
        <p:spPr>
          <a:xfrm>
            <a:off x="609600" y="1524000"/>
            <a:ext cx="6248400" cy="4721485"/>
          </a:xfrm>
          <a:prstGeom prst="rect">
            <a:avLst/>
          </a:prstGeom>
        </p:spPr>
        <p:txBody>
          <a:bodyPr wrap="square">
            <a:spAutoFit/>
          </a:bodyPr>
          <a:lstStyle/>
          <a:p>
            <a:pPr marL="342900" marR="0" lvl="0" indent="-342900">
              <a:lnSpc>
                <a:spcPct val="107000"/>
              </a:lnSpc>
              <a:spcBef>
                <a:spcPts val="0"/>
              </a:spcBef>
              <a:spcAft>
                <a:spcPts val="800"/>
              </a:spcAft>
              <a:buFont typeface="+mj-lt"/>
              <a:buAutoNum type="arabicPeriod" startAt="4"/>
              <a:tabLst>
                <a:tab pos="457200" algn="l"/>
              </a:tabLst>
            </a:pPr>
            <a:r>
              <a:rPr lang="en-US"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 Accept </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all defaults, and click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OK</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A DDL file editor is </a:t>
            </a:r>
            <a:r>
              <a:rPr lang="en-US"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   displayed</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with SQL statements to create the tables and add constraints. (Although we can edit statements in this window, do not edit any statements for this tutorial exercise</a:t>
            </a:r>
            <a:r>
              <a:rPr lang="en-US"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a:t>
            </a:r>
          </a:p>
          <a:p>
            <a:pPr marL="342900" marR="0" lvl="0" indent="-342900">
              <a:lnSpc>
                <a:spcPct val="107000"/>
              </a:lnSpc>
              <a:spcBef>
                <a:spcPts val="0"/>
              </a:spcBef>
              <a:spcAft>
                <a:spcPts val="800"/>
              </a:spcAft>
              <a:buFont typeface="+mj-lt"/>
              <a:buAutoNum type="arabicPeriod" startAt="4"/>
              <a:tabLst>
                <a:tab pos="457200" algn="l"/>
              </a:tabLst>
            </a:pPr>
            <a:endParaRPr lang="en-US" sz="16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startAt="4"/>
              <a:tabLst>
                <a:tab pos="457200" algn="l"/>
              </a:tabLst>
            </a:pPr>
            <a:r>
              <a:rPr lang="en-US"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Click</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Save</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to save the statements to a .</a:t>
            </a:r>
            <a:r>
              <a:rPr lang="en-US" dirty="0" err="1">
                <a:solidFill>
                  <a:srgbClr val="000000"/>
                </a:solidFill>
                <a:latin typeface="Tahoma" panose="020B0604030504040204" pitchFamily="34" charset="0"/>
                <a:ea typeface="Times New Roman" panose="02020603050405020304" pitchFamily="18" charset="0"/>
                <a:cs typeface="Times New Roman" panose="02020603050405020304" pitchFamily="18" charset="0"/>
              </a:rPr>
              <a:t>sql</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script file (for example,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create_library_objects.sql</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on </a:t>
            </a:r>
            <a:r>
              <a:rPr lang="en-US" dirty="0" err="1">
                <a:solidFill>
                  <a:srgbClr val="000000"/>
                </a:solidFill>
                <a:latin typeface="Tahoma" panose="020B0604030504040204" pitchFamily="34" charset="0"/>
                <a:ea typeface="Times New Roman" panose="02020603050405020304" pitchFamily="18" charset="0"/>
                <a:cs typeface="Times New Roman" panose="02020603050405020304" pitchFamily="18" charset="0"/>
              </a:rPr>
              <a:t>wer</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local </a:t>
            </a:r>
            <a:r>
              <a:rPr lang="en-US"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system.</a:t>
            </a:r>
            <a:endParaRPr lang="en-US" sz="16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R="0" lvl="0">
              <a:lnSpc>
                <a:spcPct val="107000"/>
              </a:lnSpc>
              <a:spcBef>
                <a:spcPts val="0"/>
              </a:spcBef>
              <a:spcAft>
                <a:spcPts val="800"/>
              </a:spcAft>
              <a:tabLst>
                <a:tab pos="457200" algn="l"/>
              </a:tabLst>
            </a:pPr>
            <a:r>
              <a:rPr lang="en-US"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Later</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run the script (for example, using a database connection and SQL Worksheet in SQL Developer) to create the objects in the desired </a:t>
            </a:r>
            <a:r>
              <a:rPr lang="en-US"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database.</a:t>
            </a:r>
          </a:p>
          <a:p>
            <a:pPr marR="0" lvl="0">
              <a:lnSpc>
                <a:spcPct val="107000"/>
              </a:lnSpc>
              <a:spcBef>
                <a:spcPts val="0"/>
              </a:spcBef>
              <a:spcAft>
                <a:spcPts val="800"/>
              </a:spcAft>
              <a:tabLst>
                <a:tab pos="457200" algn="l"/>
              </a:tabLst>
            </a:pPr>
            <a:endPar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endParaRPr>
          </a:p>
          <a:p>
            <a:pPr marR="0" lvl="0">
              <a:lnSpc>
                <a:spcPct val="107000"/>
              </a:lnSpc>
              <a:spcBef>
                <a:spcPts val="0"/>
              </a:spcBef>
              <a:spcAft>
                <a:spcPts val="800"/>
              </a:spcAft>
              <a:tabLst>
                <a:tab pos="457200" algn="l"/>
              </a:tabLst>
            </a:pPr>
            <a:r>
              <a:rPr lang="en-US"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6. </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Close</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to close the DDL file editor.</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txBox="1">
            <a:spLocks noChangeArrowheads="1"/>
          </p:cNvSpPr>
          <p:nvPr/>
        </p:nvSpPr>
        <p:spPr>
          <a:xfrm>
            <a:off x="685800" y="403225"/>
            <a:ext cx="6347713" cy="1320800"/>
          </a:xfrm>
          <a:prstGeom prst="rect">
            <a:avLst/>
          </a:prstGeom>
        </p:spPr>
        <p:txBody>
          <a:bodyPr vert="horz" lIns="91440" tIns="45720" rIns="91440" bIns="45720" rtlCol="0" anchor="ctr">
            <a:noAutofit/>
          </a:bodyPr>
          <a:lstStyle/>
          <a:p>
            <a:pPr>
              <a:spcBef>
                <a:spcPct val="0"/>
              </a:spcBef>
              <a:defRPr/>
            </a:pPr>
            <a:r>
              <a:rPr kumimoji="0" lang="en-US" sz="4600" b="0" i="0" u="none" strike="noStrike" kern="1200" cap="none" spc="-100" normalizeH="0" baseline="0" noProof="0" dirty="0" smtClean="0">
                <a:ln>
                  <a:noFill/>
                </a:ln>
                <a:solidFill>
                  <a:schemeClr val="tx2"/>
                </a:solidFill>
                <a:effectLst/>
                <a:uLnTx/>
                <a:uFillTx/>
                <a:latin typeface="+mj-lt"/>
                <a:ea typeface="+mj-ea"/>
                <a:cs typeface="+mj-cs"/>
              </a:rPr>
              <a:t>4</a:t>
            </a:r>
            <a:r>
              <a:rPr kumimoji="0" lang="en-US" sz="4000" i="0" u="none" strike="noStrike" kern="1200" cap="none" spc="-100" normalizeH="0" baseline="0" noProof="0" dirty="0" smtClean="0">
                <a:ln>
                  <a:noFill/>
                </a:ln>
                <a:solidFill>
                  <a:schemeClr val="tx2"/>
                </a:solidFill>
                <a:effectLst/>
                <a:uLnTx/>
                <a:uFillTx/>
                <a:latin typeface="+mj-lt"/>
                <a:ea typeface="+mj-ea"/>
                <a:cs typeface="+mj-cs"/>
              </a:rPr>
              <a:t>.</a:t>
            </a:r>
            <a:r>
              <a:rPr lang="en-US" sz="4000" dirty="0">
                <a:latin typeface="+mj-lt"/>
              </a:rPr>
              <a:t> Save the </a:t>
            </a:r>
            <a:r>
              <a:rPr lang="en-US" sz="4000" dirty="0" smtClean="0">
                <a:latin typeface="+mj-lt"/>
              </a:rPr>
              <a:t>Design</a:t>
            </a:r>
            <a:endParaRPr lang="en-US" sz="4000" dirty="0">
              <a:latin typeface="+mj-lt"/>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600" b="0" i="0" u="none" strike="noStrike" kern="1200" cap="none" spc="-100" normalizeH="0" baseline="0" noProof="0" dirty="0">
              <a:ln>
                <a:noFill/>
              </a:ln>
              <a:solidFill>
                <a:schemeClr val="tx2"/>
              </a:solidFill>
              <a:effectLst/>
              <a:uLnTx/>
              <a:uFillTx/>
              <a:latin typeface="+mj-lt"/>
              <a:ea typeface="+mj-ea"/>
              <a:cs typeface="+mj-cs"/>
            </a:endParaRPr>
          </a:p>
        </p:txBody>
      </p:sp>
      <p:sp>
        <p:nvSpPr>
          <p:cNvPr id="2" name="Rectangle 1"/>
          <p:cNvSpPr/>
          <p:nvPr/>
        </p:nvSpPr>
        <p:spPr>
          <a:xfrm>
            <a:off x="533400" y="2286000"/>
            <a:ext cx="7467600" cy="2668423"/>
          </a:xfrm>
          <a:prstGeom prst="rect">
            <a:avLst/>
          </a:prstGeom>
        </p:spPr>
        <p:txBody>
          <a:bodyPr wrap="square">
            <a:spAutoFit/>
          </a:bodyPr>
          <a:lstStyle/>
          <a:p>
            <a:pPr>
              <a:lnSpc>
                <a:spcPct val="107000"/>
              </a:lnSpc>
              <a:spcAft>
                <a:spcPts val="800"/>
              </a:spcAft>
            </a:pP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Save the design by clicking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File</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then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Save</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Specify the location and name for the XML file to contain the basic structural information (for example, </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library_design.xml</a:t>
            </a:r>
            <a:r>
              <a:rPr lang="en-US"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a:t>
            </a:r>
          </a:p>
          <a:p>
            <a:pPr>
              <a:lnSpc>
                <a:spcPct val="107000"/>
              </a:lnSpc>
              <a:spcAft>
                <a:spcPts val="800"/>
              </a:spcAft>
            </a:pPr>
            <a:r>
              <a:rPr lang="en-US"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 </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A directory or folder structure will also be created automatically to hold the detailed information about the design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Continue creating and modifying design objects, if we wish. When we are finished, save the design again if we have made any changes, then exit SQL Developer Data Modeler by clicking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File</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then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Exit</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43000"/>
          </a:xfrm>
        </p:spPr>
        <p:txBody>
          <a:bodyPr/>
          <a:lstStyle/>
          <a:p>
            <a:r>
              <a:rPr lang="en-US" dirty="0" smtClean="0"/>
              <a:t>Exercise-1</a:t>
            </a:r>
            <a:endParaRPr lang="en-US" dirty="0"/>
          </a:p>
        </p:txBody>
      </p:sp>
      <p:sp>
        <p:nvSpPr>
          <p:cNvPr id="3" name="Content Placeholder 2"/>
          <p:cNvSpPr>
            <a:spLocks noGrp="1"/>
          </p:cNvSpPr>
          <p:nvPr>
            <p:ph idx="1"/>
          </p:nvPr>
        </p:nvSpPr>
        <p:spPr>
          <a:xfrm>
            <a:off x="381000" y="990600"/>
            <a:ext cx="7620000" cy="5943600"/>
          </a:xfrm>
        </p:spPr>
        <p:txBody>
          <a:bodyPr>
            <a:noAutofit/>
          </a:bodyPr>
          <a:lstStyle/>
          <a:p>
            <a:pPr marL="114300" indent="0">
              <a:buNone/>
            </a:pPr>
            <a:endParaRPr lang="en-US" sz="1400" dirty="0" smtClean="0"/>
          </a:p>
          <a:p>
            <a:pPr marL="457200" lvl="0" indent="-342900">
              <a:buAutoNum type="arabicPeriod"/>
            </a:pPr>
            <a:r>
              <a:rPr lang="en-US" sz="1400" dirty="0" smtClean="0"/>
              <a:t>Consider </a:t>
            </a:r>
            <a:r>
              <a:rPr lang="en-US" sz="1400" dirty="0"/>
              <a:t>the following set of requirements for a UNIVERSITY database that is used to keep track of students’ transcripts</a:t>
            </a:r>
            <a:r>
              <a:rPr lang="en-US" sz="1400" dirty="0" smtClean="0"/>
              <a:t>.</a:t>
            </a:r>
          </a:p>
          <a:p>
            <a:pPr marL="114300" lvl="0" indent="0">
              <a:buNone/>
            </a:pPr>
            <a:endParaRPr lang="en-US" sz="1400" dirty="0"/>
          </a:p>
          <a:p>
            <a:pPr marL="457200" lvl="0" indent="-342900">
              <a:buFont typeface="+mj-lt"/>
              <a:buAutoNum type="alphaLcParenR"/>
            </a:pPr>
            <a:r>
              <a:rPr lang="en-US" sz="1400" dirty="0"/>
              <a:t>The university keeps track of each student’s name, student number, Social Security number, current address and phone number, permanent address and phone number, birth date, sex, class (freshman, sophomore, ..., graduate), major department, minor department (if any), and degree program (B.A., B.S., ..., Ph.D.). Some user applications need to refer to the city, state, and ZIP Code of the student’s permanent address and to the student’s last name. Both Social Security number and student number have unique values for each student</a:t>
            </a:r>
            <a:r>
              <a:rPr lang="en-US" sz="1400" dirty="0" smtClean="0"/>
              <a:t>.</a:t>
            </a:r>
            <a:endParaRPr lang="en-US" sz="1400" dirty="0"/>
          </a:p>
          <a:p>
            <a:pPr marL="457200" lvl="0" indent="-342900">
              <a:buFont typeface="+mj-lt"/>
              <a:buAutoNum type="alphaLcParenR"/>
            </a:pPr>
            <a:r>
              <a:rPr lang="en-US" sz="1400" dirty="0"/>
              <a:t>Each department is described by a name, department code, office number, office phone number, and college. Both name and code have unique values for each department</a:t>
            </a:r>
            <a:r>
              <a:rPr lang="en-US" sz="1400" dirty="0" smtClean="0"/>
              <a:t>.</a:t>
            </a:r>
            <a:endParaRPr lang="en-US" sz="1400" dirty="0"/>
          </a:p>
          <a:p>
            <a:pPr marL="457200" lvl="0" indent="-342900">
              <a:buFont typeface="+mj-lt"/>
              <a:buAutoNum type="alphaLcParenR"/>
            </a:pPr>
            <a:r>
              <a:rPr lang="en-US" sz="1400" dirty="0"/>
              <a:t>Each course has a course name, description, course number, number of semester hours, level, and offering department. The value of the course number is unique for each course.</a:t>
            </a:r>
          </a:p>
          <a:p>
            <a:pPr marL="457200" lvl="0" indent="-342900">
              <a:buFont typeface="+mj-lt"/>
              <a:buAutoNum type="alphaLcParenR"/>
            </a:pPr>
            <a:r>
              <a:rPr lang="en-US" sz="1400" dirty="0"/>
              <a:t>Each section has an instructor, semester, year, course, and section number .The section number distinguishes sections of the same course that are taught during the same semester/year; its values are 1, 2, 3, ..., up to the number of sections taught during each semester.</a:t>
            </a:r>
          </a:p>
          <a:p>
            <a:pPr marL="457200" lvl="0" indent="-342900">
              <a:buFont typeface="+mj-lt"/>
              <a:buAutoNum type="alphaLcParenR"/>
            </a:pPr>
            <a:r>
              <a:rPr lang="en-US" sz="1400" dirty="0"/>
              <a:t>A grade report has a student, section, letter grade, and numeric grade (0, 1, 2, 3, or 4). </a:t>
            </a:r>
          </a:p>
          <a:p>
            <a:pPr marL="457200" indent="-342900">
              <a:buFont typeface="+mj-lt"/>
              <a:buAutoNum type="alphaLcParenR"/>
            </a:pPr>
            <a:r>
              <a:rPr lang="en-US" sz="1400" dirty="0"/>
              <a:t>Design an ER schema for this application, and draw an ER diagram for the schema using </a:t>
            </a:r>
            <a:r>
              <a:rPr lang="en-US" sz="1400" dirty="0" err="1"/>
              <a:t>Sql</a:t>
            </a:r>
            <a:r>
              <a:rPr lang="en-US" sz="1400" dirty="0"/>
              <a:t> data modeler. Perform forward engineering . </a:t>
            </a:r>
          </a:p>
          <a:p>
            <a:pPr marL="457200" indent="-342900">
              <a:buFont typeface="+mj-lt"/>
              <a:buAutoNum type="alphaLcParenR"/>
            </a:pPr>
            <a:endParaRPr lang="en-US" sz="1400" dirty="0"/>
          </a:p>
          <a:p>
            <a:pPr marL="457200" indent="-342900">
              <a:buFont typeface="+mj-lt"/>
              <a:buAutoNum type="alphaLcParenR"/>
            </a:pPr>
            <a:endParaRPr lang="en-US" sz="1400" dirty="0"/>
          </a:p>
          <a:p>
            <a:pPr>
              <a:buNone/>
            </a:pPr>
            <a:r>
              <a:rPr lang="en-US" sz="1400" dirty="0"/>
              <a:t> </a:t>
            </a:r>
          </a:p>
          <a:p>
            <a:endParaRPr lang="en-US" sz="1400" dirty="0"/>
          </a:p>
          <a:p>
            <a:endParaRPr lang="en-US" sz="1400" dirty="0"/>
          </a:p>
          <a:p>
            <a:endParaRPr lang="en-US" sz="1400" dirty="0"/>
          </a:p>
          <a:p>
            <a:endParaRPr lang="en-US" sz="1400" dirty="0"/>
          </a:p>
          <a:p>
            <a:endParaRPr lang="en-US" sz="1400" dirty="0"/>
          </a:p>
          <a:p>
            <a:endParaRPr lang="en-US" sz="1400" dirty="0"/>
          </a:p>
          <a:p>
            <a:pPr marL="114300" indent="0">
              <a:buNone/>
            </a:pP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304800"/>
            <a:ext cx="7620000" cy="1143000"/>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Exercise-2</a:t>
            </a:r>
            <a:endParaRPr lang="en-US" dirty="0"/>
          </a:p>
        </p:txBody>
      </p:sp>
      <p:sp>
        <p:nvSpPr>
          <p:cNvPr id="3" name="Rectangle 2"/>
          <p:cNvSpPr/>
          <p:nvPr/>
        </p:nvSpPr>
        <p:spPr>
          <a:xfrm>
            <a:off x="457200" y="1524000"/>
            <a:ext cx="7848600" cy="3770328"/>
          </a:xfrm>
          <a:prstGeom prst="rect">
            <a:avLst/>
          </a:prstGeom>
        </p:spPr>
        <p:txBody>
          <a:bodyPr wrap="square">
            <a:spAutoFit/>
          </a:bodyPr>
          <a:lstStyle/>
          <a:p>
            <a:pPr marR="0" lvl="0">
              <a:lnSpc>
                <a:spcPct val="107000"/>
              </a:lnSpc>
              <a:spcBef>
                <a:spcPts val="0"/>
              </a:spcBef>
              <a:spcAft>
                <a:spcPts val="0"/>
              </a:spcAft>
              <a:buSzPts val="1400"/>
            </a:pPr>
            <a:r>
              <a:rPr lang="en-US" sz="1400" dirty="0" smtClean="0">
                <a:latin typeface="Calibri" panose="020F0502020204030204" pitchFamily="34" charset="0"/>
                <a:ea typeface="Calibri" panose="020F0502020204030204" pitchFamily="34" charset="0"/>
                <a:cs typeface="TimesNewRomanPSMT"/>
              </a:rPr>
              <a:t>2. Consider </a:t>
            </a:r>
            <a:r>
              <a:rPr lang="en-US" sz="1400" dirty="0">
                <a:latin typeface="Calibri" panose="020F0502020204030204" pitchFamily="34" charset="0"/>
                <a:ea typeface="Calibri" panose="020F0502020204030204" pitchFamily="34" charset="0"/>
                <a:cs typeface="TimesNewRomanPSMT"/>
              </a:rPr>
              <a:t>a </a:t>
            </a:r>
            <a:r>
              <a:rPr lang="en-US" sz="1400" i="1" dirty="0">
                <a:latin typeface="Calibri" panose="020F0502020204030204" pitchFamily="34" charset="0"/>
                <a:ea typeface="Calibri" panose="020F0502020204030204" pitchFamily="34" charset="0"/>
                <a:cs typeface="TimesNewRomanPS-ItalicMT"/>
              </a:rPr>
              <a:t>mail order </a:t>
            </a:r>
            <a:r>
              <a:rPr lang="en-US" sz="1400" dirty="0">
                <a:latin typeface="Calibri" panose="020F0502020204030204" pitchFamily="34" charset="0"/>
                <a:ea typeface="Calibri" panose="020F0502020204030204" pitchFamily="34" charset="0"/>
                <a:cs typeface="TimesNewRomanPSMT"/>
              </a:rPr>
              <a:t>database in which employees take orders for parts from customers.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514350" marR="0">
              <a:lnSpc>
                <a:spcPct val="107000"/>
              </a:lnSpc>
              <a:spcBef>
                <a:spcPts val="0"/>
              </a:spcBef>
              <a:spcAft>
                <a:spcPts val="0"/>
              </a:spcAft>
            </a:pPr>
            <a:r>
              <a:rPr lang="en-US" sz="1400" dirty="0">
                <a:latin typeface="Calibri" panose="020F0502020204030204" pitchFamily="34" charset="0"/>
                <a:ea typeface="Calibri" panose="020F0502020204030204" pitchFamily="34" charset="0"/>
                <a:cs typeface="TimesNewRomanPSMT"/>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400" dirty="0">
                <a:latin typeface="Calibri" panose="020F0502020204030204" pitchFamily="34" charset="0"/>
                <a:ea typeface="Calibri" panose="020F0502020204030204" pitchFamily="34" charset="0"/>
                <a:cs typeface="TimesNewRomanPSMT"/>
              </a:rPr>
              <a:t>The data requirements are summarized as follows: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400" dirty="0">
                <a:latin typeface="Calibri" panose="020F0502020204030204" pitchFamily="34" charset="0"/>
                <a:ea typeface="Calibri" panose="020F0502020204030204" pitchFamily="34" charset="0"/>
                <a:cs typeface="TimesNewRomanPSMT"/>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arenR"/>
            </a:pPr>
            <a:r>
              <a:rPr lang="en-US" sz="1400" dirty="0">
                <a:latin typeface="Calibri" panose="020F0502020204030204" pitchFamily="34" charset="0"/>
                <a:ea typeface="Calibri" panose="020F0502020204030204" pitchFamily="34" charset="0"/>
                <a:cs typeface="TimesNewRomanPSMT"/>
              </a:rPr>
              <a:t>The mail order company has employees identified by a unique employee number, their first and last names, and a zip code where they are located.</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arenR"/>
            </a:pPr>
            <a:r>
              <a:rPr lang="en-US" sz="1400" dirty="0">
                <a:latin typeface="Calibri" panose="020F0502020204030204" pitchFamily="34" charset="0"/>
                <a:ea typeface="Calibri" panose="020F0502020204030204" pitchFamily="34" charset="0"/>
                <a:cs typeface="TimesNewRomanPSMT"/>
              </a:rPr>
              <a:t>Customers of the company are uniquely identified by a customer number. In addition, their first and last names and a zip code where they are located are recorded.</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arenR"/>
            </a:pPr>
            <a:r>
              <a:rPr lang="en-US" sz="1400" dirty="0">
                <a:latin typeface="Calibri" panose="020F0502020204030204" pitchFamily="34" charset="0"/>
                <a:ea typeface="Calibri" panose="020F0502020204030204" pitchFamily="34" charset="0"/>
                <a:cs typeface="TimesNewRomanPSMT"/>
              </a:rPr>
              <a:t>The parts being sold by the company are identified by a unique part number. In addition, a part name, their price, and quantity in stock are recorded.</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arenR"/>
            </a:pPr>
            <a:r>
              <a:rPr lang="en-US" sz="1400" dirty="0">
                <a:latin typeface="Calibri" panose="020F0502020204030204" pitchFamily="34" charset="0"/>
                <a:ea typeface="Calibri" panose="020F0502020204030204" pitchFamily="34" charset="0"/>
                <a:cs typeface="TimesNewRomanPSMT"/>
              </a:rPr>
              <a:t>Orders placed by customers are taken by employees and are given a unique order number. Each order may contain certain quantities of one or more parts and their received date as well as a shipped date is recorded.</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latin typeface="Calibri" panose="020F0502020204030204" pitchFamily="34" charset="0"/>
                <a:ea typeface="Calibri" panose="020F0502020204030204" pitchFamily="34" charset="0"/>
                <a:cs typeface="TimesNewRomanPSMT"/>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latin typeface="Calibri" panose="020F0502020204030204" pitchFamily="34" charset="0"/>
                <a:ea typeface="Calibri" panose="020F0502020204030204" pitchFamily="34" charset="0"/>
                <a:cs typeface="TimesNewRomanPSMT"/>
              </a:rPr>
              <a:t>Design an Entity-Relationship diagram for the mail order database and enter the design using </a:t>
            </a:r>
            <a:r>
              <a:rPr lang="en-US" sz="1400" dirty="0" err="1">
                <a:latin typeface="Calibri" panose="020F0502020204030204" pitchFamily="34" charset="0"/>
                <a:ea typeface="Calibri" panose="020F0502020204030204" pitchFamily="34" charset="0"/>
                <a:cs typeface="TimesNewRomanPSMT"/>
              </a:rPr>
              <a:t>Sql</a:t>
            </a:r>
            <a:r>
              <a:rPr lang="en-US" sz="1400" dirty="0">
                <a:latin typeface="Calibri" panose="020F0502020204030204" pitchFamily="34" charset="0"/>
                <a:ea typeface="Calibri" panose="020F0502020204030204" pitchFamily="34" charset="0"/>
                <a:cs typeface="TimesNewRomanPSMT"/>
              </a:rPr>
              <a:t> data modeler.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130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14300" indent="0">
              <a:buNone/>
            </a:pPr>
            <a:r>
              <a:rPr lang="en-US" b="1" dirty="0"/>
              <a:t>Logical Models</a:t>
            </a:r>
            <a:r>
              <a:rPr lang="en-US" dirty="0" smtClean="0"/>
              <a:t>:</a:t>
            </a:r>
          </a:p>
          <a:p>
            <a:pPr marL="114300" indent="0">
              <a:buNone/>
            </a:pPr>
            <a:endParaRPr lang="en-US" dirty="0"/>
          </a:p>
          <a:p>
            <a:r>
              <a:rPr lang="en-US" dirty="0"/>
              <a:t> The logical model in SQL Developer Data Modeler includes standard logical modeling facilities, such as drawing entities and relationships etc</a:t>
            </a:r>
            <a:r>
              <a:rPr lang="en-US" dirty="0" smtClean="0"/>
              <a:t>.</a:t>
            </a:r>
          </a:p>
          <a:p>
            <a:pPr marL="114300" indent="0">
              <a:buNone/>
            </a:pPr>
            <a:r>
              <a:rPr lang="en-US" dirty="0" smtClean="0"/>
              <a:t> </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14300" indent="0">
              <a:buNone/>
            </a:pPr>
            <a:r>
              <a:rPr lang="en-US" b="1" dirty="0"/>
              <a:t>Relational Models</a:t>
            </a:r>
            <a:r>
              <a:rPr lang="en-US" dirty="0"/>
              <a:t> </a:t>
            </a:r>
            <a:r>
              <a:rPr lang="en-US" dirty="0" smtClean="0"/>
              <a:t>:</a:t>
            </a:r>
          </a:p>
          <a:p>
            <a:pPr marL="114300" indent="0">
              <a:buNone/>
            </a:pPr>
            <a:endParaRPr lang="en-US" dirty="0"/>
          </a:p>
          <a:p>
            <a:r>
              <a:rPr lang="en-US" dirty="0"/>
              <a:t>The SQL Developer Data Modeler relational model is an intermediate model between the logical model and the physical models. It supports relational design decisions independent of the constraints of the target physical platform(s). All many-to-many relationships and all </a:t>
            </a:r>
            <a:r>
              <a:rPr lang="en-US" dirty="0" err="1"/>
              <a:t>supertype</a:t>
            </a:r>
            <a:r>
              <a:rPr lang="en-US" dirty="0"/>
              <a:t>/sub-types entity hierarchies are resolved during forward engineering (transformation) of the logical model, or part of it, to a relational model.</a:t>
            </a:r>
          </a:p>
          <a:p>
            <a:pPr marL="11430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7620000" cy="1143000"/>
          </a:xfrm>
        </p:spPr>
        <p:txBody>
          <a:bodyPr/>
          <a:lstStyle/>
          <a:p>
            <a:r>
              <a:rPr lang="en-US" sz="2000" b="1" dirty="0" smtClean="0">
                <a:latin typeface="+mn-lt"/>
              </a:rPr>
              <a:t>Physical Models</a:t>
            </a:r>
            <a:r>
              <a:rPr lang="en-US" sz="2000" dirty="0" smtClean="0">
                <a:latin typeface="+mn-lt"/>
              </a:rPr>
              <a:t>:</a:t>
            </a:r>
            <a:endParaRPr lang="en-US" sz="2000" dirty="0">
              <a:latin typeface="+mn-lt"/>
            </a:endParaRPr>
          </a:p>
        </p:txBody>
      </p:sp>
      <p:sp>
        <p:nvSpPr>
          <p:cNvPr id="3" name="Content Placeholder 2"/>
          <p:cNvSpPr>
            <a:spLocks noGrp="1"/>
          </p:cNvSpPr>
          <p:nvPr>
            <p:ph idx="1"/>
          </p:nvPr>
        </p:nvSpPr>
        <p:spPr/>
        <p:txBody>
          <a:bodyPr/>
          <a:lstStyle/>
          <a:p>
            <a:pPr marL="0" indent="0">
              <a:buNone/>
            </a:pPr>
            <a:endParaRPr lang="en-US" b="1" dirty="0">
              <a:solidFill>
                <a:srgbClr val="FF0000"/>
              </a:solidFill>
            </a:endParaRPr>
          </a:p>
          <a:p>
            <a:r>
              <a:rPr lang="en-US" dirty="0"/>
              <a:t>A physical data model defines all of the logical database components and services that are required to build a database or can be the layout of an existing database.</a:t>
            </a:r>
          </a:p>
          <a:p>
            <a:r>
              <a:rPr lang="en-US" dirty="0"/>
              <a:t>A physical data model consists of the table’s structure, column names and values, foreign and primary keys and the relationships among the tables.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Data Modeling for a Small Database</a:t>
            </a:r>
            <a:endParaRPr lang="en-US" sz="3600" dirty="0"/>
          </a:p>
        </p:txBody>
      </p:sp>
      <p:sp>
        <p:nvSpPr>
          <p:cNvPr id="3" name="Content Placeholder 2"/>
          <p:cNvSpPr>
            <a:spLocks noGrp="1"/>
          </p:cNvSpPr>
          <p:nvPr>
            <p:ph idx="1"/>
          </p:nvPr>
        </p:nvSpPr>
        <p:spPr/>
        <p:txBody>
          <a:bodyPr/>
          <a:lstStyle/>
          <a:p>
            <a:pPr marL="114300" indent="0">
              <a:buNone/>
            </a:pPr>
            <a:r>
              <a:rPr lang="en-US" dirty="0"/>
              <a:t>We will use SQL Developer Data Modeler to create models for a simplified library database</a:t>
            </a:r>
          </a:p>
          <a:p>
            <a:pPr marL="114300" indent="0">
              <a:buNone/>
            </a:pPr>
            <a:r>
              <a:rPr lang="en-US" dirty="0"/>
              <a:t>Entities Included will be</a:t>
            </a:r>
            <a:r>
              <a:rPr lang="en-US" dirty="0" smtClean="0"/>
              <a:t>:</a:t>
            </a:r>
          </a:p>
          <a:p>
            <a:pPr marL="114300" indent="0">
              <a:buNone/>
            </a:pPr>
            <a:endParaRPr lang="en-US" dirty="0"/>
          </a:p>
          <a:p>
            <a:pPr lvl="0"/>
            <a:r>
              <a:rPr lang="en-US" dirty="0"/>
              <a:t>Books</a:t>
            </a:r>
          </a:p>
          <a:p>
            <a:pPr lvl="0"/>
            <a:r>
              <a:rPr lang="en-US" dirty="0"/>
              <a:t>patrons (people who have library cards)</a:t>
            </a:r>
          </a:p>
          <a:p>
            <a:pPr lvl="0"/>
            <a:r>
              <a:rPr lang="en-US" dirty="0"/>
              <a:t>transactions (checking a book out, returning a book, and </a:t>
            </a:r>
            <a:r>
              <a:rPr lang="en-US" dirty="0" smtClean="0"/>
              <a:t>so on).</a:t>
            </a:r>
          </a:p>
          <a:p>
            <a:pPr marL="114300" lvl="0" indent="0">
              <a:buNone/>
            </a:pP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pPr marL="114300" indent="0">
              <a:buNone/>
            </a:pPr>
            <a:r>
              <a:rPr lang="en-US" dirty="0"/>
              <a:t>We are using only a subset of the possible steps for the </a:t>
            </a:r>
            <a:endParaRPr lang="en-US" dirty="0" smtClean="0"/>
          </a:p>
          <a:p>
            <a:pPr marL="114300" indent="0">
              <a:buNone/>
            </a:pPr>
            <a:r>
              <a:rPr lang="en-US" u="sng" dirty="0" smtClean="0"/>
              <a:t>Top-Down </a:t>
            </a:r>
            <a:r>
              <a:rPr lang="en-US" u="sng" dirty="0"/>
              <a:t>Modeling</a:t>
            </a:r>
            <a:r>
              <a:rPr lang="en-US" dirty="0"/>
              <a:t> approach. </a:t>
            </a:r>
            <a:endParaRPr lang="en-US" dirty="0" smtClean="0"/>
          </a:p>
          <a:p>
            <a:pPr marL="114300" indent="0">
              <a:buNone/>
            </a:pPr>
            <a:endParaRPr lang="en-US" dirty="0"/>
          </a:p>
          <a:p>
            <a:pPr marL="571500" lvl="0" indent="-457200">
              <a:buFont typeface="+mj-lt"/>
              <a:buAutoNum type="arabicPeriod"/>
            </a:pPr>
            <a:r>
              <a:rPr lang="en-US" dirty="0"/>
              <a:t>Develop the Logical Model.</a:t>
            </a:r>
          </a:p>
          <a:p>
            <a:pPr marL="571500" lvl="0" indent="-457200">
              <a:buFont typeface="+mj-lt"/>
              <a:buAutoNum type="arabicPeriod"/>
            </a:pPr>
            <a:r>
              <a:rPr lang="en-US" dirty="0"/>
              <a:t>Develop the Relational Model.</a:t>
            </a:r>
          </a:p>
          <a:p>
            <a:pPr marL="571500" lvl="0" indent="-457200">
              <a:buFont typeface="+mj-lt"/>
              <a:buAutoNum type="arabicPeriod"/>
            </a:pPr>
            <a:r>
              <a:rPr lang="en-US" dirty="0"/>
              <a:t>Generate DDL.</a:t>
            </a:r>
          </a:p>
          <a:p>
            <a:pPr marL="571500" lvl="0" indent="-457200">
              <a:buFont typeface="+mj-lt"/>
              <a:buAutoNum type="arabicPeriod"/>
            </a:pPr>
            <a:r>
              <a:rPr lang="en-US" dirty="0"/>
              <a:t>Save the Design.</a:t>
            </a:r>
          </a:p>
          <a:p>
            <a:pPr marL="571500" indent="-457200">
              <a:buFont typeface="+mj-lt"/>
              <a:buAutoNum type="arabicPeriod"/>
            </a:pPr>
            <a:endParaRPr lang="en-US" dirty="0"/>
          </a:p>
          <a:p>
            <a:pPr marL="114300"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1.Develop the logical model</a:t>
            </a:r>
            <a:endParaRPr lang="en-US" dirty="0"/>
          </a:p>
        </p:txBody>
      </p:sp>
      <p:sp>
        <p:nvSpPr>
          <p:cNvPr id="3" name="Content Placeholder 2"/>
          <p:cNvSpPr>
            <a:spLocks noGrp="1"/>
          </p:cNvSpPr>
          <p:nvPr>
            <p:ph idx="1"/>
          </p:nvPr>
        </p:nvSpPr>
        <p:spPr/>
        <p:txBody>
          <a:bodyPr/>
          <a:lstStyle/>
          <a:p>
            <a:pPr marL="114300" indent="0">
              <a:buNone/>
            </a:pPr>
            <a:r>
              <a:rPr lang="en-US" dirty="0"/>
              <a:t>The logical model for the database includes three entities: </a:t>
            </a:r>
            <a:endParaRPr lang="en-US" dirty="0" smtClean="0"/>
          </a:p>
          <a:p>
            <a:pPr marL="114300" indent="0">
              <a:buNone/>
            </a:pPr>
            <a:endParaRPr lang="en-US" dirty="0" smtClean="0"/>
          </a:p>
          <a:p>
            <a:pPr marL="114300" indent="0">
              <a:buNone/>
            </a:pPr>
            <a:r>
              <a:rPr lang="en-US" dirty="0" smtClean="0"/>
              <a:t>Books </a:t>
            </a:r>
            <a:r>
              <a:rPr lang="en-US" dirty="0"/>
              <a:t>(describes each book in the library</a:t>
            </a:r>
            <a:r>
              <a:rPr lang="en-US" dirty="0" smtClean="0"/>
              <a:t>),</a:t>
            </a:r>
          </a:p>
          <a:p>
            <a:pPr marL="114300" indent="0">
              <a:buNone/>
            </a:pPr>
            <a:endParaRPr lang="en-US" dirty="0" smtClean="0"/>
          </a:p>
          <a:p>
            <a:pPr marL="114300" indent="0">
              <a:buNone/>
            </a:pPr>
            <a:r>
              <a:rPr lang="en-US" dirty="0" smtClean="0"/>
              <a:t> </a:t>
            </a:r>
            <a:r>
              <a:rPr lang="en-US" dirty="0"/>
              <a:t>Patrons (describes each person who has a library card), </a:t>
            </a:r>
            <a:r>
              <a:rPr lang="en-US" dirty="0" smtClean="0"/>
              <a:t>and</a:t>
            </a:r>
          </a:p>
          <a:p>
            <a:pPr marL="114300" indent="0">
              <a:buNone/>
            </a:pPr>
            <a:endParaRPr lang="en-US" dirty="0"/>
          </a:p>
          <a:p>
            <a:pPr marL="114300" indent="0">
              <a:buNone/>
            </a:pPr>
            <a:r>
              <a:rPr lang="en-US" dirty="0" smtClean="0"/>
              <a:t> </a:t>
            </a:r>
            <a:r>
              <a:rPr lang="en-US" dirty="0"/>
              <a:t>Transactions (describes each transaction involving a patron and a book). </a:t>
            </a:r>
            <a:endParaRPr lang="en-US" dirty="0" smtClean="0"/>
          </a:p>
          <a:p>
            <a:pPr marL="114300" indent="0">
              <a:buNone/>
            </a:pPr>
            <a:endParaRPr lang="en-US" dirty="0" smtClean="0"/>
          </a:p>
          <a:p>
            <a:pPr marL="114300" indent="0">
              <a:buNone/>
            </a:pPr>
            <a:r>
              <a:rPr lang="en-US" dirty="0" smtClean="0">
                <a:solidFill>
                  <a:srgbClr val="FF0000"/>
                </a:solidFill>
              </a:rPr>
              <a:t>Before </a:t>
            </a:r>
            <a:r>
              <a:rPr lang="en-US" dirty="0">
                <a:solidFill>
                  <a:srgbClr val="FF0000"/>
                </a:solidFill>
              </a:rPr>
              <a:t>we create the entities</a:t>
            </a:r>
            <a:r>
              <a:rPr lang="en-US" dirty="0" smtClean="0">
                <a:solidFill>
                  <a:srgbClr val="FF0000"/>
                </a:solidFill>
              </a:rPr>
              <a:t>, we </a:t>
            </a:r>
            <a:r>
              <a:rPr lang="en-US" dirty="0">
                <a:solidFill>
                  <a:srgbClr val="FF0000"/>
                </a:solidFill>
              </a:rPr>
              <a:t>will create some domains that will make the entity creation (and later DDL generation) more meaningful and specific.</a:t>
            </a:r>
          </a:p>
          <a:p>
            <a:pPr marL="11430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114300" indent="0">
              <a:buNone/>
            </a:pPr>
            <a:r>
              <a:rPr lang="en-US" dirty="0" smtClean="0"/>
              <a:t>In </a:t>
            </a:r>
            <a:r>
              <a:rPr lang="en-US" dirty="0"/>
              <a:t>planning for our data needs, we have determined that several kinds of fields will occur in multiple kinds of records, and many fields can share a definition. For example, we have decided that</a:t>
            </a:r>
            <a:r>
              <a:rPr lang="en-US" dirty="0" smtClean="0"/>
              <a:t>:</a:t>
            </a:r>
          </a:p>
          <a:p>
            <a:pPr marL="114300" indent="0">
              <a:buNone/>
            </a:pPr>
            <a:endParaRPr lang="en-US" dirty="0"/>
          </a:p>
          <a:p>
            <a:pPr lvl="0"/>
            <a:r>
              <a:rPr lang="en-US" dirty="0"/>
              <a:t>The first and last names of persons can be up to 25 characters each.</a:t>
            </a:r>
          </a:p>
          <a:p>
            <a:pPr lvl="0"/>
            <a:r>
              <a:rPr lang="en-US" dirty="0"/>
              <a:t>Street address lines can be up to 40 characters.</a:t>
            </a:r>
          </a:p>
          <a:p>
            <a:pPr lvl="0"/>
            <a:r>
              <a:rPr lang="en-US" dirty="0"/>
              <a:t>City names can be up to 25 characters.</a:t>
            </a:r>
          </a:p>
          <a:p>
            <a:pPr lvl="0"/>
            <a:r>
              <a:rPr lang="en-US" dirty="0"/>
              <a:t>State codes (United States) are 2-character standard abbreviations.</a:t>
            </a:r>
          </a:p>
          <a:p>
            <a:pPr lvl="0"/>
            <a:r>
              <a:rPr lang="en-US" dirty="0"/>
              <a:t>Zip codes (United States postal codes) can be up to 10 characters (</a:t>
            </a:r>
            <a:r>
              <a:rPr lang="en-US" i="1" dirty="0"/>
              <a:t>nnnnn</a:t>
            </a:r>
            <a:r>
              <a:rPr lang="en-US" dirty="0"/>
              <a:t>-</a:t>
            </a:r>
            <a:r>
              <a:rPr lang="en-US" i="1" dirty="0"/>
              <a:t>nnnn</a:t>
            </a:r>
            <a:r>
              <a:rPr lang="en-US" dirty="0"/>
              <a:t>).</a:t>
            </a:r>
          </a:p>
          <a:p>
            <a:pPr lvl="0"/>
            <a:r>
              <a:rPr lang="en-US" dirty="0"/>
              <a:t>Book identifiers can be up to 20 characters.</a:t>
            </a:r>
          </a:p>
          <a:p>
            <a:pPr lvl="0"/>
            <a:r>
              <a:rPr lang="en-US" dirty="0"/>
              <a:t>Other identifiers are numeric, with up to 7 digits (no decimal places).</a:t>
            </a:r>
          </a:p>
          <a:p>
            <a:pPr lvl="0"/>
            <a:r>
              <a:rPr lang="en-US" dirty="0"/>
              <a:t>Titles (books, articles, and so on) can be up to 50 characters.</a:t>
            </a:r>
          </a:p>
          <a:p>
            <a:pPr marL="114300" indent="0">
              <a:buNone/>
            </a:pPr>
            <a:endParaRPr lang="en-US" dirty="0" smtClean="0">
              <a:solidFill>
                <a:srgbClr val="FF0000"/>
              </a:solidFill>
            </a:endParaRPr>
          </a:p>
          <a:p>
            <a:pPr marL="114300" indent="0">
              <a:buNone/>
            </a:pPr>
            <a:r>
              <a:rPr lang="en-US" dirty="0" smtClean="0">
                <a:solidFill>
                  <a:srgbClr val="FF0000"/>
                </a:solidFill>
              </a:rPr>
              <a:t>These </a:t>
            </a:r>
            <a:r>
              <a:rPr lang="en-US" dirty="0">
                <a:solidFill>
                  <a:srgbClr val="FF0000"/>
                </a:solidFill>
              </a:rPr>
              <a:t>added domains will also be available after we exit Data Modeler and restart it later.</a:t>
            </a:r>
            <a:endParaRPr lang="en-US" dirty="0">
              <a:solidFill>
                <a:srgbClr val="FF0000"/>
              </a:solidFill>
            </a:endParaRPr>
          </a:p>
          <a:p>
            <a:pPr marL="114300" indent="0">
              <a:buNone/>
            </a:pPr>
            <a:endParaRPr lang="en-US" dirty="0"/>
          </a:p>
          <a:p>
            <a:endParaRPr lang="en-US" dirty="0"/>
          </a:p>
        </p:txBody>
      </p:sp>
      <p:sp>
        <p:nvSpPr>
          <p:cNvPr id="5" name="TextBox 4"/>
          <p:cNvSpPr txBox="1"/>
          <p:nvPr/>
        </p:nvSpPr>
        <p:spPr>
          <a:xfrm>
            <a:off x="838200" y="457200"/>
            <a:ext cx="5791200" cy="646331"/>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Adding Domains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1619</TotalTime>
  <Words>1687</Words>
  <Application>Microsoft Office PowerPoint</Application>
  <PresentationFormat>On-screen Show (4:3)</PresentationFormat>
  <Paragraphs>207</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Cambria</vt:lpstr>
      <vt:lpstr>Courier New</vt:lpstr>
      <vt:lpstr>Tahoma</vt:lpstr>
      <vt:lpstr>Times New Roman</vt:lpstr>
      <vt:lpstr>TimesNewRomanPS-ItalicMT</vt:lpstr>
      <vt:lpstr>TimesNewRomanPSMT</vt:lpstr>
      <vt:lpstr>Adjacency</vt:lpstr>
      <vt:lpstr>Database Systems</vt:lpstr>
      <vt:lpstr>SQL Data Modeler</vt:lpstr>
      <vt:lpstr>PowerPoint Presentation</vt:lpstr>
      <vt:lpstr>PowerPoint Presentation</vt:lpstr>
      <vt:lpstr>Physical Models:</vt:lpstr>
      <vt:lpstr>Data Modeling for a Small Database</vt:lpstr>
      <vt:lpstr>PowerPoint Presentation</vt:lpstr>
      <vt:lpstr>1.Develop the logical model</vt:lpstr>
      <vt:lpstr>PowerPoint Presentation</vt:lpstr>
      <vt:lpstr>Steps to add domains</vt:lpstr>
      <vt:lpstr>Creating Entities</vt:lpstr>
      <vt:lpstr>Creating Entities</vt:lpstr>
      <vt:lpstr>Creating Entities</vt:lpstr>
      <vt:lpstr>Creating Entities</vt:lpstr>
      <vt:lpstr>Creating Relations Between Entities</vt:lpstr>
      <vt:lpstr>Creating Relations Between Entities</vt:lpstr>
      <vt:lpstr>PowerPoint Presentation</vt:lpstr>
      <vt:lpstr>2. Develop the Relational Model</vt:lpstr>
      <vt:lpstr>PowerPoint Presentation</vt:lpstr>
      <vt:lpstr>PowerPoint Presentation</vt:lpstr>
      <vt:lpstr>Generate DDL</vt:lpstr>
      <vt:lpstr>PowerPoint Presentation</vt:lpstr>
      <vt:lpstr>Exercise-1</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MzB</dc:creator>
  <cp:lastModifiedBy>Ammara Yaseen</cp:lastModifiedBy>
  <cp:revision>93</cp:revision>
  <dcterms:created xsi:type="dcterms:W3CDTF">2006-08-16T00:00:00Z</dcterms:created>
  <dcterms:modified xsi:type="dcterms:W3CDTF">2018-10-02T06:27:51Z</dcterms:modified>
</cp:coreProperties>
</file>