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72" r:id="rId9"/>
    <p:sldId id="260" r:id="rId10"/>
    <p:sldId id="261" r:id="rId11"/>
    <p:sldId id="27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07</a:t>
            </a:r>
            <a:endParaRPr lang="en-US" dirty="0"/>
          </a:p>
          <a:p>
            <a:r>
              <a:rPr lang="en-US" dirty="0"/>
              <a:t>PL SQL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count &gt; 0 THEN</a:t>
            </a:r>
          </a:p>
          <a:p>
            <a:pPr marL="0" indent="0">
              <a:buNone/>
            </a:pPr>
            <a:r>
              <a:rPr lang="en-US" dirty="0"/>
              <a:t>Message := ‘count is positive’;</a:t>
            </a:r>
          </a:p>
          <a:p>
            <a:pPr marL="0" indent="0">
              <a:buNone/>
            </a:pPr>
            <a:r>
              <a:rPr lang="en-US" dirty="0"/>
              <a:t>	IF area &gt; 0 THEN</a:t>
            </a:r>
          </a:p>
          <a:p>
            <a:pPr marL="0" indent="0">
              <a:buNone/>
            </a:pPr>
            <a:r>
              <a:rPr lang="en-US" dirty="0"/>
              <a:t>	Message := ‘count and area are positive’;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ELSEIF count = 0 THEN</a:t>
            </a:r>
          </a:p>
          <a:p>
            <a:pPr marL="0" indent="0">
              <a:buNone/>
            </a:pPr>
            <a:r>
              <a:rPr lang="en-US" dirty="0"/>
              <a:t>Message := ‘count is zero’;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Message := ‘count is negative’;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marL="114300" indent="0">
              <a:buNone/>
            </a:pPr>
            <a:r>
              <a:rPr lang="en-US" dirty="0"/>
              <a:t>names </a:t>
            </a:r>
            <a:r>
              <a:rPr lang="en-US" dirty="0" err="1"/>
              <a:t>namesarray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names := </a:t>
            </a:r>
            <a:r>
              <a:rPr lang="en-US" dirty="0" err="1"/>
              <a:t>namesarray</a:t>
            </a:r>
            <a:r>
              <a:rPr lang="en-US" dirty="0"/>
              <a:t>('Kavita', '</a:t>
            </a:r>
            <a:r>
              <a:rPr lang="en-US" dirty="0" err="1"/>
              <a:t>Pritam</a:t>
            </a:r>
            <a:r>
              <a:rPr lang="en-US" dirty="0"/>
              <a:t>', '</a:t>
            </a:r>
            <a:r>
              <a:rPr lang="en-US" dirty="0" err="1"/>
              <a:t>Ayan</a:t>
            </a:r>
            <a:r>
              <a:rPr lang="en-US" dirty="0"/>
              <a:t>', '</a:t>
            </a:r>
            <a:r>
              <a:rPr lang="en-US" dirty="0" err="1"/>
              <a:t>Rishav</a:t>
            </a:r>
            <a:r>
              <a:rPr lang="en-US" dirty="0"/>
              <a:t>', 'Aziz');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statements can be executed any number of times using loop construct.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is broadly classified into: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• Simple Loop</a:t>
            </a:r>
          </a:p>
          <a:p>
            <a:pPr marL="114300" indent="0">
              <a:buNone/>
            </a:pPr>
            <a:r>
              <a:rPr lang="en-US" dirty="0"/>
              <a:t>• For Loop</a:t>
            </a:r>
          </a:p>
          <a:p>
            <a:pPr marL="114300" indent="0">
              <a:buNone/>
            </a:pPr>
            <a:r>
              <a:rPr lang="en-US" dirty="0"/>
              <a:t>• While Loop</a:t>
            </a:r>
          </a:p>
        </p:txBody>
      </p:sp>
    </p:spTree>
    <p:extLst>
      <p:ext uri="{BB962C8B-B14F-4D97-AF65-F5344CB8AC3E}">
        <p14:creationId xmlns:p14="http://schemas.microsoft.com/office/powerpoint/2010/main" val="378268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b="1" dirty="0"/>
              <a:t>LOOP</a:t>
            </a:r>
          </a:p>
          <a:p>
            <a:r>
              <a:rPr lang="en-US" dirty="0"/>
              <a:t> statement1;</a:t>
            </a:r>
          </a:p>
          <a:p>
            <a:r>
              <a:rPr lang="en-US" dirty="0"/>
              <a:t>EXIT [ WHEN Condition];</a:t>
            </a:r>
          </a:p>
          <a:p>
            <a:r>
              <a:rPr lang="en-US" b="1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7971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/>
              <a:t>A number:=10;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b="1" dirty="0"/>
              <a:t>Loop</a:t>
            </a:r>
          </a:p>
          <a:p>
            <a:r>
              <a:rPr lang="en-US" dirty="0"/>
              <a:t>a := a+25;</a:t>
            </a:r>
          </a:p>
          <a:p>
            <a:r>
              <a:rPr lang="en-US" dirty="0"/>
              <a:t>exit when </a:t>
            </a:r>
            <a:r>
              <a:rPr lang="en-US" dirty="0" smtClean="0"/>
              <a:t>a=260</a:t>
            </a:r>
            <a:r>
              <a:rPr lang="en-US" dirty="0"/>
              <a:t>;</a:t>
            </a:r>
          </a:p>
          <a:p>
            <a:r>
              <a:rPr lang="en-US" b="1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to_char</a:t>
            </a:r>
            <a:r>
              <a:rPr lang="en-US" dirty="0"/>
              <a:t>(a));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12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WHILE condition 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5861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i</a:t>
            </a:r>
            <a:r>
              <a:rPr lang="en-US" dirty="0"/>
              <a:t> number:=0;</a:t>
            </a:r>
          </a:p>
          <a:p>
            <a:r>
              <a:rPr lang="en-US" dirty="0"/>
              <a:t>j number:=0;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&lt;=100 Loop</a:t>
            </a:r>
          </a:p>
          <a:p>
            <a:r>
              <a:rPr lang="en-US" dirty="0"/>
              <a:t>j := </a:t>
            </a:r>
            <a:r>
              <a:rPr lang="en-US" dirty="0" err="1"/>
              <a:t>j+i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 := i+2;</a:t>
            </a:r>
          </a:p>
          <a:p>
            <a:r>
              <a:rPr lang="en-US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(‘the value of j is’ ||j);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425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FOR counter IN [REVERSE]</a:t>
            </a:r>
          </a:p>
          <a:p>
            <a:r>
              <a:rPr lang="en-US" dirty="0"/>
              <a:t> </a:t>
            </a:r>
            <a:r>
              <a:rPr lang="en-US" dirty="0" err="1"/>
              <a:t>LowerBound</a:t>
            </a:r>
            <a:r>
              <a:rPr lang="en-US" dirty="0"/>
              <a:t>..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276491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For I in 1..2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 ....</a:t>
            </a:r>
          </a:p>
          <a:p>
            <a:r>
              <a:rPr lang="en-US" dirty="0"/>
              <a:t>End loop;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3717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use cursor when you have a SELECT statement that returns more than one row from the database. A cursor is basically a set of rows that you can access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4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Oracle added a procedural programming language known as PL/SQL to the database</a:t>
            </a:r>
          </a:p>
          <a:p>
            <a:r>
              <a:rPr lang="en-US" dirty="0"/>
              <a:t>It contains the standard programming constructs you would expect from such a language, such as:</a:t>
            </a:r>
          </a:p>
          <a:p>
            <a:pPr lvl="1"/>
            <a:r>
              <a:rPr lang="en-US" dirty="0"/>
              <a:t>Block Structure</a:t>
            </a:r>
          </a:p>
          <a:p>
            <a:pPr lvl="1"/>
            <a:r>
              <a:rPr lang="en-US" dirty="0"/>
              <a:t>Variable &amp; types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Cursors, which holds the results returned by a query</a:t>
            </a:r>
          </a:p>
          <a:p>
            <a:pPr lvl="1"/>
            <a:r>
              <a:rPr lang="en-US" dirty="0"/>
              <a:t>Procedures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Packages, which may be used to group procedures and functions together in one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Declare variables to store column values from the SELECT statement.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Declare the cursor, specifying your SELECT statement.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the Cursor.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Fetch the rows from the cursor.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Close the cursor.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Declare variables to store column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variables must be compatible with the column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DECLARE </a:t>
            </a:r>
          </a:p>
          <a:p>
            <a:pPr marL="0" indent="0">
              <a:buNone/>
            </a:pPr>
            <a:r>
              <a:rPr lang="en-US" dirty="0" err="1"/>
              <a:t>v_Empno</a:t>
            </a:r>
            <a:r>
              <a:rPr lang="en-US" dirty="0"/>
              <a:t>    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v_Ename</a:t>
            </a:r>
            <a:r>
              <a:rPr lang="en-US" dirty="0"/>
              <a:t>     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v_Job</a:t>
            </a:r>
            <a:r>
              <a:rPr lang="en-US" dirty="0"/>
              <a:t>            </a:t>
            </a:r>
            <a:r>
              <a:rPr lang="en-US" dirty="0" err="1"/>
              <a:t>emp.job%TYPE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v_Deptno</a:t>
            </a:r>
            <a:r>
              <a:rPr lang="en-US" dirty="0"/>
              <a:t>     </a:t>
            </a:r>
            <a:r>
              <a:rPr lang="en-US" dirty="0" err="1"/>
              <a:t>emp.deptno%TYPE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v_Sal</a:t>
            </a:r>
            <a:r>
              <a:rPr lang="en-US" dirty="0"/>
              <a:t>	        </a:t>
            </a:r>
            <a:r>
              <a:rPr lang="en-US" dirty="0" err="1"/>
              <a:t>emp.sal%TYPE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2: Declare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CURSOR   </a:t>
            </a:r>
            <a:r>
              <a:rPr lang="en-US" dirty="0" err="1"/>
              <a:t>cursor_name</a:t>
            </a:r>
            <a:r>
              <a:rPr lang="en-US" dirty="0"/>
              <a:t> 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SELECT_STATEMENT;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---</a:t>
            </a:r>
          </a:p>
          <a:p>
            <a:pPr marL="0" indent="0">
              <a:buNone/>
            </a:pPr>
            <a:r>
              <a:rPr lang="en-US" dirty="0"/>
              <a:t>    	CURSOR    </a:t>
            </a:r>
            <a:r>
              <a:rPr lang="en-US" dirty="0" err="1"/>
              <a:t>cv_emp_cursor</a:t>
            </a:r>
            <a:r>
              <a:rPr lang="en-US" dirty="0"/>
              <a:t>      IS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empno,ename,sal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products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empno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9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Open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runs the SELECT statement. It must be placed in the executable section of the block (BEGIN).</a:t>
            </a:r>
          </a:p>
          <a:p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 err="1"/>
              <a:t>cv_emp_cursor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9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Fetch the rows from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dirty="0"/>
              <a:t>FETCH  </a:t>
            </a:r>
            <a:r>
              <a:rPr lang="en-US" b="1" dirty="0" err="1"/>
              <a:t>cursor_name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INTO      variable[,  variable. . . . 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FETCH </a:t>
            </a:r>
            <a:r>
              <a:rPr lang="en-US" b="1" dirty="0" err="1"/>
              <a:t>cv_emp_cursor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INTO     </a:t>
            </a:r>
            <a:r>
              <a:rPr lang="en-US" b="1" dirty="0" err="1"/>
              <a:t>v_Empno</a:t>
            </a:r>
            <a:r>
              <a:rPr lang="en-US" b="1" dirty="0"/>
              <a:t>    ,</a:t>
            </a:r>
            <a:r>
              <a:rPr lang="en-US" b="1" dirty="0" err="1"/>
              <a:t>v_Ename</a:t>
            </a:r>
            <a:r>
              <a:rPr lang="en-US" b="1" dirty="0"/>
              <a:t>   ,  </a:t>
            </a:r>
            <a:r>
              <a:rPr lang="en-US" b="1" dirty="0" err="1"/>
              <a:t>v_Job</a:t>
            </a:r>
            <a:r>
              <a:rPr lang="en-US" b="1" dirty="0"/>
              <a:t>     ,      </a:t>
            </a:r>
            <a:r>
              <a:rPr lang="en-US" b="1" dirty="0" err="1"/>
              <a:t>v_Deptno</a:t>
            </a:r>
            <a:r>
              <a:rPr lang="en-US" b="1" dirty="0"/>
              <a:t>    ,</a:t>
            </a:r>
            <a:r>
              <a:rPr lang="en-US" b="1" dirty="0" err="1"/>
              <a:t>v_Sal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 cursor may have many rows; therefore, a loop is required to read each row in turn.</a:t>
            </a:r>
          </a:p>
          <a:p>
            <a:pPr marL="0" indent="0">
              <a:buNone/>
            </a:pPr>
            <a:r>
              <a:rPr lang="en-US" b="1" dirty="0"/>
              <a:t>LOOP</a:t>
            </a:r>
          </a:p>
          <a:p>
            <a:pPr marL="0" indent="0">
              <a:buNone/>
            </a:pPr>
            <a:r>
              <a:rPr lang="en-US" b="1" dirty="0"/>
              <a:t>FETCH CV_EMP_CURSOR </a:t>
            </a:r>
          </a:p>
          <a:p>
            <a:pPr marL="0" indent="0">
              <a:buNone/>
            </a:pPr>
            <a:r>
              <a:rPr lang="en-US" b="1" dirty="0"/>
              <a:t>INTO  V_EMPNO    ,V_ENAME   ,  V_JOB     ,      V_DEPTNO    ,V_SAL;</a:t>
            </a:r>
          </a:p>
          <a:p>
            <a:pPr marL="0" indent="0">
              <a:buNone/>
            </a:pPr>
            <a:r>
              <a:rPr lang="en-US" b="1" dirty="0"/>
              <a:t>--</a:t>
            </a:r>
            <a:r>
              <a:rPr lang="en-US" b="1" i="1" dirty="0"/>
              <a:t>exit the loop when there are no more rows, as indicated by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--the Boolean variable </a:t>
            </a:r>
            <a:r>
              <a:rPr lang="en-US" b="1" i="1" dirty="0" err="1"/>
              <a:t>cv_emp_cursor%NOTFOUND</a:t>
            </a:r>
            <a:r>
              <a:rPr lang="en-US" b="1" i="1" dirty="0"/>
              <a:t> (=true when 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--there are no more rows)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EXIT WHEN </a:t>
            </a:r>
            <a:r>
              <a:rPr lang="en-US" b="1" dirty="0" err="1"/>
              <a:t>cv_emp_cursor%NOTFOUND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--</a:t>
            </a:r>
            <a:r>
              <a:rPr lang="en-US" b="1" i="1" dirty="0"/>
              <a:t>use DBMS_OUTPUT.PUT_LINE () to display the variable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DBMS_OUTPUT.PUT_LINE(</a:t>
            </a:r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v_Empno</a:t>
            </a:r>
            <a:r>
              <a:rPr lang="en-US" b="1" dirty="0"/>
              <a:t>= ‘ || </a:t>
            </a:r>
            <a:r>
              <a:rPr lang="en-US" b="1" dirty="0" err="1"/>
              <a:t>v_Empno</a:t>
            </a:r>
            <a:r>
              <a:rPr lang="en-US" b="1" dirty="0"/>
              <a:t>   ,’</a:t>
            </a:r>
            <a:r>
              <a:rPr lang="en-US" b="1" dirty="0" err="1"/>
              <a:t>v_Ename</a:t>
            </a:r>
            <a:r>
              <a:rPr lang="en-US" b="1" dirty="0"/>
              <a:t>=’ || </a:t>
            </a:r>
            <a:r>
              <a:rPr lang="en-US" b="1" dirty="0" err="1"/>
              <a:t>v_ename</a:t>
            </a:r>
            <a:r>
              <a:rPr lang="en-US" b="1" dirty="0"/>
              <a:t>   ,’  </a:t>
            </a:r>
            <a:r>
              <a:rPr lang="en-US" b="1" dirty="0" err="1"/>
              <a:t>v_Job</a:t>
            </a:r>
            <a:r>
              <a:rPr lang="en-US" b="1" dirty="0"/>
              <a:t>= ‘ || </a:t>
            </a:r>
            <a:r>
              <a:rPr lang="en-US" b="1" dirty="0" err="1"/>
              <a:t>v_job</a:t>
            </a:r>
            <a:r>
              <a:rPr lang="en-US" b="1" dirty="0"/>
              <a:t>     ,    ‘ </a:t>
            </a:r>
            <a:r>
              <a:rPr lang="en-US" b="1" dirty="0" err="1"/>
              <a:t>v_Deptno</a:t>
            </a:r>
            <a:r>
              <a:rPr lang="en-US" b="1" dirty="0"/>
              <a:t>= ‘ ||  </a:t>
            </a:r>
            <a:r>
              <a:rPr lang="en-US" b="1" dirty="0" err="1"/>
              <a:t>v_Deptno</a:t>
            </a:r>
            <a:r>
              <a:rPr lang="en-US" b="1" dirty="0"/>
              <a:t>   ,’</a:t>
            </a:r>
            <a:r>
              <a:rPr lang="en-US" b="1" dirty="0" err="1"/>
              <a:t>v_Sal</a:t>
            </a:r>
            <a:r>
              <a:rPr lang="en-US" b="1" dirty="0"/>
              <a:t> = ‘|| </a:t>
            </a:r>
            <a:r>
              <a:rPr lang="en-US" b="1" dirty="0" err="1"/>
              <a:t>v_sal</a:t>
            </a:r>
            <a:r>
              <a:rPr lang="en-US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9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Close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your cursors frees up system resources.</a:t>
            </a:r>
          </a:p>
          <a:p>
            <a:pPr lvl="1"/>
            <a:r>
              <a:rPr lang="en-US" dirty="0"/>
              <a:t>CLOSE   </a:t>
            </a:r>
            <a:r>
              <a:rPr lang="en-US" dirty="0" err="1"/>
              <a:t>cv_emp_cursor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8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PL/SQL: Cursors and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the power of FOR loop to access the rows in a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use a FOR loop, you don’t have to explicitly open and close the cursor------ the FOR loop does this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69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 SERVEROUTPUT 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CURSOR cv_emp_cursor2 IS</a:t>
            </a:r>
          </a:p>
          <a:p>
            <a:pPr marL="0" indent="0">
              <a:buNone/>
            </a:pPr>
            <a:r>
              <a:rPr lang="en-US" dirty="0"/>
              <a:t>      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ename,job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= 30;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err="1"/>
              <a:t>v_emp</a:t>
            </a:r>
            <a:r>
              <a:rPr lang="en-US" dirty="0"/>
              <a:t> IN cv_emp_cursor2 LOOP</a:t>
            </a:r>
          </a:p>
          <a:p>
            <a:pPr marL="0" indent="0">
              <a:buNone/>
            </a:pPr>
            <a:r>
              <a:rPr lang="en-US" dirty="0"/>
              <a:t>      DBMS_OUTPUT.PUT_LINE(</a:t>
            </a:r>
          </a:p>
          <a:p>
            <a:pPr marL="0" indent="0">
              <a:buNone/>
            </a:pPr>
            <a:r>
              <a:rPr lang="en-US" dirty="0"/>
              <a:t>	'EMPNO =' || </a:t>
            </a:r>
            <a:r>
              <a:rPr lang="en-US" dirty="0" err="1"/>
              <a:t>v_emp.empno</a:t>
            </a:r>
            <a:r>
              <a:rPr lang="en-US" dirty="0"/>
              <a:t> || ',</a:t>
            </a:r>
            <a:r>
              <a:rPr lang="en-US" dirty="0" err="1"/>
              <a:t>ename</a:t>
            </a:r>
            <a:r>
              <a:rPr lang="en-US" dirty="0"/>
              <a:t> = '|| 	</a:t>
            </a:r>
            <a:r>
              <a:rPr lang="en-US" dirty="0" err="1"/>
              <a:t>v_emp.ename</a:t>
            </a:r>
            <a:r>
              <a:rPr lang="en-US" dirty="0"/>
              <a:t> || ',job = '|| </a:t>
            </a:r>
            <a:r>
              <a:rPr lang="en-US" dirty="0" err="1"/>
              <a:t>v_emp.job</a:t>
            </a:r>
            <a:r>
              <a:rPr lang="en-US" dirty="0"/>
              <a:t> ); 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2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3017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1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/>
              <a:t>CURSOR EMP_CURSOR IS </a:t>
            </a:r>
          </a:p>
          <a:p>
            <a:r>
              <a:rPr lang="en-US" dirty="0"/>
              <a:t>SELECT </a:t>
            </a:r>
            <a:r>
              <a:rPr lang="en-US" dirty="0" smtClean="0"/>
              <a:t>ENAME, EMPNO FROM EMP </a:t>
            </a:r>
            <a:r>
              <a:rPr lang="en-US" dirty="0"/>
              <a:t>WHERE </a:t>
            </a:r>
            <a:r>
              <a:rPr lang="en-US" dirty="0" smtClean="0"/>
              <a:t>DEPTNO </a:t>
            </a:r>
            <a:r>
              <a:rPr lang="en-US" dirty="0"/>
              <a:t>= 30;</a:t>
            </a:r>
          </a:p>
          <a:p>
            <a:r>
              <a:rPr lang="en-US" dirty="0"/>
              <a:t>EMP_RECORD EMP_CURSOR%ROWTYPE;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OPEN EMP_CURSOR;</a:t>
            </a:r>
          </a:p>
          <a:p>
            <a:r>
              <a:rPr lang="en-US" dirty="0"/>
              <a:t>IF EMP_CURSOR%ISOPEN THEN 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FETCH EMP_CURSOR INTO EMP_RECORD;</a:t>
            </a:r>
          </a:p>
          <a:p>
            <a:r>
              <a:rPr lang="en-US" dirty="0"/>
              <a:t>EXIT WHEN EMP_CURSOR%NOTFOUND; DBMS_OUTPUT.PUT_LINE(EMP_CURSOR%ROWCOUNT); </a:t>
            </a:r>
            <a:r>
              <a:rPr lang="en-US" dirty="0" smtClean="0"/>
              <a:t>DBMS_OUTPUT.PUT_LINE(EMP_RECORD.ENAME </a:t>
            </a:r>
            <a:r>
              <a:rPr lang="en-US" dirty="0"/>
              <a:t>|| ' ' || </a:t>
            </a:r>
            <a:r>
              <a:rPr lang="en-US" dirty="0" smtClean="0"/>
              <a:t>EMP_RECORD.EMPNO); </a:t>
            </a:r>
          </a:p>
          <a:p>
            <a:r>
              <a:rPr lang="en-US" dirty="0" smtClean="0"/>
              <a:t>END </a:t>
            </a:r>
            <a:r>
              <a:rPr lang="en-US" dirty="0"/>
              <a:t>LOOP; </a:t>
            </a: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IF; </a:t>
            </a: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EMP_CURSOR;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96626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programs are divided into structures known as blocks, with each block containing PL/SQL and SQL statements</a:t>
            </a:r>
          </a:p>
          <a:p>
            <a:endParaRPr lang="en-US" dirty="0"/>
          </a:p>
          <a:p>
            <a:pPr lvl="1"/>
            <a:r>
              <a:rPr lang="en-US" b="1" dirty="0"/>
              <a:t>DECLARE (optional)</a:t>
            </a:r>
            <a:endParaRPr lang="en-US" dirty="0"/>
          </a:p>
          <a:p>
            <a:pPr lvl="2"/>
            <a:r>
              <a:rPr lang="en-US" dirty="0"/>
              <a:t>Variables, cursors, user-defined exceptions</a:t>
            </a:r>
          </a:p>
          <a:p>
            <a:pPr lvl="1"/>
            <a:r>
              <a:rPr lang="en-US" b="1" dirty="0"/>
              <a:t>BEGIN (mandatory)					</a:t>
            </a:r>
            <a:endParaRPr lang="en-US" dirty="0"/>
          </a:p>
          <a:p>
            <a:pPr lvl="2"/>
            <a:r>
              <a:rPr lang="en-US" dirty="0"/>
              <a:t>SQL statements</a:t>
            </a:r>
          </a:p>
          <a:p>
            <a:pPr lvl="2"/>
            <a:r>
              <a:rPr lang="en-US" dirty="0"/>
              <a:t>PL/SQL statements</a:t>
            </a:r>
          </a:p>
          <a:p>
            <a:pPr lvl="1"/>
            <a:r>
              <a:rPr lang="en-US" b="1" dirty="0"/>
              <a:t>EXCEPTION (optional)</a:t>
            </a:r>
            <a:endParaRPr lang="en-US" dirty="0"/>
          </a:p>
          <a:p>
            <a:pPr lvl="2"/>
            <a:r>
              <a:rPr lang="en-US" dirty="0"/>
              <a:t>Actions to perform</a:t>
            </a:r>
            <a:br>
              <a:rPr lang="en-US" dirty="0"/>
            </a:br>
            <a:r>
              <a:rPr lang="en-US" dirty="0"/>
              <a:t>when errors occur</a:t>
            </a:r>
          </a:p>
          <a:p>
            <a:pPr lvl="1"/>
            <a:r>
              <a:rPr lang="en-US" b="1" dirty="0"/>
              <a:t>END; (mandatory)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40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procedure</a:t>
            </a:r>
            <a:r>
              <a:rPr lang="en-US" dirty="0"/>
              <a:t> is a group of PL/SQL statements that you can call by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[OR REPLACE] PROCEDURE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argument1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datatype1,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argument2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datatype2,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. . 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IS|AS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procedure_body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50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 or replace PROCEDURE </a:t>
            </a:r>
            <a:r>
              <a:rPr lang="en-US" dirty="0" err="1"/>
              <a:t>add_dept</a:t>
            </a:r>
            <a:r>
              <a:rPr lang="en-US" dirty="0"/>
              <a:t> IS</a:t>
            </a:r>
          </a:p>
          <a:p>
            <a:r>
              <a:rPr lang="en-US" dirty="0"/>
              <a:t> </a:t>
            </a:r>
            <a:r>
              <a:rPr lang="en-US" dirty="0" err="1"/>
              <a:t>dept_id</a:t>
            </a:r>
            <a:r>
              <a:rPr lang="en-US" dirty="0"/>
              <a:t> </a:t>
            </a:r>
            <a:r>
              <a:rPr lang="en-US" dirty="0" err="1"/>
              <a:t>dept.deptno%TYPE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dept_name</a:t>
            </a:r>
            <a:r>
              <a:rPr lang="en-US" dirty="0"/>
              <a:t> </a:t>
            </a:r>
            <a:r>
              <a:rPr lang="en-US" dirty="0" err="1"/>
              <a:t>dept.dname%TYPE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</a:t>
            </a:r>
            <a:r>
              <a:rPr lang="en-US" dirty="0" err="1"/>
              <a:t>dept_id</a:t>
            </a:r>
            <a:r>
              <a:rPr lang="en-US" dirty="0"/>
              <a:t>:=28;</a:t>
            </a:r>
          </a:p>
          <a:p>
            <a:r>
              <a:rPr lang="en-US" dirty="0"/>
              <a:t> </a:t>
            </a:r>
            <a:r>
              <a:rPr lang="en-US" dirty="0" err="1"/>
              <a:t>dept_name</a:t>
            </a:r>
            <a:r>
              <a:rPr lang="en-US" dirty="0"/>
              <a:t>:='ST-Curriculum';</a:t>
            </a:r>
          </a:p>
          <a:p>
            <a:r>
              <a:rPr lang="en-US" dirty="0"/>
              <a:t> INSERT INTO </a:t>
            </a:r>
            <a:r>
              <a:rPr lang="en-US" dirty="0" err="1"/>
              <a:t>dept</a:t>
            </a:r>
            <a:r>
              <a:rPr lang="en-US" dirty="0"/>
              <a:t>(</a:t>
            </a:r>
            <a:r>
              <a:rPr lang="en-US" dirty="0" err="1"/>
              <a:t>deptno,dname</a:t>
            </a:r>
            <a:r>
              <a:rPr lang="en-US" dirty="0"/>
              <a:t>)</a:t>
            </a:r>
          </a:p>
          <a:p>
            <a:r>
              <a:rPr lang="en-US" dirty="0"/>
              <a:t> VALUES(</a:t>
            </a:r>
            <a:r>
              <a:rPr lang="en-US" dirty="0" err="1"/>
              <a:t>dept_id,dept_name</a:t>
            </a:r>
            <a:r>
              <a:rPr lang="en-US" dirty="0"/>
              <a:t>);</a:t>
            </a:r>
          </a:p>
          <a:p>
            <a:r>
              <a:rPr lang="en-US" dirty="0"/>
              <a:t> DBMS_OUTPUT.PUT_LINE(' Inserted '||  SQL%ROWCOUNT ||' row ');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8944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Invoking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BEGIN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</a:rPr>
              <a:t>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execute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</a:rPr>
              <a:t>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Exec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114300" indent="0" defTabSz="400050" eaLnBrk="0" hangingPunct="0">
              <a:buNone/>
              <a:tabLst>
                <a:tab pos="400050" algn="r"/>
                <a:tab pos="673100" algn="l"/>
              </a:tabLs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SELECT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deptno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dname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WHERE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deptno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=28;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2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REATE [OR REPLACE] FUNCTION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argument1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datatype1,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argument2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datatype2,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. . .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datatype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function addition4(a </a:t>
            </a:r>
            <a:r>
              <a:rPr lang="en-US" dirty="0" err="1"/>
              <a:t>number,b</a:t>
            </a:r>
            <a:r>
              <a:rPr lang="en-US" dirty="0"/>
              <a:t> number)</a:t>
            </a:r>
          </a:p>
          <a:p>
            <a:r>
              <a:rPr lang="en-US" dirty="0"/>
              <a:t>return number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</a:t>
            </a:r>
            <a:r>
              <a:rPr lang="en-US" dirty="0"/>
              <a:t>('the sum of '||a||' and '||b||' is :');</a:t>
            </a:r>
          </a:p>
          <a:p>
            <a:r>
              <a:rPr lang="en-US" dirty="0"/>
              <a:t>return 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r>
              <a:rPr lang="en-US" dirty="0"/>
              <a:t>End;</a:t>
            </a:r>
          </a:p>
          <a:p>
            <a:r>
              <a:rPr lang="en-US" dirty="0" smtClean="0"/>
              <a:t>/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CALLING FUNCTION: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(addition4(6,78));</a:t>
            </a:r>
          </a:p>
          <a:p>
            <a:r>
              <a:rPr lang="en-US" dirty="0"/>
              <a:t>end; </a:t>
            </a:r>
          </a:p>
          <a:p>
            <a:r>
              <a:rPr lang="en-US" dirty="0" smtClean="0"/>
              <a:t>/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OR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A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A:=addition4(6,78);</a:t>
            </a:r>
            <a:endParaRPr lang="en-US" dirty="0"/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(a);</a:t>
            </a:r>
            <a:endParaRPr lang="en-US" dirty="0"/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OUTPUT:                             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sum of 6 and 78 is: 84 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405438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PL/SQL code that takes two inputs from user, add them and store the sum in new variable and show the output.</a:t>
            </a:r>
          </a:p>
          <a:p>
            <a:r>
              <a:rPr lang="en-US" dirty="0"/>
              <a:t> Write a PL/SQL code that takes two inputs, lower boundary and upper boundary, then print the sum of all the numbers between the boundaries INCLUSIVE.</a:t>
            </a:r>
          </a:p>
          <a:p>
            <a:r>
              <a:rPr lang="en-US" dirty="0"/>
              <a:t>Write a PL/SQL code to retrieve the employee name, </a:t>
            </a:r>
            <a:r>
              <a:rPr lang="en-US" dirty="0" err="1"/>
              <a:t>hiredate</a:t>
            </a:r>
            <a:r>
              <a:rPr lang="en-US" dirty="0"/>
              <a:t>, and the department name in which he works, whose number is input by the user.</a:t>
            </a:r>
          </a:p>
          <a:p>
            <a:r>
              <a:rPr lang="en-US" dirty="0"/>
              <a:t>Write a PL/SQL code to check whether the given number is palindrome or not.</a:t>
            </a:r>
          </a:p>
          <a:p>
            <a:r>
              <a:rPr lang="en-US" dirty="0"/>
              <a:t>Write a PL/SQL code that takes all the required inputs from the user for the Employee table and then insert it into the Employee and Department table in the database.</a:t>
            </a:r>
          </a:p>
          <a:p>
            <a:r>
              <a:rPr lang="en-US" dirty="0"/>
              <a:t>Write a PL/SQL code to find the first employee who has a salary over $2500 and is higher in the chain of command than employee 7499. Note: For chain, use of LOOP is necessary.</a:t>
            </a:r>
          </a:p>
          <a:p>
            <a:r>
              <a:rPr lang="en-US" dirty="0"/>
              <a:t> Write a PL/SQL code to print the sum of first 100 numbers.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34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Views:</a:t>
            </a:r>
          </a:p>
          <a:p>
            <a:r>
              <a:rPr lang="en-US" dirty="0"/>
              <a:t>Create a view, that stores information of only those employees who belongs to Accounts department.</a:t>
            </a:r>
            <a:endParaRPr lang="en-US" b="1" dirty="0"/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Cursors:</a:t>
            </a:r>
          </a:p>
          <a:p>
            <a:r>
              <a:rPr lang="en-US" dirty="0"/>
              <a:t>Write a PL/SQL code to print out the employee information who earns more than 2000 salary.</a:t>
            </a:r>
          </a:p>
          <a:p>
            <a:r>
              <a:rPr lang="en-US" dirty="0"/>
              <a:t>Write a PL/SQL program displaying top 10 employee details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Procedures:</a:t>
            </a:r>
          </a:p>
          <a:p>
            <a:r>
              <a:rPr lang="en-US" dirty="0"/>
              <a:t> To Write a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 program for creating a procedure for calculating sum of two numbers. Execute it as well.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3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Variable declared within the DECLARE section may only be referenced within that block. A variable declaration has both a name and a type.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[Name of the variable] [Type];</a:t>
            </a:r>
          </a:p>
          <a:p>
            <a:r>
              <a:rPr lang="en-US" b="1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example illustrates some more variable declarations that may be used to store the column values from the EMP </a:t>
            </a:r>
            <a:r>
              <a:rPr lang="en-US" dirty="0" smtClean="0"/>
              <a:t>Table: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Empno</a:t>
            </a:r>
            <a:r>
              <a:rPr lang="en-US" dirty="0" smtClean="0"/>
              <a:t>  </a:t>
            </a:r>
            <a:r>
              <a:rPr lang="en-US" dirty="0"/>
              <a:t>Number(14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 err="1" smtClean="0"/>
              <a:t>Ename</a:t>
            </a:r>
            <a:r>
              <a:rPr lang="en-US" dirty="0" smtClean="0"/>
              <a:t> </a:t>
            </a:r>
            <a:r>
              <a:rPr lang="en-US" dirty="0"/>
              <a:t>Varchar2(14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 smtClean="0"/>
              <a:t>Job         </a:t>
            </a:r>
            <a:r>
              <a:rPr lang="en-US" dirty="0"/>
              <a:t>Varchar2(14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 err="1" smtClean="0"/>
              <a:t>Deptno</a:t>
            </a:r>
            <a:r>
              <a:rPr lang="en-US" dirty="0" smtClean="0"/>
              <a:t>  </a:t>
            </a:r>
            <a:r>
              <a:rPr lang="en-US" dirty="0"/>
              <a:t>Number(7,2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 smtClean="0"/>
              <a:t>Sal</a:t>
            </a:r>
            <a:r>
              <a:rPr lang="en-US" dirty="0"/>
              <a:t>	Number(20);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USING %TYPE </a:t>
            </a:r>
            <a:r>
              <a:rPr lang="en-US" b="1" dirty="0" smtClean="0"/>
              <a:t>keyword:</a:t>
            </a:r>
          </a:p>
          <a:p>
            <a:pPr marL="114300" indent="0">
              <a:buNone/>
            </a:pPr>
            <a:r>
              <a:rPr lang="en-US" dirty="0" smtClean="0"/>
              <a:t>It </a:t>
            </a:r>
            <a:r>
              <a:rPr lang="en-US" dirty="0"/>
              <a:t>is used to declare a variable of the same type as a specified column in a </a:t>
            </a:r>
            <a:r>
              <a:rPr lang="en-US" dirty="0" smtClean="0"/>
              <a:t>table:</a:t>
            </a:r>
          </a:p>
          <a:p>
            <a:pPr marL="114300" indent="0">
              <a:buNone/>
            </a:pPr>
            <a:r>
              <a:rPr lang="en-US" dirty="0" smtClean="0"/>
              <a:t>SAL </a:t>
            </a:r>
            <a:r>
              <a:rPr lang="en-US" dirty="0"/>
              <a:t>EMP.SAL</a:t>
            </a:r>
            <a:r>
              <a:rPr lang="en-US" b="1" dirty="0"/>
              <a:t>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SERVEROUTPUT ON;</a:t>
            </a:r>
          </a:p>
          <a:p>
            <a:endParaRPr lang="en-US" dirty="0"/>
          </a:p>
          <a:p>
            <a:r>
              <a:rPr lang="en-US" b="1" dirty="0"/>
              <a:t>DECLARE</a:t>
            </a:r>
          </a:p>
          <a:p>
            <a:r>
              <a:rPr lang="en-US" dirty="0"/>
              <a:t>Width INTEGER;</a:t>
            </a:r>
          </a:p>
          <a:p>
            <a:r>
              <a:rPr lang="en-US" dirty="0"/>
              <a:t>Height INTEGER := 2 ;</a:t>
            </a:r>
          </a:p>
          <a:p>
            <a:r>
              <a:rPr lang="en-US" dirty="0"/>
              <a:t>Area INTEGER;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/>
              <a:t>Area := 6;</a:t>
            </a:r>
          </a:p>
          <a:p>
            <a:r>
              <a:rPr lang="en-US" dirty="0"/>
              <a:t>Width := area/height;</a:t>
            </a:r>
          </a:p>
          <a:p>
            <a:r>
              <a:rPr lang="en-US" dirty="0"/>
              <a:t>DBMS_OUTPUT.PUT_LINE( 'width = ' || width);</a:t>
            </a:r>
          </a:p>
          <a:p>
            <a:endParaRPr lang="en-US" dirty="0"/>
          </a:p>
          <a:p>
            <a:r>
              <a:rPr lang="en-US" b="1" dirty="0"/>
              <a:t>EXCEPTION</a:t>
            </a:r>
          </a:p>
          <a:p>
            <a:r>
              <a:rPr lang="en-US" dirty="0"/>
              <a:t>WHEN ZERO_DIVIDE THEN</a:t>
            </a:r>
          </a:p>
          <a:p>
            <a:r>
              <a:rPr lang="en-US" dirty="0"/>
              <a:t>DBMS_OUTPUT.PUT_LINE('Division by Zero');</a:t>
            </a:r>
          </a:p>
          <a:p>
            <a:endParaRPr lang="en-US" dirty="0"/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685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5456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9499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– Taking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SERVEROUTPUT ON</a:t>
            </a:r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&amp;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316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condition1 THEN</a:t>
            </a:r>
          </a:p>
          <a:p>
            <a:pPr marL="0" indent="0">
              <a:buNone/>
            </a:pPr>
            <a:r>
              <a:rPr lang="en-US" dirty="0"/>
              <a:t>	statements1</a:t>
            </a:r>
          </a:p>
          <a:p>
            <a:pPr marL="0" indent="0">
              <a:buNone/>
            </a:pPr>
            <a:r>
              <a:rPr lang="en-US" dirty="0"/>
              <a:t>ELSEIF condition2 THEN</a:t>
            </a:r>
          </a:p>
          <a:p>
            <a:pPr marL="0" indent="0">
              <a:buNone/>
            </a:pPr>
            <a:r>
              <a:rPr lang="en-US" dirty="0"/>
              <a:t>	statements2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statements3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2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634</TotalTime>
  <Words>1433</Words>
  <Application>Microsoft Office PowerPoint</Application>
  <PresentationFormat>On-screen Show (4:3)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Adjacency</vt:lpstr>
      <vt:lpstr>Database Systems</vt:lpstr>
      <vt:lpstr>PL/SQL</vt:lpstr>
      <vt:lpstr>Block Structures</vt:lpstr>
      <vt:lpstr>Variables and Types</vt:lpstr>
      <vt:lpstr>Program 1</vt:lpstr>
      <vt:lpstr>Program 2</vt:lpstr>
      <vt:lpstr>Program 3</vt:lpstr>
      <vt:lpstr>Program 4 – Taking input </vt:lpstr>
      <vt:lpstr>Conditional Logic</vt:lpstr>
      <vt:lpstr>Nested IF Statement</vt:lpstr>
      <vt:lpstr>Arrays </vt:lpstr>
      <vt:lpstr>ITERATIONS IN PL/SQL</vt:lpstr>
      <vt:lpstr>SIMPLE LOOP </vt:lpstr>
      <vt:lpstr>Program 5</vt:lpstr>
      <vt:lpstr>WHILE LOOP</vt:lpstr>
      <vt:lpstr>Program 6</vt:lpstr>
      <vt:lpstr>FOR LOOP</vt:lpstr>
      <vt:lpstr>Program 7</vt:lpstr>
      <vt:lpstr>Cursors</vt:lpstr>
      <vt:lpstr>Defining a Cursor</vt:lpstr>
      <vt:lpstr>STEP 1 : Declare variables to store column values</vt:lpstr>
      <vt:lpstr>STEP  2: Declare the cursor</vt:lpstr>
      <vt:lpstr>STEP 3: Open the Cursor</vt:lpstr>
      <vt:lpstr>STEP 4: Fetch the rows from the cursor</vt:lpstr>
      <vt:lpstr>STEP 5: Close the Cursor</vt:lpstr>
      <vt:lpstr>PL/SQL: Cursors and FOR Loops</vt:lpstr>
      <vt:lpstr>Example 1</vt:lpstr>
      <vt:lpstr>PowerPoint Presentation</vt:lpstr>
      <vt:lpstr>Example 2</vt:lpstr>
      <vt:lpstr>Procedures</vt:lpstr>
      <vt:lpstr>Procedure: Syntax</vt:lpstr>
      <vt:lpstr>Procedure: Example</vt:lpstr>
      <vt:lpstr>Invoking the Procedure</vt:lpstr>
      <vt:lpstr>Function: Syntax</vt:lpstr>
      <vt:lpstr>Example</vt:lpstr>
      <vt:lpstr>Exercise - 1</vt:lpstr>
      <vt:lpstr>Exercise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JasanY</cp:lastModifiedBy>
  <cp:revision>153</cp:revision>
  <dcterms:created xsi:type="dcterms:W3CDTF">2006-08-16T00:00:00Z</dcterms:created>
  <dcterms:modified xsi:type="dcterms:W3CDTF">2018-10-12T21:02:22Z</dcterms:modified>
</cp:coreProperties>
</file>