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10/29/2018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10/29/2018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08</a:t>
            </a:r>
            <a:endParaRPr lang="en-US" dirty="0"/>
          </a:p>
          <a:p>
            <a:r>
              <a:rPr lang="en-US" dirty="0" smtClean="0"/>
              <a:t>Triggers &amp; Transactions</a:t>
            </a:r>
            <a:endParaRPr lang="en-US" dirty="0"/>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Let's create a table '</a:t>
            </a:r>
            <a:r>
              <a:rPr lang="en-US" dirty="0" err="1"/>
              <a:t>product_check</a:t>
            </a:r>
            <a:r>
              <a:rPr lang="en-US" dirty="0"/>
              <a:t>' which we can use to store messages when triggers are fired. </a:t>
            </a:r>
          </a:p>
          <a:p>
            <a:endParaRPr lang="en-US" dirty="0"/>
          </a:p>
          <a:p>
            <a:r>
              <a:rPr lang="en-US" dirty="0"/>
              <a:t>CREATE TABLE </a:t>
            </a:r>
            <a:r>
              <a:rPr lang="en-US" dirty="0" err="1"/>
              <a:t>product_check</a:t>
            </a:r>
            <a:r>
              <a:rPr lang="en-US" dirty="0"/>
              <a:t/>
            </a:r>
            <a:br>
              <a:rPr lang="en-US" dirty="0"/>
            </a:br>
            <a:r>
              <a:rPr lang="en-US" dirty="0"/>
              <a:t>(Message VARCHAR(50),</a:t>
            </a:r>
            <a:br>
              <a:rPr lang="en-US" dirty="0"/>
            </a:br>
            <a:r>
              <a:rPr lang="en-US" dirty="0" err="1"/>
              <a:t>Current_Date</a:t>
            </a:r>
            <a:r>
              <a:rPr lang="en-US" dirty="0"/>
              <a:t> Date</a:t>
            </a:r>
            <a:br>
              <a:rPr lang="en-US" dirty="0"/>
            </a:br>
            <a:r>
              <a:rPr lang="en-US" dirty="0"/>
              <a:t>); </a:t>
            </a:r>
            <a:br>
              <a:rPr lang="en-US" dirty="0"/>
            </a:br>
            <a:endParaRPr lang="en-US" dirty="0"/>
          </a:p>
          <a:p>
            <a:r>
              <a:rPr lang="en-US" dirty="0"/>
              <a:t>Let's create a BEFORE and AFTER statement and row level triggers for the product table. </a:t>
            </a:r>
            <a:br>
              <a:rPr lang="en-US" dirty="0"/>
            </a:br>
            <a:r>
              <a:rPr lang="en-US" dirty="0"/>
              <a:t/>
            </a:r>
            <a:br>
              <a:rPr lang="en-US" dirty="0"/>
            </a:br>
            <a:endParaRPr lang="en-US" dirty="0"/>
          </a:p>
        </p:txBody>
      </p:sp>
    </p:spTree>
    <p:extLst>
      <p:ext uri="{BB962C8B-B14F-4D97-AF65-F5344CB8AC3E}">
        <p14:creationId xmlns:p14="http://schemas.microsoft.com/office/powerpoint/2010/main" val="188889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620000" cy="731838"/>
          </a:xfrm>
        </p:spPr>
        <p:txBody>
          <a:bodyPr/>
          <a:lstStyle/>
          <a:p>
            <a:r>
              <a:rPr lang="en-US" b="1" dirty="0"/>
              <a:t>1) BEFORE UPDATE, Statement Level:</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This trigger will insert a record into the table</a:t>
            </a:r>
            <a:br>
              <a:rPr lang="en-US" dirty="0"/>
            </a:br>
            <a:r>
              <a:rPr lang="en-US" dirty="0"/>
              <a:t>'</a:t>
            </a:r>
            <a:r>
              <a:rPr lang="en-US" dirty="0" err="1"/>
              <a:t>product_check</a:t>
            </a:r>
            <a:r>
              <a:rPr lang="en-US" dirty="0"/>
              <a:t>' before a </a:t>
            </a:r>
            <a:r>
              <a:rPr lang="en-US" dirty="0" err="1"/>
              <a:t>sql</a:t>
            </a:r>
            <a:r>
              <a:rPr lang="en-US" dirty="0"/>
              <a:t> update statement is executed, at the statement level </a:t>
            </a:r>
            <a:br>
              <a:rPr lang="en-US" dirty="0"/>
            </a:br>
            <a:endParaRPr lang="en-US" dirty="0"/>
          </a:p>
          <a:p>
            <a:r>
              <a:rPr lang="en-US" dirty="0"/>
              <a:t>CREATE OR REPLACE TRIGGER BEFORE_UPDATE_STAT_PRODUCT</a:t>
            </a:r>
          </a:p>
          <a:p>
            <a:r>
              <a:rPr lang="en-US" dirty="0"/>
              <a:t>BEFORE UPDATE ON PRODUCT</a:t>
            </a:r>
          </a:p>
          <a:p>
            <a:r>
              <a:rPr lang="en-US" dirty="0"/>
              <a:t>BEGIN</a:t>
            </a:r>
          </a:p>
          <a:p>
            <a:r>
              <a:rPr lang="en-US" dirty="0"/>
              <a:t>INSERT INTO PRODUCT_CHECK VALUES('BEFORE UPDATE,STATEMENT LEVEL',SYSDATE);</a:t>
            </a:r>
          </a:p>
          <a:p>
            <a:r>
              <a:rPr lang="en-US" dirty="0"/>
              <a:t>END;</a:t>
            </a:r>
          </a:p>
          <a:p>
            <a:r>
              <a:rPr lang="en-US" dirty="0"/>
              <a:t>/</a:t>
            </a:r>
          </a:p>
        </p:txBody>
      </p:sp>
    </p:spTree>
    <p:extLst>
      <p:ext uri="{BB962C8B-B14F-4D97-AF65-F5344CB8AC3E}">
        <p14:creationId xmlns:p14="http://schemas.microsoft.com/office/powerpoint/2010/main" val="178658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35" y="609600"/>
            <a:ext cx="7620000" cy="1143000"/>
          </a:xfrm>
        </p:spPr>
        <p:txBody>
          <a:bodyPr/>
          <a:lstStyle/>
          <a:p>
            <a:r>
              <a:rPr lang="en-US" b="1" dirty="0"/>
              <a:t>2) BEFORE UPDATE, Row Level:</a:t>
            </a:r>
            <a:r>
              <a:rPr lang="en-US" dirty="0"/>
              <a:t> </a:t>
            </a:r>
            <a:br>
              <a:rPr lang="en-US" dirty="0"/>
            </a:br>
            <a:endParaRPr lang="en-US" dirty="0"/>
          </a:p>
        </p:txBody>
      </p:sp>
      <p:sp>
        <p:nvSpPr>
          <p:cNvPr id="3" name="Content Placeholder 2"/>
          <p:cNvSpPr>
            <a:spLocks noGrp="1"/>
          </p:cNvSpPr>
          <p:nvPr>
            <p:ph idx="1"/>
          </p:nvPr>
        </p:nvSpPr>
        <p:spPr/>
        <p:txBody>
          <a:bodyPr>
            <a:normAutofit fontScale="92500"/>
          </a:bodyPr>
          <a:lstStyle/>
          <a:p>
            <a:endParaRPr lang="en-US" dirty="0"/>
          </a:p>
          <a:p>
            <a:r>
              <a:rPr lang="en-US" dirty="0"/>
              <a:t>This trigger will insert a record into the table</a:t>
            </a:r>
            <a:br>
              <a:rPr lang="en-US" dirty="0"/>
            </a:br>
            <a:r>
              <a:rPr lang="en-US" dirty="0"/>
              <a:t>'</a:t>
            </a:r>
            <a:r>
              <a:rPr lang="en-US" dirty="0" err="1"/>
              <a:t>product_check</a:t>
            </a:r>
            <a:r>
              <a:rPr lang="en-US" dirty="0"/>
              <a:t>' before each row is update. </a:t>
            </a:r>
            <a:br>
              <a:rPr lang="en-US" dirty="0"/>
            </a:br>
            <a:endParaRPr lang="en-US" dirty="0"/>
          </a:p>
          <a:p>
            <a:endParaRPr lang="en-US" dirty="0"/>
          </a:p>
          <a:p>
            <a:r>
              <a:rPr lang="en-US" dirty="0"/>
              <a:t>CREATE OR REPLACE TRIGGER BEFORE_UPDATE_ROW_PRODUCT</a:t>
            </a:r>
          </a:p>
          <a:p>
            <a:r>
              <a:rPr lang="en-US" dirty="0"/>
              <a:t>BEFORE UPDATE ON PRODUCT</a:t>
            </a:r>
          </a:p>
          <a:p>
            <a:r>
              <a:rPr lang="en-US" dirty="0"/>
              <a:t>FOR EACH ROW</a:t>
            </a:r>
          </a:p>
          <a:p>
            <a:r>
              <a:rPr lang="en-US" dirty="0"/>
              <a:t>BEGIN</a:t>
            </a:r>
          </a:p>
          <a:p>
            <a:r>
              <a:rPr lang="en-US" dirty="0"/>
              <a:t>INSERT INTO PRODUCT_CHECK VALUES('BEFORE UPDATE ROW LEVEL',SYSDATE);</a:t>
            </a:r>
          </a:p>
          <a:p>
            <a:r>
              <a:rPr lang="en-US" dirty="0"/>
              <a:t>END;</a:t>
            </a:r>
          </a:p>
          <a:p>
            <a:r>
              <a:rPr lang="en-US" dirty="0"/>
              <a:t>/</a:t>
            </a:r>
          </a:p>
        </p:txBody>
      </p:sp>
    </p:spTree>
    <p:extLst>
      <p:ext uri="{BB962C8B-B14F-4D97-AF65-F5344CB8AC3E}">
        <p14:creationId xmlns:p14="http://schemas.microsoft.com/office/powerpoint/2010/main" val="227698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620000" cy="1143000"/>
          </a:xfrm>
        </p:spPr>
        <p:txBody>
          <a:bodyPr/>
          <a:lstStyle/>
          <a:p>
            <a:r>
              <a:rPr lang="en-US" b="1" dirty="0"/>
              <a:t>3) AFTER UPDATE, Statement Level:</a:t>
            </a:r>
            <a:r>
              <a:rPr lang="en-US" dirty="0"/>
              <a:t>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This trigger will insert a record into the table</a:t>
            </a:r>
            <a:br>
              <a:rPr lang="en-US" dirty="0"/>
            </a:br>
            <a:r>
              <a:rPr lang="en-US" dirty="0"/>
              <a:t>'</a:t>
            </a:r>
            <a:r>
              <a:rPr lang="en-US" dirty="0" err="1"/>
              <a:t>product_check</a:t>
            </a:r>
            <a:r>
              <a:rPr lang="en-US" dirty="0"/>
              <a:t>' after a </a:t>
            </a:r>
            <a:r>
              <a:rPr lang="en-US" dirty="0" err="1"/>
              <a:t>sql</a:t>
            </a:r>
            <a:r>
              <a:rPr lang="en-US" dirty="0"/>
              <a:t> update statement is </a:t>
            </a:r>
            <a:r>
              <a:rPr lang="en-US" dirty="0" err="1"/>
              <a:t>excuted</a:t>
            </a:r>
            <a:r>
              <a:rPr lang="en-US" dirty="0"/>
              <a:t>, at the statement level. </a:t>
            </a:r>
            <a:br>
              <a:rPr lang="en-US" dirty="0"/>
            </a:br>
            <a:endParaRPr lang="en-US" dirty="0"/>
          </a:p>
          <a:p>
            <a:endParaRPr lang="en-US" dirty="0"/>
          </a:p>
          <a:p>
            <a:r>
              <a:rPr lang="en-US" dirty="0"/>
              <a:t>CREATE OR REPLACE TRIGGER AFTER_UPDATE_STAT_PRODUCT</a:t>
            </a:r>
          </a:p>
          <a:p>
            <a:r>
              <a:rPr lang="en-US" dirty="0"/>
              <a:t>AFTER UPDATE ON PRODUCT</a:t>
            </a:r>
          </a:p>
          <a:p>
            <a:r>
              <a:rPr lang="en-US" dirty="0"/>
              <a:t>BEGIN</a:t>
            </a:r>
          </a:p>
          <a:p>
            <a:r>
              <a:rPr lang="en-US" dirty="0"/>
              <a:t>INSERT INTO PRODUCT_CHECK VALUES ('AFTER UPDATE,STATEMENT LEVEL',SYSDATE);</a:t>
            </a:r>
          </a:p>
          <a:p>
            <a:r>
              <a:rPr lang="en-US" dirty="0"/>
              <a:t>END;</a:t>
            </a:r>
          </a:p>
          <a:p>
            <a:r>
              <a:rPr lang="en-US" dirty="0"/>
              <a:t>/</a:t>
            </a:r>
          </a:p>
        </p:txBody>
      </p:sp>
    </p:spTree>
    <p:extLst>
      <p:ext uri="{BB962C8B-B14F-4D97-AF65-F5344CB8AC3E}">
        <p14:creationId xmlns:p14="http://schemas.microsoft.com/office/powerpoint/2010/main" val="319346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74" y="762000"/>
            <a:ext cx="7620000" cy="1143000"/>
          </a:xfrm>
        </p:spPr>
        <p:txBody>
          <a:bodyPr/>
          <a:lstStyle/>
          <a:p>
            <a:r>
              <a:rPr lang="en-US" b="1" dirty="0"/>
              <a:t>4) AFTER UPDATE, Row Level: </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This trigger will insert a record into the table 'product-check'</a:t>
            </a:r>
            <a:br>
              <a:rPr lang="en-US" dirty="0"/>
            </a:br>
            <a:r>
              <a:rPr lang="en-US" dirty="0"/>
              <a:t>after each row is updated. </a:t>
            </a:r>
            <a:br>
              <a:rPr lang="en-US" dirty="0"/>
            </a:br>
            <a:endParaRPr lang="en-US" dirty="0"/>
          </a:p>
          <a:p>
            <a:r>
              <a:rPr lang="en-US" dirty="0"/>
              <a:t>CREATE OR REPLACE TRIGGER AFTER_UPDATE_ROW_PRODUCT</a:t>
            </a:r>
          </a:p>
          <a:p>
            <a:r>
              <a:rPr lang="en-US" dirty="0"/>
              <a:t>AFTER UPDATE ON PRODUCT</a:t>
            </a:r>
          </a:p>
          <a:p>
            <a:r>
              <a:rPr lang="en-US" dirty="0"/>
              <a:t>BEGIN</a:t>
            </a:r>
          </a:p>
          <a:p>
            <a:r>
              <a:rPr lang="en-US" dirty="0"/>
              <a:t>INSERT INTO PRODUCT_CHECK VALUES ('After update, row level',</a:t>
            </a:r>
            <a:r>
              <a:rPr lang="en-US" dirty="0" err="1"/>
              <a:t>sysdate</a:t>
            </a:r>
            <a:r>
              <a:rPr lang="en-US" dirty="0"/>
              <a:t>);</a:t>
            </a:r>
          </a:p>
          <a:p>
            <a:r>
              <a:rPr lang="en-US" dirty="0"/>
              <a:t>END;</a:t>
            </a:r>
          </a:p>
          <a:p>
            <a:r>
              <a:rPr lang="en-US" dirty="0"/>
              <a:t>/</a:t>
            </a:r>
          </a:p>
        </p:txBody>
      </p:sp>
    </p:spTree>
    <p:extLst>
      <p:ext uri="{BB962C8B-B14F-4D97-AF65-F5344CB8AC3E}">
        <p14:creationId xmlns:p14="http://schemas.microsoft.com/office/powerpoint/2010/main" val="298411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dirty="0"/>
              <a:t>Now lets execute an update statement on table product. </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UPDATE PRODUCT SET unit_price = 800</a:t>
            </a:r>
            <a:br>
              <a:rPr lang="en-US" dirty="0"/>
            </a:br>
            <a:r>
              <a:rPr lang="en-US" dirty="0"/>
              <a:t>WHERE product_id in (100,101); </a:t>
            </a:r>
            <a:br>
              <a:rPr lang="en-US" dirty="0"/>
            </a:br>
            <a:endParaRPr lang="en-US" dirty="0"/>
          </a:p>
        </p:txBody>
      </p:sp>
    </p:spTree>
    <p:extLst>
      <p:ext uri="{BB962C8B-B14F-4D97-AF65-F5344CB8AC3E}">
        <p14:creationId xmlns:p14="http://schemas.microsoft.com/office/powerpoint/2010/main" val="6040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7620000" cy="1143000"/>
          </a:xfrm>
        </p:spPr>
        <p:txBody>
          <a:bodyPr/>
          <a:lstStyle/>
          <a:p>
            <a:r>
              <a:rPr lang="en-US" dirty="0"/>
              <a:t>Lets check the data in '</a:t>
            </a:r>
            <a:r>
              <a:rPr lang="en-US" dirty="0" err="1"/>
              <a:t>product_check</a:t>
            </a:r>
            <a:r>
              <a:rPr lang="en-US" dirty="0"/>
              <a:t>' table to see the order in which the trigger is fired.</a:t>
            </a:r>
          </a:p>
        </p:txBody>
      </p:sp>
      <p:sp>
        <p:nvSpPr>
          <p:cNvPr id="3" name="Content Placeholder 2"/>
          <p:cNvSpPr>
            <a:spLocks noGrp="1"/>
          </p:cNvSpPr>
          <p:nvPr>
            <p:ph idx="1"/>
          </p:nvPr>
        </p:nvSpPr>
        <p:spPr/>
        <p:txBody>
          <a:bodyPr/>
          <a:lstStyle/>
          <a:p>
            <a:r>
              <a:rPr lang="en-US" dirty="0"/>
              <a:t/>
            </a:r>
            <a:br>
              <a:rPr lang="en-US" dirty="0"/>
            </a:br>
            <a:endParaRPr lang="en-US" dirty="0"/>
          </a:p>
          <a:p>
            <a:endParaRPr lang="en-US" dirty="0"/>
          </a:p>
          <a:p>
            <a:endParaRPr lang="en-US" dirty="0"/>
          </a:p>
          <a:p>
            <a:endParaRPr lang="en-US" dirty="0"/>
          </a:p>
          <a:p>
            <a:endParaRPr lang="en-US" dirty="0"/>
          </a:p>
          <a:p>
            <a:r>
              <a:rPr lang="en-US" dirty="0"/>
              <a:t>SELECT * FROM </a:t>
            </a:r>
            <a:r>
              <a:rPr lang="en-US" dirty="0" err="1"/>
              <a:t>product_check</a:t>
            </a:r>
            <a:r>
              <a:rPr lang="en-US" dirty="0"/>
              <a:t>; </a:t>
            </a:r>
            <a:br>
              <a:rPr lang="en-US" dirty="0"/>
            </a:br>
            <a:endParaRPr lang="en-US" dirty="0"/>
          </a:p>
        </p:txBody>
      </p:sp>
    </p:spTree>
    <p:extLst>
      <p:ext uri="{BB962C8B-B14F-4D97-AF65-F5344CB8AC3E}">
        <p14:creationId xmlns:p14="http://schemas.microsoft.com/office/powerpoint/2010/main" val="4066128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r>
              <a:rPr lang="en-US" dirty="0"/>
              <a:t> </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Message </a:t>
            </a:r>
            <a:r>
              <a:rPr lang="en-US" dirty="0" err="1"/>
              <a:t>Current_Date</a:t>
            </a:r>
            <a:r>
              <a:rPr lang="en-US" dirty="0"/>
              <a:t/>
            </a:r>
            <a:br>
              <a:rPr lang="en-US" dirty="0"/>
            </a:br>
            <a:r>
              <a:rPr lang="en-US" dirty="0"/>
              <a:t>---------------------------------------------------------------------</a:t>
            </a:r>
            <a:br>
              <a:rPr lang="en-US" dirty="0"/>
            </a:br>
            <a:r>
              <a:rPr lang="en-US" dirty="0"/>
              <a:t>Before update, statement level 26-Nov-2008</a:t>
            </a:r>
            <a:br>
              <a:rPr lang="en-US" dirty="0"/>
            </a:br>
            <a:r>
              <a:rPr lang="en-US" dirty="0"/>
              <a:t>Before update, row level 26-Nov-2008</a:t>
            </a:r>
            <a:br>
              <a:rPr lang="en-US" dirty="0"/>
            </a:br>
            <a:r>
              <a:rPr lang="en-US" dirty="0"/>
              <a:t>After update, Row level 26-Nov-2008</a:t>
            </a:r>
            <a:br>
              <a:rPr lang="en-US" dirty="0"/>
            </a:br>
            <a:r>
              <a:rPr lang="en-US" dirty="0"/>
              <a:t>Before update, Row level 26-Nov-2008</a:t>
            </a:r>
            <a:br>
              <a:rPr lang="en-US" dirty="0"/>
            </a:br>
            <a:r>
              <a:rPr lang="en-US" dirty="0"/>
              <a:t>After update, Row level 26-Nov-2008</a:t>
            </a:r>
            <a:br>
              <a:rPr lang="en-US" dirty="0"/>
            </a:br>
            <a:r>
              <a:rPr lang="en-US" dirty="0"/>
              <a:t>After update, statement level 26-Nov-2008 </a:t>
            </a:r>
            <a:br>
              <a:rPr lang="en-US" dirty="0"/>
            </a:br>
            <a:endParaRPr lang="en-US" dirty="0"/>
          </a:p>
        </p:txBody>
      </p:sp>
    </p:spTree>
    <p:extLst>
      <p:ext uri="{BB962C8B-B14F-4D97-AF65-F5344CB8AC3E}">
        <p14:creationId xmlns:p14="http://schemas.microsoft.com/office/powerpoint/2010/main" val="156228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228600" y="1295400"/>
            <a:ext cx="7924800" cy="5334000"/>
          </a:xfrm>
        </p:spPr>
        <p:txBody>
          <a:bodyPr>
            <a:noAutofit/>
          </a:bodyPr>
          <a:lstStyle/>
          <a:p>
            <a:pPr algn="just"/>
            <a:r>
              <a:rPr lang="en-US" sz="1600" dirty="0" smtClean="0"/>
              <a:t>In </a:t>
            </a:r>
            <a:r>
              <a:rPr lang="en-US" sz="1600" dirty="0"/>
              <a:t>this exercise, </a:t>
            </a:r>
            <a:r>
              <a:rPr lang="en-US" sz="1600" dirty="0" smtClean="0"/>
              <a:t>you are required to create </a:t>
            </a:r>
            <a:r>
              <a:rPr lang="en-US" sz="1600" dirty="0"/>
              <a:t>a database for a wiki. A wiki is a website that </a:t>
            </a:r>
            <a:r>
              <a:rPr lang="en-US" sz="1600" i="1" dirty="0"/>
              <a:t>allows collaborative modification of its content and structure directly from the web browser</a:t>
            </a:r>
            <a:r>
              <a:rPr lang="en-US" sz="1600" dirty="0"/>
              <a:t> (Wikipedia</a:t>
            </a:r>
            <a:r>
              <a:rPr lang="en-US" sz="1600" dirty="0" smtClean="0"/>
              <a:t>)</a:t>
            </a:r>
            <a:endParaRPr lang="en-US" sz="1600" dirty="0"/>
          </a:p>
          <a:p>
            <a:pPr algn="just"/>
            <a:r>
              <a:rPr lang="en-US" sz="1600" dirty="0"/>
              <a:t>To make collaborative edition easier, </a:t>
            </a:r>
            <a:r>
              <a:rPr lang="en-US" sz="1600" dirty="0" smtClean="0"/>
              <a:t>you need </a:t>
            </a:r>
            <a:r>
              <a:rPr lang="en-US" sz="1600" dirty="0"/>
              <a:t>to keep an history of the modifications of each page. To achieve this, </a:t>
            </a:r>
            <a:r>
              <a:rPr lang="en-US" sz="1600" dirty="0" smtClean="0"/>
              <a:t>you </a:t>
            </a:r>
            <a:r>
              <a:rPr lang="en-US" sz="1600" dirty="0"/>
              <a:t>will use a simple model that simply keeps each version of each page as a separate row</a:t>
            </a:r>
            <a:r>
              <a:rPr lang="en-US" sz="1600" dirty="0" smtClean="0"/>
              <a:t>:</a:t>
            </a:r>
            <a:endParaRPr lang="en-US" sz="1600" dirty="0"/>
          </a:p>
          <a:p>
            <a:pPr lvl="3" algn="just"/>
            <a:r>
              <a:rPr lang="en-US" dirty="0" err="1"/>
              <a:t>PageRevision</a:t>
            </a:r>
            <a:r>
              <a:rPr lang="en-US" dirty="0"/>
              <a:t>(_name_, _date_, author, text</a:t>
            </a:r>
            <a:r>
              <a:rPr lang="en-US" dirty="0" smtClean="0"/>
              <a:t>)</a:t>
            </a:r>
            <a:endParaRPr lang="en-US" sz="1600" dirty="0" smtClean="0"/>
          </a:p>
          <a:p>
            <a:pPr algn="just"/>
            <a:r>
              <a:rPr lang="en-US" sz="1600" b="1" dirty="0"/>
              <a:t>Question </a:t>
            </a:r>
            <a:r>
              <a:rPr lang="en-US" sz="1600" b="1" dirty="0" smtClean="0"/>
              <a:t>1: </a:t>
            </a:r>
            <a:r>
              <a:rPr lang="en-US" sz="1600" dirty="0"/>
              <a:t>To make it easier to access the wiki, </a:t>
            </a:r>
            <a:r>
              <a:rPr lang="en-US" sz="1600" dirty="0" smtClean="0"/>
              <a:t>create </a:t>
            </a:r>
            <a:r>
              <a:rPr lang="en-US" sz="1600" dirty="0"/>
              <a:t>a </a:t>
            </a:r>
            <a:r>
              <a:rPr lang="en-US" sz="1600" dirty="0" smtClean="0"/>
              <a:t>TABLE </a:t>
            </a:r>
            <a:r>
              <a:rPr lang="en-US" sz="1600" dirty="0"/>
              <a:t>Page(name, </a:t>
            </a:r>
            <a:r>
              <a:rPr lang="en-US" sz="1600" dirty="0" err="1"/>
              <a:t>last_author</a:t>
            </a:r>
            <a:r>
              <a:rPr lang="en-US" sz="1600" dirty="0"/>
              <a:t>, text) that shows only the latest version of each page</a:t>
            </a:r>
            <a:r>
              <a:rPr lang="en-US" sz="1600" dirty="0" smtClean="0"/>
              <a:t>.</a:t>
            </a:r>
            <a:endParaRPr lang="en-US" sz="1600" dirty="0"/>
          </a:p>
          <a:p>
            <a:pPr algn="just"/>
            <a:r>
              <a:rPr lang="en-US" sz="1600" b="1" dirty="0"/>
              <a:t>Question </a:t>
            </a:r>
            <a:r>
              <a:rPr lang="en-US" sz="1600" b="1" dirty="0" smtClean="0"/>
              <a:t>2:</a:t>
            </a:r>
            <a:r>
              <a:rPr lang="en-US" sz="1600" dirty="0" smtClean="0"/>
              <a:t> </a:t>
            </a:r>
            <a:r>
              <a:rPr lang="en-US" sz="1600" dirty="0"/>
              <a:t>Create a trigger on your newly </a:t>
            </a:r>
            <a:r>
              <a:rPr lang="en-US" sz="1600" dirty="0" smtClean="0"/>
              <a:t>created table </a:t>
            </a:r>
            <a:r>
              <a:rPr lang="en-US" sz="1600" dirty="0"/>
              <a:t>so that when a user tries to update a given page, a new revision is created instead</a:t>
            </a:r>
            <a:r>
              <a:rPr lang="en-US" sz="1600" dirty="0" smtClean="0"/>
              <a:t>.</a:t>
            </a:r>
            <a:endParaRPr lang="en-US" sz="1600" dirty="0"/>
          </a:p>
          <a:p>
            <a:pPr algn="just"/>
            <a:r>
              <a:rPr lang="en-US" sz="1600" dirty="0"/>
              <a:t>Sometimes, pages on the wiki needs to be completely deleted (for instance, if a page contains sensitive information or copyrighted content). In that case, we want to remove all revisions of the page from the database but we still want to remember that the page has existed but has been deleted. To this end, we add the following table to our database</a:t>
            </a:r>
            <a:r>
              <a:rPr lang="en-US" sz="1600" dirty="0" smtClean="0"/>
              <a:t>:</a:t>
            </a:r>
            <a:endParaRPr lang="en-US" sz="1600" dirty="0"/>
          </a:p>
          <a:p>
            <a:pPr lvl="3" algn="just"/>
            <a:r>
              <a:rPr lang="en-US" dirty="0" err="1"/>
              <a:t>DeleteLog</a:t>
            </a:r>
            <a:r>
              <a:rPr lang="en-US" dirty="0"/>
              <a:t>(_</a:t>
            </a:r>
            <a:r>
              <a:rPr lang="en-US" dirty="0" err="1"/>
              <a:t>pagename</a:t>
            </a:r>
            <a:r>
              <a:rPr lang="en-US" dirty="0"/>
              <a:t>_, _date</a:t>
            </a:r>
            <a:r>
              <a:rPr lang="en-US" dirty="0" smtClean="0"/>
              <a:t>_)</a:t>
            </a:r>
            <a:endParaRPr lang="en-US" dirty="0"/>
          </a:p>
          <a:p>
            <a:pPr algn="just"/>
            <a:r>
              <a:rPr lang="en-US" sz="1600" b="1" dirty="0"/>
              <a:t>Question </a:t>
            </a:r>
            <a:r>
              <a:rPr lang="en-US" sz="1600" b="1" dirty="0" smtClean="0"/>
              <a:t>3:</a:t>
            </a:r>
            <a:r>
              <a:rPr lang="en-US" sz="1600" dirty="0" smtClean="0"/>
              <a:t> </a:t>
            </a:r>
            <a:r>
              <a:rPr lang="en-US" sz="1600" dirty="0"/>
              <a:t>Write a trigger on the Page </a:t>
            </a:r>
            <a:r>
              <a:rPr lang="en-US" sz="1600" dirty="0" smtClean="0"/>
              <a:t>table </a:t>
            </a:r>
            <a:r>
              <a:rPr lang="en-US" sz="1600" dirty="0"/>
              <a:t>such that when a page is deleted</a:t>
            </a:r>
            <a:r>
              <a:rPr lang="en-US" sz="1600" dirty="0" smtClean="0"/>
              <a:t>:</a:t>
            </a:r>
            <a:endParaRPr lang="en-US" sz="1600" dirty="0"/>
          </a:p>
          <a:p>
            <a:pPr lvl="3" algn="just"/>
            <a:r>
              <a:rPr lang="en-US" dirty="0"/>
              <a:t>all its revisions are removed from the database</a:t>
            </a:r>
          </a:p>
          <a:p>
            <a:pPr lvl="3" algn="just"/>
            <a:r>
              <a:rPr lang="en-US" dirty="0"/>
              <a:t>the deletion is recorded in the </a:t>
            </a:r>
            <a:r>
              <a:rPr lang="en-US" dirty="0" err="1"/>
              <a:t>DeleteLog</a:t>
            </a:r>
            <a:r>
              <a:rPr lang="en-US" dirty="0"/>
              <a:t>.</a:t>
            </a:r>
          </a:p>
          <a:p>
            <a:pPr algn="just"/>
            <a:endParaRPr lang="en-US" sz="1600" dirty="0"/>
          </a:p>
        </p:txBody>
      </p:sp>
    </p:spTree>
    <p:extLst>
      <p:ext uri="{BB962C8B-B14F-4D97-AF65-F5344CB8AC3E}">
        <p14:creationId xmlns:p14="http://schemas.microsoft.com/office/powerpoint/2010/main" val="187417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b="1" dirty="0"/>
              <a:t/>
            </a:r>
            <a:br>
              <a:rPr lang="en-US" b="1" dirty="0"/>
            </a:br>
            <a:r>
              <a:rPr lang="en-US" dirty="0"/>
              <a:t>Transactions</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When the application logic needs to execute a sequence of SQL commands in an atomic fashion,</a:t>
            </a:r>
            <a:br>
              <a:rPr lang="en-US" dirty="0"/>
            </a:br>
            <a:r>
              <a:rPr lang="en-US" dirty="0"/>
              <a:t>then the commands need to be grouped as a logical unit of work (LUW) called SQL transaction </a:t>
            </a:r>
            <a:br>
              <a:rPr lang="en-US" dirty="0"/>
            </a:br>
            <a:endParaRPr lang="en-US" dirty="0"/>
          </a:p>
          <a:p>
            <a:r>
              <a:rPr lang="en-US" dirty="0"/>
              <a:t>In everyday life, people conduct different kind of business transactions buying products, ordering travels, changing or canceling orders, buying tickets to concerts, paying rents, electricity bills, insurance invoices, etc.</a:t>
            </a:r>
          </a:p>
          <a:p>
            <a:endParaRPr lang="en-US" dirty="0"/>
          </a:p>
          <a:p>
            <a:r>
              <a:rPr lang="en-US" dirty="0"/>
              <a:t>Transactions are recoverable units of data access tasks in terms of database content</a:t>
            </a:r>
            <a:br>
              <a:rPr lang="en-US" dirty="0"/>
            </a:br>
            <a:r>
              <a:rPr lang="en-US" dirty="0"/>
              <a:t>manipulation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419986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Triggers</a:t>
            </a:r>
            <a:r>
              <a:rPr lang="en-US" dirty="0"/>
              <a:t> </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A trigger is an event within the DBMS that can cause some code to execute automatically </a:t>
            </a:r>
            <a:br>
              <a:rPr lang="en-US" dirty="0"/>
            </a:br>
            <a:endParaRPr lang="en-US" dirty="0"/>
          </a:p>
        </p:txBody>
      </p:sp>
    </p:spTree>
    <p:extLst>
      <p:ext uri="{BB962C8B-B14F-4D97-AF65-F5344CB8AC3E}">
        <p14:creationId xmlns:p14="http://schemas.microsoft.com/office/powerpoint/2010/main" val="211809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Any successful execution of the</a:t>
            </a:r>
            <a:br>
              <a:rPr lang="en-US" dirty="0"/>
            </a:br>
            <a:r>
              <a:rPr lang="en-US" dirty="0"/>
              <a:t>transaction is ended by a </a:t>
            </a:r>
            <a:r>
              <a:rPr lang="en-US" b="1" dirty="0"/>
              <a:t>COMMIT </a:t>
            </a:r>
            <a:r>
              <a:rPr lang="en-US" dirty="0"/>
              <a:t>command </a:t>
            </a:r>
            <a:br>
              <a:rPr lang="en-US" dirty="0"/>
            </a:br>
            <a:endParaRPr lang="en-US" dirty="0"/>
          </a:p>
        </p:txBody>
      </p:sp>
    </p:spTree>
    <p:extLst>
      <p:ext uri="{BB962C8B-B14F-4D97-AF65-F5344CB8AC3E}">
        <p14:creationId xmlns:p14="http://schemas.microsoft.com/office/powerpoint/2010/main" val="302216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ROLLBACK </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unsuccessful execution need to be ended by a </a:t>
            </a:r>
            <a:r>
              <a:rPr lang="en-US" b="1" dirty="0"/>
              <a:t>ROLLBACK </a:t>
            </a:r>
            <a:r>
              <a:rPr lang="en-US" dirty="0"/>
              <a:t>command which automatically recovers from the database all changes made by the transaction </a:t>
            </a:r>
            <a:br>
              <a:rPr lang="en-US" dirty="0"/>
            </a:br>
            <a:r>
              <a:rPr lang="en-US" dirty="0"/>
              <a:t/>
            </a:r>
            <a:br>
              <a:rPr lang="en-US" dirty="0"/>
            </a:br>
            <a:endParaRPr lang="en-US" dirty="0"/>
          </a:p>
        </p:txBody>
      </p:sp>
    </p:spTree>
    <p:extLst>
      <p:ext uri="{BB962C8B-B14F-4D97-AF65-F5344CB8AC3E}">
        <p14:creationId xmlns:p14="http://schemas.microsoft.com/office/powerpoint/2010/main" val="127080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read</a:t>
            </a:r>
          </a:p>
        </p:txBody>
      </p:sp>
      <p:sp>
        <p:nvSpPr>
          <p:cNvPr id="3" name="Content Placeholder 2"/>
          <p:cNvSpPr>
            <a:spLocks noGrp="1"/>
          </p:cNvSpPr>
          <p:nvPr>
            <p:ph idx="1"/>
          </p:nvPr>
        </p:nvSpPr>
        <p:spPr/>
        <p:txBody>
          <a:bodyPr/>
          <a:lstStyle/>
          <a:p>
            <a:r>
              <a:rPr lang="en-US" dirty="0"/>
              <a:t>The meaning of this term is as bad as it sounds. You're permitted to read uncommitted, or dirty, data. </a:t>
            </a:r>
          </a:p>
          <a:p>
            <a:endParaRPr lang="en-US" dirty="0"/>
          </a:p>
          <a:p>
            <a:endParaRPr lang="en-US" dirty="0"/>
          </a:p>
          <a:p>
            <a:endParaRPr lang="en-US" dirty="0"/>
          </a:p>
          <a:p>
            <a:r>
              <a:rPr lang="en-US" dirty="0"/>
              <a:t>You can achieve this effect by just opening an OS file that someone else is writing and reading whatever data happens to be there</a:t>
            </a:r>
          </a:p>
        </p:txBody>
      </p:sp>
    </p:spTree>
    <p:extLst>
      <p:ext uri="{BB962C8B-B14F-4D97-AF65-F5344CB8AC3E}">
        <p14:creationId xmlns:p14="http://schemas.microsoft.com/office/powerpoint/2010/main" val="172130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Nonrepeatable read</a:t>
            </a:r>
          </a:p>
        </p:txBody>
      </p:sp>
      <p:sp>
        <p:nvSpPr>
          <p:cNvPr id="3" name="Content Placeholder 2"/>
          <p:cNvSpPr>
            <a:spLocks noGrp="1"/>
          </p:cNvSpPr>
          <p:nvPr>
            <p:ph idx="1"/>
          </p:nvPr>
        </p:nvSpPr>
        <p:spPr/>
        <p:txBody>
          <a:bodyPr/>
          <a:lstStyle/>
          <a:p>
            <a:r>
              <a:rPr lang="en-US" dirty="0"/>
              <a:t>This simply means that if you read a row at time T1 and try to reread that row at time T2, the row may have changed.</a:t>
            </a:r>
          </a:p>
          <a:p>
            <a:endParaRPr lang="en-US" dirty="0"/>
          </a:p>
          <a:p>
            <a:endParaRPr lang="en-US" dirty="0"/>
          </a:p>
          <a:p>
            <a:r>
              <a:rPr lang="en-US" dirty="0"/>
              <a:t> It may have disappeared; it may have been updated, and so on</a:t>
            </a:r>
          </a:p>
        </p:txBody>
      </p:sp>
    </p:spTree>
    <p:extLst>
      <p:ext uri="{BB962C8B-B14F-4D97-AF65-F5344CB8AC3E}">
        <p14:creationId xmlns:p14="http://schemas.microsoft.com/office/powerpoint/2010/main" val="3276134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Phantom read</a:t>
            </a:r>
          </a:p>
        </p:txBody>
      </p:sp>
      <p:sp>
        <p:nvSpPr>
          <p:cNvPr id="3" name="Content Placeholder 2"/>
          <p:cNvSpPr>
            <a:spLocks noGrp="1"/>
          </p:cNvSpPr>
          <p:nvPr>
            <p:ph idx="1"/>
          </p:nvPr>
        </p:nvSpPr>
        <p:spPr/>
        <p:txBody>
          <a:bodyPr/>
          <a:lstStyle/>
          <a:p>
            <a:r>
              <a:rPr lang="en-US" dirty="0"/>
              <a:t>This means that if you execute a query at time T1 and re-execute it at time T2, additional rows may have been added to the database, which may affect your results.</a:t>
            </a:r>
          </a:p>
          <a:p>
            <a:endParaRPr lang="en-US" dirty="0"/>
          </a:p>
          <a:p>
            <a:endParaRPr lang="en-US" dirty="0"/>
          </a:p>
          <a:p>
            <a:r>
              <a:rPr lang="en-US" dirty="0"/>
              <a:t>This differs from a nonrepeatable read in that with a phantom read, data you already read hasn't been changed, but instead, more data satisfies your query criteria than before.</a:t>
            </a:r>
          </a:p>
        </p:txBody>
      </p:sp>
    </p:spTree>
    <p:extLst>
      <p:ext uri="{BB962C8B-B14F-4D97-AF65-F5344CB8AC3E}">
        <p14:creationId xmlns:p14="http://schemas.microsoft.com/office/powerpoint/2010/main" val="360626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304800"/>
            <a:ext cx="6629400" cy="6248400"/>
          </a:xfrm>
          <a:prstGeom prst="rect">
            <a:avLst/>
          </a:prstGeom>
        </p:spPr>
      </p:pic>
    </p:spTree>
    <p:extLst>
      <p:ext uri="{BB962C8B-B14F-4D97-AF65-F5344CB8AC3E}">
        <p14:creationId xmlns:p14="http://schemas.microsoft.com/office/powerpoint/2010/main" val="3055089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Isolation Levels</a:t>
            </a:r>
          </a:p>
        </p:txBody>
      </p:sp>
      <p:sp>
        <p:nvSpPr>
          <p:cNvPr id="3" name="Content Placeholder 2"/>
          <p:cNvSpPr>
            <a:spLocks noGrp="1"/>
          </p:cNvSpPr>
          <p:nvPr>
            <p:ph idx="1"/>
          </p:nvPr>
        </p:nvSpPr>
        <p:spPr/>
        <p:txBody>
          <a:bodyPr/>
          <a:lstStyle/>
          <a:p>
            <a:pPr marL="114300" indent="0">
              <a:buNone/>
            </a:pPr>
            <a:endParaRPr lang="en-US" dirty="0"/>
          </a:p>
          <a:p>
            <a:pPr marL="114300" indent="0">
              <a:buNone/>
            </a:pPr>
            <a:endParaRPr lang="en-US" dirty="0"/>
          </a:p>
          <a:p>
            <a:pPr marL="114300" indent="0">
              <a:buNone/>
            </a:pPr>
            <a:r>
              <a:rPr lang="en-US" dirty="0"/>
              <a:t>There are four levels of transaction isolation defined in ANSI/ISO SQL standard, with different possible outcomes for the same transaction scenario. That is, the same work performed in the same fashion with the same inputs may result in different answers, depending on your isolation </a:t>
            </a:r>
            <a:r>
              <a:rPr lang="en-US" dirty="0" err="1"/>
              <a:t>leve</a:t>
            </a:r>
            <a:endParaRPr lang="en-US" dirty="0"/>
          </a:p>
        </p:txBody>
      </p:sp>
    </p:spTree>
    <p:extLst>
      <p:ext uri="{BB962C8B-B14F-4D97-AF65-F5344CB8AC3E}">
        <p14:creationId xmlns:p14="http://schemas.microsoft.com/office/powerpoint/2010/main" val="27566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Serializable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With a lock-based concurrency control DBMS implementation, serializability requires read and write locks (acquired on selected data) to be released at the end of the transaction</a:t>
            </a:r>
          </a:p>
        </p:txBody>
      </p:sp>
    </p:spTree>
    <p:extLst>
      <p:ext uri="{BB962C8B-B14F-4D97-AF65-F5344CB8AC3E}">
        <p14:creationId xmlns:p14="http://schemas.microsoft.com/office/powerpoint/2010/main" val="2843136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reads</a:t>
            </a:r>
          </a:p>
        </p:txBody>
      </p:sp>
      <p:sp>
        <p:nvSpPr>
          <p:cNvPr id="3" name="Content Placeholder 2"/>
          <p:cNvSpPr>
            <a:spLocks noGrp="1"/>
          </p:cNvSpPr>
          <p:nvPr>
            <p:ph idx="1"/>
          </p:nvPr>
        </p:nvSpPr>
        <p:spPr/>
        <p:txBody>
          <a:bodyPr/>
          <a:lstStyle/>
          <a:p>
            <a:endParaRPr lang="en-US" dirty="0"/>
          </a:p>
          <a:p>
            <a:endParaRPr lang="en-US" dirty="0"/>
          </a:p>
          <a:p>
            <a:r>
              <a:rPr lang="en-US" dirty="0"/>
              <a:t>In this isolation level, a lock-based concurrency control DBMS implementation keeps read and write locks (acquired on selected data) until the end of the transaction</a:t>
            </a:r>
          </a:p>
        </p:txBody>
      </p:sp>
    </p:spTree>
    <p:extLst>
      <p:ext uri="{BB962C8B-B14F-4D97-AF65-F5344CB8AC3E}">
        <p14:creationId xmlns:p14="http://schemas.microsoft.com/office/powerpoint/2010/main" val="199299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committed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Read committed is an isolation level that guarantees that any data read is committed at the moment it is read</a:t>
            </a:r>
          </a:p>
        </p:txBody>
      </p:sp>
    </p:spTree>
    <p:extLst>
      <p:ext uri="{BB962C8B-B14F-4D97-AF65-F5344CB8AC3E}">
        <p14:creationId xmlns:p14="http://schemas.microsoft.com/office/powerpoint/2010/main" val="171063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endParaRPr lang="en-US" dirty="0"/>
          </a:p>
          <a:p>
            <a:r>
              <a:rPr lang="en-US" dirty="0"/>
              <a:t>CREATE [OR REPLACE] TRIGGER </a:t>
            </a:r>
            <a:r>
              <a:rPr lang="en-US" dirty="0" err="1"/>
              <a:t>trigger_name</a:t>
            </a:r>
            <a:r>
              <a:rPr lang="en-US" dirty="0"/>
              <a:t/>
            </a:r>
            <a:br>
              <a:rPr lang="en-US" dirty="0"/>
            </a:br>
            <a:r>
              <a:rPr lang="en-US" dirty="0"/>
              <a:t>{BEFORE|AFTER|INSTEAD OF}</a:t>
            </a:r>
            <a:br>
              <a:rPr lang="en-US" dirty="0"/>
            </a:br>
            <a:r>
              <a:rPr lang="en-US" dirty="0"/>
              <a:t>{INSERT [OR] | UPDATE [OR] | DELETE}</a:t>
            </a:r>
            <a:br>
              <a:rPr lang="en-US" dirty="0"/>
            </a:br>
            <a:r>
              <a:rPr lang="en-US" dirty="0"/>
              <a:t>[OF </a:t>
            </a:r>
            <a:r>
              <a:rPr lang="en-US" dirty="0" err="1"/>
              <a:t>col_name</a:t>
            </a:r>
            <a:r>
              <a:rPr lang="en-US" dirty="0"/>
              <a:t>]</a:t>
            </a:r>
            <a:br>
              <a:rPr lang="en-US" dirty="0"/>
            </a:br>
            <a:r>
              <a:rPr lang="en-US" dirty="0"/>
              <a:t>ON </a:t>
            </a:r>
            <a:r>
              <a:rPr lang="en-US" dirty="0" err="1"/>
              <a:t>table_name</a:t>
            </a:r>
            <a:r>
              <a:rPr lang="en-US" dirty="0"/>
              <a:t/>
            </a:r>
            <a:br>
              <a:rPr lang="en-US" dirty="0"/>
            </a:br>
            <a:r>
              <a:rPr lang="en-US" dirty="0" smtClean="0"/>
              <a:t>[</a:t>
            </a:r>
            <a:r>
              <a:rPr lang="en-US" dirty="0"/>
              <a:t>FOR EACH ROW]</a:t>
            </a:r>
            <a:br>
              <a:rPr lang="en-US" dirty="0"/>
            </a:br>
            <a:r>
              <a:rPr lang="en-US" dirty="0"/>
              <a:t>WHEN (condition)</a:t>
            </a:r>
            <a:br>
              <a:rPr lang="en-US" dirty="0"/>
            </a:br>
            <a:r>
              <a:rPr lang="en-US" dirty="0"/>
              <a:t>BEGIN</a:t>
            </a:r>
            <a:br>
              <a:rPr lang="en-US" dirty="0"/>
            </a:br>
            <a:r>
              <a:rPr lang="en-US" dirty="0"/>
              <a:t>--SQL Statements</a:t>
            </a:r>
            <a:br>
              <a:rPr lang="en-US" dirty="0"/>
            </a:br>
            <a:r>
              <a:rPr lang="en-US" dirty="0"/>
              <a:t>END; </a:t>
            </a:r>
            <a:br>
              <a:rPr lang="en-US" dirty="0"/>
            </a:br>
            <a:endParaRPr lang="en-US" dirty="0"/>
          </a:p>
        </p:txBody>
      </p:sp>
    </p:spTree>
    <p:extLst>
      <p:ext uri="{BB962C8B-B14F-4D97-AF65-F5344CB8AC3E}">
        <p14:creationId xmlns:p14="http://schemas.microsoft.com/office/powerpoint/2010/main" val="3179612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uncommitted</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This is the lowest isolation level. In this level, dirty reads are allowed, so one transaction may see not-yet-committed changes made by other transactions</a:t>
            </a:r>
          </a:p>
        </p:txBody>
      </p:sp>
    </p:spTree>
    <p:extLst>
      <p:ext uri="{BB962C8B-B14F-4D97-AF65-F5344CB8AC3E}">
        <p14:creationId xmlns:p14="http://schemas.microsoft.com/office/powerpoint/2010/main" val="3626674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1" y="2133600"/>
            <a:ext cx="7621480" cy="3657600"/>
          </a:xfrm>
          <a:prstGeom prst="rect">
            <a:avLst/>
          </a:prstGeom>
        </p:spPr>
      </p:pic>
    </p:spTree>
    <p:extLst>
      <p:ext uri="{BB962C8B-B14F-4D97-AF65-F5344CB8AC3E}">
        <p14:creationId xmlns:p14="http://schemas.microsoft.com/office/powerpoint/2010/main" val="19072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TO SET ISOLATION LEVEL: </a:t>
            </a:r>
          </a:p>
        </p:txBody>
      </p:sp>
      <p:sp>
        <p:nvSpPr>
          <p:cNvPr id="3" name="Content Placeholder 2"/>
          <p:cNvSpPr>
            <a:spLocks noGrp="1"/>
          </p:cNvSpPr>
          <p:nvPr>
            <p:ph idx="1"/>
          </p:nvPr>
        </p:nvSpPr>
        <p:spPr/>
        <p:txBody>
          <a:bodyPr/>
          <a:lstStyle/>
          <a:p>
            <a:endParaRPr lang="en-US" dirty="0"/>
          </a:p>
          <a:p>
            <a:endParaRPr lang="en-US" dirty="0"/>
          </a:p>
          <a:p>
            <a:r>
              <a:rPr lang="en-US" dirty="0"/>
              <a:t>SET TRANSACTION ISOLATION LEVEL {SERIALIZABLE | READ COMMITTED}; OR SET TRANSACTION READ ONLY</a:t>
            </a:r>
          </a:p>
        </p:txBody>
      </p:sp>
    </p:spTree>
    <p:extLst>
      <p:ext uri="{BB962C8B-B14F-4D97-AF65-F5344CB8AC3E}">
        <p14:creationId xmlns:p14="http://schemas.microsoft.com/office/powerpoint/2010/main" val="89966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304800"/>
            <a:ext cx="6324600" cy="6324600"/>
          </a:xfrm>
          <a:prstGeom prst="rect">
            <a:avLst/>
          </a:prstGeom>
        </p:spPr>
      </p:pic>
    </p:spTree>
    <p:extLst>
      <p:ext uri="{BB962C8B-B14F-4D97-AF65-F5344CB8AC3E}">
        <p14:creationId xmlns:p14="http://schemas.microsoft.com/office/powerpoint/2010/main" val="3224423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99956" y="1600200"/>
            <a:ext cx="4134488" cy="4800600"/>
          </a:xfrm>
          <a:prstGeom prst="rect">
            <a:avLst/>
          </a:prstGeom>
        </p:spPr>
      </p:pic>
    </p:spTree>
    <p:extLst>
      <p:ext uri="{BB962C8B-B14F-4D97-AF65-F5344CB8AC3E}">
        <p14:creationId xmlns:p14="http://schemas.microsoft.com/office/powerpoint/2010/main" val="200547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16168" y="1600200"/>
            <a:ext cx="3702064" cy="4800600"/>
          </a:xfrm>
          <a:prstGeom prst="rect">
            <a:avLst/>
          </a:prstGeom>
        </p:spPr>
      </p:pic>
    </p:spTree>
    <p:extLst>
      <p:ext uri="{BB962C8B-B14F-4D97-AF65-F5344CB8AC3E}">
        <p14:creationId xmlns:p14="http://schemas.microsoft.com/office/powerpoint/2010/main" val="326641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295400"/>
            <a:ext cx="7620000" cy="5410200"/>
          </a:xfrm>
        </p:spPr>
        <p:txBody>
          <a:bodyPr>
            <a:normAutofit fontScale="47500" lnSpcReduction="20000"/>
          </a:bodyPr>
          <a:lstStyle/>
          <a:p>
            <a:pPr marL="114300" indent="0">
              <a:buNone/>
            </a:pPr>
            <a:r>
              <a:rPr lang="en-US" sz="2600" b="1" u="sng" dirty="0"/>
              <a:t>ROLLBACK AND COMMIT:</a:t>
            </a:r>
          </a:p>
          <a:p>
            <a:r>
              <a:rPr lang="en-US" sz="2600" dirty="0"/>
              <a:t>create a table named "T", having two columns: id (of type integer, the primary key), s (of type character string with a length varying from 1 to 40 characters) </a:t>
            </a:r>
          </a:p>
          <a:p>
            <a:r>
              <a:rPr lang="en-US" sz="2600" dirty="0"/>
              <a:t>Insert 5 rows to the newly created table </a:t>
            </a:r>
          </a:p>
          <a:p>
            <a:r>
              <a:rPr lang="en-US" sz="2600" dirty="0"/>
              <a:t>Select * from T; </a:t>
            </a:r>
          </a:p>
          <a:p>
            <a:r>
              <a:rPr lang="en-US" sz="2600" dirty="0"/>
              <a:t>Observe the data in Table.</a:t>
            </a:r>
          </a:p>
          <a:p>
            <a:r>
              <a:rPr lang="en-US" sz="2600" dirty="0"/>
              <a:t>ROLLBACK</a:t>
            </a:r>
          </a:p>
          <a:p>
            <a:r>
              <a:rPr lang="en-US" sz="2600" dirty="0"/>
              <a:t>Select * from T;</a:t>
            </a:r>
          </a:p>
          <a:p>
            <a:r>
              <a:rPr lang="en-US" sz="2600" dirty="0"/>
              <a:t>Observe the data in Table.</a:t>
            </a:r>
          </a:p>
          <a:p>
            <a:r>
              <a:rPr lang="en-US" sz="2600" dirty="0"/>
              <a:t>SET AUTOCOMMIT ON;</a:t>
            </a:r>
          </a:p>
          <a:p>
            <a:r>
              <a:rPr lang="en-US" sz="2600" dirty="0"/>
              <a:t>Insert 5 rows again in table.</a:t>
            </a:r>
          </a:p>
          <a:p>
            <a:pPr marL="114300" indent="0">
              <a:buNone/>
            </a:pPr>
            <a:endParaRPr lang="en-US" sz="2600" dirty="0"/>
          </a:p>
          <a:p>
            <a:pPr marL="114300" indent="0">
              <a:buNone/>
            </a:pPr>
            <a:r>
              <a:rPr lang="en-US" sz="2600" b="1" u="sng" dirty="0"/>
              <a:t>Transaction Isolation:</a:t>
            </a:r>
          </a:p>
          <a:p>
            <a:pPr marL="114300" indent="0">
              <a:buNone/>
            </a:pPr>
            <a:r>
              <a:rPr lang="en-US" sz="2600" b="1" dirty="0"/>
              <a:t>STEP 1:</a:t>
            </a:r>
            <a:br>
              <a:rPr lang="en-US" sz="2600" b="1" dirty="0"/>
            </a:br>
            <a:r>
              <a:rPr lang="en-US" sz="2600" dirty="0"/>
              <a:t>Create a table TAB with an attribute </a:t>
            </a:r>
            <a:r>
              <a:rPr lang="en-US" sz="2600" dirty="0" err="1"/>
              <a:t>tno</a:t>
            </a:r>
            <a:r>
              <a:rPr lang="en-US" sz="2600" dirty="0"/>
              <a:t>.</a:t>
            </a:r>
            <a:br>
              <a:rPr lang="en-US" sz="2600" dirty="0"/>
            </a:br>
            <a:r>
              <a:rPr lang="en-US" sz="2600" b="1" dirty="0"/>
              <a:t>STEP 2:</a:t>
            </a:r>
            <a:br>
              <a:rPr lang="en-US" sz="2600" b="1" dirty="0"/>
            </a:br>
            <a:r>
              <a:rPr lang="en-US" sz="2600" dirty="0"/>
              <a:t>Create a table </a:t>
            </a:r>
            <a:r>
              <a:rPr lang="en-US" sz="2600" dirty="0" err="1"/>
              <a:t>t_log</a:t>
            </a:r>
            <a:r>
              <a:rPr lang="en-US" sz="2600" dirty="0"/>
              <a:t> with attribute </a:t>
            </a:r>
            <a:r>
              <a:rPr lang="en-US" sz="2600" dirty="0" err="1"/>
              <a:t>t_count</a:t>
            </a:r>
            <a:r>
              <a:rPr lang="en-US" sz="2600" dirty="0"/>
              <a:t>.</a:t>
            </a:r>
            <a:br>
              <a:rPr lang="en-US" sz="2600" dirty="0"/>
            </a:br>
            <a:r>
              <a:rPr lang="en-US" sz="2600" b="1" dirty="0"/>
              <a:t>STEP 3:</a:t>
            </a:r>
            <a:br>
              <a:rPr lang="en-US" sz="2600" b="1" dirty="0"/>
            </a:br>
            <a:r>
              <a:rPr lang="en-US" sz="2600" dirty="0"/>
              <a:t>Implement a PL/SQL procedure p1 that writes into a table t the numbers 1 to 100 (each in a separate tuple).</a:t>
            </a:r>
            <a:br>
              <a:rPr lang="en-US" sz="2600" dirty="0"/>
            </a:br>
            <a:r>
              <a:rPr lang="en-US" sz="2600" b="1" dirty="0"/>
              <a:t>STEP 4:</a:t>
            </a:r>
            <a:br>
              <a:rPr lang="en-US" sz="2600" b="1" dirty="0"/>
            </a:br>
            <a:r>
              <a:rPr lang="en-US" sz="2600" dirty="0"/>
              <a:t>Write a procedure p2 that counts 5 times the number of tuples in it.</a:t>
            </a:r>
            <a:br>
              <a:rPr lang="en-US" sz="2600" dirty="0"/>
            </a:br>
            <a:r>
              <a:rPr lang="en-US" sz="2600" b="1" dirty="0"/>
              <a:t>STEP 5:</a:t>
            </a:r>
            <a:br>
              <a:rPr lang="en-US" sz="2600" b="1" dirty="0"/>
            </a:br>
            <a:r>
              <a:rPr lang="en-US" sz="2600" dirty="0"/>
              <a:t>Inserts each of the counting results into a tuple in a log table.</a:t>
            </a:r>
            <a:br>
              <a:rPr lang="en-US" sz="2600" dirty="0"/>
            </a:br>
            <a:r>
              <a:rPr lang="en-US" sz="2600" b="1" dirty="0"/>
              <a:t>STEP 6:</a:t>
            </a:r>
            <a:br>
              <a:rPr lang="en-US" sz="2600" b="1" dirty="0"/>
            </a:br>
            <a:r>
              <a:rPr lang="en-US" sz="2600" dirty="0"/>
              <a:t>Set isolation transaction mode to read committed with the following command.</a:t>
            </a:r>
            <a:br>
              <a:rPr lang="en-US" sz="2600" dirty="0"/>
            </a:br>
            <a:r>
              <a:rPr lang="en-US" sz="2600" b="1" dirty="0"/>
              <a:t>Set transaction isolation level read committed</a:t>
            </a:r>
            <a:br>
              <a:rPr lang="en-US" sz="2600" b="1" dirty="0"/>
            </a:br>
            <a:r>
              <a:rPr lang="en-US" sz="2600" b="1" dirty="0"/>
              <a:t>STEP 7:</a:t>
            </a:r>
            <a:br>
              <a:rPr lang="en-US" sz="2600" b="1" dirty="0"/>
            </a:br>
            <a:r>
              <a:rPr lang="en-US" sz="2600" dirty="0"/>
              <a:t>Execute p1 and p2 concurrently on two pc’s separately, where both transactions are</a:t>
            </a:r>
            <a:br>
              <a:rPr lang="en-US" sz="2600" dirty="0"/>
            </a:br>
            <a:r>
              <a:rPr lang="en-US" sz="2600" dirty="0"/>
              <a:t>in read committed isolation.</a:t>
            </a:r>
            <a:br>
              <a:rPr lang="en-US" sz="2600" dirty="0"/>
            </a:br>
            <a:r>
              <a:rPr lang="en-US" sz="2600" b="1" dirty="0"/>
              <a:t>STEP 8:</a:t>
            </a:r>
            <a:br>
              <a:rPr lang="en-US" sz="2600" b="1" dirty="0"/>
            </a:br>
            <a:r>
              <a:rPr lang="en-US" sz="2600" dirty="0"/>
              <a:t>Check the content of the log table. How do you justify the obtained result??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8891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 price of a product changes constantly. It is important to maintain the history of the prices of</a:t>
            </a:r>
            <a:br>
              <a:rPr lang="en-US" dirty="0"/>
            </a:br>
            <a:r>
              <a:rPr lang="en-US" dirty="0"/>
              <a:t>the products</a:t>
            </a:r>
          </a:p>
          <a:p>
            <a:endParaRPr lang="en-US" dirty="0"/>
          </a:p>
          <a:p>
            <a:endParaRPr lang="en-US" dirty="0"/>
          </a:p>
          <a:p>
            <a:endParaRPr lang="en-US" dirty="0"/>
          </a:p>
          <a:p>
            <a:r>
              <a:rPr lang="en-US" dirty="0"/>
              <a:t>We can create a trigger to update the '</a:t>
            </a:r>
            <a:r>
              <a:rPr lang="en-US" dirty="0" err="1"/>
              <a:t>product_price_history</a:t>
            </a:r>
            <a:r>
              <a:rPr lang="en-US" dirty="0"/>
              <a:t>' table when the price of the product</a:t>
            </a:r>
            <a:br>
              <a:rPr lang="en-US" dirty="0"/>
            </a:br>
            <a:r>
              <a:rPr lang="en-US" dirty="0"/>
              <a:t>is updated in the 'product' table </a:t>
            </a:r>
            <a:br>
              <a:rPr lang="en-US" dirty="0"/>
            </a:br>
            <a:r>
              <a:rPr lang="en-US" dirty="0"/>
              <a:t> </a:t>
            </a:r>
            <a:br>
              <a:rPr lang="en-US" dirty="0"/>
            </a:br>
            <a:endParaRPr lang="en-US" dirty="0"/>
          </a:p>
        </p:txBody>
      </p:sp>
    </p:spTree>
    <p:extLst>
      <p:ext uri="{BB962C8B-B14F-4D97-AF65-F5344CB8AC3E}">
        <p14:creationId xmlns:p14="http://schemas.microsoft.com/office/powerpoint/2010/main" val="359606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620000" cy="655638"/>
          </a:xfrm>
        </p:spPr>
        <p:txBody>
          <a:bodyPr/>
          <a:lstStyle/>
          <a:p>
            <a:r>
              <a:rPr lang="en-US" b="1" dirty="0"/>
              <a:t>1) </a:t>
            </a:r>
            <a:r>
              <a:rPr lang="en-US" dirty="0"/>
              <a:t>Create the product table and </a:t>
            </a:r>
            <a:r>
              <a:rPr lang="en-US" dirty="0" err="1"/>
              <a:t>product_price_history</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CREATE </a:t>
            </a:r>
            <a:r>
              <a:rPr lang="en-US" dirty="0" err="1"/>
              <a:t>TABLe</a:t>
            </a:r>
            <a:r>
              <a:rPr lang="en-US" dirty="0"/>
              <a:t> </a:t>
            </a:r>
            <a:r>
              <a:rPr lang="en-US" dirty="0" err="1"/>
              <a:t>product_price_history</a:t>
            </a:r>
            <a:r>
              <a:rPr lang="en-US" dirty="0"/>
              <a:t/>
            </a:r>
            <a:br>
              <a:rPr lang="en-US" dirty="0"/>
            </a:br>
            <a:r>
              <a:rPr lang="en-US" dirty="0"/>
              <a:t>(product_id number(5),</a:t>
            </a:r>
            <a:br>
              <a:rPr lang="en-US" dirty="0"/>
            </a:br>
            <a:r>
              <a:rPr lang="en-US" dirty="0" err="1"/>
              <a:t>product_name</a:t>
            </a:r>
            <a:r>
              <a:rPr lang="en-US" dirty="0"/>
              <a:t> VARCHAR(20),</a:t>
            </a:r>
            <a:br>
              <a:rPr lang="en-US" dirty="0"/>
            </a:br>
            <a:r>
              <a:rPr lang="en-US" dirty="0" err="1"/>
              <a:t>supplier_name</a:t>
            </a:r>
            <a:r>
              <a:rPr lang="en-US" dirty="0"/>
              <a:t> VARCHAR (20),</a:t>
            </a:r>
            <a:br>
              <a:rPr lang="en-US" dirty="0"/>
            </a:br>
            <a:r>
              <a:rPr lang="en-US" dirty="0"/>
              <a:t>unit_price number(7,2) );</a:t>
            </a:r>
          </a:p>
          <a:p>
            <a:pPr marL="114300" indent="0">
              <a:buNone/>
            </a:pPr>
            <a:endParaRPr lang="en-US" dirty="0"/>
          </a:p>
          <a:p>
            <a:r>
              <a:rPr lang="en-US" dirty="0"/>
              <a:t>CREATE TABLE product</a:t>
            </a:r>
            <a:br>
              <a:rPr lang="en-US" dirty="0"/>
            </a:br>
            <a:r>
              <a:rPr lang="en-US" dirty="0"/>
              <a:t>(product_id number(5),</a:t>
            </a:r>
            <a:br>
              <a:rPr lang="en-US" dirty="0"/>
            </a:br>
            <a:r>
              <a:rPr lang="en-US" dirty="0" err="1"/>
              <a:t>product_name</a:t>
            </a:r>
            <a:r>
              <a:rPr lang="en-US" dirty="0"/>
              <a:t> VARCHAR(20),</a:t>
            </a:r>
            <a:br>
              <a:rPr lang="en-US" dirty="0"/>
            </a:br>
            <a:r>
              <a:rPr lang="en-US" dirty="0" err="1"/>
              <a:t>supplier_name</a:t>
            </a:r>
            <a:r>
              <a:rPr lang="en-US" dirty="0"/>
              <a:t> VARCHAR (20),</a:t>
            </a:r>
            <a:br>
              <a:rPr lang="en-US" dirty="0"/>
            </a:br>
            <a:r>
              <a:rPr lang="en-US" dirty="0"/>
              <a:t>unit_price number(7,2) ) </a:t>
            </a:r>
            <a:br>
              <a:rPr lang="en-US" dirty="0"/>
            </a:br>
            <a:endParaRPr lang="en-US" dirty="0"/>
          </a:p>
        </p:txBody>
      </p:sp>
    </p:spTree>
    <p:extLst>
      <p:ext uri="{BB962C8B-B14F-4D97-AF65-F5344CB8AC3E}">
        <p14:creationId xmlns:p14="http://schemas.microsoft.com/office/powerpoint/2010/main" val="416359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94" y="914400"/>
            <a:ext cx="7620000" cy="1143000"/>
          </a:xfrm>
        </p:spPr>
        <p:txBody>
          <a:bodyPr/>
          <a:lstStyle/>
          <a:p>
            <a:r>
              <a:rPr lang="en-US" b="1" dirty="0"/>
              <a:t>2) </a:t>
            </a:r>
            <a:r>
              <a:rPr lang="en-US" dirty="0"/>
              <a:t>Create the </a:t>
            </a:r>
            <a:r>
              <a:rPr lang="en-US" dirty="0" err="1"/>
              <a:t>product_history_trigger</a:t>
            </a:r>
            <a:r>
              <a:rPr lang="en-US" dirty="0"/>
              <a:t> and execute it </a:t>
            </a:r>
            <a:br>
              <a:rPr lang="en-US" dirty="0"/>
            </a:br>
            <a:endParaRPr lang="en-US" dirty="0"/>
          </a:p>
        </p:txBody>
      </p:sp>
      <p:sp>
        <p:nvSpPr>
          <p:cNvPr id="3" name="Content Placeholder 2"/>
          <p:cNvSpPr>
            <a:spLocks noGrp="1"/>
          </p:cNvSpPr>
          <p:nvPr>
            <p:ph idx="1"/>
          </p:nvPr>
        </p:nvSpPr>
        <p:spPr>
          <a:xfrm>
            <a:off x="457200" y="2362200"/>
            <a:ext cx="7620000" cy="4038600"/>
          </a:xfrm>
        </p:spPr>
        <p:txBody>
          <a:bodyPr>
            <a:normAutofit/>
          </a:bodyPr>
          <a:lstStyle/>
          <a:p>
            <a:pPr marL="114300" indent="0">
              <a:buNone/>
            </a:pPr>
            <a:r>
              <a:rPr lang="en-US" dirty="0"/>
              <a:t>CREATE OR REPLACE TRIGGER PRICE_HISTORY_TRIGGER</a:t>
            </a:r>
          </a:p>
          <a:p>
            <a:pPr marL="114300" indent="0">
              <a:buNone/>
            </a:pPr>
            <a:r>
              <a:rPr lang="en-US" dirty="0"/>
              <a:t>BEFORE UPDATE OF UNIT_PRICE ON PRODUCT</a:t>
            </a:r>
          </a:p>
          <a:p>
            <a:pPr marL="114300" indent="0">
              <a:buNone/>
            </a:pPr>
            <a:r>
              <a:rPr lang="en-US" dirty="0"/>
              <a:t>FOR EACH ROW</a:t>
            </a:r>
          </a:p>
          <a:p>
            <a:pPr marL="114300" indent="0">
              <a:buNone/>
            </a:pPr>
            <a:r>
              <a:rPr lang="en-US" dirty="0"/>
              <a:t>BEGIN</a:t>
            </a:r>
          </a:p>
          <a:p>
            <a:pPr marL="114300" indent="0">
              <a:buNone/>
            </a:pPr>
            <a:r>
              <a:rPr lang="en-US" dirty="0"/>
              <a:t>INSERT INTO PRODUCT_PRICE_HISTORY VALUES(:OLD.PRODUCT_ID,:OLD.PRODUCT_NAME</a:t>
            </a:r>
            <a:r>
              <a:rPr lang="en-US" dirty="0" smtClean="0"/>
              <a:t>,</a:t>
            </a:r>
          </a:p>
          <a:p>
            <a:pPr marL="114300" indent="0">
              <a:buNone/>
            </a:pPr>
            <a:r>
              <a:rPr lang="en-US" dirty="0" smtClean="0"/>
              <a:t>:</a:t>
            </a:r>
            <a:r>
              <a:rPr lang="en-US" dirty="0"/>
              <a:t>OLD.SUPPLIER_NAME,:OLD.UNIT_PRICE);</a:t>
            </a:r>
          </a:p>
          <a:p>
            <a:pPr marL="114300" indent="0">
              <a:buNone/>
            </a:pPr>
            <a:r>
              <a:rPr lang="en-US" dirty="0"/>
              <a:t>END;</a:t>
            </a:r>
          </a:p>
          <a:p>
            <a:pPr marL="114300" indent="0">
              <a:buNone/>
            </a:pPr>
            <a:r>
              <a:rPr lang="en-US" dirty="0"/>
              <a:t>/</a:t>
            </a:r>
          </a:p>
        </p:txBody>
      </p:sp>
    </p:spTree>
    <p:extLst>
      <p:ext uri="{BB962C8B-B14F-4D97-AF65-F5344CB8AC3E}">
        <p14:creationId xmlns:p14="http://schemas.microsoft.com/office/powerpoint/2010/main" val="154841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lstStyle/>
          <a:p>
            <a:r>
              <a:rPr lang="en-US" b="1" dirty="0"/>
              <a:t>3) </a:t>
            </a:r>
            <a:r>
              <a:rPr lang="en-US" dirty="0"/>
              <a:t>Lets insert &amp; update the price of a product.</a:t>
            </a:r>
          </a:p>
        </p:txBody>
      </p:sp>
      <p:sp>
        <p:nvSpPr>
          <p:cNvPr id="3" name="Content Placeholder 2"/>
          <p:cNvSpPr>
            <a:spLocks noGrp="1"/>
          </p:cNvSpPr>
          <p:nvPr>
            <p:ph idx="1"/>
          </p:nvPr>
        </p:nvSpPr>
        <p:spPr>
          <a:xfrm>
            <a:off x="474216" y="1905000"/>
            <a:ext cx="7620000" cy="4800600"/>
          </a:xfrm>
        </p:spPr>
        <p:txBody>
          <a:bodyPr/>
          <a:lstStyle/>
          <a:p>
            <a:r>
              <a:rPr lang="en-US" dirty="0"/>
              <a:t/>
            </a:r>
            <a:br>
              <a:rPr lang="en-US" dirty="0"/>
            </a:br>
            <a:r>
              <a:rPr lang="en-US" dirty="0"/>
              <a:t>Insert into product values (100, ‘Laptop’, ‘Dell’, 262.22);</a:t>
            </a:r>
            <a:br>
              <a:rPr lang="en-US" dirty="0"/>
            </a:br>
            <a:r>
              <a:rPr lang="en-US" dirty="0"/>
              <a:t>Insert into product values (101, ‘Laptop’, ‘HP’, 362.22);</a:t>
            </a:r>
            <a:br>
              <a:rPr lang="en-US" dirty="0"/>
            </a:br>
            <a:endParaRPr lang="en-US" dirty="0" smtClean="0"/>
          </a:p>
          <a:p>
            <a:r>
              <a:rPr lang="en-US" dirty="0" smtClean="0"/>
              <a:t>UPDATE </a:t>
            </a:r>
            <a:r>
              <a:rPr lang="en-US" dirty="0"/>
              <a:t>PRODUCT SET unit_price=800 WHERE </a:t>
            </a:r>
            <a:r>
              <a:rPr lang="en-US" dirty="0" err="1"/>
              <a:t>product_id</a:t>
            </a:r>
            <a:r>
              <a:rPr lang="en-US" dirty="0"/>
              <a:t>=100; </a:t>
            </a:r>
          </a:p>
          <a:p>
            <a:endParaRPr lang="en-US" dirty="0"/>
          </a:p>
          <a:p>
            <a:endParaRPr lang="en-US" dirty="0"/>
          </a:p>
          <a:p>
            <a:r>
              <a:rPr lang="en-US" dirty="0"/>
              <a:t>Once the above query is executed, the trigger fires and updates the '</a:t>
            </a:r>
            <a:r>
              <a:rPr lang="en-US" dirty="0" err="1"/>
              <a:t>product_price_history</a:t>
            </a:r>
            <a:r>
              <a:rPr lang="en-US" dirty="0"/>
              <a:t>' table. </a:t>
            </a:r>
            <a:br>
              <a:rPr lang="en-US" dirty="0"/>
            </a:br>
            <a:r>
              <a:rPr lang="en-US" dirty="0"/>
              <a:t/>
            </a:r>
            <a:br>
              <a:rPr lang="en-US" dirty="0"/>
            </a:br>
            <a:endParaRPr lang="en-US" dirty="0"/>
          </a:p>
        </p:txBody>
      </p:sp>
    </p:spTree>
    <p:extLst>
      <p:ext uri="{BB962C8B-B14F-4D97-AF65-F5344CB8AC3E}">
        <p14:creationId xmlns:p14="http://schemas.microsoft.com/office/powerpoint/2010/main" val="254595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PL/SQL Triggers</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There are two types of triggers based on the which level it is triggered.</a:t>
            </a:r>
          </a:p>
          <a:p>
            <a:pPr marL="114300" indent="0">
              <a:buNone/>
            </a:pPr>
            <a:r>
              <a:rPr lang="en-US" dirty="0"/>
              <a:t/>
            </a:r>
            <a:br>
              <a:rPr lang="en-US" dirty="0"/>
            </a:br>
            <a:r>
              <a:rPr lang="en-US" b="1" dirty="0"/>
              <a:t>1) Row Level Trigger- </a:t>
            </a:r>
            <a:r>
              <a:rPr lang="en-US" dirty="0"/>
              <a:t>An event is triggered for each row updated, inserted or deleted.</a:t>
            </a:r>
          </a:p>
          <a:p>
            <a:pPr marL="114300" indent="0">
              <a:buNone/>
            </a:pPr>
            <a:r>
              <a:rPr lang="en-US" dirty="0"/>
              <a:t/>
            </a:r>
            <a:br>
              <a:rPr lang="en-US" dirty="0"/>
            </a:br>
            <a:r>
              <a:rPr lang="en-US" b="1" dirty="0"/>
              <a:t>2) Statement Level Trigger- </a:t>
            </a:r>
            <a:r>
              <a:rPr lang="en-US" dirty="0"/>
              <a:t>An event is triggered for each </a:t>
            </a:r>
            <a:r>
              <a:rPr lang="en-US" dirty="0" err="1"/>
              <a:t>sql</a:t>
            </a:r>
            <a:r>
              <a:rPr lang="en-US" dirty="0"/>
              <a:t> statement executed. </a:t>
            </a:r>
            <a:br>
              <a:rPr lang="en-US" dirty="0"/>
            </a:br>
            <a:endParaRPr lang="en-US" dirty="0"/>
          </a:p>
        </p:txBody>
      </p:sp>
    </p:spTree>
    <p:extLst>
      <p:ext uri="{BB962C8B-B14F-4D97-AF65-F5344CB8AC3E}">
        <p14:creationId xmlns:p14="http://schemas.microsoft.com/office/powerpoint/2010/main" val="215313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620000" cy="731838"/>
          </a:xfrm>
        </p:spPr>
        <p:txBody>
          <a:bodyPr/>
          <a:lstStyle/>
          <a:p>
            <a:r>
              <a:rPr lang="en-US" b="1" dirty="0"/>
              <a:t>PL/SQL Triggers Execution Hierarchy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 following hierarchy is followed when a trigger is fired.</a:t>
            </a:r>
          </a:p>
          <a:p>
            <a:pPr marL="114300" indent="0">
              <a:buNone/>
            </a:pPr>
            <a:r>
              <a:rPr lang="en-US" dirty="0"/>
              <a:t/>
            </a:r>
            <a:br>
              <a:rPr lang="en-US" dirty="0"/>
            </a:br>
            <a:r>
              <a:rPr lang="en-US" b="1" dirty="0"/>
              <a:t>1) </a:t>
            </a:r>
            <a:r>
              <a:rPr lang="en-US" dirty="0"/>
              <a:t>BEFORE statement trigger fires first.</a:t>
            </a:r>
          </a:p>
          <a:p>
            <a:pPr marL="114300" indent="0">
              <a:buNone/>
            </a:pPr>
            <a:r>
              <a:rPr lang="en-US" dirty="0"/>
              <a:t/>
            </a:r>
            <a:br>
              <a:rPr lang="en-US" dirty="0"/>
            </a:br>
            <a:r>
              <a:rPr lang="en-US" b="1" dirty="0"/>
              <a:t>2) </a:t>
            </a:r>
            <a:r>
              <a:rPr lang="en-US" dirty="0"/>
              <a:t>Next BEFORE row level triggers fires, once for each row affected.</a:t>
            </a:r>
          </a:p>
          <a:p>
            <a:pPr marL="114300" indent="0">
              <a:buNone/>
            </a:pPr>
            <a:r>
              <a:rPr lang="en-US" dirty="0"/>
              <a:t/>
            </a:r>
            <a:br>
              <a:rPr lang="en-US" dirty="0"/>
            </a:br>
            <a:r>
              <a:rPr lang="en-US" b="1" dirty="0"/>
              <a:t>3) </a:t>
            </a:r>
            <a:r>
              <a:rPr lang="en-US" dirty="0"/>
              <a:t>Then AFTER row level trigger fires once for each affected row. This events will alternates between BEFORE and AFTER row level triggers.</a:t>
            </a:r>
          </a:p>
          <a:p>
            <a:pPr marL="114300" indent="0">
              <a:buNone/>
            </a:pPr>
            <a:r>
              <a:rPr lang="en-US" dirty="0"/>
              <a:t/>
            </a:r>
            <a:br>
              <a:rPr lang="en-US" dirty="0"/>
            </a:br>
            <a:r>
              <a:rPr lang="en-US" b="1" dirty="0"/>
              <a:t>4) </a:t>
            </a:r>
            <a:r>
              <a:rPr lang="en-US" dirty="0"/>
              <a:t>Finally the AFTER statement level trigger fires. </a:t>
            </a:r>
            <a:br>
              <a:rPr lang="en-US" dirty="0"/>
            </a:br>
            <a:endParaRPr lang="en-US" dirty="0"/>
          </a:p>
        </p:txBody>
      </p:sp>
    </p:spTree>
    <p:extLst>
      <p:ext uri="{BB962C8B-B14F-4D97-AF65-F5344CB8AC3E}">
        <p14:creationId xmlns:p14="http://schemas.microsoft.com/office/powerpoint/2010/main" val="3554383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1063</TotalTime>
  <Words>788</Words>
  <Application>Microsoft Office PowerPoint</Application>
  <PresentationFormat>On-screen Show (4:3)</PresentationFormat>
  <Paragraphs>188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vt:lpstr>
      <vt:lpstr>Adjacency</vt:lpstr>
      <vt:lpstr>Database Systems</vt:lpstr>
      <vt:lpstr> Triggers  </vt:lpstr>
      <vt:lpstr>Syntax</vt:lpstr>
      <vt:lpstr>For Example:  </vt:lpstr>
      <vt:lpstr>1) Create the product table and product_price_history  </vt:lpstr>
      <vt:lpstr>2) Create the product_history_trigger and execute it  </vt:lpstr>
      <vt:lpstr>3) Lets insert &amp; update the price of a product.</vt:lpstr>
      <vt:lpstr>Types of PL/SQL Triggers  </vt:lpstr>
      <vt:lpstr>PL/SQL Triggers Execution Hierarchy  </vt:lpstr>
      <vt:lpstr>For Example:  </vt:lpstr>
      <vt:lpstr>1) BEFORE UPDATE, Statement Level:  </vt:lpstr>
      <vt:lpstr>2) BEFORE UPDATE, Row Level:  </vt:lpstr>
      <vt:lpstr>3) AFTER UPDATE, Statement Level:  </vt:lpstr>
      <vt:lpstr>4) AFTER UPDATE, Row Level:  </vt:lpstr>
      <vt:lpstr>Now lets execute an update statement on table product.  </vt:lpstr>
      <vt:lpstr>Lets check the data in 'product_check' table to see the order in which the trigger is fired.</vt:lpstr>
      <vt:lpstr>Output:  </vt:lpstr>
      <vt:lpstr>Exercise</vt:lpstr>
      <vt:lpstr> Transactions  </vt:lpstr>
      <vt:lpstr>Commit </vt:lpstr>
      <vt:lpstr>ROLLBACK  </vt:lpstr>
      <vt:lpstr>Dirty read</vt:lpstr>
      <vt:lpstr>Nonrepeatable read</vt:lpstr>
      <vt:lpstr>Phantom read</vt:lpstr>
      <vt:lpstr>PowerPoint Presentation</vt:lpstr>
      <vt:lpstr>Transaction Isolation Levels</vt:lpstr>
      <vt:lpstr>Serializable </vt:lpstr>
      <vt:lpstr>Repeatable reads</vt:lpstr>
      <vt:lpstr>Read committed </vt:lpstr>
      <vt:lpstr>Read uncommitted</vt:lpstr>
      <vt:lpstr>PowerPoint Presentation</vt:lpstr>
      <vt:lpstr>COMMAND TO SET ISOLATION LEVEL: </vt:lpstr>
      <vt:lpstr>PowerPoint Presentation</vt:lpstr>
      <vt:lpstr>PowerPoint Presentation</vt:lpstr>
      <vt:lpstr>PowerPoint Presentation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Ammara Yaseen</cp:lastModifiedBy>
  <cp:revision>220</cp:revision>
  <dcterms:created xsi:type="dcterms:W3CDTF">2006-08-16T00:00:00Z</dcterms:created>
  <dcterms:modified xsi:type="dcterms:W3CDTF">2018-10-29T07:36:54Z</dcterms:modified>
</cp:coreProperties>
</file>