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3" r:id="rId1"/>
  </p:sldMasterIdLst>
  <p:notesMasterIdLst>
    <p:notesMasterId r:id="rId82"/>
  </p:notesMasterIdLst>
  <p:sldIdLst>
    <p:sldId id="256" r:id="rId2"/>
    <p:sldId id="599" r:id="rId3"/>
    <p:sldId id="349" r:id="rId4"/>
    <p:sldId id="435" r:id="rId5"/>
    <p:sldId id="665" r:id="rId6"/>
    <p:sldId id="675" r:id="rId7"/>
    <p:sldId id="676" r:id="rId8"/>
    <p:sldId id="677" r:id="rId9"/>
    <p:sldId id="678" r:id="rId10"/>
    <p:sldId id="679" r:id="rId11"/>
    <p:sldId id="680" r:id="rId12"/>
    <p:sldId id="681" r:id="rId13"/>
    <p:sldId id="682" r:id="rId14"/>
    <p:sldId id="683" r:id="rId15"/>
    <p:sldId id="685" r:id="rId16"/>
    <p:sldId id="686" r:id="rId17"/>
    <p:sldId id="687" r:id="rId18"/>
    <p:sldId id="688" r:id="rId19"/>
    <p:sldId id="689" r:id="rId20"/>
    <p:sldId id="666" r:id="rId21"/>
    <p:sldId id="600" r:id="rId22"/>
    <p:sldId id="668" r:id="rId23"/>
    <p:sldId id="669" r:id="rId24"/>
    <p:sldId id="670" r:id="rId25"/>
    <p:sldId id="667" r:id="rId26"/>
    <p:sldId id="672" r:id="rId27"/>
    <p:sldId id="673" r:id="rId28"/>
    <p:sldId id="671" r:id="rId29"/>
    <p:sldId id="674" r:id="rId30"/>
    <p:sldId id="662" r:id="rId31"/>
    <p:sldId id="601" r:id="rId32"/>
    <p:sldId id="663" r:id="rId33"/>
    <p:sldId id="690" r:id="rId34"/>
    <p:sldId id="691" r:id="rId35"/>
    <p:sldId id="664" r:id="rId36"/>
    <p:sldId id="602" r:id="rId37"/>
    <p:sldId id="700" r:id="rId38"/>
    <p:sldId id="692" r:id="rId39"/>
    <p:sldId id="693" r:id="rId40"/>
    <p:sldId id="694" r:id="rId41"/>
    <p:sldId id="695" r:id="rId42"/>
    <p:sldId id="697" r:id="rId43"/>
    <p:sldId id="701" r:id="rId44"/>
    <p:sldId id="702" r:id="rId45"/>
    <p:sldId id="698" r:id="rId46"/>
    <p:sldId id="699" r:id="rId47"/>
    <p:sldId id="703" r:id="rId48"/>
    <p:sldId id="704" r:id="rId49"/>
    <p:sldId id="705" r:id="rId50"/>
    <p:sldId id="707" r:id="rId51"/>
    <p:sldId id="706" r:id="rId52"/>
    <p:sldId id="708" r:id="rId53"/>
    <p:sldId id="712" r:id="rId54"/>
    <p:sldId id="714" r:id="rId55"/>
    <p:sldId id="713" r:id="rId56"/>
    <p:sldId id="715" r:id="rId57"/>
    <p:sldId id="709" r:id="rId58"/>
    <p:sldId id="710" r:id="rId59"/>
    <p:sldId id="726" r:id="rId60"/>
    <p:sldId id="727" r:id="rId61"/>
    <p:sldId id="728" r:id="rId62"/>
    <p:sldId id="716" r:id="rId63"/>
    <p:sldId id="729" r:id="rId64"/>
    <p:sldId id="730" r:id="rId65"/>
    <p:sldId id="731" r:id="rId66"/>
    <p:sldId id="732" r:id="rId67"/>
    <p:sldId id="733" r:id="rId68"/>
    <p:sldId id="734" r:id="rId69"/>
    <p:sldId id="735" r:id="rId70"/>
    <p:sldId id="717" r:id="rId71"/>
    <p:sldId id="718" r:id="rId72"/>
    <p:sldId id="719" r:id="rId73"/>
    <p:sldId id="720" r:id="rId74"/>
    <p:sldId id="721" r:id="rId75"/>
    <p:sldId id="722" r:id="rId76"/>
    <p:sldId id="723" r:id="rId77"/>
    <p:sldId id="724" r:id="rId78"/>
    <p:sldId id="725" r:id="rId79"/>
    <p:sldId id="291" r:id="rId80"/>
    <p:sldId id="292" r:id="rId8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009"/>
    <a:srgbClr val="53A9C7"/>
    <a:srgbClr val="FBF09D"/>
    <a:srgbClr val="FFFFFF"/>
    <a:srgbClr val="F6DB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8" autoAdjust="0"/>
    <p:restoredTop sz="94746" autoAdjust="0"/>
  </p:normalViewPr>
  <p:slideViewPr>
    <p:cSldViewPr>
      <p:cViewPr varScale="1">
        <p:scale>
          <a:sx n="70" d="100"/>
          <a:sy n="70" d="100"/>
        </p:scale>
        <p:origin x="13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extLst>
      <p:ext uri="{BB962C8B-B14F-4D97-AF65-F5344CB8AC3E}">
        <p14:creationId xmlns:p14="http://schemas.microsoft.com/office/powerpoint/2010/main" val="3864333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3FA1C0CE-8816-4112-9DB2-80D4AB6EFFA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80C559-47B4-45D4-A3E8-6FB6924E7C4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93E69F-13C8-42E3-A014-ED8064FA31A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7DAC52-4635-43C7-B0C3-AEFF3C9D46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59E110A1-F09C-44F0-B514-09CCF44DEFFD}"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793C5FEA-BD46-4F0D-B13A-8D20D975A88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smtClean="0">
                <a:solidFill>
                  <a:schemeClr val="accent4">
                    <a:lumMod val="50000"/>
                  </a:schemeClr>
                </a:solidFill>
              </a:rPr>
              <a:t>Week 13</a:t>
            </a:r>
            <a:r>
              <a:rPr lang="en-US" sz="4400" dirty="0" smtClean="0"/>
              <a:t/>
            </a:r>
            <a:br>
              <a:rPr lang="en-US" sz="4400" dirty="0" smtClean="0"/>
            </a:br>
            <a:r>
              <a:rPr lang="en-US" dirty="0" smtClean="0"/>
              <a:t>Introduction to Transaction Processing Concepts &amp; Theory</a:t>
            </a:r>
            <a:endParaRPr lang="en-US" sz="4400" dirty="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2"/>
          <a:srcRect/>
          <a:stretch>
            <a:fillRect/>
          </a:stretch>
        </p:blipFill>
        <p:spPr bwMode="auto">
          <a:xfrm>
            <a:off x="8505825" y="0"/>
            <a:ext cx="638175" cy="561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basic unit of data transfer from disk to main memory is one block</a:t>
            </a:r>
          </a:p>
          <a:p>
            <a:r>
              <a:rPr lang="en-US" dirty="0" smtClean="0"/>
              <a:t>Executing a </a:t>
            </a:r>
            <a:r>
              <a:rPr lang="en-US" dirty="0" err="1" smtClean="0"/>
              <a:t>read_item</a:t>
            </a:r>
            <a:r>
              <a:rPr lang="en-US" dirty="0" smtClean="0"/>
              <a:t>(X) command includes the following steps:</a:t>
            </a:r>
          </a:p>
          <a:p>
            <a:pPr lvl="1"/>
            <a:r>
              <a:rPr lang="en-US" sz="2200" dirty="0" smtClean="0"/>
              <a:t>1. </a:t>
            </a:r>
            <a:r>
              <a:rPr lang="en-US" dirty="0" smtClean="0"/>
              <a:t>Find the address of the disk block that contains item X</a:t>
            </a:r>
          </a:p>
          <a:p>
            <a:pPr lvl="1"/>
            <a:r>
              <a:rPr lang="en-US" sz="2200" dirty="0" smtClean="0"/>
              <a:t>2. </a:t>
            </a:r>
            <a:r>
              <a:rPr lang="en-US" dirty="0" smtClean="0"/>
              <a:t>Copy that disk block into a buffer in main memory (if that disk block is not already in some main memory buffer)</a:t>
            </a:r>
          </a:p>
          <a:p>
            <a:pPr lvl="1"/>
            <a:r>
              <a:rPr lang="en-US" sz="2200" dirty="0" smtClean="0"/>
              <a:t>3. </a:t>
            </a:r>
            <a:r>
              <a:rPr lang="en-US" dirty="0" smtClean="0"/>
              <a:t>Copy item X from the buffer to the program variable named X</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Executing a </a:t>
            </a:r>
            <a:r>
              <a:rPr lang="en-US" dirty="0" err="1" smtClean="0"/>
              <a:t>write_item</a:t>
            </a:r>
            <a:r>
              <a:rPr lang="en-US" dirty="0" smtClean="0"/>
              <a:t>(X) command includes the following steps:</a:t>
            </a:r>
          </a:p>
          <a:p>
            <a:pPr lvl="1"/>
            <a:r>
              <a:rPr lang="en-US" sz="2200" dirty="0" smtClean="0"/>
              <a:t>1. </a:t>
            </a:r>
            <a:r>
              <a:rPr lang="en-US" dirty="0" smtClean="0"/>
              <a:t>Find the address of the disk block that contains item X</a:t>
            </a:r>
          </a:p>
          <a:p>
            <a:pPr lvl="1"/>
            <a:r>
              <a:rPr lang="en-US" sz="2200" dirty="0" smtClean="0"/>
              <a:t>2. </a:t>
            </a:r>
            <a:r>
              <a:rPr lang="en-US" dirty="0" smtClean="0"/>
              <a:t>Copy that disk block into a buffer in main memory (if that disk block is not already in some main memory buffer)</a:t>
            </a:r>
          </a:p>
          <a:p>
            <a:pPr lvl="1"/>
            <a:r>
              <a:rPr lang="en-US" sz="2200" dirty="0" smtClean="0"/>
              <a:t>3. </a:t>
            </a:r>
            <a:r>
              <a:rPr lang="en-US" dirty="0" smtClean="0"/>
              <a:t>Copy item X from the program variable named X into its correct location in the buffer.</a:t>
            </a:r>
          </a:p>
          <a:p>
            <a:pPr lvl="1"/>
            <a:r>
              <a:rPr lang="en-US" sz="2200" dirty="0" smtClean="0"/>
              <a:t>4. </a:t>
            </a:r>
            <a:r>
              <a:rPr lang="en-US" dirty="0" smtClean="0"/>
              <a:t>Store the updated block from the buffer back to disk (either immediately or at some later point in time).</a:t>
            </a:r>
            <a:endParaRPr lang="en-US" sz="6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multiple items are being executed in parallel, so they will try to access the same data item</a:t>
            </a:r>
          </a:p>
          <a:p>
            <a:r>
              <a:rPr lang="en-US" dirty="0" smtClean="0"/>
              <a:t>Hence Concurrency Control is required</a:t>
            </a:r>
          </a:p>
          <a:p>
            <a:r>
              <a:rPr lang="en-US" dirty="0" smtClean="0"/>
              <a:t>Benefits</a:t>
            </a:r>
          </a:p>
          <a:p>
            <a:pPr lvl="1"/>
            <a:r>
              <a:rPr lang="en-US" dirty="0" smtClean="0"/>
              <a:t>Helps in reducing waiting time</a:t>
            </a:r>
          </a:p>
          <a:p>
            <a:pPr lvl="1"/>
            <a:r>
              <a:rPr lang="en-US" dirty="0" smtClean="0"/>
              <a:t>Improved throughput and Resource Utilization</a:t>
            </a:r>
          </a:p>
          <a:p>
            <a:endParaRPr lang="en-US" dirty="0" smtClean="0"/>
          </a:p>
          <a:p>
            <a:r>
              <a:rPr lang="en-US" dirty="0" smtClean="0"/>
              <a:t>However there are many problems with Concurrent Systems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752600"/>
            <a:ext cx="8077200" cy="4572000"/>
          </a:xfrm>
        </p:spPr>
        <p:txBody>
          <a:bodyPr>
            <a:normAutofit/>
          </a:bodyPr>
          <a:lstStyle/>
          <a:p>
            <a:r>
              <a:rPr lang="en-US" dirty="0" smtClean="0"/>
              <a:t>Problem 1: The Lost Update Problem</a:t>
            </a:r>
          </a:p>
          <a:p>
            <a:pPr lvl="1"/>
            <a:r>
              <a:rPr lang="en-US" dirty="0" smtClean="0"/>
              <a:t>Incurs Write-Write Conflict (w-w conflict)</a:t>
            </a:r>
          </a:p>
          <a:p>
            <a:pPr lvl="1"/>
            <a:r>
              <a:rPr lang="en-US" dirty="0" smtClean="0"/>
              <a:t>Occurs when two transactions that access the same database items have their operations interleaved such that the value of DB item is left incorrect</a:t>
            </a:r>
          </a:p>
          <a:p>
            <a:pPr lvl="1"/>
            <a:r>
              <a:rPr lang="en-US" dirty="0" smtClean="0"/>
              <a:t>The update done by T1 is lost</a:t>
            </a:r>
          </a:p>
        </p:txBody>
      </p:sp>
      <p:graphicFrame>
        <p:nvGraphicFramePr>
          <p:cNvPr id="4" name="Table 3"/>
          <p:cNvGraphicFramePr>
            <a:graphicFrameLocks noGrp="1"/>
          </p:cNvGraphicFramePr>
          <p:nvPr/>
        </p:nvGraphicFramePr>
        <p:xfrm>
          <a:off x="3048000" y="4262120"/>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tx1"/>
                        </a:solidFill>
                      </a:endParaRPr>
                    </a:p>
                  </a:txBody>
                  <a:tcPr/>
                </a:tc>
                <a:tc>
                  <a:txBody>
                    <a:bodyPr/>
                    <a:lstStyle/>
                    <a:p>
                      <a:r>
                        <a:rPr lang="en-US" dirty="0" smtClean="0"/>
                        <a:t>T2</a:t>
                      </a:r>
                      <a:endParaRPr lang="en-US" dirty="0">
                        <a:solidFill>
                          <a:schemeClr val="tx1"/>
                        </a:solidFill>
                      </a:endParaRPr>
                    </a:p>
                  </a:txBody>
                  <a:tcPr/>
                </a:tc>
              </a:tr>
              <a:tr h="370840">
                <a:tc>
                  <a:txBody>
                    <a:bodyPr/>
                    <a:lstStyle/>
                    <a:p>
                      <a:r>
                        <a:rPr lang="en-US" dirty="0" smtClean="0"/>
                        <a:t>R(A)</a:t>
                      </a:r>
                      <a:endParaRPr lang="en-US" dirty="0">
                        <a:solidFill>
                          <a:schemeClr val="tx1"/>
                        </a:solidFill>
                      </a:endParaRPr>
                    </a:p>
                  </a:txBody>
                  <a:tcPr/>
                </a:tc>
                <a:tc>
                  <a:txBody>
                    <a:bodyPr/>
                    <a:lstStyle/>
                    <a:p>
                      <a:endParaRPr lang="en-US" dirty="0">
                        <a:solidFill>
                          <a:schemeClr val="tx1"/>
                        </a:solidFill>
                      </a:endParaRPr>
                    </a:p>
                  </a:txBody>
                  <a:tcPr/>
                </a:tc>
              </a:tr>
              <a:tr h="370840">
                <a:tc>
                  <a:txBody>
                    <a:bodyPr/>
                    <a:lstStyle/>
                    <a:p>
                      <a:r>
                        <a:rPr lang="en-US" dirty="0" smtClean="0"/>
                        <a:t>A=A-50</a:t>
                      </a:r>
                      <a:endParaRPr lang="en-US" dirty="0">
                        <a:solidFill>
                          <a:schemeClr val="tx1"/>
                        </a:solidFill>
                      </a:endParaRPr>
                    </a:p>
                  </a:txBody>
                  <a:tcPr/>
                </a:tc>
                <a:tc>
                  <a:txBody>
                    <a:bodyPr/>
                    <a:lstStyle/>
                    <a:p>
                      <a:endParaRPr lang="en-US">
                        <a:solidFill>
                          <a:schemeClr val="tx1"/>
                        </a:solidFill>
                      </a:endParaRPr>
                    </a:p>
                  </a:txBody>
                  <a:tcPr/>
                </a:tc>
              </a:tr>
              <a:tr h="370840">
                <a:tc>
                  <a:txBody>
                    <a:bodyPr/>
                    <a:lstStyle/>
                    <a:p>
                      <a:endParaRPr lang="en-US" dirty="0">
                        <a:solidFill>
                          <a:schemeClr val="tx1"/>
                        </a:solidFill>
                      </a:endParaRPr>
                    </a:p>
                  </a:txBody>
                  <a:tcPr/>
                </a:tc>
                <a:tc>
                  <a:txBody>
                    <a:bodyPr/>
                    <a:lstStyle/>
                    <a:p>
                      <a:r>
                        <a:rPr lang="en-US" dirty="0" smtClean="0"/>
                        <a:t>R(A)</a:t>
                      </a:r>
                      <a:endParaRPr lang="en-US" dirty="0">
                        <a:solidFill>
                          <a:schemeClr val="tx1"/>
                        </a:solidFill>
                      </a:endParaRPr>
                    </a:p>
                  </a:txBody>
                  <a:tcPr/>
                </a:tc>
              </a:tr>
              <a:tr h="370840">
                <a:tc>
                  <a:txBody>
                    <a:bodyPr/>
                    <a:lstStyle/>
                    <a:p>
                      <a:endParaRPr lang="en-US" dirty="0">
                        <a:solidFill>
                          <a:schemeClr val="tx1"/>
                        </a:solidFill>
                      </a:endParaRPr>
                    </a:p>
                  </a:txBody>
                  <a:tcPr/>
                </a:tc>
                <a:tc>
                  <a:txBody>
                    <a:bodyPr/>
                    <a:lstStyle/>
                    <a:p>
                      <a:r>
                        <a:rPr lang="en-US" dirty="0" smtClean="0"/>
                        <a:t>A=A+100</a:t>
                      </a:r>
                      <a:endParaRPr lang="en-US" dirty="0">
                        <a:solidFill>
                          <a:schemeClr val="tx1"/>
                        </a:solidFill>
                      </a:endParaRPr>
                    </a:p>
                  </a:txBody>
                  <a:tcPr/>
                </a:tc>
              </a:tr>
              <a:tr h="370840">
                <a:tc>
                  <a:txBody>
                    <a:bodyPr/>
                    <a:lstStyle/>
                    <a:p>
                      <a:r>
                        <a:rPr lang="en-US" dirty="0" smtClean="0"/>
                        <a:t>W(A)</a:t>
                      </a:r>
                      <a:endParaRPr lang="en-US" dirty="0">
                        <a:solidFill>
                          <a:schemeClr val="tx1"/>
                        </a:solidFill>
                      </a:endParaRPr>
                    </a:p>
                  </a:txBody>
                  <a:tcPr/>
                </a:tc>
                <a:tc>
                  <a:txBody>
                    <a:bodyPr/>
                    <a:lstStyle/>
                    <a:p>
                      <a:endParaRPr lang="en-US">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endParaRPr lang="en-US" dirty="0" smtClean="0"/>
          </a:p>
          <a:p>
            <a:endParaRPr lang="en-US" dirty="0" smtClean="0"/>
          </a:p>
          <a:p>
            <a:r>
              <a:rPr lang="en-US" dirty="0" smtClean="0"/>
              <a:t>Problem 2: Temporary Update Problem</a:t>
            </a:r>
          </a:p>
          <a:p>
            <a:pPr lvl="1"/>
            <a:r>
              <a:rPr lang="en-US" dirty="0" smtClean="0"/>
              <a:t>Also called Dirty Read Problem incurs Write-Read Conflict (w-r conflict)</a:t>
            </a:r>
          </a:p>
          <a:p>
            <a:pPr lvl="1"/>
            <a:r>
              <a:rPr lang="en-US" dirty="0" smtClean="0"/>
              <a:t>Occurs when one transactions updates some database item and then fails but its update is read by some other transaction</a:t>
            </a:r>
          </a:p>
          <a:p>
            <a:pPr lvl="1"/>
            <a:r>
              <a:rPr lang="en-US" dirty="0" smtClean="0"/>
              <a:t>Now, system crash will rollback T1 </a:t>
            </a:r>
          </a:p>
          <a:p>
            <a:pPr lvl="1"/>
            <a:r>
              <a:rPr lang="en-US" dirty="0" smtClean="0"/>
              <a:t>But the update done by T1 is read by T2</a:t>
            </a:r>
          </a:p>
        </p:txBody>
      </p:sp>
      <p:graphicFrame>
        <p:nvGraphicFramePr>
          <p:cNvPr id="4" name="Table 3"/>
          <p:cNvGraphicFramePr>
            <a:graphicFrameLocks noGrp="1"/>
          </p:cNvGraphicFramePr>
          <p:nvPr/>
        </p:nvGraphicFramePr>
        <p:xfrm>
          <a:off x="3048000" y="0"/>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r>
                        <a:rPr lang="en-US" dirty="0" smtClean="0"/>
                        <a:t>R(A)</a:t>
                      </a:r>
                      <a:endParaRPr lang="en-US" dirty="0">
                        <a:solidFill>
                          <a:schemeClr val="bg1"/>
                        </a:solidFill>
                      </a:endParaRPr>
                    </a:p>
                  </a:txBody>
                  <a:tcPr/>
                </a:tc>
                <a:tc>
                  <a:txBody>
                    <a:bodyPr/>
                    <a:lstStyle/>
                    <a:p>
                      <a:endParaRPr lang="en-US" dirty="0">
                        <a:solidFill>
                          <a:schemeClr val="bg1"/>
                        </a:solidFill>
                      </a:endParaRPr>
                    </a:p>
                  </a:txBody>
                  <a:tcPr/>
                </a:tc>
              </a:tr>
              <a:tr h="370840">
                <a:tc>
                  <a:txBody>
                    <a:bodyPr/>
                    <a:lstStyle/>
                    <a:p>
                      <a:r>
                        <a:rPr lang="en-US" dirty="0" smtClean="0"/>
                        <a:t>A=A+20</a:t>
                      </a:r>
                      <a:endParaRPr lang="en-US" dirty="0">
                        <a:solidFill>
                          <a:schemeClr val="bg1"/>
                        </a:solidFill>
                      </a:endParaRPr>
                    </a:p>
                  </a:txBody>
                  <a:tcPr/>
                </a:tc>
                <a:tc>
                  <a:txBody>
                    <a:bodyPr/>
                    <a:lstStyle/>
                    <a:p>
                      <a:endParaRPr lang="en-US">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c>
                  <a:txBody>
                    <a:bodyPr/>
                    <a:lstStyle/>
                    <a:p>
                      <a:endParaRPr lang="en-US" dirty="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A=A+10</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r>
              <a:tr h="370840">
                <a:tc>
                  <a:txBody>
                    <a:bodyPr/>
                    <a:lstStyle/>
                    <a:p>
                      <a:r>
                        <a:rPr lang="en-US" dirty="0" smtClean="0"/>
                        <a:t>R(B)  and then system</a:t>
                      </a:r>
                      <a:r>
                        <a:rPr lang="en-US" baseline="0" dirty="0" smtClean="0"/>
                        <a:t> crash</a:t>
                      </a:r>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Comitt</a:t>
                      </a:r>
                      <a:endParaRPr lang="en-US" dirty="0" smtClean="0">
                        <a:solidFill>
                          <a:schemeClr val="bg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endParaRPr lang="en-US" dirty="0" smtClean="0"/>
          </a:p>
          <a:p>
            <a:endParaRPr lang="en-US" dirty="0" smtClean="0"/>
          </a:p>
          <a:p>
            <a:r>
              <a:rPr lang="en-US" dirty="0" smtClean="0"/>
              <a:t>Problem 3: Unrepeatable Read Problem</a:t>
            </a:r>
          </a:p>
          <a:p>
            <a:pPr lvl="1"/>
            <a:r>
              <a:rPr lang="en-US" dirty="0" smtClean="0"/>
              <a:t>It incurs Write-Read Conflict (w-r conflict)</a:t>
            </a:r>
          </a:p>
          <a:p>
            <a:pPr lvl="1"/>
            <a:r>
              <a:rPr lang="en-US" dirty="0" smtClean="0"/>
              <a:t>If some transaction T1 reads an item value twice while it’s value is updated by another transaction T2 in between the two Read operations. Different values will be received</a:t>
            </a:r>
          </a:p>
          <a:p>
            <a:pPr lvl="1"/>
            <a:r>
              <a:rPr lang="en-US" dirty="0" smtClean="0"/>
              <a:t>So if same user is doing two transactions at a time then the first T1 will see different results for the same query </a:t>
            </a:r>
          </a:p>
        </p:txBody>
      </p:sp>
      <p:graphicFrame>
        <p:nvGraphicFramePr>
          <p:cNvPr id="4" name="Table 3"/>
          <p:cNvGraphicFramePr>
            <a:graphicFrameLocks noGrp="1"/>
          </p:cNvGraphicFramePr>
          <p:nvPr/>
        </p:nvGraphicFramePr>
        <p:xfrm>
          <a:off x="3048000" y="0"/>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r>
                        <a:rPr lang="en-US" dirty="0" smtClean="0"/>
                        <a:t>R(A)</a:t>
                      </a:r>
                      <a:endParaRPr lang="en-US" dirty="0">
                        <a:solidFill>
                          <a:schemeClr val="bg1"/>
                        </a:solidFill>
                      </a:endParaRPr>
                    </a:p>
                  </a:txBody>
                  <a:tcPr/>
                </a:tc>
                <a:tc>
                  <a:txBody>
                    <a:bodyPr/>
                    <a:lstStyle/>
                    <a:p>
                      <a:endParaRPr lang="en-US" dirty="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A=A+1000</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r>
              <a:tr h="370840">
                <a:tc>
                  <a:txBody>
                    <a:bodyPr/>
                    <a:lstStyle/>
                    <a:p>
                      <a:r>
                        <a:rPr lang="en-US" dirty="0" smtClean="0"/>
                        <a:t>R(A) </a:t>
                      </a:r>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endParaRPr lang="en-US" dirty="0" smtClean="0"/>
          </a:p>
          <a:p>
            <a:endParaRPr lang="en-US" dirty="0" smtClean="0"/>
          </a:p>
          <a:p>
            <a:r>
              <a:rPr lang="en-US" dirty="0" smtClean="0"/>
              <a:t>Problem 4: Incorrect Summary Problem</a:t>
            </a:r>
          </a:p>
          <a:p>
            <a:pPr lvl="1"/>
            <a:r>
              <a:rPr lang="en-US" dirty="0" smtClean="0"/>
              <a:t>If one function is calculating an aggregate summary function on a number of records, while other transaction is updating some of these records, the aggregate function may calculate some values before the are updated and others after they are updated results in in-correct summary</a:t>
            </a:r>
          </a:p>
        </p:txBody>
      </p:sp>
      <p:graphicFrame>
        <p:nvGraphicFramePr>
          <p:cNvPr id="5" name="Table 4"/>
          <p:cNvGraphicFramePr>
            <a:graphicFrameLocks noGrp="1"/>
          </p:cNvGraphicFramePr>
          <p:nvPr/>
        </p:nvGraphicFramePr>
        <p:xfrm>
          <a:off x="3048000" y="0"/>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endParaRPr lang="en-US" dirty="0">
                        <a:solidFill>
                          <a:schemeClr val="tx1"/>
                        </a:solidFill>
                      </a:endParaRPr>
                    </a:p>
                  </a:txBody>
                  <a:tcPr/>
                </a:tc>
                <a:tc>
                  <a:txBody>
                    <a:bodyPr/>
                    <a:lstStyle/>
                    <a:p>
                      <a:r>
                        <a:rPr lang="en-US" dirty="0" smtClean="0">
                          <a:solidFill>
                            <a:schemeClr val="tx1"/>
                          </a:solidFill>
                        </a:rPr>
                        <a:t>Sum=0</a:t>
                      </a:r>
                      <a:endParaRPr lang="en-US" dirty="0">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R(A)</a:t>
                      </a: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sum=</a:t>
                      </a:r>
                      <a:r>
                        <a:rPr lang="en-US" dirty="0" err="1" smtClean="0">
                          <a:solidFill>
                            <a:schemeClr val="tx1"/>
                          </a:solidFill>
                        </a:rPr>
                        <a:t>sum+A</a:t>
                      </a:r>
                      <a:endParaRPr lang="en-US" dirty="0" smtClean="0">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R(Y)</a:t>
                      </a: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sum=</a:t>
                      </a:r>
                      <a:r>
                        <a:rPr lang="en-US" dirty="0" err="1" smtClean="0">
                          <a:solidFill>
                            <a:schemeClr val="tx1"/>
                          </a:solidFill>
                        </a:rPr>
                        <a:t>sum+Y</a:t>
                      </a:r>
                      <a:endParaRPr lang="en-US" dirty="0" smtClean="0">
                        <a:solidFill>
                          <a:schemeClr val="tx1"/>
                        </a:solidFill>
                      </a:endParaRPr>
                    </a:p>
                  </a:txBody>
                  <a:tcPr/>
                </a:tc>
              </a:tr>
              <a:tr h="370840">
                <a:tc>
                  <a:txBody>
                    <a:bodyPr/>
                    <a:lstStyle/>
                    <a:p>
                      <a:r>
                        <a:rPr lang="en-US" dirty="0" smtClean="0">
                          <a:solidFill>
                            <a:schemeClr val="tx1"/>
                          </a:solidFill>
                        </a:rPr>
                        <a:t>R(Y)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370840">
                <a:tc>
                  <a:txBody>
                    <a:bodyPr/>
                    <a:lstStyle/>
                    <a:p>
                      <a:r>
                        <a:rPr lang="en-US" dirty="0" smtClean="0">
                          <a:solidFill>
                            <a:schemeClr val="tx1"/>
                          </a:solidFill>
                        </a:rPr>
                        <a:t>Y=Y+100</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370840">
                <a:tc>
                  <a:txBody>
                    <a:bodyPr/>
                    <a:lstStyle/>
                    <a:p>
                      <a:r>
                        <a:rPr lang="en-US" dirty="0" smtClean="0">
                          <a:solidFill>
                            <a:schemeClr val="tx1"/>
                          </a:solidFill>
                        </a:rPr>
                        <a:t>W(Y)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a program is not well tested it can cause failure</a:t>
            </a:r>
          </a:p>
          <a:p>
            <a:r>
              <a:rPr lang="en-US" dirty="0" smtClean="0"/>
              <a:t>If invalid data is entered by user it may also lead to failure</a:t>
            </a:r>
          </a:p>
          <a:p>
            <a:pPr lvl="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b="1" dirty="0" smtClean="0"/>
              <a:t>A computer failure (system crash). A hardware, software, or network error </a:t>
            </a:r>
            <a:r>
              <a:rPr lang="en-US" dirty="0" smtClean="0"/>
              <a:t>occurs in the computer system during transaction execution</a:t>
            </a:r>
          </a:p>
          <a:p>
            <a:r>
              <a:rPr lang="en-US" b="1" dirty="0" smtClean="0"/>
              <a:t>transaction or system error. Some operation in the transaction may cause </a:t>
            </a:r>
            <a:r>
              <a:rPr lang="en-US" dirty="0" smtClean="0"/>
              <a:t>it to fail, such as integer overflow or division by zero</a:t>
            </a:r>
          </a:p>
          <a:p>
            <a:r>
              <a:rPr lang="en-US" b="1" dirty="0" smtClean="0"/>
              <a:t>Local errors or exception conditions detected by the transaction</a:t>
            </a:r>
            <a:r>
              <a:rPr lang="en-US" dirty="0" smtClean="0"/>
              <a:t> </a:t>
            </a:r>
          </a:p>
          <a:p>
            <a:pPr lvl="1"/>
            <a:r>
              <a:rPr lang="en-US" dirty="0" smtClean="0"/>
              <a:t>During transaction execution, certain conditions may occur that necessitate cancellation of the transaction. For example, data for the transaction may not be found</a:t>
            </a:r>
          </a:p>
          <a:p>
            <a:pPr lvl="1"/>
            <a:r>
              <a:rPr lang="en-US" dirty="0" smtClean="0"/>
              <a:t>An exception condition, such as insufficient account balance may also cause failure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a:bodyPr>
          <a:lstStyle/>
          <a:p>
            <a:r>
              <a:rPr lang="en-US" dirty="0" smtClean="0"/>
              <a:t>Concurrency Control may also cause failure.</a:t>
            </a:r>
          </a:p>
          <a:p>
            <a:pPr lvl="1"/>
            <a:r>
              <a:rPr lang="en-US" dirty="0" smtClean="0"/>
              <a:t>Multiple transactions are being executed and they cause deadlock so one of the transactions is aborted which is also a failure</a:t>
            </a:r>
          </a:p>
          <a:p>
            <a:r>
              <a:rPr lang="en-US" dirty="0" smtClean="0"/>
              <a:t>Disk failure</a:t>
            </a:r>
          </a:p>
          <a:p>
            <a:pPr lvl="1"/>
            <a:r>
              <a:rPr lang="en-US" dirty="0" smtClean="0"/>
              <a:t>Some disk blocks may lose their data because of a read or write malfunction or because of a disk read/write head crash</a:t>
            </a:r>
          </a:p>
          <a:p>
            <a:r>
              <a:rPr lang="en-US" dirty="0" smtClean="0"/>
              <a:t>Physical problems and catastrophes:</a:t>
            </a:r>
          </a:p>
          <a:p>
            <a:pPr lvl="1"/>
            <a:r>
              <a:rPr lang="en-US" dirty="0" smtClean="0"/>
              <a:t>This refers to an endless list of problems that includes power or air-conditioning failure, fire, theft, sabotage, overwriting disks or tapes by mistake, and mounting of a wrong tape by the operator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a:bodyPr>
          <a:lstStyle/>
          <a:p>
            <a:r>
              <a:rPr lang="en-US" dirty="0" smtClean="0"/>
              <a:t>Introduction to Transaction Processing</a:t>
            </a:r>
          </a:p>
          <a:p>
            <a:r>
              <a:rPr lang="en-US" dirty="0" smtClean="0"/>
              <a:t>Transaction &amp; System Concepts</a:t>
            </a:r>
          </a:p>
          <a:p>
            <a:r>
              <a:rPr lang="en-US" dirty="0" smtClean="0"/>
              <a:t>Desirable Properties of Transactions</a:t>
            </a:r>
          </a:p>
          <a:p>
            <a:r>
              <a:rPr lang="en-US" dirty="0" smtClean="0"/>
              <a:t>Transaction Support in SQL</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Transaction &amp; System Concepts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Active State</a:t>
            </a:r>
          </a:p>
          <a:p>
            <a:pPr lvl="1"/>
            <a:r>
              <a:rPr lang="en-US" dirty="0" smtClean="0"/>
              <a:t>When a transaction begins it goes in Active State</a:t>
            </a:r>
          </a:p>
          <a:p>
            <a:pPr lvl="1"/>
            <a:r>
              <a:rPr lang="en-US" dirty="0" smtClean="0"/>
              <a:t>It stays in Active State while Read/ Write Operation is being performed</a:t>
            </a:r>
          </a:p>
          <a:p>
            <a:pPr lvl="1"/>
            <a:r>
              <a:rPr lang="en-US" dirty="0" smtClean="0"/>
              <a:t>When Read/ Write operation is completed it moves in Partially Committed State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590800" y="4676775"/>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r>
              <a:rPr lang="en-US" dirty="0" smtClean="0"/>
              <a:t>Partially Committed State</a:t>
            </a:r>
          </a:p>
          <a:p>
            <a:pPr lvl="1"/>
            <a:r>
              <a:rPr lang="en-US" dirty="0" smtClean="0"/>
              <a:t>In SQL, any change in database is saved after Commit operation</a:t>
            </a:r>
          </a:p>
          <a:p>
            <a:pPr lvl="1"/>
            <a:endParaRPr lang="en-US" dirty="0" smtClean="0"/>
          </a:p>
          <a:p>
            <a:r>
              <a:rPr lang="en-US" dirty="0" smtClean="0"/>
              <a:t>Commit state</a:t>
            </a:r>
          </a:p>
          <a:p>
            <a:pPr lvl="1"/>
            <a:r>
              <a:rPr lang="en-US" dirty="0" smtClean="0"/>
              <a:t>So all changes of Read/Write operation will stay in Partially Commit state until you commit them and then they are saved in database</a:t>
            </a:r>
          </a:p>
          <a:p>
            <a:pPr lvl="1"/>
            <a:r>
              <a:rPr lang="en-US" dirty="0" smtClean="0"/>
              <a:t>After which the transaction is Terminated as it has been completed</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r>
              <a:rPr lang="en-US" dirty="0" smtClean="0"/>
              <a:t>Failed State</a:t>
            </a:r>
          </a:p>
          <a:p>
            <a:pPr lvl="1"/>
            <a:r>
              <a:rPr lang="en-US" dirty="0" smtClean="0"/>
              <a:t>If any of Read/ Write or Partially Committed operation are aborted, Transaction is failed</a:t>
            </a:r>
          </a:p>
          <a:p>
            <a:pPr lvl="1"/>
            <a:r>
              <a:rPr lang="en-US" dirty="0" smtClean="0"/>
              <a:t>Thus it moves to Failed State </a:t>
            </a:r>
          </a:p>
          <a:p>
            <a:pPr lvl="1"/>
            <a:r>
              <a:rPr lang="en-US" dirty="0" smtClean="0"/>
              <a:t>After this, the transaction is Terminated as it has failed to complete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r>
              <a:rPr lang="en-US" dirty="0" smtClean="0"/>
              <a:t>Example ATM Machine:</a:t>
            </a:r>
          </a:p>
          <a:p>
            <a:pPr lvl="1"/>
            <a:r>
              <a:rPr lang="en-US" dirty="0" smtClean="0"/>
              <a:t>Active State</a:t>
            </a:r>
          </a:p>
          <a:p>
            <a:pPr lvl="2"/>
            <a:r>
              <a:rPr lang="en-US" dirty="0" smtClean="0"/>
              <a:t>When you enter PIN Number</a:t>
            </a:r>
          </a:p>
          <a:p>
            <a:pPr lvl="2"/>
            <a:r>
              <a:rPr lang="en-US" dirty="0" smtClean="0"/>
              <a:t>Read operation: you are checking balance</a:t>
            </a:r>
          </a:p>
          <a:p>
            <a:pPr lvl="2"/>
            <a:r>
              <a:rPr lang="en-US" dirty="0" smtClean="0"/>
              <a:t>Write operation: you are withdrawing cash</a:t>
            </a:r>
          </a:p>
          <a:p>
            <a:pPr lvl="2"/>
            <a:r>
              <a:rPr lang="en-US" dirty="0" smtClean="0"/>
              <a:t>Abort: if any of the operation fails</a:t>
            </a:r>
          </a:p>
          <a:p>
            <a:pPr lvl="1"/>
            <a:r>
              <a:rPr lang="en-US" dirty="0" smtClean="0"/>
              <a:t>Partially </a:t>
            </a:r>
            <a:r>
              <a:rPr lang="en-US" dirty="0" err="1" smtClean="0"/>
              <a:t>Comitted</a:t>
            </a:r>
            <a:r>
              <a:rPr lang="en-US" dirty="0" smtClean="0"/>
              <a:t>: Do you want to draw more cash?</a:t>
            </a:r>
          </a:p>
          <a:p>
            <a:pPr lvl="2"/>
            <a:r>
              <a:rPr lang="en-US" dirty="0" smtClean="0"/>
              <a:t>If NO: transaction moves to Committed State and is Terminated</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consists of multiple operations</a:t>
            </a:r>
          </a:p>
          <a:p>
            <a:r>
              <a:rPr lang="en-US" dirty="0" smtClean="0"/>
              <a:t>It is DBMS responsibility to execute all those operations as a concept of Atomicity</a:t>
            </a:r>
          </a:p>
          <a:p>
            <a:pPr lvl="1"/>
            <a:r>
              <a:rPr lang="en-US" dirty="0" smtClean="0"/>
              <a:t>So either a Transaction will execute or will not execute</a:t>
            </a:r>
          </a:p>
          <a:p>
            <a:endParaRPr lang="en-US" dirty="0" smtClean="0"/>
          </a:p>
          <a:p>
            <a:r>
              <a:rPr lang="en-US" dirty="0" smtClean="0"/>
              <a:t>Just in case, we have a system failure and all operations are not completed, we will require Recovery mechanism</a:t>
            </a:r>
          </a:p>
          <a:p>
            <a:r>
              <a:rPr lang="en-US" dirty="0" smtClean="0"/>
              <a:t>Recovery takes place with the help of Log file</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Log is a sequential, append-only file that is kept on disk, so it is not affected by any type of failure except for disk or catastrophic failure</a:t>
            </a:r>
          </a:p>
          <a:p>
            <a:r>
              <a:rPr lang="en-US" dirty="0" smtClean="0"/>
              <a:t>Log file is generated for every transaction</a:t>
            </a:r>
          </a:p>
          <a:p>
            <a:r>
              <a:rPr lang="en-US" dirty="0" smtClean="0"/>
              <a:t>Typically, one (or more) main memory buffers hold the last part of the log file</a:t>
            </a:r>
          </a:p>
          <a:p>
            <a:r>
              <a:rPr lang="en-US" dirty="0" smtClean="0"/>
              <a:t>When the </a:t>
            </a:r>
            <a:r>
              <a:rPr lang="en-US" b="1" dirty="0" smtClean="0"/>
              <a:t>log buffer </a:t>
            </a:r>
            <a:r>
              <a:rPr lang="en-US" dirty="0" smtClean="0"/>
              <a:t>is filled, it is </a:t>
            </a:r>
            <a:r>
              <a:rPr lang="en-US" i="1" dirty="0" smtClean="0"/>
              <a:t>appended to the end of the log file on disk</a:t>
            </a:r>
          </a:p>
          <a:p>
            <a:r>
              <a:rPr lang="en-US" dirty="0" smtClean="0"/>
              <a:t>log file from disk is periodically backed up to archival storage (tape) to guard against catastrophic failures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Entries of Log File are called Log Records.</a:t>
            </a:r>
          </a:p>
          <a:p>
            <a:r>
              <a:rPr lang="en-US" dirty="0" smtClean="0"/>
              <a:t>Following are the Log Records, where </a:t>
            </a:r>
            <a:r>
              <a:rPr lang="en-US" i="1" dirty="0" smtClean="0"/>
              <a:t>T refers to a unique </a:t>
            </a:r>
            <a:r>
              <a:rPr lang="en-US" b="1" i="1" dirty="0" smtClean="0"/>
              <a:t>transaction-id</a:t>
            </a:r>
            <a:r>
              <a:rPr lang="en-US" dirty="0" smtClean="0"/>
              <a:t> that is generated automatically by the system for each transaction</a:t>
            </a:r>
          </a:p>
          <a:p>
            <a:pPr lvl="1"/>
            <a:r>
              <a:rPr lang="en-US" dirty="0" smtClean="0"/>
              <a:t>[</a:t>
            </a:r>
            <a:r>
              <a:rPr lang="en-US" dirty="0" err="1" smtClean="0"/>
              <a:t>start_transaction</a:t>
            </a:r>
            <a:r>
              <a:rPr lang="en-US" dirty="0" smtClean="0"/>
              <a:t>, T]: Indicates that transaction T has started execution</a:t>
            </a:r>
          </a:p>
          <a:p>
            <a:pPr lvl="1"/>
            <a:r>
              <a:rPr lang="en-US" dirty="0" smtClean="0"/>
              <a:t>[</a:t>
            </a:r>
            <a:r>
              <a:rPr lang="en-US" dirty="0" err="1" smtClean="0"/>
              <a:t>write_item</a:t>
            </a:r>
            <a:r>
              <a:rPr lang="en-US" dirty="0" smtClean="0"/>
              <a:t>, T, X, </a:t>
            </a:r>
            <a:r>
              <a:rPr lang="en-US" dirty="0" err="1" smtClean="0"/>
              <a:t>old_value</a:t>
            </a:r>
            <a:r>
              <a:rPr lang="en-US" dirty="0" smtClean="0"/>
              <a:t>, </a:t>
            </a:r>
            <a:r>
              <a:rPr lang="en-US" dirty="0" err="1" smtClean="0"/>
              <a:t>new_value</a:t>
            </a:r>
            <a:r>
              <a:rPr lang="en-US" dirty="0" smtClean="0"/>
              <a:t>]: Indicates that transaction T has changed the value of database item X from </a:t>
            </a:r>
            <a:r>
              <a:rPr lang="en-US" dirty="0" err="1" smtClean="0"/>
              <a:t>old_value</a:t>
            </a:r>
            <a:r>
              <a:rPr lang="en-US" dirty="0" smtClean="0"/>
              <a:t> to some </a:t>
            </a:r>
            <a:r>
              <a:rPr lang="en-US" dirty="0" err="1" smtClean="0"/>
              <a:t>new_value</a:t>
            </a:r>
            <a:endParaRPr lang="en-US" dirty="0" smtClean="0"/>
          </a:p>
          <a:p>
            <a:pPr lvl="1"/>
            <a:r>
              <a:rPr lang="en-US" dirty="0" smtClean="0"/>
              <a:t>[</a:t>
            </a:r>
            <a:r>
              <a:rPr lang="en-US" dirty="0" err="1" smtClean="0"/>
              <a:t>read_item</a:t>
            </a:r>
            <a:r>
              <a:rPr lang="en-US" dirty="0" smtClean="0"/>
              <a:t>, T, X]: Indicates that transaction T has read the value of database item X</a:t>
            </a:r>
          </a:p>
          <a:p>
            <a:pPr lvl="1"/>
            <a:r>
              <a:rPr lang="en-US" dirty="0" smtClean="0"/>
              <a:t>[commit, T]: Indicates that transaction T has completed successfully, and affirms that its effect can be committed (recorded permanently) to the database</a:t>
            </a:r>
          </a:p>
          <a:p>
            <a:pPr lvl="1"/>
            <a:r>
              <a:rPr lang="en-US" dirty="0" smtClean="0"/>
              <a:t>[abort, T]. Indicates that transaction T has been aborted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Commit Point of a Transaction</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transaction T reaches its commit point when all its operations that access the database have been executed successfully and the effect of all the transaction operations on the database have been recorded in the log</a:t>
            </a:r>
          </a:p>
          <a:p>
            <a:r>
              <a:rPr lang="en-US" dirty="0" smtClean="0"/>
              <a:t>The transaction then writes a commit record [commit, T] into the log</a:t>
            </a:r>
          </a:p>
          <a:p>
            <a:r>
              <a:rPr lang="en-US" dirty="0" smtClean="0"/>
              <a:t>If a system failure occurs, we can search back in the log for all transactions T that have written a [</a:t>
            </a:r>
            <a:r>
              <a:rPr lang="en-US" dirty="0" err="1" smtClean="0"/>
              <a:t>start_transaction</a:t>
            </a:r>
            <a:r>
              <a:rPr lang="en-US" dirty="0" smtClean="0"/>
              <a:t>, T] record into the log but have not written their [commit, T] record yet; these transactions may have to be rolled back to undo their effect on the database during the recovery process</a:t>
            </a:r>
          </a:p>
          <a:p>
            <a:r>
              <a:rPr lang="en-US" dirty="0" smtClean="0"/>
              <a:t>Transactions that have written their commit record in the log must also have recorded all their WRITE operations in the log</a:t>
            </a:r>
          </a:p>
          <a:p>
            <a:r>
              <a:rPr lang="en-US" dirty="0" smtClean="0"/>
              <a:t>Hence their effect on the database can be redone from the log records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Commit Point of a Transaction</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Notice that the log file must be kept on disk</a:t>
            </a:r>
          </a:p>
          <a:p>
            <a:r>
              <a:rPr lang="en-US" dirty="0" smtClean="0"/>
              <a:t>It is common to keep one or more blocks of the log file in main memory buffers, called the </a:t>
            </a:r>
            <a:r>
              <a:rPr lang="en-US" b="1" dirty="0" smtClean="0"/>
              <a:t>log buffer, </a:t>
            </a:r>
            <a:r>
              <a:rPr lang="en-US" dirty="0" smtClean="0"/>
              <a:t>until they are filled with log entries and then to write them back to disk only once, rather than writing to disk every time a log entry is added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Introduction to Transaction Processing</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Desirable Properties of Transactions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Desirable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Transactions should possess several properties, often called the </a:t>
            </a:r>
            <a:r>
              <a:rPr lang="en-US" b="1" dirty="0" smtClean="0"/>
              <a:t>ACID properties</a:t>
            </a:r>
          </a:p>
          <a:p>
            <a:r>
              <a:rPr lang="en-US" dirty="0" smtClean="0"/>
              <a:t>these should be enforced by the concurrency control and recovery method</a:t>
            </a:r>
            <a:br>
              <a:rPr lang="en-US" dirty="0" smtClean="0"/>
            </a:br>
            <a:r>
              <a:rPr lang="en-US" dirty="0" smtClean="0"/>
              <a:t>		</a:t>
            </a:r>
            <a:br>
              <a:rPr lang="en-US" dirty="0" smtClean="0"/>
            </a:br>
            <a:r>
              <a:rPr lang="en-US" sz="2800" b="1" dirty="0" smtClean="0">
                <a:solidFill>
                  <a:srgbClr val="FFFF00"/>
                </a:solidFill>
              </a:rPr>
              <a:t>			    ACID</a:t>
            </a:r>
          </a:p>
          <a:p>
            <a:endParaRPr lang="en-US" sz="2800" b="1" dirty="0" smtClean="0">
              <a:solidFill>
                <a:srgbClr val="FFFF00"/>
              </a:solidFill>
            </a:endParaRPr>
          </a:p>
          <a:p>
            <a:endParaRPr lang="en-US" sz="2800" b="1" dirty="0" smtClean="0">
              <a:solidFill>
                <a:srgbClr val="FFFF00"/>
              </a:solidFill>
            </a:endParaRPr>
          </a:p>
          <a:p>
            <a:pPr>
              <a:buNone/>
            </a:pPr>
            <a:r>
              <a:rPr lang="en-US" sz="2000" b="1" dirty="0" smtClean="0">
                <a:solidFill>
                  <a:srgbClr val="FFFF00"/>
                </a:solidFill>
              </a:rPr>
              <a:t>		Atomicity + Consistency Preservation + Isolation + 				Durability or permanency</a:t>
            </a:r>
          </a:p>
        </p:txBody>
      </p:sp>
      <p:sp>
        <p:nvSpPr>
          <p:cNvPr id="4" name="Down Arrow 3"/>
          <p:cNvSpPr/>
          <p:nvPr/>
        </p:nvSpPr>
        <p:spPr>
          <a:xfrm>
            <a:off x="4191000" y="4495800"/>
            <a:ext cx="990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is use to represent a logical unit of database processing that must be completed in it’s entirety to ensure correctness</a:t>
            </a:r>
          </a:p>
          <a:p>
            <a:r>
              <a:rPr lang="en-US" dirty="0" smtClean="0"/>
              <a:t>DB before and after a Transaction processing should be consistent</a:t>
            </a:r>
          </a:p>
          <a:p>
            <a:r>
              <a:rPr lang="en-US" b="1" dirty="0" smtClean="0"/>
              <a:t>Atomicity</a:t>
            </a:r>
          </a:p>
          <a:p>
            <a:pPr lvl="1"/>
            <a:r>
              <a:rPr lang="en-US" dirty="0" smtClean="0"/>
              <a:t> A transaction is an atomic unit of processing; it should either be performed in its entirety or not performed at all</a:t>
            </a:r>
          </a:p>
          <a:p>
            <a:pPr lvl="1"/>
            <a:r>
              <a:rPr lang="en-US" dirty="0" smtClean="0"/>
              <a:t>It is also called All or None property</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Consistency preservation</a:t>
            </a:r>
          </a:p>
          <a:p>
            <a:pPr lvl="1"/>
            <a:r>
              <a:rPr lang="en-US" dirty="0" smtClean="0"/>
              <a:t>A transaction should be consistency preserving if it is completely executed from beginning to end without interference from other transactions, it should take the database from one consistent state to another</a:t>
            </a:r>
          </a:p>
          <a:p>
            <a:pPr lvl="1"/>
            <a:endParaRPr lang="en-US" dirty="0" smtClean="0"/>
          </a:p>
          <a:p>
            <a:r>
              <a:rPr lang="en-US" b="1" dirty="0" smtClean="0"/>
              <a:t>Isolation</a:t>
            </a:r>
          </a:p>
          <a:p>
            <a:pPr lvl="1"/>
            <a:r>
              <a:rPr lang="en-US" dirty="0" smtClean="0"/>
              <a:t>A transaction should appear as though it is being executed in isolation from other transactions, even though many transactions are executing concurrently</a:t>
            </a:r>
          </a:p>
          <a:p>
            <a:pPr lvl="1"/>
            <a:r>
              <a:rPr lang="en-US" dirty="0" smtClean="0"/>
              <a:t>That is, the execution of a transaction should be hidden from outside the transaction until it terminates</a:t>
            </a:r>
          </a:p>
          <a:p>
            <a:pPr lvl="1"/>
            <a:r>
              <a:rPr lang="en-US" dirty="0" smtClean="0"/>
              <a:t>Hence, a transaction should not be interfered with by any other transactions executing concurrently</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Durability or permanency</a:t>
            </a:r>
          </a:p>
          <a:p>
            <a:pPr lvl="1"/>
            <a:r>
              <a:rPr lang="en-US" dirty="0" smtClean="0"/>
              <a:t>The changes applied to the database by a committed transaction must persist in the database that is, the changes should be permanent</a:t>
            </a:r>
          </a:p>
          <a:p>
            <a:pPr lvl="1"/>
            <a:r>
              <a:rPr lang="en-US" dirty="0" smtClean="0"/>
              <a:t>These changes must not be lost because of any failure</a:t>
            </a:r>
          </a:p>
          <a:p>
            <a:pPr lvl="1"/>
            <a:r>
              <a:rPr lang="en-US" dirty="0" smtClean="0"/>
              <a:t>Ensures that the Commit action of an DB operation</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Characterizing Schedules Based on Recoverability</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Schedule (or history) S of n transactions T1, T2, ..., </a:t>
            </a:r>
            <a:r>
              <a:rPr lang="en-US" dirty="0" err="1" smtClean="0"/>
              <a:t>Tn</a:t>
            </a:r>
            <a:r>
              <a:rPr lang="en-US" dirty="0" smtClean="0"/>
              <a:t> is an ordering of the operations of the transactions. </a:t>
            </a:r>
          </a:p>
          <a:p>
            <a:r>
              <a:rPr lang="en-US" dirty="0" smtClean="0"/>
              <a:t>Operations from different transactions can be interleaved in the schedule S</a:t>
            </a:r>
          </a:p>
          <a:p>
            <a:r>
              <a:rPr lang="en-US" dirty="0" smtClean="0"/>
              <a:t>However, for each transaction Ti that participates in the schedule S, the operations of Ti in S must appear in the same order in which they occur in Ti</a:t>
            </a:r>
          </a:p>
          <a:p>
            <a:r>
              <a:rPr lang="en-US" dirty="0" smtClean="0"/>
              <a:t>The order of operations in S is considered to be a total ordering if for any two operations in the schedule, one must occur before the other</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Consider the two transactions executed concurrently (or in </a:t>
            </a:r>
            <a:r>
              <a:rPr lang="en-US" dirty="0" err="1" smtClean="0"/>
              <a:t>paralell</a:t>
            </a:r>
            <a:r>
              <a:rPr lang="en-US" dirty="0" smtClean="0"/>
              <a:t>)</a:t>
            </a:r>
          </a:p>
          <a:p>
            <a:pPr lvl="1"/>
            <a:r>
              <a:rPr lang="en-US" dirty="0" smtClean="0"/>
              <a:t>transaction T1 having operations R1 and W1</a:t>
            </a:r>
          </a:p>
          <a:p>
            <a:pPr lvl="1"/>
            <a:r>
              <a:rPr lang="en-US" dirty="0" smtClean="0"/>
              <a:t>transaction T2 having operations R2 and W2</a:t>
            </a:r>
          </a:p>
          <a:p>
            <a:r>
              <a:rPr lang="en-US" dirty="0" smtClean="0"/>
              <a:t>We can have several sequence of execution of operations like:</a:t>
            </a:r>
          </a:p>
          <a:p>
            <a:pPr lvl="1"/>
            <a:r>
              <a:rPr lang="en-US" dirty="0" smtClean="0"/>
              <a:t>R1 W1 R2 W2 OR  R2 R1 W2 W1 etc.</a:t>
            </a:r>
          </a:p>
          <a:p>
            <a:pPr lvl="1"/>
            <a:r>
              <a:rPr lang="en-US" dirty="0" smtClean="0"/>
              <a:t>The sequence of operations is called Schedule</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the transactions are executed in a sequence such that one transaction is executed first completely and then the second one is executed then it is called Serial Execution</a:t>
            </a:r>
          </a:p>
          <a:p>
            <a:r>
              <a:rPr lang="en-US" dirty="0" smtClean="0"/>
              <a:t>In any valid schedule the sequence of execution of operations </a:t>
            </a:r>
            <a:r>
              <a:rPr lang="en-US" b="1" dirty="0" smtClean="0"/>
              <a:t>must</a:t>
            </a:r>
            <a:r>
              <a:rPr lang="en-US" dirty="0" smtClean="0"/>
              <a:t> be preserved…</a:t>
            </a:r>
          </a:p>
          <a:p>
            <a:endParaRPr lang="en-US" dirty="0" smtClean="0"/>
          </a:p>
          <a:p>
            <a:r>
              <a:rPr lang="en-US" dirty="0" smtClean="0"/>
              <a:t>Schedule Example:</a:t>
            </a:r>
          </a:p>
          <a:p>
            <a:pPr lvl="1"/>
            <a:r>
              <a:rPr lang="en-US" dirty="0" smtClean="0"/>
              <a:t>S:  R1(x) R2(y) W1(x) W2(z)</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Conflicting Operations</a:t>
            </a:r>
          </a:p>
          <a:p>
            <a:r>
              <a:rPr lang="en-US" dirty="0" smtClean="0"/>
              <a:t>A pair of operations are conflicting if:</a:t>
            </a:r>
          </a:p>
          <a:p>
            <a:pPr lvl="1"/>
            <a:r>
              <a:rPr lang="en-US" dirty="0" smtClean="0"/>
              <a:t>(1) they belong to different transactions</a:t>
            </a:r>
          </a:p>
          <a:p>
            <a:pPr lvl="1"/>
            <a:r>
              <a:rPr lang="en-US" dirty="0" smtClean="0"/>
              <a:t>(2) they access the same item X; and </a:t>
            </a:r>
          </a:p>
          <a:p>
            <a:pPr lvl="1"/>
            <a:r>
              <a:rPr lang="en-US" dirty="0" smtClean="0"/>
              <a:t>(3) at least one of the operations is a write item(X)</a:t>
            </a:r>
          </a:p>
          <a:p>
            <a:r>
              <a:rPr lang="en-US" dirty="0" smtClean="0"/>
              <a:t>For Example:</a:t>
            </a:r>
          </a:p>
          <a:p>
            <a:pPr lvl="1"/>
            <a:r>
              <a:rPr lang="en-US" dirty="0" smtClean="0"/>
              <a:t>       1       2      3      4      5       6</a:t>
            </a:r>
          </a:p>
          <a:p>
            <a:pPr lvl="1"/>
            <a:endParaRPr lang="en-US" dirty="0" smtClean="0"/>
          </a:p>
          <a:p>
            <a:pPr lvl="1"/>
            <a:endParaRPr lang="en-US" dirty="0" smtClean="0"/>
          </a:p>
        </p:txBody>
      </p:sp>
      <p:pic>
        <p:nvPicPr>
          <p:cNvPr id="2" name="Picture 1"/>
          <p:cNvPicPr>
            <a:picLocks noChangeAspect="1"/>
          </p:cNvPicPr>
          <p:nvPr/>
        </p:nvPicPr>
        <p:blipFill>
          <a:blip r:embed="rId2"/>
          <a:stretch>
            <a:fillRect/>
          </a:stretch>
        </p:blipFill>
        <p:spPr>
          <a:xfrm>
            <a:off x="1828798" y="5169706"/>
            <a:ext cx="4029075" cy="361950"/>
          </a:xfrm>
          <a:prstGeom prst="rect">
            <a:avLst/>
          </a:prstGeom>
        </p:spPr>
      </p:pic>
      <p:pic>
        <p:nvPicPr>
          <p:cNvPr id="3" name="Picture 2"/>
          <p:cNvPicPr>
            <a:picLocks noChangeAspect="1"/>
          </p:cNvPicPr>
          <p:nvPr/>
        </p:nvPicPr>
        <p:blipFill>
          <a:blip r:embed="rId3"/>
          <a:stretch>
            <a:fillRect/>
          </a:stretch>
        </p:blipFill>
        <p:spPr>
          <a:xfrm>
            <a:off x="1828800" y="5754965"/>
            <a:ext cx="4038600" cy="42676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Introduction to Transaction Processing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Single-User Versus Multiuser Systems</a:t>
            </a:r>
          </a:p>
          <a:p>
            <a:r>
              <a:rPr lang="en-US" dirty="0" smtClean="0"/>
              <a:t>Transactions, Read and Write Operations, and DBMS Buffers</a:t>
            </a:r>
          </a:p>
          <a:p>
            <a:r>
              <a:rPr lang="en-US" dirty="0" smtClean="0"/>
              <a:t>Why Concurrency Control Is Needed</a:t>
            </a:r>
          </a:p>
          <a:p>
            <a:r>
              <a:rPr lang="en-US" dirty="0" smtClean="0"/>
              <a:t>Why Recovery Is Needed</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We do not have conflicting Read &amp; Read Operation</a:t>
            </a:r>
          </a:p>
          <a:p>
            <a:r>
              <a:rPr lang="en-US" dirty="0" smtClean="0"/>
              <a:t>conflicting operations can be:</a:t>
            </a:r>
          </a:p>
          <a:p>
            <a:pPr lvl="1"/>
            <a:r>
              <a:rPr lang="en-US" dirty="0" smtClean="0"/>
              <a:t>Read Write</a:t>
            </a:r>
          </a:p>
          <a:p>
            <a:pPr lvl="1"/>
            <a:r>
              <a:rPr lang="en-US" dirty="0" smtClean="0"/>
              <a:t>Write Read</a:t>
            </a:r>
          </a:p>
          <a:p>
            <a:pPr lvl="1"/>
            <a:r>
              <a:rPr lang="en-US" dirty="0" smtClean="0"/>
              <a:t>Write </a:t>
            </a:r>
            <a:r>
              <a:rPr lang="en-US" dirty="0" err="1" smtClean="0"/>
              <a:t>Write</a:t>
            </a:r>
            <a:endParaRPr lang="en-US" dirty="0" smtClean="0"/>
          </a:p>
          <a:p>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Schedule </a:t>
            </a:r>
            <a:r>
              <a:rPr lang="en-US" i="1" dirty="0" smtClean="0"/>
              <a:t>S of n transactions T1, T2, ..., </a:t>
            </a:r>
            <a:r>
              <a:rPr lang="en-US" i="1" dirty="0" err="1" smtClean="0"/>
              <a:t>Tn</a:t>
            </a:r>
            <a:r>
              <a:rPr lang="en-US" i="1" dirty="0" smtClean="0"/>
              <a:t> is said to be a complete schedule if the </a:t>
            </a:r>
            <a:r>
              <a:rPr lang="en-US" dirty="0" smtClean="0"/>
              <a:t>following conditions hold:</a:t>
            </a:r>
          </a:p>
          <a:p>
            <a:pPr lvl="1"/>
            <a:r>
              <a:rPr lang="en-US" dirty="0" smtClean="0"/>
              <a:t>1. The operations in </a:t>
            </a:r>
            <a:r>
              <a:rPr lang="en-US" i="1" dirty="0" smtClean="0"/>
              <a:t>S are exactly those operations in T1, T2, ..., </a:t>
            </a:r>
            <a:r>
              <a:rPr lang="en-US" i="1" dirty="0" err="1" smtClean="0"/>
              <a:t>Tn</a:t>
            </a:r>
            <a:r>
              <a:rPr lang="en-US" i="1" dirty="0" smtClean="0"/>
              <a:t>, including a </a:t>
            </a:r>
            <a:r>
              <a:rPr lang="en-US" dirty="0" smtClean="0"/>
              <a:t>commit or abort operation as the last operation for each transaction in the schedule.</a:t>
            </a:r>
          </a:p>
          <a:p>
            <a:pPr lvl="1"/>
            <a:r>
              <a:rPr lang="en-US" dirty="0" smtClean="0"/>
              <a:t>2. For any pair of operations from the same transaction </a:t>
            </a:r>
            <a:r>
              <a:rPr lang="en-US" i="1" dirty="0" smtClean="0"/>
              <a:t>Ti, their relative order </a:t>
            </a:r>
            <a:r>
              <a:rPr lang="en-US" dirty="0" smtClean="0"/>
              <a:t>of appearance in </a:t>
            </a:r>
            <a:r>
              <a:rPr lang="en-US" i="1" dirty="0" smtClean="0"/>
              <a:t>S is the same as their order of appearance in Ti.</a:t>
            </a:r>
          </a:p>
          <a:p>
            <a:pPr lvl="1"/>
            <a:r>
              <a:rPr lang="en-US" dirty="0" smtClean="0"/>
              <a:t>3. For any two conflicting operations, one of the two must occur </a:t>
            </a:r>
            <a:r>
              <a:rPr lang="en-US" smtClean="0"/>
              <a:t>before the other </a:t>
            </a:r>
            <a:r>
              <a:rPr lang="en-US" dirty="0" smtClean="0"/>
              <a:t>in the schedule</a:t>
            </a:r>
          </a:p>
          <a:p>
            <a:pPr lvl="1"/>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Recoverable means how to get back the system after failure…</a:t>
            </a:r>
          </a:p>
          <a:p>
            <a:r>
              <a:rPr lang="en-US" dirty="0" smtClean="0"/>
              <a:t>Recovery in this scenario means retaining the old DB state</a:t>
            </a:r>
          </a:p>
          <a:p>
            <a:r>
              <a:rPr lang="en-US" dirty="0" smtClean="0"/>
              <a:t>Recovery is expensive process as it consumes a lots of resources and time. Hence we should avoid situation where we have to go for recovery</a:t>
            </a:r>
          </a:p>
          <a:p>
            <a:r>
              <a:rPr lang="en-US" dirty="0" smtClean="0"/>
              <a:t>Schedule can be recoverable or not depends upon how the operations of the schedule is performed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sz="2800" dirty="0" smtClean="0"/>
              <a:t>For some schedules it is easy to recover from transaction and system failures</a:t>
            </a:r>
          </a:p>
          <a:p>
            <a:r>
              <a:rPr lang="en-US" sz="2800" dirty="0" smtClean="0"/>
              <a:t>whereas for other schedules the recovery process can be quite involved</a:t>
            </a:r>
          </a:p>
          <a:p>
            <a:r>
              <a:rPr lang="en-US" sz="2800" dirty="0" smtClean="0"/>
              <a:t>In some cases, it is even not possible to recover correctly after a failure</a:t>
            </a:r>
          </a:p>
          <a:p>
            <a:endParaRPr lang="en-US" dirty="0" smtClean="0"/>
          </a:p>
        </p:txBody>
      </p:sp>
      <p:pic>
        <p:nvPicPr>
          <p:cNvPr id="2" name="Picture 1"/>
          <p:cNvPicPr>
            <a:picLocks noChangeAspect="1"/>
          </p:cNvPicPr>
          <p:nvPr/>
        </p:nvPicPr>
        <p:blipFill>
          <a:blip r:embed="rId2"/>
          <a:stretch>
            <a:fillRect/>
          </a:stretch>
        </p:blipFill>
        <p:spPr>
          <a:xfrm>
            <a:off x="1447801" y="4741992"/>
            <a:ext cx="6476999" cy="1976929"/>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pic>
        <p:nvPicPr>
          <p:cNvPr id="4" name="Picture 3"/>
          <p:cNvPicPr>
            <a:picLocks noChangeAspect="1"/>
          </p:cNvPicPr>
          <p:nvPr/>
        </p:nvPicPr>
        <p:blipFill>
          <a:blip r:embed="rId2"/>
          <a:stretch>
            <a:fillRect/>
          </a:stretch>
        </p:blipFill>
        <p:spPr>
          <a:xfrm>
            <a:off x="734841" y="2056406"/>
            <a:ext cx="8028159" cy="4039594"/>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sz="1400" dirty="0" smtClean="0"/>
              <a:t>In Schedule1, T1 will rollback on failures so </a:t>
            </a:r>
            <a:br>
              <a:rPr lang="en-US" sz="1400" dirty="0" smtClean="0"/>
            </a:br>
            <a:r>
              <a:rPr lang="en-US" sz="1400" dirty="0" smtClean="0"/>
              <a:t>value of X will get back to the original value</a:t>
            </a:r>
            <a:br>
              <a:rPr lang="en-US" sz="1400" dirty="0" smtClean="0"/>
            </a:br>
            <a:r>
              <a:rPr lang="en-US" sz="1400" dirty="0" smtClean="0"/>
              <a:t>but T2 will not rollback as it is committed.</a:t>
            </a:r>
            <a:br>
              <a:rPr lang="en-US" sz="1400" dirty="0" smtClean="0"/>
            </a:br>
            <a:r>
              <a:rPr lang="en-US" sz="1400" dirty="0" smtClean="0"/>
              <a:t>Non-recoverable schedules shouldn’t be allowed</a:t>
            </a:r>
          </a:p>
        </p:txBody>
      </p:sp>
      <p:graphicFrame>
        <p:nvGraphicFramePr>
          <p:cNvPr id="4" name="Table 3"/>
          <p:cNvGraphicFramePr>
            <a:graphicFrameLocks noGrp="1"/>
          </p:cNvGraphicFramePr>
          <p:nvPr>
            <p:extLst>
              <p:ext uri="{D42A27DB-BD31-4B8C-83A1-F6EECF244321}">
                <p14:modId xmlns:p14="http://schemas.microsoft.com/office/powerpoint/2010/main" val="1788706028"/>
              </p:ext>
            </p:extLst>
          </p:nvPr>
        </p:nvGraphicFramePr>
        <p:xfrm>
          <a:off x="5867400" y="0"/>
          <a:ext cx="4343400" cy="4023360"/>
        </p:xfrm>
        <a:graphic>
          <a:graphicData uri="http://schemas.openxmlformats.org/drawingml/2006/table">
            <a:tbl>
              <a:tblPr firstRow="1" bandRow="1">
                <a:tableStyleId>{073A0DAA-6AF3-43AB-8588-CEC1D06C72B9}</a:tableStyleId>
              </a:tblPr>
              <a:tblGrid>
                <a:gridCol w="2171700"/>
                <a:gridCol w="2171700"/>
              </a:tblGrid>
              <a:tr h="259080">
                <a:tc gridSpan="2">
                  <a:txBody>
                    <a:bodyPr/>
                    <a:lstStyle/>
                    <a:p>
                      <a:r>
                        <a:rPr lang="en-US" dirty="0" smtClean="0"/>
                        <a:t>Non-recoverable</a:t>
                      </a:r>
                      <a:r>
                        <a:rPr lang="en-US" baseline="0" dirty="0" smtClean="0"/>
                        <a:t> </a:t>
                      </a:r>
                      <a:r>
                        <a:rPr lang="en-US" dirty="0" smtClean="0"/>
                        <a:t>Schedule  (1)</a:t>
                      </a:r>
                      <a:endParaRPr lang="en-US" dirty="0"/>
                    </a:p>
                  </a:txBody>
                  <a:tcPr/>
                </a:tc>
                <a:tc hMerge="1">
                  <a:txBody>
                    <a:bodyPr/>
                    <a:lstStyle/>
                    <a:p>
                      <a:endParaRPr lang="en-US" dirty="0"/>
                    </a:p>
                  </a:txBody>
                  <a:tcPr/>
                </a:tc>
              </a:tr>
              <a:tr h="259080">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259080">
                <a:tc>
                  <a:txBody>
                    <a:bodyPr/>
                    <a:lstStyle/>
                    <a:p>
                      <a:r>
                        <a:rPr lang="en-US" dirty="0" smtClean="0"/>
                        <a:t>R(X)</a:t>
                      </a:r>
                      <a:endParaRPr lang="en-US" dirty="0"/>
                    </a:p>
                  </a:txBody>
                  <a:tcPr/>
                </a:tc>
                <a:tc>
                  <a:txBody>
                    <a:bodyPr/>
                    <a:lstStyle/>
                    <a:p>
                      <a:endParaRPr lang="en-US" dirty="0"/>
                    </a:p>
                  </a:txBody>
                  <a:tcPr/>
                </a:tc>
              </a:tr>
              <a:tr h="259080">
                <a:tc>
                  <a:txBody>
                    <a:bodyPr/>
                    <a:lstStyle/>
                    <a:p>
                      <a:r>
                        <a:rPr lang="en-US" dirty="0" smtClean="0"/>
                        <a:t>X=X+10</a:t>
                      </a:r>
                      <a:endParaRPr lang="en-US" dirty="0"/>
                    </a:p>
                  </a:txBody>
                  <a:tcPr/>
                </a:tc>
                <a:tc>
                  <a:txBody>
                    <a:bodyPr/>
                    <a:lstStyle/>
                    <a:p>
                      <a:endParaRPr lang="en-US" dirty="0"/>
                    </a:p>
                  </a:txBody>
                  <a:tcPr/>
                </a:tc>
              </a:tr>
              <a:tr h="259080">
                <a:tc>
                  <a:txBody>
                    <a:bodyPr/>
                    <a:lstStyle/>
                    <a:p>
                      <a:r>
                        <a:rPr lang="en-US" dirty="0" smtClean="0"/>
                        <a:t>W(X)</a:t>
                      </a:r>
                      <a:endParaRPr lang="en-US" dirty="0"/>
                    </a:p>
                  </a:txBody>
                  <a:tcPr/>
                </a:tc>
                <a:tc>
                  <a:txBody>
                    <a:bodyPr/>
                    <a:lstStyle/>
                    <a:p>
                      <a:endParaRPr lang="en-US" dirty="0"/>
                    </a:p>
                  </a:txBody>
                  <a:tcPr/>
                </a:tc>
              </a:tr>
              <a:tr h="259080">
                <a:tc>
                  <a:txBody>
                    <a:bodyPr/>
                    <a:lstStyle/>
                    <a:p>
                      <a:endParaRPr lang="en-US" dirty="0"/>
                    </a:p>
                  </a:txBody>
                  <a:tcPr/>
                </a:tc>
                <a:tc>
                  <a:txBody>
                    <a:bodyPr/>
                    <a:lstStyle/>
                    <a:p>
                      <a:r>
                        <a:rPr lang="en-US" dirty="0" smtClean="0"/>
                        <a:t>R(X)</a:t>
                      </a:r>
                      <a:endParaRPr lang="en-US" dirty="0"/>
                    </a:p>
                  </a:txBody>
                  <a:tcPr/>
                </a:tc>
              </a:tr>
              <a:tr h="259080">
                <a:tc>
                  <a:txBody>
                    <a:bodyPr/>
                    <a:lstStyle/>
                    <a:p>
                      <a:endParaRPr lang="en-US" dirty="0"/>
                    </a:p>
                  </a:txBody>
                  <a:tcPr/>
                </a:tc>
                <a:tc>
                  <a:txBody>
                    <a:bodyPr/>
                    <a:lstStyle/>
                    <a:p>
                      <a:r>
                        <a:rPr lang="en-US" dirty="0" smtClean="0"/>
                        <a:t>X=X-5</a:t>
                      </a:r>
                      <a:endParaRPr lang="en-US" dirty="0"/>
                    </a:p>
                  </a:txBody>
                  <a:tcPr/>
                </a:tc>
              </a:tr>
              <a:tr h="259080">
                <a:tc>
                  <a:txBody>
                    <a:bodyPr/>
                    <a:lstStyle/>
                    <a:p>
                      <a:endParaRPr lang="en-US" dirty="0"/>
                    </a:p>
                  </a:txBody>
                  <a:tcPr/>
                </a:tc>
                <a:tc>
                  <a:txBody>
                    <a:bodyPr/>
                    <a:lstStyle/>
                    <a:p>
                      <a:r>
                        <a:rPr lang="en-US" dirty="0" smtClean="0"/>
                        <a:t>W(X)</a:t>
                      </a:r>
                      <a:endParaRPr lang="en-US" dirty="0"/>
                    </a:p>
                  </a:txBody>
                  <a:tcPr/>
                </a:tc>
              </a:tr>
              <a:tr h="259080">
                <a:tc>
                  <a:txBody>
                    <a:bodyPr/>
                    <a:lstStyle/>
                    <a:p>
                      <a:endParaRPr lang="en-US" dirty="0"/>
                    </a:p>
                  </a:txBody>
                  <a:tcPr/>
                </a:tc>
                <a:tc>
                  <a:txBody>
                    <a:bodyPr/>
                    <a:lstStyle/>
                    <a:p>
                      <a:r>
                        <a:rPr lang="en-US" dirty="0" smtClean="0"/>
                        <a:t>Commit</a:t>
                      </a:r>
                      <a:endParaRPr lang="en-US" dirty="0"/>
                    </a:p>
                  </a:txBody>
                  <a:tcPr/>
                </a:tc>
              </a:tr>
              <a:tr h="259080">
                <a:tc gridSpan="2">
                  <a:txBody>
                    <a:bodyPr/>
                    <a:lstStyle/>
                    <a:p>
                      <a:pPr algn="ctr"/>
                      <a:r>
                        <a:rPr lang="en-US" b="1" dirty="0" smtClean="0"/>
                        <a:t>Fails</a:t>
                      </a:r>
                      <a:endParaRPr lang="en-US" b="1" dirty="0"/>
                    </a:p>
                  </a:txBody>
                  <a:tcPr/>
                </a:tc>
                <a:tc hMerge="1">
                  <a:txBody>
                    <a:bodyPr/>
                    <a:lstStyle/>
                    <a:p>
                      <a:endParaRPr lang="en-US" dirty="0"/>
                    </a:p>
                  </a:txBody>
                  <a:tcPr/>
                </a:tc>
              </a:tr>
              <a:tr h="259080">
                <a:tc>
                  <a:txBody>
                    <a:bodyPr/>
                    <a:lstStyle/>
                    <a:p>
                      <a:r>
                        <a:rPr lang="en-US" dirty="0" smtClean="0"/>
                        <a:t>Commit</a:t>
                      </a:r>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0" y="2895600"/>
          <a:ext cx="4648200" cy="3962400"/>
        </p:xfrm>
        <a:graphic>
          <a:graphicData uri="http://schemas.openxmlformats.org/drawingml/2006/table">
            <a:tbl>
              <a:tblPr firstRow="1" bandRow="1">
                <a:tableStyleId>{073A0DAA-6AF3-43AB-8588-CEC1D06C72B9}</a:tableStyleId>
              </a:tblPr>
              <a:tblGrid>
                <a:gridCol w="2324100"/>
                <a:gridCol w="2324100"/>
              </a:tblGrid>
              <a:tr h="3962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Recoverable Schedule  (2)</a:t>
                      </a:r>
                    </a:p>
                  </a:txBody>
                  <a:tcPr/>
                </a:tc>
                <a:tc hMerge="1">
                  <a:txBody>
                    <a:bodyPr/>
                    <a:lstStyle/>
                    <a:p>
                      <a:endParaRPr lang="en-US" dirty="0"/>
                    </a:p>
                  </a:txBody>
                  <a:tcPr/>
                </a:tc>
              </a:tr>
              <a:tr h="396240">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96240">
                <a:tc>
                  <a:txBody>
                    <a:bodyPr/>
                    <a:lstStyle/>
                    <a:p>
                      <a:r>
                        <a:rPr lang="en-US" dirty="0" smtClean="0"/>
                        <a:t>R(X)</a:t>
                      </a:r>
                      <a:endParaRPr lang="en-US" dirty="0"/>
                    </a:p>
                  </a:txBody>
                  <a:tcPr/>
                </a:tc>
                <a:tc>
                  <a:txBody>
                    <a:bodyPr/>
                    <a:lstStyle/>
                    <a:p>
                      <a:endParaRPr lang="en-US" dirty="0"/>
                    </a:p>
                  </a:txBody>
                  <a:tcPr/>
                </a:tc>
              </a:tr>
              <a:tr h="396240">
                <a:tc>
                  <a:txBody>
                    <a:bodyPr/>
                    <a:lstStyle/>
                    <a:p>
                      <a:r>
                        <a:rPr lang="en-US" dirty="0" smtClean="0"/>
                        <a:t>X=X+10</a:t>
                      </a:r>
                      <a:endParaRPr lang="en-US" dirty="0"/>
                    </a:p>
                  </a:txBody>
                  <a:tcPr/>
                </a:tc>
                <a:tc>
                  <a:txBody>
                    <a:bodyPr/>
                    <a:lstStyle/>
                    <a:p>
                      <a:endParaRPr lang="en-US" dirty="0"/>
                    </a:p>
                  </a:txBody>
                  <a:tcPr/>
                </a:tc>
              </a:tr>
              <a:tr h="396240">
                <a:tc>
                  <a:txBody>
                    <a:bodyPr/>
                    <a:lstStyle/>
                    <a:p>
                      <a:r>
                        <a:rPr lang="en-US" dirty="0" smtClean="0"/>
                        <a:t>W(X)</a:t>
                      </a:r>
                      <a:endParaRPr lang="en-US" dirty="0"/>
                    </a:p>
                  </a:txBody>
                  <a:tcPr/>
                </a:tc>
                <a:tc>
                  <a:txBody>
                    <a:bodyPr/>
                    <a:lstStyle/>
                    <a:p>
                      <a:endParaRPr lang="en-US" dirty="0"/>
                    </a:p>
                  </a:txBody>
                  <a:tcPr/>
                </a:tc>
              </a:tr>
              <a:tr h="396240">
                <a:tc>
                  <a:txBody>
                    <a:bodyPr/>
                    <a:lstStyle/>
                    <a:p>
                      <a:r>
                        <a:rPr lang="en-US" dirty="0" smtClean="0"/>
                        <a:t>Commit</a:t>
                      </a:r>
                      <a:endParaRPr lang="en-US" dirty="0"/>
                    </a:p>
                  </a:txBody>
                  <a:tcPr/>
                </a:tc>
                <a:tc>
                  <a:txBody>
                    <a:bodyPr/>
                    <a:lstStyle/>
                    <a:p>
                      <a:endParaRPr lang="en-US" dirty="0"/>
                    </a:p>
                  </a:txBody>
                  <a:tcPr/>
                </a:tc>
              </a:tr>
              <a:tr h="396240">
                <a:tc>
                  <a:txBody>
                    <a:bodyPr/>
                    <a:lstStyle/>
                    <a:p>
                      <a:endParaRPr lang="en-US" dirty="0"/>
                    </a:p>
                  </a:txBody>
                  <a:tcPr/>
                </a:tc>
                <a:tc>
                  <a:txBody>
                    <a:bodyPr/>
                    <a:lstStyle/>
                    <a:p>
                      <a:r>
                        <a:rPr lang="en-US" dirty="0" smtClean="0"/>
                        <a:t>R(X)</a:t>
                      </a:r>
                      <a:endParaRPr lang="en-US" dirty="0"/>
                    </a:p>
                  </a:txBody>
                  <a:tcPr/>
                </a:tc>
              </a:tr>
              <a:tr h="396240">
                <a:tc>
                  <a:txBody>
                    <a:bodyPr/>
                    <a:lstStyle/>
                    <a:p>
                      <a:endParaRPr lang="en-US" dirty="0"/>
                    </a:p>
                  </a:txBody>
                  <a:tcPr/>
                </a:tc>
                <a:tc>
                  <a:txBody>
                    <a:bodyPr/>
                    <a:lstStyle/>
                    <a:p>
                      <a:r>
                        <a:rPr lang="en-US" dirty="0" smtClean="0"/>
                        <a:t>X=X-5</a:t>
                      </a:r>
                      <a:endParaRPr lang="en-US" dirty="0"/>
                    </a:p>
                  </a:txBody>
                  <a:tcPr/>
                </a:tc>
              </a:tr>
              <a:tr h="396240">
                <a:tc>
                  <a:txBody>
                    <a:bodyPr/>
                    <a:lstStyle/>
                    <a:p>
                      <a:endParaRPr lang="en-US" dirty="0"/>
                    </a:p>
                  </a:txBody>
                  <a:tcPr/>
                </a:tc>
                <a:tc>
                  <a:txBody>
                    <a:bodyPr/>
                    <a:lstStyle/>
                    <a:p>
                      <a:r>
                        <a:rPr lang="en-US" dirty="0" smtClean="0"/>
                        <a:t>W(X)</a:t>
                      </a:r>
                      <a:endParaRPr lang="en-US" dirty="0"/>
                    </a:p>
                  </a:txBody>
                  <a:tcPr/>
                </a:tc>
              </a:tr>
              <a:tr h="396240">
                <a:tc>
                  <a:txBody>
                    <a:bodyPr/>
                    <a:lstStyle/>
                    <a:p>
                      <a:endParaRPr lang="en-US" dirty="0"/>
                    </a:p>
                  </a:txBody>
                  <a:tcPr/>
                </a:tc>
                <a:tc>
                  <a:txBody>
                    <a:bodyPr/>
                    <a:lstStyle/>
                    <a:p>
                      <a:r>
                        <a:rPr lang="en-US" dirty="0" smtClean="0"/>
                        <a:t>Commit</a:t>
                      </a:r>
                      <a:endParaRPr lang="en-US" dirty="0"/>
                    </a:p>
                  </a:txBody>
                  <a:tcPr/>
                </a:tc>
              </a:tr>
            </a:tbl>
          </a:graphicData>
        </a:graphic>
      </p:graphicFrame>
      <p:sp>
        <p:nvSpPr>
          <p:cNvPr id="7" name="Rectangle 6"/>
          <p:cNvSpPr/>
          <p:nvPr/>
        </p:nvSpPr>
        <p:spPr>
          <a:xfrm>
            <a:off x="4648200" y="4495800"/>
            <a:ext cx="4778680" cy="738664"/>
          </a:xfrm>
          <a:prstGeom prst="rect">
            <a:avLst/>
          </a:prstGeom>
        </p:spPr>
        <p:txBody>
          <a:bodyPr wrap="none">
            <a:spAutoFit/>
          </a:bodyPr>
          <a:lstStyle/>
          <a:p>
            <a:r>
              <a:rPr lang="en-US" sz="1400" dirty="0" smtClean="0">
                <a:latin typeface="+mn-lt"/>
              </a:rPr>
              <a:t>In Schedule2,  T2 is using data which is already committed. </a:t>
            </a:r>
            <a:br>
              <a:rPr lang="en-US" sz="1400" dirty="0" smtClean="0">
                <a:latin typeface="+mn-lt"/>
              </a:rPr>
            </a:br>
            <a:r>
              <a:rPr lang="en-US" sz="1400" dirty="0" smtClean="0">
                <a:latin typeface="+mn-lt"/>
              </a:rPr>
              <a:t>So the data will not change .</a:t>
            </a:r>
            <a:br>
              <a:rPr lang="en-US" sz="1400" dirty="0" smtClean="0">
                <a:latin typeface="+mn-lt"/>
              </a:rPr>
            </a:br>
            <a:r>
              <a:rPr lang="en-US" sz="1400" dirty="0" smtClean="0">
                <a:latin typeface="+mn-lt"/>
              </a:rPr>
              <a:t>Hence it is a Recoverable Schedule.</a:t>
            </a:r>
            <a:endParaRPr lang="en-US" sz="1400" dirty="0">
              <a:latin typeface="+mn-lt"/>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In a recoverable schedule, no committed transaction ever needs to be rolled back, hence committed transactions are durable</a:t>
            </a:r>
          </a:p>
          <a:p>
            <a:r>
              <a:rPr lang="en-US" sz="2400" b="1" dirty="0" smtClean="0"/>
              <a:t>cascading rollback (or cascading abort)</a:t>
            </a:r>
            <a:endParaRPr lang="en-US" sz="2400" dirty="0" smtClean="0"/>
          </a:p>
          <a:p>
            <a:r>
              <a:rPr lang="en-US" sz="2400" dirty="0" smtClean="0"/>
              <a:t>This is illustrated in schedule </a:t>
            </a:r>
            <a:r>
              <a:rPr lang="en-US" sz="2400" i="1" dirty="0" smtClean="0"/>
              <a:t>Se, where transaction T2 has to be rolled back because it read item X </a:t>
            </a:r>
            <a:r>
              <a:rPr lang="en-US" sz="2400" dirty="0" smtClean="0"/>
              <a:t>from </a:t>
            </a:r>
            <a:r>
              <a:rPr lang="en-US" sz="2400" i="1" dirty="0" smtClean="0"/>
              <a:t>T1, and T1 then aborted.</a:t>
            </a:r>
            <a:endParaRPr lang="en-US" sz="2400" dirty="0" smtClean="0"/>
          </a:p>
          <a:p>
            <a:r>
              <a:rPr lang="pt-BR" sz="2800" i="1" dirty="0"/>
              <a:t>S</a:t>
            </a:r>
            <a:r>
              <a:rPr lang="pt-BR" sz="2000" i="1" dirty="0"/>
              <a:t>c</a:t>
            </a:r>
            <a:r>
              <a:rPr lang="pt-BR" sz="2800" dirty="0"/>
              <a:t>: </a:t>
            </a:r>
            <a:r>
              <a:rPr lang="pt-BR" sz="2800" i="1" dirty="0"/>
              <a:t>r</a:t>
            </a:r>
            <a:r>
              <a:rPr lang="pt-BR" sz="2000" dirty="0"/>
              <a:t>1</a:t>
            </a:r>
            <a:r>
              <a:rPr lang="pt-BR" sz="2800" dirty="0"/>
              <a:t>(</a:t>
            </a:r>
            <a:r>
              <a:rPr lang="pt-BR" sz="2800" i="1" dirty="0"/>
              <a:t>X</a:t>
            </a:r>
            <a:r>
              <a:rPr lang="pt-BR" sz="2800" dirty="0"/>
              <a:t>); </a:t>
            </a:r>
            <a:r>
              <a:rPr lang="pt-BR" sz="2800" i="1" dirty="0"/>
              <a:t>w</a:t>
            </a:r>
            <a:r>
              <a:rPr lang="pt-BR" sz="2000" dirty="0"/>
              <a:t>1</a:t>
            </a:r>
            <a:r>
              <a:rPr lang="pt-BR" sz="2800" dirty="0"/>
              <a:t>(</a:t>
            </a:r>
            <a:r>
              <a:rPr lang="pt-BR" sz="2800" i="1" dirty="0"/>
              <a:t>X</a:t>
            </a:r>
            <a:r>
              <a:rPr lang="pt-BR" sz="2800" dirty="0"/>
              <a:t>); </a:t>
            </a:r>
            <a:r>
              <a:rPr lang="pt-BR" sz="2800" i="1" dirty="0"/>
              <a:t>r</a:t>
            </a:r>
            <a:r>
              <a:rPr lang="pt-BR" sz="2000" dirty="0"/>
              <a:t>2</a:t>
            </a:r>
            <a:r>
              <a:rPr lang="pt-BR" sz="2800" dirty="0"/>
              <a:t>(</a:t>
            </a:r>
            <a:r>
              <a:rPr lang="pt-BR" sz="2800" i="1" dirty="0"/>
              <a:t>X</a:t>
            </a:r>
            <a:r>
              <a:rPr lang="pt-BR" sz="2800" dirty="0"/>
              <a:t>); </a:t>
            </a:r>
            <a:r>
              <a:rPr lang="pt-BR" sz="2800" i="1" dirty="0"/>
              <a:t>r</a:t>
            </a:r>
            <a:r>
              <a:rPr lang="pt-BR" sz="2000" dirty="0"/>
              <a:t>1</a:t>
            </a:r>
            <a:r>
              <a:rPr lang="pt-BR" sz="2800" dirty="0"/>
              <a:t>(</a:t>
            </a:r>
            <a:r>
              <a:rPr lang="pt-BR" sz="2800" i="1" dirty="0"/>
              <a:t>Y</a:t>
            </a:r>
            <a:r>
              <a:rPr lang="pt-BR" sz="2800" dirty="0"/>
              <a:t>); </a:t>
            </a:r>
            <a:r>
              <a:rPr lang="pt-BR" sz="2800" i="1" dirty="0"/>
              <a:t>w</a:t>
            </a:r>
            <a:r>
              <a:rPr lang="pt-BR" sz="2000" dirty="0"/>
              <a:t>2</a:t>
            </a:r>
            <a:r>
              <a:rPr lang="pt-BR" sz="2800" dirty="0"/>
              <a:t>(</a:t>
            </a:r>
            <a:r>
              <a:rPr lang="pt-BR" sz="2800" i="1" dirty="0"/>
              <a:t>X</a:t>
            </a:r>
            <a:r>
              <a:rPr lang="pt-BR" sz="2800" dirty="0"/>
              <a:t>); </a:t>
            </a:r>
            <a:r>
              <a:rPr lang="pt-BR" sz="2800" i="1" dirty="0"/>
              <a:t>c</a:t>
            </a:r>
            <a:r>
              <a:rPr lang="pt-BR" sz="2000" dirty="0"/>
              <a:t>2</a:t>
            </a:r>
            <a:r>
              <a:rPr lang="pt-BR" sz="2800" dirty="0"/>
              <a:t>; </a:t>
            </a:r>
            <a:r>
              <a:rPr lang="pt-BR" sz="2800" i="1" dirty="0"/>
              <a:t>a</a:t>
            </a:r>
            <a:r>
              <a:rPr lang="pt-BR" sz="2000" dirty="0"/>
              <a:t>1</a:t>
            </a:r>
            <a:r>
              <a:rPr lang="pt-BR" sz="2800" dirty="0"/>
              <a:t>;</a:t>
            </a:r>
          </a:p>
          <a:p>
            <a:r>
              <a:rPr lang="pl-PL" sz="2800" i="1" dirty="0"/>
              <a:t>S</a:t>
            </a:r>
            <a:r>
              <a:rPr lang="pl-PL" sz="2000" i="1" dirty="0"/>
              <a:t>d</a:t>
            </a:r>
            <a:r>
              <a:rPr lang="pl-PL" sz="2800" dirty="0"/>
              <a:t>: </a:t>
            </a:r>
            <a:r>
              <a:rPr lang="pl-PL" sz="2800" i="1" dirty="0"/>
              <a:t>r</a:t>
            </a:r>
            <a:r>
              <a:rPr lang="pl-PL" sz="2000" dirty="0"/>
              <a:t>1</a:t>
            </a:r>
            <a:r>
              <a:rPr lang="pl-PL" sz="2800" dirty="0"/>
              <a:t>(</a:t>
            </a:r>
            <a:r>
              <a:rPr lang="pl-PL" sz="2800" i="1" dirty="0"/>
              <a:t>X</a:t>
            </a:r>
            <a:r>
              <a:rPr lang="pl-PL" sz="2800" dirty="0"/>
              <a:t>); </a:t>
            </a:r>
            <a:r>
              <a:rPr lang="pl-PL" sz="2800" i="1" dirty="0"/>
              <a:t>w</a:t>
            </a:r>
            <a:r>
              <a:rPr lang="pl-PL" sz="2000" dirty="0"/>
              <a:t>1</a:t>
            </a:r>
            <a:r>
              <a:rPr lang="pl-PL" sz="2800" dirty="0"/>
              <a:t>(</a:t>
            </a:r>
            <a:r>
              <a:rPr lang="pl-PL" sz="2800" i="1" dirty="0"/>
              <a:t>X</a:t>
            </a:r>
            <a:r>
              <a:rPr lang="pl-PL" sz="2800" dirty="0"/>
              <a:t>); </a:t>
            </a:r>
            <a:r>
              <a:rPr lang="pl-PL" sz="2800" i="1" dirty="0"/>
              <a:t>r</a:t>
            </a:r>
            <a:r>
              <a:rPr lang="pl-PL" sz="2000" dirty="0"/>
              <a:t>2</a:t>
            </a:r>
            <a:r>
              <a:rPr lang="pl-PL" sz="2800" dirty="0"/>
              <a:t>(</a:t>
            </a:r>
            <a:r>
              <a:rPr lang="pl-PL" sz="2800" i="1" dirty="0"/>
              <a:t>X</a:t>
            </a:r>
            <a:r>
              <a:rPr lang="pl-PL" sz="2800" dirty="0"/>
              <a:t>); </a:t>
            </a:r>
            <a:r>
              <a:rPr lang="pl-PL" sz="2800" i="1" dirty="0"/>
              <a:t>r</a:t>
            </a:r>
            <a:r>
              <a:rPr lang="pl-PL" sz="2000" dirty="0"/>
              <a:t>1</a:t>
            </a:r>
            <a:r>
              <a:rPr lang="pl-PL" sz="2800" dirty="0"/>
              <a:t>(</a:t>
            </a:r>
            <a:r>
              <a:rPr lang="pl-PL" sz="2800" i="1" dirty="0"/>
              <a:t>Y</a:t>
            </a:r>
            <a:r>
              <a:rPr lang="pl-PL" sz="2800" dirty="0"/>
              <a:t>); </a:t>
            </a:r>
            <a:r>
              <a:rPr lang="pl-PL" sz="2800" i="1" dirty="0"/>
              <a:t>w</a:t>
            </a:r>
            <a:r>
              <a:rPr lang="pl-PL" sz="2000" dirty="0"/>
              <a:t>2</a:t>
            </a:r>
            <a:r>
              <a:rPr lang="pl-PL" sz="2800" dirty="0"/>
              <a:t>(</a:t>
            </a:r>
            <a:r>
              <a:rPr lang="pl-PL" sz="2800" i="1" dirty="0"/>
              <a:t>X</a:t>
            </a:r>
            <a:r>
              <a:rPr lang="pl-PL" sz="2800" dirty="0"/>
              <a:t>); </a:t>
            </a:r>
            <a:r>
              <a:rPr lang="pl-PL" sz="2800" i="1" dirty="0"/>
              <a:t>w</a:t>
            </a:r>
            <a:r>
              <a:rPr lang="pl-PL" sz="2000" dirty="0"/>
              <a:t>1</a:t>
            </a:r>
            <a:r>
              <a:rPr lang="pl-PL" sz="2800" dirty="0"/>
              <a:t>(</a:t>
            </a:r>
            <a:r>
              <a:rPr lang="pl-PL" sz="2800" i="1" dirty="0"/>
              <a:t>Y</a:t>
            </a:r>
            <a:r>
              <a:rPr lang="pl-PL" sz="2800" dirty="0"/>
              <a:t>); </a:t>
            </a:r>
            <a:r>
              <a:rPr lang="pl-PL" sz="2800" i="1" dirty="0"/>
              <a:t>c</a:t>
            </a:r>
            <a:r>
              <a:rPr lang="pl-PL" sz="2000" dirty="0"/>
              <a:t>1</a:t>
            </a:r>
            <a:r>
              <a:rPr lang="pl-PL" sz="2800" dirty="0"/>
              <a:t>; </a:t>
            </a:r>
            <a:r>
              <a:rPr lang="pl-PL" sz="2800" i="1" dirty="0"/>
              <a:t>c</a:t>
            </a:r>
            <a:r>
              <a:rPr lang="pl-PL" sz="2000" dirty="0"/>
              <a:t>2</a:t>
            </a:r>
            <a:r>
              <a:rPr lang="pl-PL" sz="2800" dirty="0"/>
              <a:t>;</a:t>
            </a:r>
          </a:p>
          <a:p>
            <a:r>
              <a:rPr lang="pt-BR" sz="2800" i="1" dirty="0"/>
              <a:t>S</a:t>
            </a:r>
            <a:r>
              <a:rPr lang="pt-BR" sz="2000" i="1" dirty="0"/>
              <a:t>e</a:t>
            </a:r>
            <a:r>
              <a:rPr lang="pt-BR" sz="2800" dirty="0"/>
              <a:t>: </a:t>
            </a:r>
            <a:r>
              <a:rPr lang="pt-BR" sz="2800" i="1" dirty="0"/>
              <a:t>r</a:t>
            </a:r>
            <a:r>
              <a:rPr lang="pt-BR" sz="2000" dirty="0"/>
              <a:t>1</a:t>
            </a:r>
            <a:r>
              <a:rPr lang="pt-BR" sz="2800" dirty="0"/>
              <a:t>(</a:t>
            </a:r>
            <a:r>
              <a:rPr lang="pt-BR" sz="2800" i="1" dirty="0"/>
              <a:t>X</a:t>
            </a:r>
            <a:r>
              <a:rPr lang="pt-BR" sz="2800" dirty="0"/>
              <a:t>); </a:t>
            </a:r>
            <a:r>
              <a:rPr lang="pt-BR" sz="2800" i="1" dirty="0"/>
              <a:t>w</a:t>
            </a:r>
            <a:r>
              <a:rPr lang="pt-BR" sz="2000" dirty="0"/>
              <a:t>1</a:t>
            </a:r>
            <a:r>
              <a:rPr lang="pt-BR" sz="2800" dirty="0"/>
              <a:t>(</a:t>
            </a:r>
            <a:r>
              <a:rPr lang="pt-BR" sz="2800" i="1" dirty="0"/>
              <a:t>X</a:t>
            </a:r>
            <a:r>
              <a:rPr lang="pt-BR" sz="2800" dirty="0"/>
              <a:t>); </a:t>
            </a:r>
            <a:r>
              <a:rPr lang="pt-BR" sz="2800" i="1" dirty="0"/>
              <a:t>r</a:t>
            </a:r>
            <a:r>
              <a:rPr lang="pt-BR" sz="2000" dirty="0"/>
              <a:t>2</a:t>
            </a:r>
            <a:r>
              <a:rPr lang="pt-BR" sz="2800" dirty="0"/>
              <a:t>(</a:t>
            </a:r>
            <a:r>
              <a:rPr lang="pt-BR" sz="2800" i="1" dirty="0"/>
              <a:t>X</a:t>
            </a:r>
            <a:r>
              <a:rPr lang="pt-BR" sz="2800" dirty="0"/>
              <a:t>); </a:t>
            </a:r>
            <a:r>
              <a:rPr lang="pt-BR" sz="2800" i="1" dirty="0"/>
              <a:t>r</a:t>
            </a:r>
            <a:r>
              <a:rPr lang="pt-BR" sz="2000" dirty="0"/>
              <a:t>1</a:t>
            </a:r>
            <a:r>
              <a:rPr lang="pt-BR" sz="2800" dirty="0"/>
              <a:t>(</a:t>
            </a:r>
            <a:r>
              <a:rPr lang="pt-BR" sz="2800" i="1" dirty="0"/>
              <a:t>Y</a:t>
            </a:r>
            <a:r>
              <a:rPr lang="pt-BR" sz="2800" dirty="0"/>
              <a:t>); </a:t>
            </a:r>
            <a:r>
              <a:rPr lang="pt-BR" sz="2800" i="1" dirty="0"/>
              <a:t>w</a:t>
            </a:r>
            <a:r>
              <a:rPr lang="pt-BR" sz="2000" dirty="0"/>
              <a:t>2</a:t>
            </a:r>
            <a:r>
              <a:rPr lang="pt-BR" sz="2800" dirty="0"/>
              <a:t>(</a:t>
            </a:r>
            <a:r>
              <a:rPr lang="pt-BR" sz="2800" i="1" dirty="0"/>
              <a:t>X</a:t>
            </a:r>
            <a:r>
              <a:rPr lang="pt-BR" sz="2800" dirty="0"/>
              <a:t>); </a:t>
            </a:r>
            <a:r>
              <a:rPr lang="pt-BR" sz="2800" i="1" dirty="0"/>
              <a:t>w</a:t>
            </a:r>
            <a:r>
              <a:rPr lang="pt-BR" sz="2000" dirty="0"/>
              <a:t>1</a:t>
            </a:r>
            <a:r>
              <a:rPr lang="pt-BR" sz="2800" dirty="0"/>
              <a:t>(</a:t>
            </a:r>
            <a:r>
              <a:rPr lang="pt-BR" sz="2800" i="1" dirty="0"/>
              <a:t>Y</a:t>
            </a:r>
            <a:r>
              <a:rPr lang="pt-BR" sz="2800" dirty="0"/>
              <a:t>); </a:t>
            </a:r>
            <a:r>
              <a:rPr lang="pt-BR" sz="2800" i="1" dirty="0"/>
              <a:t>a</a:t>
            </a:r>
            <a:r>
              <a:rPr lang="pt-BR" sz="2000" dirty="0"/>
              <a:t>1</a:t>
            </a:r>
            <a:r>
              <a:rPr lang="pt-BR" sz="2800" dirty="0"/>
              <a:t>; </a:t>
            </a:r>
            <a:r>
              <a:rPr lang="pt-BR" sz="2800" i="1" dirty="0"/>
              <a:t>a</a:t>
            </a:r>
            <a:r>
              <a:rPr lang="pt-BR" sz="2000" dirty="0"/>
              <a:t>2</a:t>
            </a:r>
            <a:r>
              <a:rPr lang="pt-BR" sz="2800" dirty="0"/>
              <a:t>;</a:t>
            </a:r>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Cascading means when the effect of one thing is migrated to other</a:t>
            </a:r>
          </a:p>
          <a:p>
            <a:r>
              <a:rPr lang="en-US" sz="1400" dirty="0" smtClean="0"/>
              <a:t>In S1, reading and writing of T1, T2 and T3 is dependent</a:t>
            </a:r>
            <a:br>
              <a:rPr lang="en-US" sz="1400" dirty="0" smtClean="0"/>
            </a:br>
            <a:r>
              <a:rPr lang="en-US" sz="1400" dirty="0" smtClean="0"/>
              <a:t>S1: R1(X)W1(X) R2(X)W2(X) R3(X)W3(X)</a:t>
            </a:r>
            <a:br>
              <a:rPr lang="en-US" sz="1400" dirty="0" smtClean="0"/>
            </a:br>
            <a:r>
              <a:rPr lang="en-US" sz="1400" dirty="0" smtClean="0"/>
              <a:t>since T1 fails so T2 and T3 will also fail because of dependency</a:t>
            </a:r>
          </a:p>
          <a:p>
            <a:r>
              <a:rPr lang="en-US" sz="1400" dirty="0" smtClean="0"/>
              <a:t>This is called Cascading Abort as all the transactions are aborting one by one</a:t>
            </a:r>
          </a:p>
          <a:p>
            <a:r>
              <a:rPr lang="en-US" sz="1400" dirty="0" smtClean="0"/>
              <a:t>Also Cascading Rollback will occur</a:t>
            </a:r>
          </a:p>
          <a:p>
            <a:pPr lvl="1"/>
            <a:endParaRPr lang="en-US" dirty="0" smtClean="0"/>
          </a:p>
        </p:txBody>
      </p:sp>
      <p:graphicFrame>
        <p:nvGraphicFramePr>
          <p:cNvPr id="5" name="Table 4"/>
          <p:cNvGraphicFramePr>
            <a:graphicFrameLocks noGrp="1"/>
          </p:cNvGraphicFramePr>
          <p:nvPr/>
        </p:nvGraphicFramePr>
        <p:xfrm>
          <a:off x="6553200" y="3566160"/>
          <a:ext cx="2590800" cy="3291840"/>
        </p:xfrm>
        <a:graphic>
          <a:graphicData uri="http://schemas.openxmlformats.org/drawingml/2006/table">
            <a:tbl>
              <a:tblPr firstRow="1" bandRow="1">
                <a:tableStyleId>{073A0DAA-6AF3-43AB-8588-CEC1D06C72B9}</a:tableStyleId>
              </a:tblPr>
              <a:tblGrid>
                <a:gridCol w="863600"/>
                <a:gridCol w="863600"/>
                <a:gridCol w="863600"/>
              </a:tblGrid>
              <a:tr h="339436">
                <a:tc gridSpan="3">
                  <a:txBody>
                    <a:bodyPr/>
                    <a:lstStyle/>
                    <a:p>
                      <a:r>
                        <a:rPr lang="en-US" dirty="0" smtClean="0"/>
                        <a:t>Schedule  (S1)</a:t>
                      </a:r>
                      <a:endParaRPr lang="en-US" dirty="0"/>
                    </a:p>
                  </a:txBody>
                  <a:tcPr/>
                </a:tc>
                <a:tc hMerge="1">
                  <a:txBody>
                    <a:bodyPr/>
                    <a:lstStyle/>
                    <a:p>
                      <a:endParaRPr lang="en-US" dirty="0"/>
                    </a:p>
                  </a:txBody>
                  <a:tcPr/>
                </a:tc>
                <a:tc hMerge="1">
                  <a:txBody>
                    <a:bodyPr/>
                    <a:lstStyle/>
                    <a:p>
                      <a:endParaRPr lang="en-US" dirty="0"/>
                    </a:p>
                  </a:txBody>
                  <a:tcPr/>
                </a:tc>
              </a:tr>
              <a:tr h="339436">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T3</a:t>
                      </a:r>
                    </a:p>
                  </a:txBody>
                  <a:tcPr/>
                </a:tc>
              </a:tr>
              <a:tr h="339436">
                <a:tc>
                  <a:txBody>
                    <a:bodyPr/>
                    <a:lstStyle/>
                    <a:p>
                      <a:r>
                        <a:rPr lang="en-US" dirty="0" smtClean="0"/>
                        <a:t>R(X)</a:t>
                      </a:r>
                      <a:endParaRPr lang="en-US" dirty="0"/>
                    </a:p>
                  </a:txBody>
                  <a:tcPr/>
                </a:tc>
                <a:tc>
                  <a:txBody>
                    <a:bodyPr/>
                    <a:lstStyle/>
                    <a:p>
                      <a:endParaRPr lang="en-US" dirty="0"/>
                    </a:p>
                  </a:txBody>
                  <a:tcPr/>
                </a:tc>
                <a:tc>
                  <a:txBody>
                    <a:bodyPr/>
                    <a:lstStyle/>
                    <a:p>
                      <a:endParaRPr lang="en-US" dirty="0"/>
                    </a:p>
                  </a:txBody>
                  <a:tcPr/>
                </a:tc>
              </a:tr>
              <a:tr h="339436">
                <a:tc>
                  <a:txBody>
                    <a:bodyPr/>
                    <a:lstStyle/>
                    <a:p>
                      <a:r>
                        <a:rPr lang="en-US" dirty="0" smtClean="0"/>
                        <a:t>W(X)</a:t>
                      </a:r>
                      <a:endParaRPr lang="en-US" dirty="0"/>
                    </a:p>
                  </a:txBody>
                  <a:tcPr/>
                </a:tc>
                <a:tc>
                  <a:txBody>
                    <a:bodyPr/>
                    <a:lstStyle/>
                    <a:p>
                      <a:endParaRPr lang="en-US" dirty="0"/>
                    </a:p>
                  </a:txBody>
                  <a:tcPr/>
                </a:tc>
                <a:tc>
                  <a:txBody>
                    <a:bodyPr/>
                    <a:lstStyle/>
                    <a:p>
                      <a:endParaRPr lang="en-US" dirty="0"/>
                    </a:p>
                  </a:txBody>
                  <a:tcPr/>
                </a:tc>
              </a:tr>
              <a:tr h="339436">
                <a:tc>
                  <a:txBody>
                    <a:bodyPr/>
                    <a:lstStyle/>
                    <a:p>
                      <a:endParaRPr lang="en-US" dirty="0"/>
                    </a:p>
                  </a:txBody>
                  <a:tcPr/>
                </a:tc>
                <a:tc>
                  <a:txBody>
                    <a:bodyPr/>
                    <a:lstStyle/>
                    <a:p>
                      <a:r>
                        <a:rPr lang="en-US" dirty="0" smtClean="0"/>
                        <a:t>R(X)</a:t>
                      </a:r>
                      <a:endParaRPr lang="en-US" dirty="0"/>
                    </a:p>
                  </a:txBody>
                  <a:tcPr/>
                </a:tc>
                <a:tc>
                  <a:txBody>
                    <a:bodyPr/>
                    <a:lstStyle/>
                    <a:p>
                      <a:endParaRPr lang="en-US" dirty="0"/>
                    </a:p>
                  </a:txBody>
                  <a:tcPr/>
                </a:tc>
              </a:tr>
              <a:tr h="339436">
                <a:tc>
                  <a:txBody>
                    <a:bodyPr/>
                    <a:lstStyle/>
                    <a:p>
                      <a:endParaRPr lang="en-US" dirty="0"/>
                    </a:p>
                  </a:txBody>
                  <a:tcPr/>
                </a:tc>
                <a:tc>
                  <a:txBody>
                    <a:bodyPr/>
                    <a:lstStyle/>
                    <a:p>
                      <a:r>
                        <a:rPr lang="en-US" dirty="0" smtClean="0"/>
                        <a:t>W(X)</a:t>
                      </a:r>
                      <a:endParaRPr lang="en-US" dirty="0"/>
                    </a:p>
                  </a:txBody>
                  <a:tcPr/>
                </a:tc>
                <a:tc>
                  <a:txBody>
                    <a:bodyPr/>
                    <a:lstStyle/>
                    <a:p>
                      <a:endParaRPr lang="en-US" dirty="0"/>
                    </a:p>
                  </a:txBody>
                  <a:tcPr/>
                </a:tc>
              </a:tr>
              <a:tr h="339436">
                <a:tc>
                  <a:txBody>
                    <a:bodyPr/>
                    <a:lstStyle/>
                    <a:p>
                      <a:endParaRPr lang="en-US" dirty="0"/>
                    </a:p>
                  </a:txBody>
                  <a:tcPr/>
                </a:tc>
                <a:tc>
                  <a:txBody>
                    <a:bodyPr/>
                    <a:lstStyle/>
                    <a:p>
                      <a:endParaRPr lang="en-US" dirty="0"/>
                    </a:p>
                  </a:txBody>
                  <a:tcPr/>
                </a:tc>
                <a:tc>
                  <a:txBody>
                    <a:bodyPr/>
                    <a:lstStyle/>
                    <a:p>
                      <a:r>
                        <a:rPr lang="en-US" dirty="0" smtClean="0"/>
                        <a:t>R(X)</a:t>
                      </a:r>
                      <a:endParaRPr lang="en-US" dirty="0"/>
                    </a:p>
                  </a:txBody>
                  <a:tcPr/>
                </a:tc>
              </a:tr>
              <a:tr h="339436">
                <a:tc>
                  <a:txBody>
                    <a:bodyPr/>
                    <a:lstStyle/>
                    <a:p>
                      <a:endParaRPr lang="en-US" dirty="0"/>
                    </a:p>
                  </a:txBody>
                  <a:tcPr/>
                </a:tc>
                <a:tc>
                  <a:txBody>
                    <a:bodyPr/>
                    <a:lstStyle/>
                    <a:p>
                      <a:endParaRPr lang="en-US" dirty="0"/>
                    </a:p>
                  </a:txBody>
                  <a:tcPr/>
                </a:tc>
                <a:tc>
                  <a:txBody>
                    <a:bodyPr/>
                    <a:lstStyle/>
                    <a:p>
                      <a:r>
                        <a:rPr lang="en-US" dirty="0" smtClean="0"/>
                        <a:t>W(X)</a:t>
                      </a:r>
                      <a:endParaRPr lang="en-US" dirty="0"/>
                    </a:p>
                  </a:txBody>
                  <a:tcPr/>
                </a:tc>
              </a:tr>
              <a:tr h="339436">
                <a:tc>
                  <a:txBody>
                    <a:bodyPr/>
                    <a:lstStyle/>
                    <a:p>
                      <a:r>
                        <a:rPr lang="en-US" dirty="0" smtClean="0"/>
                        <a:t>fail</a:t>
                      </a:r>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1400" dirty="0" smtClean="0"/>
              <a:t>In S2, reading and writing of T1, T2 and T3 is independent</a:t>
            </a:r>
            <a:br>
              <a:rPr lang="en-US" sz="1400" dirty="0" smtClean="0"/>
            </a:br>
            <a:r>
              <a:rPr lang="en-US" sz="1400" dirty="0" smtClean="0"/>
              <a:t>as T2 and T3 are reading values which are committed</a:t>
            </a:r>
          </a:p>
          <a:p>
            <a:r>
              <a:rPr lang="en-US" sz="1400" dirty="0" smtClean="0"/>
              <a:t>This is called </a:t>
            </a:r>
            <a:r>
              <a:rPr lang="en-US" sz="1400" dirty="0" err="1" smtClean="0"/>
              <a:t>Cascadeless</a:t>
            </a:r>
            <a:r>
              <a:rPr lang="en-US" sz="1400" dirty="0" smtClean="0"/>
              <a:t> Schedule because cascading abort cannot be done here</a:t>
            </a:r>
          </a:p>
          <a:p>
            <a:r>
              <a:rPr lang="en-US" sz="1400" dirty="0" smtClean="0"/>
              <a:t>Transactions in this case do not suffer from dirty read problem</a:t>
            </a:r>
          </a:p>
          <a:p>
            <a:endParaRPr lang="en-US" dirty="0" smtClean="0"/>
          </a:p>
        </p:txBody>
      </p:sp>
      <p:graphicFrame>
        <p:nvGraphicFramePr>
          <p:cNvPr id="4" name="Table 3"/>
          <p:cNvGraphicFramePr>
            <a:graphicFrameLocks noGrp="1"/>
          </p:cNvGraphicFramePr>
          <p:nvPr/>
        </p:nvGraphicFramePr>
        <p:xfrm>
          <a:off x="5867400" y="2834640"/>
          <a:ext cx="3276600" cy="4023360"/>
        </p:xfrm>
        <a:graphic>
          <a:graphicData uri="http://schemas.openxmlformats.org/drawingml/2006/table">
            <a:tbl>
              <a:tblPr firstRow="1" bandRow="1">
                <a:tableStyleId>{073A0DAA-6AF3-43AB-8588-CEC1D06C72B9}</a:tableStyleId>
              </a:tblPr>
              <a:tblGrid>
                <a:gridCol w="1092200"/>
                <a:gridCol w="1092200"/>
                <a:gridCol w="1092200"/>
              </a:tblGrid>
              <a:tr h="343551">
                <a:tc gridSpan="3">
                  <a:txBody>
                    <a:bodyPr/>
                    <a:lstStyle/>
                    <a:p>
                      <a:r>
                        <a:rPr lang="en-US" dirty="0" smtClean="0"/>
                        <a:t>Schedule  (S2)</a:t>
                      </a:r>
                      <a:endParaRPr lang="en-US" dirty="0"/>
                    </a:p>
                  </a:txBody>
                  <a:tcPr/>
                </a:tc>
                <a:tc hMerge="1">
                  <a:txBody>
                    <a:bodyPr/>
                    <a:lstStyle/>
                    <a:p>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c>
                  <a:txBody>
                    <a:bodyPr/>
                    <a:lstStyle/>
                    <a:p>
                      <a:pPr algn="ctr"/>
                      <a:r>
                        <a:rPr lang="en-US" b="1" dirty="0" smtClean="0"/>
                        <a:t>T3</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c>
                  <a:txBody>
                    <a:bodyPr/>
                    <a:lstStyle/>
                    <a:p>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R(X)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Commit</a:t>
                      </a:r>
                      <a:endParaRPr lang="en-US" dirty="0"/>
                    </a:p>
                  </a:txBody>
                  <a:tcPr/>
                </a:tc>
                <a:tc>
                  <a:txBody>
                    <a:bodyPr/>
                    <a:lstStyle/>
                    <a:p>
                      <a:endParaRPr lang="en-US" dirty="0"/>
                    </a:p>
                  </a:txBody>
                  <a:tcPr/>
                </a:tc>
              </a:tr>
              <a:tr h="343551">
                <a:tc>
                  <a:txBody>
                    <a:bodyPr/>
                    <a:lstStyle/>
                    <a:p>
                      <a:endParaRPr lang="en-US" dirty="0"/>
                    </a:p>
                  </a:txBody>
                  <a:tcPr/>
                </a:tc>
                <a:tc>
                  <a:txBody>
                    <a:bodyPr/>
                    <a:lstStyle/>
                    <a:p>
                      <a:endParaRPr lang="en-US" dirty="0"/>
                    </a:p>
                  </a:txBody>
                  <a:tcPr/>
                </a:tc>
                <a:tc>
                  <a:txBody>
                    <a:bodyPr/>
                    <a:lstStyle/>
                    <a:p>
                      <a:r>
                        <a:rPr lang="en-US" dirty="0" smtClean="0"/>
                        <a:t>R(X)</a:t>
                      </a:r>
                      <a:endParaRPr lang="en-US" dirty="0"/>
                    </a:p>
                  </a:txBody>
                  <a:tcPr/>
                </a:tc>
              </a:tr>
              <a:tr h="343551">
                <a:tc>
                  <a:txBody>
                    <a:bodyPr/>
                    <a:lstStyle/>
                    <a:p>
                      <a:endParaRPr lang="en-US" dirty="0"/>
                    </a:p>
                  </a:txBody>
                  <a:tcPr/>
                </a:tc>
                <a:tc>
                  <a:txBody>
                    <a:bodyPr/>
                    <a:lstStyle/>
                    <a:p>
                      <a:endParaRPr lang="en-US" dirty="0"/>
                    </a:p>
                  </a:txBody>
                  <a:tcPr/>
                </a:tc>
                <a:tc>
                  <a:txBody>
                    <a:bodyPr/>
                    <a:lstStyle/>
                    <a:p>
                      <a:r>
                        <a:rPr lang="en-US" dirty="0" smtClean="0"/>
                        <a:t>W(X)</a:t>
                      </a:r>
                      <a:endParaRPr lang="en-US" dirty="0"/>
                    </a:p>
                  </a:txBody>
                  <a:tcPr/>
                </a:tc>
              </a:tr>
              <a:tr h="137160">
                <a:tc>
                  <a:txBody>
                    <a:bodyPr/>
                    <a:lstStyle/>
                    <a:p>
                      <a:endParaRPr lang="en-US" dirty="0"/>
                    </a:p>
                  </a:txBody>
                  <a:tcPr/>
                </a:tc>
                <a:tc>
                  <a:txBody>
                    <a:bodyPr/>
                    <a:lstStyle/>
                    <a:p>
                      <a:endParaRPr lang="en-US" dirty="0"/>
                    </a:p>
                  </a:txBody>
                  <a:tcPr/>
                </a:tc>
                <a:tc>
                  <a:txBody>
                    <a:bodyPr/>
                    <a:lstStyle/>
                    <a:p>
                      <a:r>
                        <a:rPr lang="en-US" dirty="0" smtClean="0"/>
                        <a:t>Commit</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1400" dirty="0" smtClean="0"/>
              <a:t>In </a:t>
            </a:r>
            <a:r>
              <a:rPr lang="en-US" sz="1400" dirty="0" err="1" smtClean="0"/>
              <a:t>Cascadeless</a:t>
            </a:r>
            <a:r>
              <a:rPr lang="en-US" sz="1400" dirty="0" smtClean="0"/>
              <a:t> Schedule, writing to data item can be allowed before Commit (See T1 and T2) [but Read is not allowed]</a:t>
            </a:r>
          </a:p>
          <a:p>
            <a:r>
              <a:rPr lang="en-US" sz="1400" dirty="0" smtClean="0"/>
              <a:t>S1 is thus a </a:t>
            </a:r>
            <a:r>
              <a:rPr lang="en-US" sz="1400" dirty="0" err="1" smtClean="0"/>
              <a:t>Cascadeless</a:t>
            </a:r>
            <a:r>
              <a:rPr lang="en-US" sz="1400" dirty="0" smtClean="0"/>
              <a:t> Schedule but it is not a  “Strict Schedule” as it allows Write Operation by some other transaction to the same data item X</a:t>
            </a:r>
          </a:p>
          <a:p>
            <a:r>
              <a:rPr lang="en-US" sz="1400" dirty="0" smtClean="0"/>
              <a:t>Strict Schedule is a “Serial Schedule” only if we are  walking over a single Data Item X.</a:t>
            </a:r>
          </a:p>
          <a:p>
            <a:r>
              <a:rPr lang="en-US" sz="1400" dirty="0" smtClean="0"/>
              <a:t>Hence, S1 is also a Serial Schedule while S2 is not (although S2 is </a:t>
            </a:r>
            <a:r>
              <a:rPr lang="en-US" sz="1400" dirty="0" err="1" smtClean="0"/>
              <a:t>Cascadeless</a:t>
            </a:r>
            <a:r>
              <a:rPr lang="en-US" sz="1400" dirty="0" smtClean="0"/>
              <a:t> Schedule)</a:t>
            </a:r>
          </a:p>
          <a:p>
            <a:endParaRPr lang="en-US" sz="1400" dirty="0" smtClean="0"/>
          </a:p>
          <a:p>
            <a:r>
              <a:rPr lang="en-US" sz="1600" dirty="0" smtClean="0"/>
              <a:t>Strict Schedule are </a:t>
            </a:r>
            <a:r>
              <a:rPr lang="en-US" sz="1600" dirty="0" err="1" smtClean="0"/>
              <a:t>Cascadeless</a:t>
            </a:r>
            <a:r>
              <a:rPr lang="en-US" sz="1600" dirty="0" smtClean="0"/>
              <a:t> Schedule</a:t>
            </a:r>
          </a:p>
          <a:p>
            <a:r>
              <a:rPr lang="en-US" sz="1600" dirty="0" err="1" smtClean="0"/>
              <a:t>Cascadeless</a:t>
            </a:r>
            <a:r>
              <a:rPr lang="en-US" sz="1600" dirty="0" smtClean="0"/>
              <a:t> Schedule are Recoverable Schedule</a:t>
            </a:r>
          </a:p>
        </p:txBody>
      </p:sp>
      <p:graphicFrame>
        <p:nvGraphicFramePr>
          <p:cNvPr id="4" name="Table 3"/>
          <p:cNvGraphicFramePr>
            <a:graphicFrameLocks noGrp="1"/>
          </p:cNvGraphicFramePr>
          <p:nvPr/>
        </p:nvGraphicFramePr>
        <p:xfrm>
          <a:off x="6959600" y="3931920"/>
          <a:ext cx="2184400" cy="2926080"/>
        </p:xfrm>
        <a:graphic>
          <a:graphicData uri="http://schemas.openxmlformats.org/drawingml/2006/table">
            <a:tbl>
              <a:tblPr firstRow="1" bandRow="1">
                <a:tableStyleId>{073A0DAA-6AF3-43AB-8588-CEC1D06C72B9}</a:tableStyleId>
              </a:tblPr>
              <a:tblGrid>
                <a:gridCol w="1092200"/>
                <a:gridCol w="1092200"/>
              </a:tblGrid>
              <a:tr h="243840">
                <a:tc gridSpan="2">
                  <a:txBody>
                    <a:bodyPr/>
                    <a:lstStyle/>
                    <a:p>
                      <a:r>
                        <a:rPr lang="en-US" dirty="0" smtClean="0"/>
                        <a:t>Schedule  (S2)</a:t>
                      </a:r>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W(Y)</a:t>
                      </a:r>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r>
              <a:tr h="343551">
                <a:tc>
                  <a:txBody>
                    <a:bodyPr/>
                    <a:lstStyle/>
                    <a:p>
                      <a:endParaRPr lang="en-US" dirty="0"/>
                    </a:p>
                  </a:txBody>
                  <a:tcPr/>
                </a:tc>
                <a:tc>
                  <a:txBody>
                    <a:bodyPr/>
                    <a:lstStyle/>
                    <a:p>
                      <a:r>
                        <a:rPr lang="en-US" dirty="0" smtClean="0"/>
                        <a:t>R(X)</a:t>
                      </a:r>
                      <a:endParaRPr lang="en-US" dirty="0"/>
                    </a:p>
                  </a:txBody>
                  <a:tcPr/>
                </a:tc>
              </a:tr>
            </a:tbl>
          </a:graphicData>
        </a:graphic>
      </p:graphicFrame>
      <p:graphicFrame>
        <p:nvGraphicFramePr>
          <p:cNvPr id="5" name="Table 4"/>
          <p:cNvGraphicFramePr>
            <a:graphicFrameLocks noGrp="1"/>
          </p:cNvGraphicFramePr>
          <p:nvPr/>
        </p:nvGraphicFramePr>
        <p:xfrm>
          <a:off x="0" y="4297680"/>
          <a:ext cx="2184400" cy="2560320"/>
        </p:xfrm>
        <a:graphic>
          <a:graphicData uri="http://schemas.openxmlformats.org/drawingml/2006/table">
            <a:tbl>
              <a:tblPr firstRow="1" bandRow="1">
                <a:tableStyleId>{073A0DAA-6AF3-43AB-8588-CEC1D06C72B9}</a:tableStyleId>
              </a:tblPr>
              <a:tblGrid>
                <a:gridCol w="1092200"/>
                <a:gridCol w="1092200"/>
              </a:tblGrid>
              <a:tr h="343551">
                <a:tc gridSpan="2">
                  <a:txBody>
                    <a:bodyPr/>
                    <a:lstStyle/>
                    <a:p>
                      <a:r>
                        <a:rPr lang="en-US" dirty="0" smtClean="0"/>
                        <a:t>Schedule  (S1)</a:t>
                      </a:r>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r>
              <a:tr h="343551">
                <a:tc>
                  <a:txBody>
                    <a:bodyPr/>
                    <a:lstStyle/>
                    <a:p>
                      <a:endParaRPr lang="en-US" dirty="0"/>
                    </a:p>
                  </a:txBody>
                  <a:tcPr/>
                </a:tc>
                <a:tc>
                  <a:txBody>
                    <a:bodyPr/>
                    <a:lstStyle/>
                    <a:p>
                      <a:r>
                        <a:rPr lang="en-US" dirty="0" smtClean="0"/>
                        <a:t>R(X)</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Single-User Versus Multiuser Systems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DBMS is single-user if at most one user at a time can use the system</a:t>
            </a:r>
          </a:p>
          <a:p>
            <a:r>
              <a:rPr lang="en-US" dirty="0" smtClean="0"/>
              <a:t>it is multiuser if many users can use the system concurrently</a:t>
            </a:r>
          </a:p>
          <a:p>
            <a:r>
              <a:rPr lang="en-US" dirty="0" smtClean="0"/>
              <a:t>Single-user DBMSs are mostly restricted to personal computer systems</a:t>
            </a:r>
          </a:p>
          <a:p>
            <a:pPr lvl="1"/>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Characterizing Schedules Based on Serializability</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Serial Scheduling</a:t>
            </a:r>
          </a:p>
          <a:p>
            <a:pPr lvl="1"/>
            <a:r>
              <a:rPr lang="en-US" sz="2000" dirty="0" smtClean="0"/>
              <a:t>Suppose we have multiple transactions </a:t>
            </a:r>
            <a:r>
              <a:rPr lang="en-US" sz="2000" smtClean="0"/>
              <a:t>and they </a:t>
            </a:r>
            <a:r>
              <a:rPr lang="en-US" sz="2000" dirty="0" smtClean="0"/>
              <a:t>all are going to be executed one by one. This is called “Serial Scheduling”</a:t>
            </a:r>
          </a:p>
          <a:p>
            <a:pPr lvl="1"/>
            <a:r>
              <a:rPr lang="en-US" sz="2000" dirty="0" smtClean="0"/>
              <a:t>Disadvantages:</a:t>
            </a:r>
          </a:p>
          <a:p>
            <a:pPr lvl="2"/>
            <a:r>
              <a:rPr lang="en-US" sz="1800" dirty="0" smtClean="0"/>
              <a:t>Restricts Concurrency</a:t>
            </a:r>
          </a:p>
          <a:p>
            <a:pPr lvl="2"/>
            <a:r>
              <a:rPr lang="en-US" sz="1800" dirty="0" smtClean="0"/>
              <a:t>Causes waste of resources</a:t>
            </a:r>
          </a:p>
          <a:p>
            <a:pPr lvl="2"/>
            <a:r>
              <a:rPr lang="en-US" sz="1800" dirty="0" smtClean="0"/>
              <a:t>Smaller transactions may need to  wait for long</a:t>
            </a:r>
          </a:p>
          <a:p>
            <a:endParaRPr lang="en-US" sz="200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Non-Serial Scheduling</a:t>
            </a:r>
          </a:p>
          <a:p>
            <a:pPr lvl="1"/>
            <a:r>
              <a:rPr lang="en-US" sz="2000" dirty="0" smtClean="0"/>
              <a:t>When multiple transactions are being executed in mixed orders then it is called “non-Serial Scheduling”</a:t>
            </a:r>
          </a:p>
          <a:p>
            <a:endParaRPr lang="en-US" sz="2200" dirty="0" smtClean="0"/>
          </a:p>
          <a:p>
            <a:r>
              <a:rPr lang="en-US" sz="2200" dirty="0" smtClean="0"/>
              <a:t>Serializability is a concept that focuses that the outcome of a schedule should be correct…</a:t>
            </a:r>
          </a:p>
          <a:p>
            <a:r>
              <a:rPr lang="en-US" sz="2200" dirty="0" smtClean="0"/>
              <a:t>Schedule S of n transactions is </a:t>
            </a:r>
            <a:r>
              <a:rPr lang="en-US" sz="2200" dirty="0" err="1" smtClean="0"/>
              <a:t>Serializable</a:t>
            </a:r>
            <a:r>
              <a:rPr lang="en-US" sz="2200" dirty="0" smtClean="0"/>
              <a:t> if it is equivalent  to some other Serial Schedule of the same n transactions</a:t>
            </a:r>
          </a:p>
          <a:p>
            <a:pPr lvl="1"/>
            <a:r>
              <a:rPr lang="en-US" sz="2000" dirty="0" smtClean="0"/>
              <a:t>So depending upon the equivalence, we have several types of Serialization</a:t>
            </a:r>
          </a:p>
          <a:p>
            <a:pPr lvl="1"/>
            <a:endParaRPr lang="en-US" sz="2000" dirty="0" smtClean="0"/>
          </a:p>
          <a:p>
            <a:r>
              <a:rPr lang="en-US" sz="2200" dirty="0" smtClean="0"/>
              <a:t>But when are two schedules considered equivalent? </a:t>
            </a:r>
          </a:p>
          <a:p>
            <a:endParaRPr lang="en-US" sz="22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There are several ways to define schedule equivalence</a:t>
            </a:r>
          </a:p>
          <a:p>
            <a:endParaRPr lang="en-US" sz="2400" dirty="0" smtClean="0"/>
          </a:p>
          <a:p>
            <a:r>
              <a:rPr lang="en-US" sz="2400" dirty="0" smtClean="0"/>
              <a:t>The simplest but least satisfactory definition involves comparing the effects of the schedules on the database</a:t>
            </a:r>
          </a:p>
          <a:p>
            <a:endParaRPr lang="en-US" sz="2400" dirty="0" smtClean="0"/>
          </a:p>
          <a:p>
            <a:r>
              <a:rPr lang="en-US" sz="2400" dirty="0" smtClean="0"/>
              <a:t>Two schedules are </a:t>
            </a:r>
            <a:r>
              <a:rPr lang="en-US" sz="2400" b="1" dirty="0" smtClean="0"/>
              <a:t>result equivalent</a:t>
            </a:r>
            <a:r>
              <a:rPr lang="en-US" sz="2400" dirty="0" smtClean="0"/>
              <a:t> if they produce the same final state of the database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pPr lvl="1"/>
            <a:r>
              <a:rPr lang="en-US" sz="2200" dirty="0" smtClean="0"/>
              <a:t>However, two different schedules may accidentally produce the same final </a:t>
            </a:r>
            <a:r>
              <a:rPr lang="en-US" sz="2400" dirty="0" smtClean="0"/>
              <a:t>state</a:t>
            </a:r>
            <a:br>
              <a:rPr lang="en-US" sz="2400" dirty="0" smtClean="0"/>
            </a:br>
            <a:r>
              <a:rPr lang="en-US" sz="2200" dirty="0" smtClean="0"/>
              <a:t>For example, in Figure 21.6, schedules S1 and S2 will produce the same final database state if they execute on a database with an initial value of X = 100; </a:t>
            </a:r>
          </a:p>
          <a:p>
            <a:pPr lvl="1"/>
            <a:r>
              <a:rPr lang="en-US" sz="2200" dirty="0" smtClean="0"/>
              <a:t>however, for other initial values of X, the schedules are not result equivalent</a:t>
            </a:r>
          </a:p>
          <a:p>
            <a:pPr lvl="1"/>
            <a:r>
              <a:rPr lang="en-US" sz="2200" dirty="0" smtClean="0"/>
              <a:t>Also the schedules execute different transactions, so they definitely should not be considered equivalent. </a:t>
            </a:r>
          </a:p>
          <a:p>
            <a:pPr lvl="1"/>
            <a:r>
              <a:rPr lang="en-US" sz="2200" dirty="0" smtClean="0"/>
              <a:t>Hence, result equivalence alone cannot be used to define equivalence of schedules</a:t>
            </a:r>
          </a:p>
        </p:txBody>
      </p:sp>
      <p:pic>
        <p:nvPicPr>
          <p:cNvPr id="1026" name="Picture 2"/>
          <p:cNvPicPr>
            <a:picLocks noChangeAspect="1" noChangeArrowheads="1"/>
          </p:cNvPicPr>
          <p:nvPr/>
        </p:nvPicPr>
        <p:blipFill>
          <a:blip r:embed="rId2"/>
          <a:srcRect/>
          <a:stretch>
            <a:fillRect/>
          </a:stretch>
        </p:blipFill>
        <p:spPr bwMode="auto">
          <a:xfrm>
            <a:off x="2626468" y="0"/>
            <a:ext cx="6517532" cy="114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If the operations are applied to same data items in the same order, the schedules are equivalent</a:t>
            </a:r>
          </a:p>
          <a:p>
            <a:r>
              <a:rPr lang="en-US" sz="2400" dirty="0" smtClean="0"/>
              <a:t>Two definitions of equivalence of schedules are generally used: </a:t>
            </a:r>
          </a:p>
          <a:p>
            <a:pPr marL="548640" lvl="2" indent="-274320">
              <a:buClr>
                <a:schemeClr val="accent3"/>
              </a:buClr>
              <a:buSzPct val="95000"/>
            </a:pPr>
            <a:r>
              <a:rPr lang="en-US" dirty="0" smtClean="0"/>
              <a:t>conflict equivalence</a:t>
            </a:r>
          </a:p>
          <a:p>
            <a:pPr marL="548640" lvl="2" indent="-274320">
              <a:buClr>
                <a:schemeClr val="accent3"/>
              </a:buClr>
              <a:buSzPct val="95000"/>
            </a:pPr>
            <a:r>
              <a:rPr lang="en-US" dirty="0" smtClean="0"/>
              <a:t>view equivalence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pPr marL="274320" lvl="1" indent="-274320">
              <a:buClr>
                <a:schemeClr val="accent3"/>
              </a:buClr>
              <a:buSzPct val="95000"/>
            </a:pPr>
            <a:r>
              <a:rPr lang="en-US" dirty="0" smtClean="0"/>
              <a:t>Conflict Equivalence</a:t>
            </a:r>
          </a:p>
          <a:p>
            <a:pPr marL="548640" lvl="2" indent="-274320">
              <a:buClr>
                <a:schemeClr val="accent3"/>
              </a:buClr>
              <a:buSzPct val="95000"/>
            </a:pPr>
            <a:r>
              <a:rPr lang="en-US" dirty="0" smtClean="0"/>
              <a:t>Two schedules are said to be conflict equivalent if the order of any two conflicting operations is the same in both schedules</a:t>
            </a:r>
          </a:p>
          <a:p>
            <a:pPr marL="548640" lvl="2" indent="-274320">
              <a:buClr>
                <a:schemeClr val="accent3"/>
              </a:buClr>
              <a:buSzPct val="95000"/>
            </a:pPr>
            <a:r>
              <a:rPr lang="en-US" dirty="0" smtClean="0"/>
              <a:t>If two conflicting operations are applied in different orders in two schedules, the effect can be different on the database or on the transactions in the schedule,</a:t>
            </a:r>
          </a:p>
          <a:p>
            <a:pPr marL="548640" lvl="2" indent="-274320">
              <a:buClr>
                <a:schemeClr val="accent3"/>
              </a:buClr>
              <a:buSzPct val="95000"/>
            </a:pPr>
            <a:r>
              <a:rPr lang="en-US" dirty="0" smtClean="0"/>
              <a:t>hence the schedules cannot be conflict equivalent, in </a:t>
            </a:r>
            <a:r>
              <a:rPr lang="en-US" smtClean="0"/>
              <a:t>such case</a:t>
            </a:r>
            <a:endParaRPr lang="en-US"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Non-serial,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200" dirty="0" smtClean="0"/>
              <a:t>Conflict Serializability</a:t>
            </a:r>
          </a:p>
          <a:p>
            <a:pPr lvl="1"/>
            <a:r>
              <a:rPr lang="en-US" sz="2000" dirty="0" smtClean="0"/>
              <a:t>If some Schedule is conflict equivalent  to some other Serial Schedule then we call it Conflict Seralizability</a:t>
            </a:r>
          </a:p>
          <a:p>
            <a:pPr lvl="1"/>
            <a:r>
              <a:rPr lang="en-US" sz="2000" dirty="0" smtClean="0"/>
              <a:t>For Example, given a Schedule S</a:t>
            </a:r>
            <a:br>
              <a:rPr lang="en-US" sz="2000" dirty="0" smtClean="0"/>
            </a:br>
            <a:r>
              <a:rPr lang="en-US" sz="2000" dirty="0" smtClean="0"/>
              <a:t>S: 		R1(X) R2(X) W1(X) R1(Y) W2(X) W1(Y)</a:t>
            </a:r>
          </a:p>
          <a:p>
            <a:pPr lvl="1"/>
            <a:r>
              <a:rPr lang="en-US" sz="2000" dirty="0" smtClean="0"/>
              <a:t>First, we need to find conflict in this schedule</a:t>
            </a:r>
          </a:p>
          <a:p>
            <a:pPr lvl="1"/>
            <a:r>
              <a:rPr lang="en-US" sz="2000" dirty="0" smtClean="0">
                <a:solidFill>
                  <a:srgbClr val="FF0000"/>
                </a:solidFill>
              </a:rPr>
              <a:t>Conflict is same data item, in different transaction and one write operation</a:t>
            </a:r>
          </a:p>
          <a:p>
            <a:pPr lvl="1"/>
            <a:r>
              <a:rPr lang="en-US" sz="2000" dirty="0" smtClean="0"/>
              <a:t>So conflicting operations can be: </a:t>
            </a:r>
          </a:p>
          <a:p>
            <a:pPr lvl="2"/>
            <a:r>
              <a:rPr lang="en-US" sz="1800" dirty="0" smtClean="0"/>
              <a:t>R1(X) and W2(X) </a:t>
            </a:r>
          </a:p>
          <a:p>
            <a:pPr lvl="2"/>
            <a:r>
              <a:rPr lang="en-US" sz="1800" dirty="0" smtClean="0"/>
              <a:t>R2(X) and W1(X) </a:t>
            </a:r>
          </a:p>
          <a:p>
            <a:pPr lvl="2"/>
            <a:r>
              <a:rPr lang="en-US" sz="1800" dirty="0" smtClean="0"/>
              <a:t>W1(X) and W2(X) </a:t>
            </a:r>
          </a:p>
          <a:p>
            <a:pPr lvl="2"/>
            <a:endParaRPr lang="en-US" sz="1700" dirty="0" smtClean="0"/>
          </a:p>
          <a:p>
            <a:pPr lvl="1"/>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dirty="0" smtClean="0"/>
              <a:t>Now, if we can find a Serial Schedule in which we have order of conflicting operations same as here, then the given schedule is Conflict </a:t>
            </a:r>
            <a:r>
              <a:rPr lang="en-US" sz="2200" dirty="0" err="1" smtClean="0"/>
              <a:t>Serializable</a:t>
            </a:r>
            <a:endParaRPr lang="en-US" sz="2200" dirty="0" smtClean="0"/>
          </a:p>
          <a:p>
            <a:pPr lvl="1"/>
            <a:r>
              <a:rPr lang="en-US" sz="2000" dirty="0" smtClean="0"/>
              <a:t>In the given example, we have two transactions, therefore one Serial Schedule can be T1T2: </a:t>
            </a:r>
            <a:br>
              <a:rPr lang="en-US" sz="2000" dirty="0" smtClean="0"/>
            </a:br>
            <a:r>
              <a:rPr lang="en-US" sz="2000" dirty="0" smtClean="0"/>
              <a:t> </a:t>
            </a:r>
            <a:r>
              <a:rPr lang="en-US" sz="2000" dirty="0" err="1" smtClean="0"/>
              <a:t>Sr</a:t>
            </a:r>
            <a:r>
              <a:rPr lang="en-US" sz="2000" dirty="0" smtClean="0"/>
              <a:t>: 	R1(X) W1(X) R1(Y) W1(Y) R2(X) W2(X)</a:t>
            </a:r>
          </a:p>
          <a:p>
            <a:pPr lvl="1"/>
            <a:r>
              <a:rPr lang="en-US" sz="2000" dirty="0" smtClean="0"/>
              <a:t> </a:t>
            </a:r>
            <a:br>
              <a:rPr lang="en-US" sz="2000" dirty="0" smtClean="0"/>
            </a:br>
            <a:r>
              <a:rPr lang="en-US" sz="2000" dirty="0" smtClean="0"/>
              <a:t>So conflicting operations can be: </a:t>
            </a:r>
          </a:p>
          <a:p>
            <a:pPr lvl="2"/>
            <a:r>
              <a:rPr lang="en-US" sz="1800" dirty="0" smtClean="0"/>
              <a:t>R1(X) and W2(X) </a:t>
            </a:r>
          </a:p>
          <a:p>
            <a:pPr lvl="2"/>
            <a:r>
              <a:rPr lang="en-US" sz="1800" dirty="0" smtClean="0"/>
              <a:t>W1(X) and R2(X) </a:t>
            </a:r>
          </a:p>
          <a:p>
            <a:pPr lvl="2"/>
            <a:r>
              <a:rPr lang="en-US" sz="1800" dirty="0" smtClean="0"/>
              <a:t>W1(X) and W2(X)</a:t>
            </a:r>
          </a:p>
          <a:p>
            <a:pPr marL="274320" lvl="1" indent="-274320">
              <a:buClr>
                <a:schemeClr val="accent3"/>
              </a:buClr>
              <a:buSzPct val="95000"/>
            </a:pPr>
            <a:endParaRPr lang="en-US" sz="2200" dirty="0" smtClean="0"/>
          </a:p>
          <a:p>
            <a:pPr marL="274320" lvl="1" indent="-274320">
              <a:buClr>
                <a:schemeClr val="accent3"/>
              </a:buClr>
              <a:buSzPct val="95000"/>
            </a:pPr>
            <a:r>
              <a:rPr lang="en-US" sz="2200" dirty="0" smtClean="0"/>
              <a:t>Hence the Schedule S is not Conflict </a:t>
            </a:r>
            <a:r>
              <a:rPr lang="en-US" sz="2200" dirty="0" err="1" smtClean="0"/>
              <a:t>Serializable</a:t>
            </a:r>
            <a:endParaRPr lang="en-US" sz="2200"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Testing for Conflict Serializability of a Schedule</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b="1" dirty="0" smtClean="0"/>
              <a:t>Precedence Graphs</a:t>
            </a:r>
            <a:r>
              <a:rPr lang="en-US" sz="2200" dirty="0" smtClean="0"/>
              <a:t> are designed to Test Conflict </a:t>
            </a:r>
            <a:r>
              <a:rPr lang="en-US" sz="2200" dirty="0" err="1" smtClean="0"/>
              <a:t>Serilizability</a:t>
            </a:r>
            <a:endParaRPr lang="en-US" sz="2200" dirty="0" smtClean="0"/>
          </a:p>
          <a:p>
            <a:r>
              <a:rPr lang="en-US" sz="2200" b="1" dirty="0" smtClean="0"/>
              <a:t>Precedence Graphs</a:t>
            </a:r>
            <a:r>
              <a:rPr lang="en-US" sz="2200" dirty="0" smtClean="0"/>
              <a:t> are also called </a:t>
            </a:r>
            <a:r>
              <a:rPr lang="en-US" sz="2200" b="1" dirty="0" smtClean="0"/>
              <a:t>Serialization Graph</a:t>
            </a:r>
            <a:endParaRPr lang="en-US" sz="2200" dirty="0" smtClean="0"/>
          </a:p>
          <a:p>
            <a:r>
              <a:rPr lang="en-US" sz="2200" dirty="0" smtClean="0"/>
              <a:t>It is a </a:t>
            </a:r>
            <a:r>
              <a:rPr lang="en-US" sz="2200" b="1" dirty="0" smtClean="0"/>
              <a:t>directed graph G = (N, E) </a:t>
            </a:r>
            <a:r>
              <a:rPr lang="en-US" sz="2200" dirty="0" smtClean="0"/>
              <a:t>that consists of </a:t>
            </a:r>
          </a:p>
          <a:p>
            <a:pPr lvl="1"/>
            <a:r>
              <a:rPr lang="en-US" sz="2200" dirty="0" smtClean="0"/>
              <a:t>set of nodes N = {T1, T2, ..., </a:t>
            </a:r>
            <a:r>
              <a:rPr lang="en-US" sz="2200" dirty="0" err="1" smtClean="0"/>
              <a:t>Tn</a:t>
            </a:r>
            <a:r>
              <a:rPr lang="en-US" sz="2200" dirty="0" smtClean="0"/>
              <a:t> } and </a:t>
            </a:r>
          </a:p>
          <a:p>
            <a:pPr lvl="1"/>
            <a:r>
              <a:rPr lang="en-US" sz="2200" dirty="0" smtClean="0"/>
              <a:t>set of directed edges E = {e1, e2, ..., </a:t>
            </a:r>
            <a:r>
              <a:rPr lang="en-US" sz="2200" dirty="0" err="1" smtClean="0"/>
              <a:t>em</a:t>
            </a:r>
            <a:r>
              <a:rPr lang="en-US" sz="2200" dirty="0" smtClean="0"/>
              <a:t> }</a:t>
            </a:r>
          </a:p>
          <a:p>
            <a:r>
              <a:rPr lang="en-US" sz="2200" dirty="0" smtClean="0"/>
              <a:t>There is one node in the graph for each transaction Ti in the schedule</a:t>
            </a:r>
          </a:p>
          <a:p>
            <a:r>
              <a:rPr lang="en-US" sz="2200" dirty="0" smtClean="0"/>
              <a:t>Each edge </a:t>
            </a:r>
            <a:r>
              <a:rPr lang="en-US" sz="2200" dirty="0" err="1" smtClean="0"/>
              <a:t>ei</a:t>
            </a:r>
            <a:r>
              <a:rPr lang="en-US" sz="2200" dirty="0" smtClean="0"/>
              <a:t> in the graph is of the form (</a:t>
            </a:r>
            <a:r>
              <a:rPr lang="en-US" sz="2200" dirty="0" err="1" smtClean="0"/>
              <a:t>Tj→Tk</a:t>
            </a:r>
            <a:r>
              <a:rPr lang="en-US" sz="2200" dirty="0" smtClean="0"/>
              <a:t> ), 1 ≤ j ≤ n, 1 ≤ k ≤ n, where </a:t>
            </a:r>
            <a:r>
              <a:rPr lang="en-US" sz="2200" dirty="0" err="1" smtClean="0"/>
              <a:t>Tj</a:t>
            </a:r>
            <a:r>
              <a:rPr lang="en-US" sz="2200" dirty="0" smtClean="0"/>
              <a:t> is the starting node of </a:t>
            </a:r>
            <a:r>
              <a:rPr lang="en-US" sz="2200" dirty="0" err="1" smtClean="0"/>
              <a:t>ei</a:t>
            </a:r>
            <a:r>
              <a:rPr lang="en-US" sz="2200" dirty="0" smtClean="0"/>
              <a:t> and </a:t>
            </a:r>
            <a:r>
              <a:rPr lang="en-US" sz="2200" dirty="0" err="1" smtClean="0"/>
              <a:t>Tk</a:t>
            </a:r>
            <a:r>
              <a:rPr lang="en-US" sz="2200" dirty="0" smtClean="0"/>
              <a:t> is the ending node of </a:t>
            </a:r>
            <a:r>
              <a:rPr lang="en-US" sz="2200" dirty="0" err="1" smtClean="0"/>
              <a:t>ei</a:t>
            </a:r>
            <a:endParaRPr lang="en-US" sz="2200" dirty="0" smtClean="0"/>
          </a:p>
          <a:p>
            <a:r>
              <a:rPr lang="en-US" sz="2200" dirty="0" smtClean="0"/>
              <a:t>Such an edge from node </a:t>
            </a:r>
            <a:r>
              <a:rPr lang="en-US" sz="2200" dirty="0" err="1" smtClean="0"/>
              <a:t>Tj</a:t>
            </a:r>
            <a:r>
              <a:rPr lang="en-US" sz="2200" dirty="0" smtClean="0"/>
              <a:t> to node </a:t>
            </a:r>
            <a:r>
              <a:rPr lang="en-US" sz="2200" dirty="0" err="1" smtClean="0"/>
              <a:t>Tk</a:t>
            </a:r>
            <a:r>
              <a:rPr lang="en-US" sz="2200" dirty="0" smtClean="0"/>
              <a:t> is created by the algorithm if one of the operations in </a:t>
            </a:r>
            <a:r>
              <a:rPr lang="en-US" sz="2200" dirty="0" err="1" smtClean="0"/>
              <a:t>Tj</a:t>
            </a:r>
            <a:r>
              <a:rPr lang="en-US" sz="2200" dirty="0" smtClean="0"/>
              <a:t> appears in the schedule before some conflicting operation in </a:t>
            </a:r>
            <a:r>
              <a:rPr lang="en-US" sz="2200" dirty="0" err="1" smtClean="0"/>
              <a:t>Tk</a:t>
            </a:r>
            <a:endParaRPr lang="en-US" sz="22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is an executing program that includes one or more database access operations</a:t>
            </a:r>
          </a:p>
          <a:p>
            <a:r>
              <a:rPr lang="en-US" dirty="0" smtClean="0"/>
              <a:t>Transactions may change the contents of database</a:t>
            </a:r>
          </a:p>
          <a:p>
            <a:r>
              <a:rPr lang="en-US" dirty="0" smtClean="0"/>
              <a:t>DB operations that form a transaction can either be embedded within an application program or they can be specified interactively via a high-level query language like SQL</a:t>
            </a:r>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000" b="1" dirty="0" smtClean="0"/>
              <a:t>Algorithm 21.1. </a:t>
            </a:r>
            <a:r>
              <a:rPr lang="en-US" sz="2000" dirty="0" smtClean="0"/>
              <a:t>Testing Conflict Serializability of a Schedule </a:t>
            </a:r>
            <a:r>
              <a:rPr lang="en-US" sz="2000" i="1" dirty="0" smtClean="0"/>
              <a:t>S</a:t>
            </a:r>
          </a:p>
          <a:p>
            <a:r>
              <a:rPr lang="en-US" sz="2000" dirty="0" smtClean="0"/>
              <a:t>1. For each transaction </a:t>
            </a:r>
            <a:r>
              <a:rPr lang="en-US" sz="2000" i="1" dirty="0" smtClean="0"/>
              <a:t>Ti participating in schedule S, create a node labeled Ti </a:t>
            </a:r>
            <a:r>
              <a:rPr lang="en-US" sz="2000" dirty="0" smtClean="0"/>
              <a:t>in the precedence graph.</a:t>
            </a:r>
          </a:p>
          <a:p>
            <a:r>
              <a:rPr lang="en-US" sz="2000" dirty="0" smtClean="0"/>
              <a:t>2. For each case in </a:t>
            </a:r>
            <a:r>
              <a:rPr lang="en-US" sz="2000" i="1" dirty="0" smtClean="0"/>
              <a:t>S where </a:t>
            </a:r>
            <a:r>
              <a:rPr lang="en-US" sz="2000" i="1" dirty="0" err="1" smtClean="0"/>
              <a:t>Tj</a:t>
            </a:r>
            <a:r>
              <a:rPr lang="en-US" sz="2000" i="1" dirty="0" smtClean="0"/>
              <a:t> executes a </a:t>
            </a:r>
            <a:r>
              <a:rPr lang="en-US" sz="2000" i="1" dirty="0" err="1" smtClean="0"/>
              <a:t>read_item</a:t>
            </a:r>
            <a:r>
              <a:rPr lang="en-US" sz="2000" i="1" dirty="0" smtClean="0"/>
              <a:t>(X) after Ti executes a </a:t>
            </a:r>
            <a:r>
              <a:rPr lang="en-US" sz="2000" dirty="0" err="1" smtClean="0"/>
              <a:t>write_item</a:t>
            </a:r>
            <a:r>
              <a:rPr lang="en-US" sz="2000" dirty="0" smtClean="0"/>
              <a:t>(</a:t>
            </a:r>
            <a:r>
              <a:rPr lang="en-US" sz="2000" i="1" dirty="0" smtClean="0"/>
              <a:t>X), create an edge (Ti→ </a:t>
            </a:r>
            <a:r>
              <a:rPr lang="en-US" sz="2000" i="1" dirty="0" err="1" smtClean="0"/>
              <a:t>Tj</a:t>
            </a:r>
            <a:r>
              <a:rPr lang="en-US" sz="2000" i="1" dirty="0" smtClean="0"/>
              <a:t>) in the precedence graph.</a:t>
            </a:r>
          </a:p>
          <a:p>
            <a:r>
              <a:rPr lang="en-US" sz="2000" dirty="0" smtClean="0"/>
              <a:t>3. For each case in </a:t>
            </a:r>
            <a:r>
              <a:rPr lang="en-US" sz="2000" i="1" dirty="0" smtClean="0"/>
              <a:t>S where </a:t>
            </a:r>
            <a:r>
              <a:rPr lang="en-US" sz="2000" i="1" dirty="0" err="1" smtClean="0"/>
              <a:t>Tj</a:t>
            </a:r>
            <a:r>
              <a:rPr lang="en-US" sz="2000" i="1" dirty="0" smtClean="0"/>
              <a:t> executes a </a:t>
            </a:r>
            <a:r>
              <a:rPr lang="en-US" sz="2000" i="1" dirty="0" err="1" smtClean="0"/>
              <a:t>write_item</a:t>
            </a:r>
            <a:r>
              <a:rPr lang="en-US" sz="2000" i="1" dirty="0" smtClean="0"/>
              <a:t>(X) after Ti executes a </a:t>
            </a:r>
            <a:r>
              <a:rPr lang="en-US" sz="2000" dirty="0" err="1" smtClean="0"/>
              <a:t>read_item</a:t>
            </a:r>
            <a:r>
              <a:rPr lang="en-US" sz="2000" dirty="0" smtClean="0"/>
              <a:t>(</a:t>
            </a:r>
            <a:r>
              <a:rPr lang="en-US" sz="2000" i="1" dirty="0" smtClean="0"/>
              <a:t>X), create an edge (</a:t>
            </a:r>
            <a:r>
              <a:rPr lang="en-US" sz="2000" i="1" dirty="0" err="1" smtClean="0"/>
              <a:t>Ti→Tj</a:t>
            </a:r>
            <a:r>
              <a:rPr lang="en-US" sz="2000" i="1" dirty="0" smtClean="0"/>
              <a:t>) in the precedence graph.</a:t>
            </a:r>
          </a:p>
          <a:p>
            <a:r>
              <a:rPr lang="en-US" sz="2000" dirty="0" smtClean="0"/>
              <a:t>4. For each case in </a:t>
            </a:r>
            <a:r>
              <a:rPr lang="en-US" sz="2000" i="1" dirty="0" smtClean="0"/>
              <a:t>S where </a:t>
            </a:r>
            <a:r>
              <a:rPr lang="en-US" sz="2000" i="1" dirty="0" err="1" smtClean="0"/>
              <a:t>Tj</a:t>
            </a:r>
            <a:r>
              <a:rPr lang="en-US" sz="2000" i="1" dirty="0" smtClean="0"/>
              <a:t> executes a </a:t>
            </a:r>
            <a:r>
              <a:rPr lang="en-US" sz="2000" i="1" dirty="0" err="1" smtClean="0"/>
              <a:t>write_item</a:t>
            </a:r>
            <a:r>
              <a:rPr lang="en-US" sz="2000" i="1" dirty="0" smtClean="0"/>
              <a:t>(X) after Ti executes a </a:t>
            </a:r>
            <a:r>
              <a:rPr lang="en-US" sz="2000" dirty="0" err="1" smtClean="0"/>
              <a:t>write_item</a:t>
            </a:r>
            <a:r>
              <a:rPr lang="en-US" sz="2000" dirty="0" smtClean="0"/>
              <a:t>(</a:t>
            </a:r>
            <a:r>
              <a:rPr lang="en-US" sz="2000" i="1" dirty="0" smtClean="0"/>
              <a:t>X), create an edge (Ti→ </a:t>
            </a:r>
            <a:r>
              <a:rPr lang="en-US" sz="2000" i="1" dirty="0" err="1" smtClean="0"/>
              <a:t>Tj</a:t>
            </a:r>
            <a:r>
              <a:rPr lang="en-US" sz="2000" i="1" dirty="0" smtClean="0"/>
              <a:t>) in the precedence graph.</a:t>
            </a:r>
          </a:p>
          <a:p>
            <a:r>
              <a:rPr lang="en-US" sz="2000" dirty="0" smtClean="0"/>
              <a:t>5. The schedule </a:t>
            </a:r>
            <a:r>
              <a:rPr lang="en-US" sz="2000" i="1" dirty="0" smtClean="0"/>
              <a:t>S is </a:t>
            </a:r>
            <a:r>
              <a:rPr lang="en-US" sz="2000" i="1" dirty="0" err="1" smtClean="0"/>
              <a:t>serializable</a:t>
            </a:r>
            <a:r>
              <a:rPr lang="en-US" sz="2000" i="1" dirty="0" smtClean="0"/>
              <a:t> if and only if the precedence graph has no </a:t>
            </a:r>
            <a:r>
              <a:rPr lang="en-US" sz="2000" dirty="0" smtClean="0"/>
              <a:t>cycles.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000" dirty="0" smtClean="0"/>
              <a:t>A </a:t>
            </a:r>
            <a:r>
              <a:rPr lang="en-US" sz="2000" b="1" dirty="0" smtClean="0"/>
              <a:t>cycle in a directed graph is a sequence of edges </a:t>
            </a:r>
            <a:r>
              <a:rPr lang="en-US" sz="2000" b="1" i="1" dirty="0" smtClean="0"/>
              <a:t>C = ((</a:t>
            </a:r>
            <a:r>
              <a:rPr lang="en-US" sz="2000" b="1" i="1" dirty="0" err="1" smtClean="0"/>
              <a:t>Tj</a:t>
            </a:r>
            <a:r>
              <a:rPr lang="en-US" sz="2000" b="1" i="1" dirty="0" smtClean="0"/>
              <a:t>→ </a:t>
            </a:r>
            <a:r>
              <a:rPr lang="en-US" sz="2000" i="1" dirty="0" err="1" smtClean="0"/>
              <a:t>Tk</a:t>
            </a:r>
            <a:r>
              <a:rPr lang="en-US" sz="2000" i="1" dirty="0" smtClean="0"/>
              <a:t>), (</a:t>
            </a:r>
            <a:r>
              <a:rPr lang="en-US" sz="2000" i="1" dirty="0" err="1" smtClean="0"/>
              <a:t>Tk</a:t>
            </a:r>
            <a:r>
              <a:rPr lang="en-US" sz="2000" i="1" dirty="0" smtClean="0"/>
              <a:t> → </a:t>
            </a:r>
            <a:r>
              <a:rPr lang="en-US" sz="2000" i="1" dirty="0" err="1" smtClean="0"/>
              <a:t>Tp</a:t>
            </a:r>
            <a:r>
              <a:rPr lang="en-US" sz="2000" i="1" dirty="0" smtClean="0"/>
              <a:t>), ..., (Ti → </a:t>
            </a:r>
            <a:r>
              <a:rPr lang="en-US" sz="2000" i="1" dirty="0" err="1" smtClean="0"/>
              <a:t>Tj</a:t>
            </a:r>
            <a:r>
              <a:rPr lang="en-US" sz="2000" i="1" dirty="0" smtClean="0"/>
              <a:t>)) with the property that the starting node of each </a:t>
            </a:r>
            <a:r>
              <a:rPr lang="en-US" sz="2000" dirty="0" smtClean="0"/>
              <a:t>edge—except the first edge—is the same as the ending node of the previous edge, and the starting node of the first edge is the same as the ending node of the last edge (the sequence starts and ends at the same node)</a:t>
            </a:r>
          </a:p>
          <a:p>
            <a:endParaRPr lang="en-US" sz="2000"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b="1" dirty="0" smtClean="0"/>
              <a:t>Example:</a:t>
            </a:r>
            <a:r>
              <a:rPr lang="en-US" sz="2200" dirty="0" smtClean="0"/>
              <a:t> Consider a Schedule</a:t>
            </a:r>
            <a:br>
              <a:rPr lang="en-US" sz="2200" dirty="0" smtClean="0"/>
            </a:br>
            <a:r>
              <a:rPr lang="en-US" sz="2200" dirty="0" smtClean="0"/>
              <a:t>S: 	R1(X)  R2(X) W1(X) R1(Y) W2(X) W1(Y)</a:t>
            </a:r>
          </a:p>
          <a:p>
            <a:r>
              <a:rPr lang="en-US" sz="2200" dirty="0" smtClean="0"/>
              <a:t>Construct Nodes</a:t>
            </a:r>
          </a:p>
          <a:p>
            <a:pPr lvl="1"/>
            <a:r>
              <a:rPr lang="en-US" sz="2000" dirty="0" smtClean="0"/>
              <a:t>No. of Nodes = No. of Transactions</a:t>
            </a:r>
          </a:p>
          <a:p>
            <a:endParaRPr lang="en-US" sz="2200" dirty="0" smtClean="0"/>
          </a:p>
          <a:p>
            <a:r>
              <a:rPr lang="en-US" sz="2200" dirty="0" smtClean="0"/>
              <a:t>Construct Directed Edges</a:t>
            </a:r>
          </a:p>
          <a:p>
            <a:pPr lvl="1"/>
            <a:r>
              <a:rPr lang="en-US" sz="2000" dirty="0" smtClean="0"/>
              <a:t>Construct directed Edges from </a:t>
            </a:r>
            <a:r>
              <a:rPr lang="en-US" sz="2000" dirty="0" err="1" smtClean="0"/>
              <a:t>i</a:t>
            </a:r>
            <a:r>
              <a:rPr lang="en-US" sz="2000" dirty="0" smtClean="0"/>
              <a:t> to j,  for each conflicting operation </a:t>
            </a:r>
            <a:r>
              <a:rPr lang="en-US" sz="2000" dirty="0" err="1" smtClean="0"/>
              <a:t>Oi</a:t>
            </a:r>
            <a:r>
              <a:rPr lang="en-US" sz="2000" dirty="0" smtClean="0"/>
              <a:t> to </a:t>
            </a:r>
            <a:r>
              <a:rPr lang="en-US" sz="2000" dirty="0" err="1" smtClean="0"/>
              <a:t>Oj</a:t>
            </a:r>
            <a:endParaRPr lang="en-US" sz="2000" dirty="0" smtClean="0"/>
          </a:p>
          <a:p>
            <a:pPr lvl="1"/>
            <a:endParaRPr lang="en-US" sz="2000" dirty="0" smtClean="0"/>
          </a:p>
          <a:p>
            <a:r>
              <a:rPr lang="en-US" sz="2200" dirty="0" smtClean="0"/>
              <a:t>If the graph contains a cycle then it is Not Conflict </a:t>
            </a:r>
            <a:r>
              <a:rPr lang="en-US" sz="2200" dirty="0" err="1" smtClean="0"/>
              <a:t>Serializable</a:t>
            </a:r>
            <a:endParaRPr lang="en-US" sz="2200"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If there is no cycle in the precedence graph, we can create an </a:t>
            </a:r>
            <a:r>
              <a:rPr lang="en-US" sz="2400" b="1" dirty="0" smtClean="0"/>
              <a:t>equivalent serial schedule </a:t>
            </a:r>
            <a:r>
              <a:rPr lang="en-US" sz="2400" b="1" i="1" dirty="0" smtClean="0"/>
              <a:t>S that is equivalent</a:t>
            </a:r>
          </a:p>
          <a:p>
            <a:r>
              <a:rPr lang="en-US" sz="2400" dirty="0" smtClean="0"/>
              <a:t>to </a:t>
            </a:r>
            <a:r>
              <a:rPr lang="en-US" sz="2400" i="1" dirty="0" smtClean="0"/>
              <a:t>S, by ordering the transactions that participate in S as follows:</a:t>
            </a:r>
          </a:p>
          <a:p>
            <a:pPr lvl="1"/>
            <a:r>
              <a:rPr lang="en-US" sz="2200" i="1" dirty="0" smtClean="0"/>
              <a:t>Whenever an edge </a:t>
            </a:r>
            <a:r>
              <a:rPr lang="en-US" sz="2200" dirty="0" smtClean="0"/>
              <a:t>exists in the precedence graph from </a:t>
            </a:r>
            <a:r>
              <a:rPr lang="en-US" sz="2200" i="1" dirty="0" smtClean="0"/>
              <a:t>Ti to </a:t>
            </a:r>
            <a:r>
              <a:rPr lang="en-US" sz="2200" i="1" dirty="0" err="1" smtClean="0"/>
              <a:t>Tj</a:t>
            </a:r>
            <a:r>
              <a:rPr lang="en-US" sz="2200" i="1" dirty="0" smtClean="0"/>
              <a:t>, Ti must appear before </a:t>
            </a:r>
            <a:r>
              <a:rPr lang="en-US" sz="2200" i="1" dirty="0" err="1" smtClean="0"/>
              <a:t>Tj</a:t>
            </a:r>
            <a:r>
              <a:rPr lang="en-US" sz="2200" i="1" dirty="0" smtClean="0"/>
              <a:t> in the equivalent </a:t>
            </a:r>
            <a:r>
              <a:rPr lang="en-US" sz="2200" dirty="0" smtClean="0"/>
              <a:t>serial schedule </a:t>
            </a:r>
            <a:endParaRPr lang="en-US" sz="2200" i="1" dirty="0" smtClean="0"/>
          </a:p>
          <a:p>
            <a:pPr lvl="1"/>
            <a:r>
              <a:rPr lang="en-US" sz="2200" i="1" dirty="0" smtClean="0"/>
              <a:t>Notice that the edges (Ti → </a:t>
            </a:r>
            <a:r>
              <a:rPr lang="en-US" sz="2200" i="1" dirty="0" err="1" smtClean="0"/>
              <a:t>Tj</a:t>
            </a:r>
            <a:r>
              <a:rPr lang="en-US" sz="2200" i="1" dirty="0" smtClean="0"/>
              <a:t>) in a precedence graph can </a:t>
            </a:r>
            <a:r>
              <a:rPr lang="en-US" sz="2200" dirty="0" smtClean="0"/>
              <a:t>optionally be labeled by the name(s) of the data item(s) that led to creating the edge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In general, several serial schedules can be equivalent to S if the precedence graph for S has no cycle</a:t>
            </a:r>
          </a:p>
          <a:p>
            <a:r>
              <a:rPr lang="en-US" sz="2400" dirty="0" smtClean="0"/>
              <a:t> if the precedence graph has a cycle, it is easy to show that we cannot create any equivalent serial schedule</a:t>
            </a:r>
          </a:p>
          <a:p>
            <a:endParaRPr lang="en-US" sz="2400" dirty="0" smtClean="0"/>
          </a:p>
          <a:p>
            <a:r>
              <a:rPr lang="en-US" sz="2400" dirty="0" smtClean="0"/>
              <a:t>so S is not </a:t>
            </a:r>
            <a:r>
              <a:rPr lang="en-US" sz="2400" dirty="0" err="1" smtClean="0"/>
              <a:t>serializable</a:t>
            </a:r>
            <a:r>
              <a:rPr lang="en-US" sz="2400" dirty="0" smtClean="0"/>
              <a:t>.</a:t>
            </a:r>
            <a:endParaRPr lang="en-US" sz="2200" dirty="0" smtClean="0"/>
          </a:p>
        </p:txBody>
      </p:sp>
      <p:sp>
        <p:nvSpPr>
          <p:cNvPr id="2" name="TextBox 1"/>
          <p:cNvSpPr txBox="1"/>
          <p:nvPr/>
        </p:nvSpPr>
        <p:spPr>
          <a:xfrm>
            <a:off x="1524000" y="4572000"/>
            <a:ext cx="6629400" cy="461665"/>
          </a:xfrm>
          <a:prstGeom prst="rect">
            <a:avLst/>
          </a:prstGeom>
          <a:noFill/>
        </p:spPr>
        <p:txBody>
          <a:bodyPr wrap="square" rtlCol="0">
            <a:spAutoFit/>
          </a:bodyPr>
          <a:lstStyle/>
          <a:p>
            <a:r>
              <a:rPr lang="en-US" sz="2400" b="1" dirty="0" smtClean="0">
                <a:solidFill>
                  <a:srgbClr val="FF0000"/>
                </a:solidFill>
              </a:rPr>
              <a:t>Note: Graph drawing practice is necessary !</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Serializability</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dirty="0" smtClean="0"/>
              <a:t>Two schedules are View Equivalent if the following conditions hold for every data item:</a:t>
            </a:r>
          </a:p>
          <a:p>
            <a:pPr lvl="1"/>
            <a:r>
              <a:rPr lang="en-US" sz="2000" dirty="0" smtClean="0"/>
              <a:t>First Read should be performed by same transaction</a:t>
            </a:r>
          </a:p>
          <a:p>
            <a:pPr lvl="2"/>
            <a:r>
              <a:rPr lang="en-US" sz="1700" dirty="0" smtClean="0"/>
              <a:t>That is for </a:t>
            </a:r>
            <a:r>
              <a:rPr lang="en-US" sz="1800" dirty="0" smtClean="0"/>
              <a:t>data item(X), if in S1:  T1(R(X))  </a:t>
            </a:r>
          </a:p>
          <a:p>
            <a:pPr lvl="2"/>
            <a:r>
              <a:rPr lang="en-US" sz="1800" dirty="0" smtClean="0"/>
              <a:t>Then we should also have S2: T1(R(X))</a:t>
            </a:r>
            <a:endParaRPr lang="en-US" sz="1700" dirty="0" smtClean="0"/>
          </a:p>
          <a:p>
            <a:pPr lvl="1"/>
            <a:r>
              <a:rPr lang="en-US" sz="2000" dirty="0" smtClean="0"/>
              <a:t>Last Write should be performed by same transaction</a:t>
            </a:r>
          </a:p>
          <a:p>
            <a:pPr lvl="1"/>
            <a:r>
              <a:rPr lang="en-US" sz="2000" dirty="0" smtClean="0"/>
              <a:t>Producer-consumer sequence should be maintained</a:t>
            </a:r>
          </a:p>
          <a:p>
            <a:pPr lvl="2"/>
            <a:r>
              <a:rPr lang="en-US" sz="1700" dirty="0" smtClean="0"/>
              <a:t>Producer is Write operation  and Consumer is Read operation</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Serializability</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pPr fontAlgn="t"/>
            <a:endParaRPr lang="en-US" sz="2400" b="1" dirty="0" smtClean="0"/>
          </a:p>
          <a:p>
            <a:pPr fontAlgn="t"/>
            <a:endParaRPr lang="en-US" sz="2400" b="1"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endParaRPr lang="en-US" sz="2200" dirty="0" smtClean="0"/>
          </a:p>
        </p:txBody>
      </p:sp>
      <p:graphicFrame>
        <p:nvGraphicFramePr>
          <p:cNvPr id="4" name="Table 3"/>
          <p:cNvGraphicFramePr>
            <a:graphicFrameLocks noGrp="1"/>
          </p:cNvGraphicFramePr>
          <p:nvPr/>
        </p:nvGraphicFramePr>
        <p:xfrm>
          <a:off x="5105400" y="3350260"/>
          <a:ext cx="3048000" cy="3507740"/>
        </p:xfrm>
        <a:graphic>
          <a:graphicData uri="http://schemas.openxmlformats.org/drawingml/2006/table">
            <a:tbl>
              <a:tblPr firstRow="1" bandRow="1">
                <a:tableStyleId>{073A0DAA-6AF3-43AB-8588-CEC1D06C72B9}</a:tableStyleId>
              </a:tblPr>
              <a:tblGrid>
                <a:gridCol w="1524000"/>
                <a:gridCol w="1524000"/>
              </a:tblGrid>
              <a:tr h="565150">
                <a:tc gridSpan="2">
                  <a:txBody>
                    <a:bodyPr/>
                    <a:lstStyle/>
                    <a:p>
                      <a:r>
                        <a:rPr lang="en-US" dirty="0" smtClean="0"/>
                        <a:t>S2</a:t>
                      </a:r>
                      <a:endParaRPr lang="en-US" dirty="0"/>
                    </a:p>
                  </a:txBody>
                  <a:tcPr/>
                </a:tc>
                <a:tc hMerge="1">
                  <a:txBody>
                    <a:bodyPr/>
                    <a:lstStyle/>
                    <a:p>
                      <a:endParaRPr lang="en-US" dirty="0"/>
                    </a:p>
                  </a:txBody>
                  <a:tcPr/>
                </a:tc>
              </a:tr>
              <a:tr h="565150">
                <a:tc>
                  <a:txBody>
                    <a:bodyPr/>
                    <a:lstStyle/>
                    <a:p>
                      <a:r>
                        <a:rPr lang="en-US" b="1" dirty="0" smtClean="0"/>
                        <a:t>T1</a:t>
                      </a:r>
                      <a:endParaRPr lang="en-US" b="1" dirty="0"/>
                    </a:p>
                  </a:txBody>
                  <a:tcPr/>
                </a:tc>
                <a:tc>
                  <a:txBody>
                    <a:bodyPr/>
                    <a:lstStyle/>
                    <a:p>
                      <a:r>
                        <a:rPr lang="en-US" b="1" dirty="0" smtClean="0"/>
                        <a:t>T2</a:t>
                      </a:r>
                      <a:endParaRPr lang="en-US" b="1" dirty="0"/>
                    </a:p>
                  </a:txBody>
                  <a:tcPr/>
                </a:tc>
              </a:tr>
              <a:tr h="565150">
                <a:tc>
                  <a:txBody>
                    <a:bodyPr/>
                    <a:lstStyle/>
                    <a:p>
                      <a:r>
                        <a:rPr lang="en-US" dirty="0" smtClean="0"/>
                        <a:t>R(A)</a:t>
                      </a:r>
                    </a:p>
                    <a:p>
                      <a:r>
                        <a:rPr lang="en-US" dirty="0" smtClean="0"/>
                        <a:t>W(A)</a:t>
                      </a:r>
                    </a:p>
                    <a:p>
                      <a:r>
                        <a:rPr lang="en-US" dirty="0" smtClean="0"/>
                        <a:t>R(B)</a:t>
                      </a:r>
                    </a:p>
                    <a:p>
                      <a:r>
                        <a:rPr lang="en-US" dirty="0" smtClean="0"/>
                        <a:t>W(B)</a:t>
                      </a:r>
                    </a:p>
                  </a:txBody>
                  <a:tcPr/>
                </a:tc>
                <a:tc>
                  <a:txBody>
                    <a:bodyPr/>
                    <a:lstStyle/>
                    <a:p>
                      <a:endParaRPr lang="en-US"/>
                    </a:p>
                  </a:txBody>
                  <a:tcPr/>
                </a:tc>
              </a:tr>
              <a:tr h="565150">
                <a:tc>
                  <a:txBody>
                    <a:bodyPr/>
                    <a:lstStyle/>
                    <a:p>
                      <a:endParaRPr lang="en-US" dirty="0"/>
                    </a:p>
                  </a:txBody>
                  <a:tcPr/>
                </a:tc>
                <a:tc>
                  <a:txBody>
                    <a:bodyPr/>
                    <a:lstStyle/>
                    <a:p>
                      <a:r>
                        <a:rPr lang="en-US" dirty="0" smtClean="0"/>
                        <a:t>R(A)</a:t>
                      </a:r>
                    </a:p>
                    <a:p>
                      <a:r>
                        <a:rPr lang="en-US" dirty="0" smtClean="0"/>
                        <a:t>W(A)</a:t>
                      </a:r>
                    </a:p>
                    <a:p>
                      <a:r>
                        <a:rPr lang="en-US" dirty="0" smtClean="0"/>
                        <a:t>R(B)</a:t>
                      </a:r>
                    </a:p>
                    <a:p>
                      <a:r>
                        <a:rPr lang="en-US" dirty="0" smtClean="0"/>
                        <a:t>W(B)</a:t>
                      </a:r>
                    </a:p>
                  </a:txBody>
                  <a:tcPr/>
                </a:tc>
              </a:tr>
            </a:tbl>
          </a:graphicData>
        </a:graphic>
      </p:graphicFrame>
      <p:graphicFrame>
        <p:nvGraphicFramePr>
          <p:cNvPr id="5" name="Table 4"/>
          <p:cNvGraphicFramePr>
            <a:graphicFrameLocks noGrp="1"/>
          </p:cNvGraphicFramePr>
          <p:nvPr/>
        </p:nvGraphicFramePr>
        <p:xfrm>
          <a:off x="1143000" y="3167380"/>
          <a:ext cx="3048000" cy="3690620"/>
        </p:xfrm>
        <a:graphic>
          <a:graphicData uri="http://schemas.openxmlformats.org/drawingml/2006/table">
            <a:tbl>
              <a:tblPr firstRow="1" bandRow="1">
                <a:tableStyleId>{073A0DAA-6AF3-43AB-8588-CEC1D06C72B9}</a:tableStyleId>
              </a:tblPr>
              <a:tblGrid>
                <a:gridCol w="1524000"/>
                <a:gridCol w="1524000"/>
              </a:tblGrid>
              <a:tr h="565150">
                <a:tc gridSpan="2">
                  <a:txBody>
                    <a:bodyPr/>
                    <a:lstStyle/>
                    <a:p>
                      <a:r>
                        <a:rPr lang="en-US" dirty="0" smtClean="0"/>
                        <a:t>S1</a:t>
                      </a:r>
                      <a:endParaRPr lang="en-US" dirty="0"/>
                    </a:p>
                  </a:txBody>
                  <a:tcPr/>
                </a:tc>
                <a:tc hMerge="1">
                  <a:txBody>
                    <a:bodyPr/>
                    <a:lstStyle/>
                    <a:p>
                      <a:endParaRPr lang="en-US" dirty="0"/>
                    </a:p>
                  </a:txBody>
                  <a:tcPr/>
                </a:tc>
              </a:tr>
              <a:tr h="565150">
                <a:tc>
                  <a:txBody>
                    <a:bodyPr/>
                    <a:lstStyle/>
                    <a:p>
                      <a:r>
                        <a:rPr lang="en-US" b="1" dirty="0" smtClean="0"/>
                        <a:t>T1</a:t>
                      </a:r>
                      <a:endParaRPr lang="en-US" b="1" dirty="0"/>
                    </a:p>
                  </a:txBody>
                  <a:tcPr/>
                </a:tc>
                <a:tc>
                  <a:txBody>
                    <a:bodyPr/>
                    <a:lstStyle/>
                    <a:p>
                      <a:r>
                        <a:rPr lang="en-US" b="1" dirty="0" smtClean="0"/>
                        <a:t>T2</a:t>
                      </a:r>
                      <a:endParaRPr lang="en-US" b="1" dirty="0"/>
                    </a:p>
                  </a:txBody>
                  <a:tcPr/>
                </a:tc>
              </a:tr>
              <a:tr h="565150">
                <a:tc>
                  <a:txBody>
                    <a:bodyPr/>
                    <a:lstStyle/>
                    <a:p>
                      <a:r>
                        <a:rPr lang="en-US" dirty="0" smtClean="0"/>
                        <a:t>R(A)</a:t>
                      </a:r>
                    </a:p>
                    <a:p>
                      <a:r>
                        <a:rPr lang="en-US" dirty="0" smtClean="0"/>
                        <a:t>W(A)</a:t>
                      </a:r>
                      <a:endParaRPr lang="en-US" dirty="0"/>
                    </a:p>
                  </a:txBody>
                  <a:tcPr/>
                </a:tc>
                <a:tc>
                  <a:txBody>
                    <a:bodyPr/>
                    <a:lstStyle/>
                    <a:p>
                      <a:endParaRPr lang="en-US" dirty="0"/>
                    </a:p>
                  </a:txBody>
                  <a:tcPr/>
                </a:tc>
              </a:tr>
              <a:tr h="565150">
                <a:tc>
                  <a:txBody>
                    <a:bodyPr/>
                    <a:lstStyle/>
                    <a:p>
                      <a:endParaRPr lang="en-US"/>
                    </a:p>
                  </a:txBody>
                  <a:tcPr/>
                </a:tc>
                <a:tc>
                  <a:txBody>
                    <a:bodyPr/>
                    <a:lstStyle/>
                    <a:p>
                      <a:r>
                        <a:rPr lang="en-US" dirty="0" smtClean="0"/>
                        <a:t>R(A)</a:t>
                      </a:r>
                    </a:p>
                    <a:p>
                      <a:r>
                        <a:rPr lang="en-US" dirty="0" smtClean="0"/>
                        <a:t>W(A)</a:t>
                      </a:r>
                    </a:p>
                  </a:txBody>
                  <a:tcPr/>
                </a:tc>
              </a:tr>
              <a:tr h="565150">
                <a:tc>
                  <a:txBody>
                    <a:bodyPr/>
                    <a:lstStyle/>
                    <a:p>
                      <a:r>
                        <a:rPr lang="en-US" dirty="0" smtClean="0"/>
                        <a:t>R(B)</a:t>
                      </a:r>
                    </a:p>
                    <a:p>
                      <a:r>
                        <a:rPr lang="en-US" dirty="0" smtClean="0"/>
                        <a:t>W(B)</a:t>
                      </a:r>
                    </a:p>
                  </a:txBody>
                  <a:tcPr/>
                </a:tc>
                <a:tc>
                  <a:txBody>
                    <a:bodyPr/>
                    <a:lstStyle/>
                    <a:p>
                      <a:endParaRPr lang="en-US" dirty="0"/>
                    </a:p>
                  </a:txBody>
                  <a:tcPr/>
                </a:tc>
              </a:tr>
              <a:tr h="565150">
                <a:tc>
                  <a:txBody>
                    <a:bodyPr/>
                    <a:lstStyle/>
                    <a:p>
                      <a:endParaRPr lang="en-US" dirty="0" smtClean="0"/>
                    </a:p>
                  </a:txBody>
                  <a:tcPr/>
                </a:tc>
                <a:tc>
                  <a:txBody>
                    <a:bodyPr/>
                    <a:lstStyle/>
                    <a:p>
                      <a:r>
                        <a:rPr lang="en-US" dirty="0" smtClean="0"/>
                        <a:t>R(B)</a:t>
                      </a:r>
                    </a:p>
                    <a:p>
                      <a:r>
                        <a:rPr lang="en-US" dirty="0" smtClean="0"/>
                        <a:t>W(B)</a:t>
                      </a:r>
                    </a:p>
                  </a:txBody>
                  <a:tcPr/>
                </a:tc>
              </a:tr>
            </a:tbl>
          </a:graphicData>
        </a:graphic>
      </p:graphicFrame>
      <p:sp>
        <p:nvSpPr>
          <p:cNvPr id="6" name="TextBox 5"/>
          <p:cNvSpPr txBox="1"/>
          <p:nvPr/>
        </p:nvSpPr>
        <p:spPr>
          <a:xfrm>
            <a:off x="1219200" y="2209800"/>
            <a:ext cx="4354718" cy="369332"/>
          </a:xfrm>
          <a:prstGeom prst="rect">
            <a:avLst/>
          </a:prstGeom>
          <a:noFill/>
        </p:spPr>
        <p:txBody>
          <a:bodyPr wrap="none" rtlCol="0">
            <a:spAutoFit/>
          </a:bodyPr>
          <a:lstStyle/>
          <a:p>
            <a:r>
              <a:rPr lang="en-US" dirty="0" smtClean="0"/>
              <a:t>Are the two schedules, View Equivalent?</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Serializability</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800" dirty="0" smtClean="0"/>
              <a:t>View Serializability</a:t>
            </a:r>
          </a:p>
          <a:p>
            <a:pPr lvl="1"/>
            <a:r>
              <a:rPr lang="en-US" dirty="0" smtClean="0"/>
              <a:t>Scheduling is done by combining operations from multiple transactions</a:t>
            </a:r>
          </a:p>
          <a:p>
            <a:pPr lvl="1"/>
            <a:r>
              <a:rPr lang="en-US" dirty="0" smtClean="0"/>
              <a:t>It is done to better utilize CPU resources</a:t>
            </a:r>
          </a:p>
          <a:p>
            <a:pPr lvl="1"/>
            <a:r>
              <a:rPr lang="en-US" dirty="0" smtClean="0"/>
              <a:t>But the Concurrency has several issues</a:t>
            </a:r>
          </a:p>
          <a:p>
            <a:pPr lvl="1"/>
            <a:r>
              <a:rPr lang="en-US" dirty="0" smtClean="0"/>
              <a:t>Thus a Schedule should leave DB in a consistent state</a:t>
            </a:r>
          </a:p>
          <a:p>
            <a:pPr lvl="1"/>
            <a:r>
              <a:rPr lang="en-US" dirty="0" smtClean="0"/>
              <a:t>Hence, we go through concepts like Conflict </a:t>
            </a:r>
            <a:r>
              <a:rPr lang="en-US" dirty="0" err="1" smtClean="0"/>
              <a:t>Serilizability</a:t>
            </a:r>
            <a:r>
              <a:rPr lang="en-US" dirty="0" smtClean="0"/>
              <a:t> and View </a:t>
            </a:r>
            <a:r>
              <a:rPr lang="en-US" dirty="0" err="1" smtClean="0"/>
              <a:t>Serilizability</a:t>
            </a:r>
            <a:endParaRPr lang="en-US" dirty="0" smtClean="0"/>
          </a:p>
          <a:p>
            <a:pPr lvl="1"/>
            <a:r>
              <a:rPr lang="en-US" dirty="0" smtClean="0"/>
              <a:t>View </a:t>
            </a:r>
            <a:r>
              <a:rPr lang="en-US" dirty="0" err="1" smtClean="0"/>
              <a:t>Serilizability</a:t>
            </a:r>
            <a:r>
              <a:rPr lang="en-US" dirty="0" smtClean="0"/>
              <a:t> is a more tough form of </a:t>
            </a:r>
            <a:r>
              <a:rPr lang="en-US" dirty="0" err="1" smtClean="0"/>
              <a:t>Serilizability</a:t>
            </a:r>
            <a:r>
              <a:rPr lang="en-US" dirty="0" smtClean="0"/>
              <a:t> although conflict </a:t>
            </a:r>
            <a:r>
              <a:rPr lang="en-US" dirty="0" err="1" smtClean="0"/>
              <a:t>Serilizability</a:t>
            </a:r>
            <a:r>
              <a:rPr lang="en-US" dirty="0" smtClean="0"/>
              <a:t> is used more widely</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Serializability</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800" dirty="0" smtClean="0"/>
              <a:t>View Serializability</a:t>
            </a:r>
          </a:p>
          <a:p>
            <a:pPr lvl="1"/>
            <a:r>
              <a:rPr lang="en-US" dirty="0" smtClean="0"/>
              <a:t>In </a:t>
            </a:r>
            <a:r>
              <a:rPr lang="en-US" dirty="0" err="1" smtClean="0"/>
              <a:t>Conlict</a:t>
            </a:r>
            <a:r>
              <a:rPr lang="en-US" dirty="0" smtClean="0"/>
              <a:t> </a:t>
            </a:r>
            <a:r>
              <a:rPr lang="en-US" dirty="0" err="1" smtClean="0"/>
              <a:t>Serilizability</a:t>
            </a:r>
            <a:r>
              <a:rPr lang="en-US" dirty="0" smtClean="0"/>
              <a:t> we are not concerned what the transaction do to the data…</a:t>
            </a:r>
          </a:p>
          <a:p>
            <a:pPr lvl="1"/>
            <a:r>
              <a:rPr lang="en-US" dirty="0" smtClean="0"/>
              <a:t>Consider the following Schedule which is not Conflict </a:t>
            </a:r>
            <a:r>
              <a:rPr lang="en-US" dirty="0" err="1" smtClean="0"/>
              <a:t>Serializable</a:t>
            </a:r>
            <a:endParaRPr lang="en-US" dirty="0" smtClean="0"/>
          </a:p>
        </p:txBody>
      </p:sp>
      <p:graphicFrame>
        <p:nvGraphicFramePr>
          <p:cNvPr id="4" name="Table 3"/>
          <p:cNvGraphicFramePr>
            <a:graphicFrameLocks noGrp="1"/>
          </p:cNvGraphicFramePr>
          <p:nvPr/>
        </p:nvGraphicFramePr>
        <p:xfrm>
          <a:off x="1524000" y="3962400"/>
          <a:ext cx="6096000" cy="2951480"/>
        </p:xfrm>
        <a:graphic>
          <a:graphicData uri="http://schemas.openxmlformats.org/drawingml/2006/table">
            <a:tbl>
              <a:tblPr firstRow="1" bandRow="1">
                <a:tableStyleId>{073A0DAA-6AF3-43AB-8588-CEC1D06C72B9}</a:tableStyleId>
              </a:tblPr>
              <a:tblGrid>
                <a:gridCol w="2032000"/>
                <a:gridCol w="2032000"/>
                <a:gridCol w="2032000"/>
              </a:tblGrid>
              <a:tr h="45720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370840">
                <a:tc>
                  <a:txBody>
                    <a:bodyPr/>
                    <a:lstStyle/>
                    <a:p>
                      <a:endParaRPr lang="en-US" dirty="0"/>
                    </a:p>
                  </a:txBody>
                  <a:tcPr/>
                </a:tc>
                <a:tc>
                  <a:txBody>
                    <a:bodyPr/>
                    <a:lstStyle/>
                    <a:p>
                      <a:r>
                        <a:rPr lang="en-US" dirty="0" smtClean="0"/>
                        <a:t>R(B)</a:t>
                      </a:r>
                    </a:p>
                    <a:p>
                      <a:r>
                        <a:rPr lang="en-US" dirty="0" smtClean="0"/>
                        <a:t>W(A)</a:t>
                      </a:r>
                      <a:endParaRPr lang="en-US" dirty="0"/>
                    </a:p>
                  </a:txBody>
                  <a:tcPr/>
                </a:tc>
                <a:tc>
                  <a:txBody>
                    <a:bodyPr/>
                    <a:lstStyle/>
                    <a:p>
                      <a:endParaRPr lang="en-US"/>
                    </a:p>
                  </a:txBody>
                  <a:tcPr/>
                </a:tc>
              </a:tr>
              <a:tr h="370840">
                <a:tc>
                  <a:txBody>
                    <a:bodyPr/>
                    <a:lstStyle/>
                    <a:p>
                      <a:r>
                        <a:rPr lang="en-US" dirty="0" smtClean="0"/>
                        <a:t>R(A)</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r>
                        <a:rPr lang="en-US" dirty="0" smtClean="0"/>
                        <a:t>R(A)</a:t>
                      </a:r>
                      <a:endParaRPr lang="en-US" dirty="0"/>
                    </a:p>
                  </a:txBody>
                  <a:tcPr/>
                </a:tc>
              </a:tr>
              <a:tr h="370840">
                <a:tc>
                  <a:txBody>
                    <a:bodyPr/>
                    <a:lstStyle/>
                    <a:p>
                      <a:r>
                        <a:rPr lang="en-US" dirty="0" smtClean="0"/>
                        <a:t>W(B)</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W(B)</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r>
                        <a:rPr lang="en-US" dirty="0" smtClean="0"/>
                        <a:t>W(B)</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Serializability</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View Serializability</a:t>
            </a:r>
          </a:p>
          <a:p>
            <a:pPr lvl="1"/>
            <a:r>
              <a:rPr lang="en-US" sz="2000" dirty="0" smtClean="0"/>
              <a:t>W(B) in T3 is a blind write as it is writing </a:t>
            </a:r>
            <a:r>
              <a:rPr lang="en-US" sz="2000" dirty="0" err="1" smtClean="0"/>
              <a:t>withouht</a:t>
            </a:r>
            <a:r>
              <a:rPr lang="en-US" sz="2000" dirty="0" smtClean="0"/>
              <a:t> reading….</a:t>
            </a:r>
          </a:p>
          <a:p>
            <a:pPr lvl="1"/>
            <a:r>
              <a:rPr lang="en-US" sz="2000" dirty="0" smtClean="0"/>
              <a:t>If a Schedule is Conflict </a:t>
            </a:r>
            <a:r>
              <a:rPr lang="en-US" sz="2000" dirty="0" err="1" smtClean="0"/>
              <a:t>Serializable</a:t>
            </a:r>
            <a:r>
              <a:rPr lang="en-US" sz="2000" dirty="0" smtClean="0"/>
              <a:t> it is also View </a:t>
            </a:r>
            <a:r>
              <a:rPr lang="en-US" sz="2000" dirty="0" err="1" smtClean="0"/>
              <a:t>Serializable</a:t>
            </a:r>
            <a:endParaRPr lang="en-US" sz="2000" dirty="0" smtClean="0"/>
          </a:p>
          <a:p>
            <a:pPr lvl="1"/>
            <a:r>
              <a:rPr lang="en-US" sz="2000" dirty="0" smtClean="0"/>
              <a:t>If a Schedule is Not Conflict </a:t>
            </a:r>
            <a:r>
              <a:rPr lang="en-US" sz="2000" dirty="0" err="1" smtClean="0"/>
              <a:t>Serializable</a:t>
            </a:r>
            <a:r>
              <a:rPr lang="en-US" sz="2000" dirty="0" smtClean="0"/>
              <a:t> and </a:t>
            </a:r>
            <a:r>
              <a:rPr lang="en-US" sz="2000" dirty="0" err="1" smtClean="0"/>
              <a:t>Doesnot</a:t>
            </a:r>
            <a:r>
              <a:rPr lang="en-US" sz="2000" dirty="0" smtClean="0"/>
              <a:t> have a blind write then it is Not View </a:t>
            </a:r>
            <a:r>
              <a:rPr lang="en-US" sz="2000" dirty="0" err="1" smtClean="0"/>
              <a:t>Serializable</a:t>
            </a:r>
            <a:endParaRPr lang="en-US" sz="2000" dirty="0" smtClean="0"/>
          </a:p>
          <a:p>
            <a:pPr lvl="1"/>
            <a:r>
              <a:rPr lang="en-US" sz="2000" dirty="0" smtClean="0"/>
              <a:t>If a Schedule is Not Conflict </a:t>
            </a:r>
            <a:r>
              <a:rPr lang="en-US" sz="2000" dirty="0" err="1" smtClean="0"/>
              <a:t>Serializable</a:t>
            </a:r>
            <a:r>
              <a:rPr lang="en-US" sz="2000" dirty="0" smtClean="0"/>
              <a:t> and has a blind write then it may or may not be View </a:t>
            </a:r>
            <a:r>
              <a:rPr lang="en-US" sz="2000" dirty="0" err="1" smtClean="0"/>
              <a:t>Serializable</a:t>
            </a:r>
            <a:endParaRPr lang="en-US" sz="2000" dirty="0" smtClean="0"/>
          </a:p>
          <a:p>
            <a:pPr lvl="2"/>
            <a:r>
              <a:rPr lang="en-US" sz="1700" dirty="0" smtClean="0"/>
              <a:t>Now if the Schedule is Equivalent to some </a:t>
            </a:r>
            <a:r>
              <a:rPr lang="en-US" sz="1800" dirty="0" err="1" smtClean="0"/>
              <a:t>Serializable</a:t>
            </a:r>
            <a:r>
              <a:rPr lang="en-US" sz="1800" dirty="0" smtClean="0"/>
              <a:t> Schedule then it is View </a:t>
            </a:r>
            <a:r>
              <a:rPr lang="en-US" sz="1800" dirty="0" err="1" smtClean="0"/>
              <a:t>Serializable</a:t>
            </a:r>
            <a:endParaRPr lang="en-US" sz="1700" dirty="0" smtClean="0"/>
          </a:p>
          <a:p>
            <a:pPr lvl="1"/>
            <a:endParaRPr lang="en-US" sz="2000" dirty="0" smtClean="0"/>
          </a:p>
          <a:p>
            <a:pPr lvl="1"/>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 single application program may contain more than one transaction</a:t>
            </a:r>
          </a:p>
          <a:p>
            <a:r>
              <a:rPr lang="en-US" dirty="0" smtClean="0"/>
              <a:t>if the database operations in a transaction do not update the database but only retrieve data, the transaction is called a read-only transaction</a:t>
            </a:r>
          </a:p>
          <a:p>
            <a:r>
              <a:rPr lang="en-US" dirty="0" smtClean="0"/>
              <a:t>otherwise it is known as a read-write transaction</a:t>
            </a:r>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Transaction Support in SQL</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basic definition of an SQL transaction is similar to our already defined concept of a transaction</a:t>
            </a:r>
          </a:p>
          <a:p>
            <a:pPr lvl="1"/>
            <a:r>
              <a:rPr lang="en-US" sz="2200" dirty="0" smtClean="0"/>
              <a:t>it is a logical unit of work and </a:t>
            </a:r>
          </a:p>
          <a:p>
            <a:pPr lvl="1"/>
            <a:r>
              <a:rPr lang="en-US" sz="2200" dirty="0" smtClean="0"/>
              <a:t>is guaranteed </a:t>
            </a:r>
            <a:r>
              <a:rPr lang="en-US" sz="2400" dirty="0" smtClean="0"/>
              <a:t>to be atomic</a:t>
            </a:r>
          </a:p>
          <a:p>
            <a:endParaRPr lang="en-US" sz="2400" dirty="0" smtClean="0"/>
          </a:p>
          <a:p>
            <a:r>
              <a:rPr lang="en-US" sz="2400" dirty="0" smtClean="0"/>
              <a:t>there is no explicit </a:t>
            </a:r>
            <a:r>
              <a:rPr lang="en-US" sz="2400" dirty="0" err="1" smtClean="0"/>
              <a:t>Begin_Transaction</a:t>
            </a:r>
            <a:r>
              <a:rPr lang="en-US" sz="2400" dirty="0" smtClean="0"/>
              <a:t> statement</a:t>
            </a:r>
          </a:p>
          <a:p>
            <a:pPr lvl="1"/>
            <a:r>
              <a:rPr lang="en-US" sz="2200" dirty="0" smtClean="0"/>
              <a:t>Transaction initiation is </a:t>
            </a:r>
            <a:r>
              <a:rPr lang="en-US" sz="2400" dirty="0" smtClean="0"/>
              <a:t>done implicitly</a:t>
            </a:r>
          </a:p>
          <a:p>
            <a:endParaRPr lang="en-US" sz="2600" dirty="0" smtClean="0"/>
          </a:p>
          <a:p>
            <a:r>
              <a:rPr lang="en-US" sz="2400" dirty="0" smtClean="0"/>
              <a:t>Every transaction must have an explicit end statement, which is either COMMIT or ROLLBACK</a:t>
            </a:r>
            <a:endParaRPr lang="en-US" sz="2200"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Every transaction has certain characteristics attributed to it</a:t>
            </a:r>
          </a:p>
          <a:p>
            <a:pPr lvl="1"/>
            <a:r>
              <a:rPr lang="en-US" sz="2200" dirty="0" smtClean="0"/>
              <a:t>These </a:t>
            </a:r>
            <a:r>
              <a:rPr lang="en-US" sz="2400" dirty="0" smtClean="0"/>
              <a:t>characteristics are specified by SET TRANSACTION statement in SQL</a:t>
            </a:r>
          </a:p>
          <a:p>
            <a:endParaRPr lang="en-US" sz="2400" dirty="0" smtClean="0"/>
          </a:p>
          <a:p>
            <a:r>
              <a:rPr lang="en-US" sz="2400" dirty="0" smtClean="0"/>
              <a:t>The characteristics are the access mode and the isolation level etc.</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access mode can be specified as READ ONLY or READ WRITE</a:t>
            </a:r>
          </a:p>
          <a:p>
            <a:r>
              <a:rPr lang="en-US" sz="2400" dirty="0" smtClean="0"/>
              <a:t>The default is READ WRITE, unless the isolation level of READ UNCOMMITTED is specified in which case READ ONLY is assumed</a:t>
            </a:r>
          </a:p>
          <a:p>
            <a:r>
              <a:rPr lang="en-US" sz="2400" dirty="0" smtClean="0"/>
              <a:t>A mode of READ WRITE allows select, update, insert, delete, and create commands to be executed</a:t>
            </a:r>
          </a:p>
          <a:p>
            <a:r>
              <a:rPr lang="en-US" sz="2400" dirty="0" smtClean="0"/>
              <a:t>A mode of READ ONLY, as the name implies, is simply for data retrieval</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diagnostic area size option, DIAGNOSTIC SIZE n, specifies an integer value n, which indicates the number of conditions that can be held simultaneously</a:t>
            </a:r>
          </a:p>
          <a:p>
            <a:r>
              <a:rPr lang="en-US" sz="2400" dirty="0" smtClean="0"/>
              <a:t>These conditions supply feedback information (errors or exceptions) to the user or program on the n most recently executed SQL statement.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isolation level option is specified using the statement ISOLATION LEVEL &lt;isolation&gt;</a:t>
            </a:r>
          </a:p>
          <a:p>
            <a:pPr lvl="1"/>
            <a:r>
              <a:rPr lang="en-US" sz="2200" dirty="0" smtClean="0"/>
              <a:t>the value for &lt;isolation&gt; can be READ UNCOMMITTED, READ COMMITTED, REPEATABLE READ, or SERIALIZABLE</a:t>
            </a:r>
          </a:p>
          <a:p>
            <a:endParaRPr lang="en-US" dirty="0" smtClean="0"/>
          </a:p>
          <a:p>
            <a:r>
              <a:rPr lang="en-US" dirty="0" smtClean="0"/>
              <a:t>The default isolation level is </a:t>
            </a:r>
            <a:r>
              <a:rPr lang="en-US" sz="2400" dirty="0" smtClean="0"/>
              <a:t>SERIALIZABLE, although some systems use READ COMMITTED as their default</a:t>
            </a:r>
          </a:p>
          <a:p>
            <a:r>
              <a:rPr lang="en-US" sz="2400" dirty="0" smtClean="0"/>
              <a:t>use of SERIALIZABLE here is based on not allowing violations that cause dirty read, unrepeatable read, and phantoms</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If a transaction executes at a lower isolation level than SERIALIZABLE, then one or more of the following three violations may occur:</a:t>
            </a:r>
          </a:p>
          <a:p>
            <a:pPr lvl="1"/>
            <a:r>
              <a:rPr lang="en-US" sz="2000" dirty="0" smtClean="0"/>
              <a:t>Dirty read</a:t>
            </a:r>
          </a:p>
          <a:p>
            <a:pPr lvl="1"/>
            <a:r>
              <a:rPr lang="en-US" sz="2000" dirty="0" err="1" smtClean="0"/>
              <a:t>Nonrepeatable</a:t>
            </a:r>
            <a:r>
              <a:rPr lang="en-US" sz="2000" dirty="0" smtClean="0"/>
              <a:t> read</a:t>
            </a:r>
          </a:p>
          <a:p>
            <a:pPr lvl="1"/>
            <a:r>
              <a:rPr lang="en-US" sz="2000" dirty="0" smtClean="0"/>
              <a:t>Phantoms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Dirty read</a:t>
            </a:r>
          </a:p>
          <a:p>
            <a:pPr lvl="1"/>
            <a:r>
              <a:rPr lang="en-US" sz="2200" dirty="0" smtClean="0"/>
              <a:t>transaction T1 may read the update of a transaction T2, which has not yet committed</a:t>
            </a:r>
          </a:p>
          <a:p>
            <a:pPr lvl="1"/>
            <a:r>
              <a:rPr lang="en-US" sz="2200" dirty="0" smtClean="0"/>
              <a:t>If T2 fails and is aborted, then T1 would have read a value that does not exist and is incorrect.</a:t>
            </a:r>
          </a:p>
          <a:p>
            <a:endParaRPr lang="en-US" sz="2400" dirty="0" smtClean="0"/>
          </a:p>
          <a:p>
            <a:r>
              <a:rPr lang="en-US" sz="2400" dirty="0" err="1" smtClean="0"/>
              <a:t>Nonrepeatable</a:t>
            </a:r>
            <a:r>
              <a:rPr lang="en-US" sz="2400" dirty="0" smtClean="0"/>
              <a:t> read</a:t>
            </a:r>
          </a:p>
          <a:p>
            <a:pPr lvl="1"/>
            <a:r>
              <a:rPr lang="en-US" sz="2200" dirty="0" smtClean="0"/>
              <a:t>A transaction T1 may read a given value from a table. If another transaction T2 later updates that value and T1 reads that value again, T1 will see a different value.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Phantoms</a:t>
            </a:r>
          </a:p>
          <a:p>
            <a:pPr lvl="1"/>
            <a:r>
              <a:rPr lang="en-US" sz="2200" dirty="0" smtClean="0"/>
              <a:t>A transaction </a:t>
            </a:r>
            <a:r>
              <a:rPr lang="en-US" sz="2200" i="1" dirty="0" smtClean="0"/>
              <a:t>T1 may read a set of rows from a table, perhaps </a:t>
            </a:r>
            <a:r>
              <a:rPr lang="en-US" sz="2200" dirty="0" smtClean="0"/>
              <a:t>based on some condition specified in the SQL WHERE-clause</a:t>
            </a:r>
          </a:p>
          <a:p>
            <a:pPr lvl="1"/>
            <a:r>
              <a:rPr lang="en-US" sz="2200" dirty="0" smtClean="0"/>
              <a:t>Now suppose that a transaction </a:t>
            </a:r>
            <a:r>
              <a:rPr lang="en-US" sz="2200" i="1" dirty="0" smtClean="0"/>
              <a:t>T2 inserts a new row that also satisfies the WHERE-clause </a:t>
            </a:r>
            <a:r>
              <a:rPr lang="en-US" sz="2200" dirty="0" smtClean="0"/>
              <a:t>condition used in </a:t>
            </a:r>
            <a:r>
              <a:rPr lang="en-US" sz="2200" i="1" dirty="0" smtClean="0"/>
              <a:t>T1, into the table used by T1</a:t>
            </a:r>
          </a:p>
          <a:p>
            <a:pPr lvl="1"/>
            <a:r>
              <a:rPr lang="en-US" sz="2200" i="1" smtClean="0"/>
              <a:t>If </a:t>
            </a:r>
            <a:r>
              <a:rPr lang="en-US" sz="2200" i="1" dirty="0" smtClean="0"/>
              <a:t>T1 is repeated, then </a:t>
            </a:r>
            <a:r>
              <a:rPr lang="en-US" sz="2200" i="1" smtClean="0"/>
              <a:t>T1 will </a:t>
            </a:r>
            <a:r>
              <a:rPr lang="en-US" sz="2200" smtClean="0"/>
              <a:t>see </a:t>
            </a:r>
            <a:r>
              <a:rPr lang="en-US" sz="2200" dirty="0" smtClean="0"/>
              <a:t>a phantom, a row that previously did </a:t>
            </a:r>
            <a:r>
              <a:rPr lang="en-US" sz="2200" smtClean="0"/>
              <a:t>not exist</a:t>
            </a:r>
            <a:endParaRPr lang="en-US" sz="2200"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database is basically represented </a:t>
            </a:r>
            <a:r>
              <a:rPr lang="en-US" dirty="0" smtClean="0"/>
              <a:t>as a collection of named data items</a:t>
            </a:r>
          </a:p>
          <a:p>
            <a:r>
              <a:rPr lang="en-US" dirty="0" smtClean="0"/>
              <a:t>The size of a data item is called its </a:t>
            </a:r>
            <a:r>
              <a:rPr lang="en-US" b="1" dirty="0" smtClean="0"/>
              <a:t>granularity</a:t>
            </a:r>
          </a:p>
          <a:p>
            <a:r>
              <a:rPr lang="en-US" dirty="0" smtClean="0"/>
              <a:t>A </a:t>
            </a:r>
            <a:r>
              <a:rPr lang="en-US" b="1" dirty="0" smtClean="0"/>
              <a:t>data item can be a database record  or a big unit like </a:t>
            </a:r>
            <a:r>
              <a:rPr lang="en-US" dirty="0" smtClean="0"/>
              <a:t>disk block</a:t>
            </a:r>
            <a:endParaRPr lang="en-US" b="1" dirty="0" smtClean="0"/>
          </a:p>
          <a:p>
            <a:r>
              <a:rPr lang="en-US" dirty="0" smtClean="0"/>
              <a:t>Each data item has a unique name, but this name is not typically used by the programmer</a:t>
            </a:r>
          </a:p>
          <a:p>
            <a:pPr lvl="1"/>
            <a:r>
              <a:rPr lang="en-US" dirty="0" smtClean="0"/>
              <a:t>For example, if the data item granularity is one disk block, then the disk block address can be used as the data item name</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Using this simplified database model, the basic database access operations that a transaction can include are:</a:t>
            </a:r>
          </a:p>
          <a:p>
            <a:r>
              <a:rPr lang="en-US" dirty="0" smtClean="0"/>
              <a:t> </a:t>
            </a:r>
            <a:r>
              <a:rPr lang="en-US" dirty="0" err="1" smtClean="0"/>
              <a:t>read_item</a:t>
            </a:r>
            <a:r>
              <a:rPr lang="en-US" dirty="0" smtClean="0"/>
              <a:t>(X): Reads a database item named X into a program variable</a:t>
            </a:r>
          </a:p>
          <a:p>
            <a:r>
              <a:rPr lang="en-US" dirty="0" err="1" smtClean="0"/>
              <a:t>write_item</a:t>
            </a:r>
            <a:r>
              <a:rPr lang="en-US" dirty="0" smtClean="0"/>
              <a:t>(X): Writes the value of program variable X into the database</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55616</TotalTime>
  <Words>4791</Words>
  <Application>Microsoft Office PowerPoint</Application>
  <PresentationFormat>On-screen Show (4:3)</PresentationFormat>
  <Paragraphs>574</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Constantia</vt:lpstr>
      <vt:lpstr>Wingdings</vt:lpstr>
      <vt:lpstr>Wingdings 2</vt:lpstr>
      <vt:lpstr>Flow</vt:lpstr>
      <vt:lpstr>Week 13 Introduction to Transaction Processing Concepts &amp; Theory</vt:lpstr>
      <vt:lpstr>Road Map</vt:lpstr>
      <vt:lpstr>Introduction to Transaction Processing</vt:lpstr>
      <vt:lpstr>Introduction to Transaction Processing</vt:lpstr>
      <vt:lpstr>Single-User Versus Multiuser Systems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Need for Concurrency Control</vt:lpstr>
      <vt:lpstr>Need for Concurrency Control</vt:lpstr>
      <vt:lpstr>Need for Concurrency Control</vt:lpstr>
      <vt:lpstr>Need for Concurrency Control</vt:lpstr>
      <vt:lpstr>Need for Concurrency Control</vt:lpstr>
      <vt:lpstr>Recovery &amp; Types of Failure</vt:lpstr>
      <vt:lpstr>Recovery &amp; Types of Failure</vt:lpstr>
      <vt:lpstr>Recovery &amp; Types of Failure</vt:lpstr>
      <vt:lpstr>Transaction &amp; System Concepts</vt:lpstr>
      <vt:lpstr>Transaction States &amp; Additional Operations</vt:lpstr>
      <vt:lpstr>Transaction States &amp; Additional Operations</vt:lpstr>
      <vt:lpstr>Transaction States &amp; Additional Operations</vt:lpstr>
      <vt:lpstr>Transaction States &amp; Additional Operations</vt:lpstr>
      <vt:lpstr>The System Log</vt:lpstr>
      <vt:lpstr>The System Log</vt:lpstr>
      <vt:lpstr>The System Log</vt:lpstr>
      <vt:lpstr>Commit Point of a Transaction</vt:lpstr>
      <vt:lpstr>Commit Point of a Transaction</vt:lpstr>
      <vt:lpstr>Desirable Properties of Transactions</vt:lpstr>
      <vt:lpstr>Desirable Properties of Transactions</vt:lpstr>
      <vt:lpstr>ACID Properties of Transactions</vt:lpstr>
      <vt:lpstr>ACID Properties of Transactions</vt:lpstr>
      <vt:lpstr>ACID Properties of Transactions</vt:lpstr>
      <vt:lpstr>Characterizing Schedules Based on Recoverability</vt:lpstr>
      <vt:lpstr>Schedules (Histories) of Transactions</vt:lpstr>
      <vt:lpstr>Schedules (Histories) of Transactions</vt:lpstr>
      <vt:lpstr>Schedules (Histories) of Transactions</vt:lpstr>
      <vt:lpstr>Schedules (Histories) of Transactions</vt:lpstr>
      <vt:lpstr>Schedules (Histories) of Transactions</vt:lpstr>
      <vt:lpstr>Schedules (Histories) of Transactions</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Serializability</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Testing for Conflict Serializability of a Schedule</vt:lpstr>
      <vt:lpstr>Serial, Nonserial, and Conflict-Serializable Schedules</vt:lpstr>
      <vt:lpstr>Serial, Nonserial, and Conflict-Serializable Schedules</vt:lpstr>
      <vt:lpstr>Precedence Graphs to Test Conflict Serilizability</vt:lpstr>
      <vt:lpstr>Precedence Graphs to Test Conflict Serilizability</vt:lpstr>
      <vt:lpstr>Precedence Graphs to Test Conflict Serilizability</vt:lpstr>
      <vt:lpstr>View Equivalence and View Serializability</vt:lpstr>
      <vt:lpstr>View Equivalence and View Serializability</vt:lpstr>
      <vt:lpstr>View Equivalence and View Serializability</vt:lpstr>
      <vt:lpstr>View Equivalence and View Serializability</vt:lpstr>
      <vt:lpstr>View Equivalence and View Serializability</vt:lpstr>
      <vt:lpstr>Transaction Support in SQL</vt:lpstr>
      <vt:lpstr>SQL Transaction Concepts</vt:lpstr>
      <vt:lpstr>SQL Transaction Concepts</vt:lpstr>
      <vt:lpstr>SQL Transaction Concepts</vt:lpstr>
      <vt:lpstr>SQL Transaction Concepts</vt:lpstr>
      <vt:lpstr>SQL Transaction Concepts</vt:lpstr>
      <vt:lpstr>SQL Transaction Concepts</vt:lpstr>
      <vt:lpstr>SQL Transaction Concepts</vt:lpstr>
      <vt:lpstr>SQL Transaction Concepts</vt:lpstr>
      <vt:lpstr>Q &amp; A</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Taniya Iram</cp:lastModifiedBy>
  <cp:revision>2273</cp:revision>
  <dcterms:created xsi:type="dcterms:W3CDTF">1601-01-01T00:00:00Z</dcterms:created>
  <dcterms:modified xsi:type="dcterms:W3CDTF">2019-11-24T04:18:40Z</dcterms:modified>
</cp:coreProperties>
</file>