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notesMasterIdLst>
    <p:notesMasterId r:id="rId48"/>
  </p:notesMasterIdLst>
  <p:sldIdLst>
    <p:sldId id="256" r:id="rId2"/>
    <p:sldId id="599" r:id="rId3"/>
    <p:sldId id="349" r:id="rId4"/>
    <p:sldId id="435" r:id="rId5"/>
    <p:sldId id="600" r:id="rId6"/>
    <p:sldId id="601" r:id="rId7"/>
    <p:sldId id="605" r:id="rId8"/>
    <p:sldId id="606" r:id="rId9"/>
    <p:sldId id="607" r:id="rId10"/>
    <p:sldId id="608" r:id="rId11"/>
    <p:sldId id="609" r:id="rId12"/>
    <p:sldId id="602" r:id="rId13"/>
    <p:sldId id="603" r:id="rId14"/>
    <p:sldId id="610" r:id="rId15"/>
    <p:sldId id="613" r:id="rId16"/>
    <p:sldId id="604" r:id="rId17"/>
    <p:sldId id="611" r:id="rId18"/>
    <p:sldId id="612" r:id="rId19"/>
    <p:sldId id="614" r:id="rId20"/>
    <p:sldId id="615" r:id="rId21"/>
    <p:sldId id="616" r:id="rId22"/>
    <p:sldId id="617" r:id="rId23"/>
    <p:sldId id="618" r:id="rId24"/>
    <p:sldId id="619" r:id="rId25"/>
    <p:sldId id="628" r:id="rId26"/>
    <p:sldId id="620" r:id="rId27"/>
    <p:sldId id="621" r:id="rId28"/>
    <p:sldId id="622" r:id="rId29"/>
    <p:sldId id="624" r:id="rId30"/>
    <p:sldId id="626" r:id="rId31"/>
    <p:sldId id="630" r:id="rId32"/>
    <p:sldId id="631" r:id="rId33"/>
    <p:sldId id="632" r:id="rId34"/>
    <p:sldId id="623" r:id="rId35"/>
    <p:sldId id="627" r:id="rId36"/>
    <p:sldId id="625" r:id="rId37"/>
    <p:sldId id="629" r:id="rId38"/>
    <p:sldId id="635" r:id="rId39"/>
    <p:sldId id="639" r:id="rId40"/>
    <p:sldId id="638" r:id="rId41"/>
    <p:sldId id="636" r:id="rId42"/>
    <p:sldId id="637" r:id="rId43"/>
    <p:sldId id="634" r:id="rId44"/>
    <p:sldId id="633" r:id="rId45"/>
    <p:sldId id="291" r:id="rId46"/>
    <p:sldId id="29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BD009"/>
    <a:srgbClr val="53A9C7"/>
    <a:srgbClr val="FBF09D"/>
    <a:srgbClr val="FFFFFF"/>
    <a:srgbClr val="F6DB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4" autoAdjust="0"/>
    <p:restoredTop sz="94746" autoAdjust="0"/>
  </p:normalViewPr>
  <p:slideViewPr>
    <p:cSldViewPr>
      <p:cViewPr varScale="1">
        <p:scale>
          <a:sx n="73" d="100"/>
          <a:sy n="73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533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686800" cy="2057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Concurrency Control Techniques</a:t>
            </a:r>
            <a:endParaRPr lang="en-US" sz="4400" dirty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Binary Lock rules can be enforced by the lock manager module of the DBMS</a:t>
            </a:r>
          </a:p>
          <a:p>
            <a:pPr lvl="1"/>
            <a:r>
              <a:rPr lang="en-US" sz="2400" dirty="0" smtClean="0"/>
              <a:t>Between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(</a:t>
            </a:r>
            <a:r>
              <a:rPr lang="en-US" sz="2400" i="1" dirty="0" smtClean="0"/>
              <a:t>X) and </a:t>
            </a:r>
            <a:r>
              <a:rPr lang="en-US" sz="2400" i="1" dirty="0" err="1" smtClean="0"/>
              <a:t>unlock_item</a:t>
            </a:r>
            <a:r>
              <a:rPr lang="en-US" sz="2400" i="1" dirty="0" smtClean="0"/>
              <a:t>(X) operations in transaction T, T is said to </a:t>
            </a:r>
            <a:r>
              <a:rPr lang="en-US" sz="2400" b="1" i="1" dirty="0" smtClean="0"/>
              <a:t>hold </a:t>
            </a:r>
            <a:r>
              <a:rPr lang="en-US" sz="2400" i="1" dirty="0" smtClean="0"/>
              <a:t>the </a:t>
            </a:r>
            <a:r>
              <a:rPr lang="en-US" sz="2400" dirty="0" smtClean="0"/>
              <a:t>lock on item </a:t>
            </a:r>
            <a:r>
              <a:rPr lang="en-US" sz="2400" i="1" dirty="0" smtClean="0"/>
              <a:t>X</a:t>
            </a:r>
            <a:endParaRPr lang="en-US" sz="2400" b="1" i="1" dirty="0" smtClean="0"/>
          </a:p>
          <a:p>
            <a:pPr lvl="1"/>
            <a:r>
              <a:rPr lang="en-US" sz="2400" i="1" dirty="0" smtClean="0"/>
              <a:t>At most one transaction can hold the lock on a particular item.</a:t>
            </a:r>
          </a:p>
          <a:p>
            <a:pPr lvl="1"/>
            <a:r>
              <a:rPr lang="en-US" sz="2400" dirty="0" smtClean="0"/>
              <a:t>Thus no two transactions can access the same item concurrently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Rules on Binary Lock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must issue the operation </a:t>
            </a:r>
            <a:r>
              <a:rPr lang="en-US" sz="2000" i="1" dirty="0" err="1" smtClean="0"/>
              <a:t>lock_item</a:t>
            </a:r>
            <a:r>
              <a:rPr lang="en-US" sz="2000" i="1" dirty="0" smtClean="0"/>
              <a:t>(X) before any </a:t>
            </a:r>
            <a:r>
              <a:rPr lang="en-US" sz="2000" dirty="0" err="1" smtClean="0"/>
              <a:t>read_item</a:t>
            </a:r>
            <a:r>
              <a:rPr lang="en-US" sz="2000" dirty="0" smtClean="0"/>
              <a:t>(</a:t>
            </a:r>
            <a:r>
              <a:rPr lang="en-US" sz="2000" i="1" dirty="0" smtClean="0"/>
              <a:t>X) or </a:t>
            </a:r>
            <a:r>
              <a:rPr lang="en-US" sz="2000" i="1" dirty="0" err="1" smtClean="0"/>
              <a:t>write_item</a:t>
            </a:r>
            <a:r>
              <a:rPr lang="en-US" sz="2000" i="1" dirty="0" smtClean="0"/>
              <a:t>(X) operations are performed in T.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must issue the operation </a:t>
            </a:r>
            <a:r>
              <a:rPr lang="en-US" sz="2000" i="1" dirty="0" err="1" smtClean="0"/>
              <a:t>unlock_item</a:t>
            </a:r>
            <a:r>
              <a:rPr lang="en-US" sz="2000" i="1" dirty="0" smtClean="0"/>
              <a:t>(X) after all </a:t>
            </a:r>
            <a:r>
              <a:rPr lang="en-US" sz="2000" i="1" dirty="0" err="1" smtClean="0"/>
              <a:t>read_item</a:t>
            </a:r>
            <a:r>
              <a:rPr lang="en-US" sz="2000" i="1" dirty="0" smtClean="0"/>
              <a:t>(X) </a:t>
            </a:r>
            <a:r>
              <a:rPr lang="en-US" sz="2000" dirty="0" smtClean="0"/>
              <a:t>and </a:t>
            </a:r>
            <a:r>
              <a:rPr lang="en-US" sz="2000" dirty="0" err="1" smtClean="0"/>
              <a:t>write_item</a:t>
            </a:r>
            <a:r>
              <a:rPr lang="en-US" sz="2000" dirty="0" smtClean="0"/>
              <a:t>(</a:t>
            </a:r>
            <a:r>
              <a:rPr lang="en-US" sz="2000" i="1" dirty="0" smtClean="0"/>
              <a:t>X) operations are completed in T.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will not issue a </a:t>
            </a:r>
            <a:r>
              <a:rPr lang="en-US" sz="2000" i="1" dirty="0" err="1" smtClean="0"/>
              <a:t>lock_item</a:t>
            </a:r>
            <a:r>
              <a:rPr lang="en-US" sz="2000" i="1" dirty="0" smtClean="0"/>
              <a:t>(X) operation if it already holds the </a:t>
            </a:r>
            <a:r>
              <a:rPr lang="en-US" sz="2000" dirty="0" smtClean="0"/>
              <a:t>lock on item </a:t>
            </a:r>
            <a:r>
              <a:rPr lang="en-US" sz="2000" i="1" dirty="0" smtClean="0"/>
              <a:t>X</a:t>
            </a:r>
          </a:p>
          <a:p>
            <a:pPr lvl="2"/>
            <a:r>
              <a:rPr lang="en-US" sz="2000" dirty="0" smtClean="0"/>
              <a:t>A transaction </a:t>
            </a:r>
            <a:r>
              <a:rPr lang="en-US" sz="2000" i="1" dirty="0" smtClean="0"/>
              <a:t>T will not issue an </a:t>
            </a:r>
            <a:r>
              <a:rPr lang="en-US" sz="2000" i="1" dirty="0" err="1" smtClean="0"/>
              <a:t>unlock_item</a:t>
            </a:r>
            <a:r>
              <a:rPr lang="en-US" sz="2000" i="1" dirty="0" smtClean="0"/>
              <a:t>(X) operation unless it already </a:t>
            </a:r>
            <a:r>
              <a:rPr lang="en-US" sz="2000" dirty="0" smtClean="0"/>
              <a:t>holds the lock on item </a:t>
            </a:r>
            <a:r>
              <a:rPr lang="en-US" sz="2000" i="1" dirty="0" smtClean="0"/>
              <a:t>X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Shared/Exclusive (or Read/Write) Locks</a:t>
            </a:r>
          </a:p>
          <a:p>
            <a:pPr lvl="1"/>
            <a:r>
              <a:rPr lang="en-US" sz="2400" dirty="0" smtClean="0"/>
              <a:t>Shared Lock is abbreviated as S-Lock</a:t>
            </a:r>
          </a:p>
          <a:p>
            <a:pPr lvl="1"/>
            <a:r>
              <a:rPr lang="en-US" sz="2400" dirty="0" smtClean="0"/>
              <a:t>Exclusive Lock is abbreviated as X-Lock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S-Lock is used acquired when you need to read the data item value</a:t>
            </a:r>
          </a:p>
          <a:p>
            <a:r>
              <a:rPr lang="en-US" sz="2800" dirty="0" smtClean="0"/>
              <a:t>X-Lock is used acquired when you need to read and write the data item value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Compatibility between Lock Modes</a:t>
            </a:r>
          </a:p>
          <a:p>
            <a:pPr lvl="1"/>
            <a:r>
              <a:rPr lang="en-US" sz="2400" dirty="0" smtClean="0"/>
              <a:t>When multiple transactions are trying to acquire locks, the following compatibility is allowed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             Thus any number of transactions can hold a S-lock</a:t>
            </a:r>
            <a:br>
              <a:rPr lang="en-US" sz="2400" dirty="0" smtClean="0"/>
            </a:br>
            <a:r>
              <a:rPr lang="en-US" sz="2400" dirty="0" smtClean="0"/>
              <a:t>             on a data item but X-Lock can be hold by only one </a:t>
            </a:r>
            <a:br>
              <a:rPr lang="en-US" sz="2400" dirty="0" smtClean="0"/>
            </a:br>
            <a:r>
              <a:rPr lang="en-US" sz="2400" dirty="0" smtClean="0"/>
              <a:t>             transaction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3352800"/>
          <a:ext cx="5181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X-Lock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S-Lock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X-Lock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114800"/>
          <a:ext cx="251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Lock-X(B)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R(B)</a:t>
                      </a:r>
                    </a:p>
                    <a:p>
                      <a:r>
                        <a:rPr lang="en-US" dirty="0" smtClean="0"/>
                        <a:t>B-50</a:t>
                      </a:r>
                    </a:p>
                    <a:p>
                      <a:r>
                        <a:rPr lang="en-US" dirty="0" smtClean="0"/>
                        <a:t>W(B)</a:t>
                      </a:r>
                    </a:p>
                    <a:p>
                      <a:r>
                        <a:rPr lang="en-US" dirty="0" smtClean="0"/>
                        <a:t>Unlock(B)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Lock-S(B)</a:t>
                      </a:r>
                    </a:p>
                    <a:p>
                      <a:r>
                        <a:rPr lang="en-US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Unlock(B)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S-Lock &amp; X-Lock</a:t>
            </a:r>
          </a:p>
          <a:p>
            <a:pPr lvl="1"/>
            <a:r>
              <a:rPr lang="en-US" sz="2000" dirty="0" smtClean="0"/>
              <a:t>One method for implementing the preceding operations on a read/write lock is to keep track of the number of transactions that hold a shared (read) lock on an item in the lock table</a:t>
            </a:r>
          </a:p>
          <a:p>
            <a:pPr lvl="1"/>
            <a:r>
              <a:rPr lang="en-US" sz="2000" dirty="0" smtClean="0"/>
              <a:t>Each record in the lock table will have four fields: </a:t>
            </a:r>
          </a:p>
          <a:p>
            <a:pPr lvl="2"/>
            <a:r>
              <a:rPr lang="en-US" sz="1600" dirty="0" smtClean="0"/>
              <a:t>&lt; </a:t>
            </a:r>
            <a:r>
              <a:rPr lang="en-US" sz="1600" dirty="0" err="1" smtClean="0"/>
              <a:t>Data_item_name</a:t>
            </a:r>
            <a:r>
              <a:rPr lang="en-US" sz="1600" dirty="0" smtClean="0"/>
              <a:t>, LOCK, </a:t>
            </a:r>
            <a:r>
              <a:rPr lang="en-US" sz="1600" dirty="0" err="1" smtClean="0"/>
              <a:t>No_of_reads</a:t>
            </a:r>
            <a:r>
              <a:rPr lang="en-US" sz="1600" dirty="0" smtClean="0"/>
              <a:t>, </a:t>
            </a:r>
            <a:r>
              <a:rPr lang="en-US" sz="1600" dirty="0" err="1" smtClean="0"/>
              <a:t>Locking_transaction</a:t>
            </a:r>
            <a:r>
              <a:rPr lang="en-US" sz="1600" dirty="0" smtClean="0"/>
              <a:t>(s)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2000" dirty="0" smtClean="0"/>
              <a:t>Again, to save space, the system needs to maintain lock records only for locked items in the lock table</a:t>
            </a:r>
          </a:p>
          <a:p>
            <a:pPr lvl="1"/>
            <a:r>
              <a:rPr lang="en-US" sz="2000" dirty="0" smtClean="0"/>
              <a:t>The value (state) of LOCK is either read-locked or write-locked</a:t>
            </a:r>
          </a:p>
          <a:p>
            <a:pPr lvl="2"/>
            <a:r>
              <a:rPr lang="en-US" sz="1600" dirty="0" smtClean="0"/>
              <a:t>If LOCK(</a:t>
            </a:r>
            <a:r>
              <a:rPr lang="en-US" sz="1600" i="1" dirty="0" smtClean="0"/>
              <a:t>X)=write-locked, the value of </a:t>
            </a:r>
            <a:r>
              <a:rPr lang="en-US" sz="1600" dirty="0" err="1" smtClean="0"/>
              <a:t>locking_transaction</a:t>
            </a:r>
            <a:r>
              <a:rPr lang="en-US" sz="1600" dirty="0" smtClean="0"/>
              <a:t>(s) is a single transaction that holds the exclusive (write) lock on </a:t>
            </a:r>
            <a:r>
              <a:rPr lang="en-US" sz="1600" i="1" dirty="0" smtClean="0"/>
              <a:t>X</a:t>
            </a:r>
          </a:p>
          <a:p>
            <a:pPr lvl="2"/>
            <a:r>
              <a:rPr lang="en-US" sz="1600" i="1" dirty="0" smtClean="0"/>
              <a:t>If LOCK(X)=read-locked, the value of locking transaction(s) is a list of one or</a:t>
            </a:r>
          </a:p>
          <a:p>
            <a:pPr lvl="2"/>
            <a:r>
              <a:rPr lang="en-US" sz="1600" dirty="0" smtClean="0"/>
              <a:t>more transactions that hold the shared (read) lock on </a:t>
            </a:r>
            <a:r>
              <a:rPr lang="en-US" sz="1600" i="1" dirty="0" smtClean="0"/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While using the shared/exclusive locking scheme, the system must enforce the following rules:</a:t>
            </a:r>
          </a:p>
          <a:p>
            <a:pPr lvl="1"/>
            <a:r>
              <a:rPr lang="en-US" sz="2400" dirty="0" smtClean="0"/>
              <a:t>A transaction </a:t>
            </a:r>
            <a:r>
              <a:rPr lang="en-US" sz="2400" i="1" dirty="0" smtClean="0"/>
              <a:t>T must issue the operation S-lock(X) or X-lock(X) before </a:t>
            </a:r>
            <a:r>
              <a:rPr lang="en-US" sz="2400" dirty="0" smtClean="0"/>
              <a:t>any </a:t>
            </a:r>
            <a:r>
              <a:rPr lang="en-US" sz="2400" dirty="0" err="1" smtClean="0"/>
              <a:t>read_item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performed in T</a:t>
            </a:r>
          </a:p>
          <a:p>
            <a:pPr lvl="1"/>
            <a:r>
              <a:rPr lang="en-US" sz="2400" dirty="0" smtClean="0"/>
              <a:t>A transaction </a:t>
            </a:r>
            <a:r>
              <a:rPr lang="en-US" sz="2400" i="1" dirty="0" smtClean="0"/>
              <a:t>T must issue the operation X-lock(X) before any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performed in T</a:t>
            </a:r>
            <a:endParaRPr lang="en-US" dirty="0" smtClean="0"/>
          </a:p>
          <a:p>
            <a:pPr lvl="1"/>
            <a:r>
              <a:rPr lang="en-US" sz="2400" dirty="0" smtClean="0"/>
              <a:t>A transaction T must issue the operation unlock(X) after all </a:t>
            </a:r>
            <a:r>
              <a:rPr lang="en-US" sz="2400" dirty="0" err="1" smtClean="0"/>
              <a:t>read_item</a:t>
            </a:r>
            <a:r>
              <a:rPr lang="en-US" sz="2400" dirty="0" smtClean="0"/>
              <a:t>(X) and </a:t>
            </a:r>
            <a:r>
              <a:rPr lang="en-US" sz="2400" dirty="0" err="1" smtClean="0"/>
              <a:t>write_item</a:t>
            </a:r>
            <a:r>
              <a:rPr lang="en-US" sz="2400" dirty="0" smtClean="0"/>
              <a:t>(X) operations are completed in T</a:t>
            </a:r>
          </a:p>
          <a:p>
            <a:pPr lvl="1"/>
            <a:r>
              <a:rPr lang="en-US" sz="2400" dirty="0" smtClean="0"/>
              <a:t>A transaction T will not issue a </a:t>
            </a:r>
            <a:r>
              <a:rPr lang="en-US" sz="2400" dirty="0" err="1" smtClean="0"/>
              <a:t>read_lock</a:t>
            </a:r>
            <a:r>
              <a:rPr lang="en-US" sz="2400" dirty="0" smtClean="0"/>
              <a:t>(X) operation if it already holds a S-lock or a X-lock on item X. This rule may be relaxed.</a:t>
            </a:r>
          </a:p>
          <a:p>
            <a:pPr lvl="1"/>
            <a:r>
              <a:rPr lang="en-US" sz="2400" dirty="0" smtClean="0"/>
              <a:t>A transaction T will not issue a X-lock(X) operation if it already holds a S-lock or X-lock on item X. This rule may also be relaxed, as we discuss shortly.</a:t>
            </a:r>
          </a:p>
          <a:p>
            <a:pPr lvl="1"/>
            <a:r>
              <a:rPr lang="en-US" sz="2400" dirty="0" smtClean="0"/>
              <a:t>A transaction T will not issue an unlock(X) operation unless it already holds a read (shared) lock or a write (exclusive) lock on item 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585" y="838200"/>
            <a:ext cx="640341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Conversion of Locks refers to two terms</a:t>
            </a:r>
          </a:p>
          <a:p>
            <a:pPr lvl="1"/>
            <a:r>
              <a:rPr lang="en-US" sz="2400" dirty="0" smtClean="0"/>
              <a:t>Upgrading</a:t>
            </a:r>
          </a:p>
          <a:p>
            <a:pPr lvl="2"/>
            <a:r>
              <a:rPr lang="en-US" sz="2000" dirty="0" smtClean="0"/>
              <a:t>Shifting from Read-Lock to Write-Lock</a:t>
            </a:r>
          </a:p>
          <a:p>
            <a:pPr lvl="2"/>
            <a:r>
              <a:rPr lang="en-US" sz="2000" dirty="0" smtClean="0"/>
              <a:t>In other words, it is shifting from S-Lock to X-Lock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400" dirty="0" smtClean="0"/>
              <a:t>Downgrading</a:t>
            </a:r>
          </a:p>
          <a:p>
            <a:pPr lvl="2"/>
            <a:r>
              <a:rPr lang="en-US" sz="2000" dirty="0" smtClean="0"/>
              <a:t>Shifting from Write-Lock to Read-Lock</a:t>
            </a:r>
          </a:p>
          <a:p>
            <a:pPr lvl="2"/>
            <a:r>
              <a:rPr lang="en-US" sz="2000" dirty="0" smtClean="0"/>
              <a:t>In other words, it is shifting from X-Lock to S-Lock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Conversion of Locks </a:t>
            </a:r>
          </a:p>
          <a:p>
            <a:r>
              <a:rPr lang="en-US" sz="2700" dirty="0" smtClean="0"/>
              <a:t>When upgrading and downgrading of locks is used, the lock table must include transaction identifiers in the record structure for each lock (in the </a:t>
            </a:r>
            <a:r>
              <a:rPr lang="en-US" sz="2700" dirty="0" err="1" smtClean="0"/>
              <a:t>locking_transaction</a:t>
            </a:r>
            <a:r>
              <a:rPr lang="en-US" sz="2700" dirty="0" smtClean="0"/>
              <a:t>(s) field) to store the information on which transactions hold locks on the item</a:t>
            </a:r>
          </a:p>
          <a:p>
            <a:r>
              <a:rPr lang="en-US" sz="2700" dirty="0" smtClean="0"/>
              <a:t>The descriptions of the </a:t>
            </a:r>
            <a:r>
              <a:rPr lang="en-US" sz="2700" dirty="0" err="1" smtClean="0"/>
              <a:t>read_lock</a:t>
            </a:r>
            <a:r>
              <a:rPr lang="en-US" sz="2700" dirty="0" smtClean="0"/>
              <a:t>(X) and </a:t>
            </a:r>
            <a:r>
              <a:rPr lang="en-US" sz="2700" dirty="0" err="1" smtClean="0"/>
              <a:t>write_lock</a:t>
            </a:r>
            <a:r>
              <a:rPr lang="en-US" sz="2700" dirty="0" smtClean="0"/>
              <a:t>(X) operations must be changed appropriately to allow for lock upgrading and downgrading</a:t>
            </a:r>
          </a:p>
          <a:p>
            <a:endParaRPr lang="en-US" sz="2700" dirty="0" smtClean="0"/>
          </a:p>
          <a:p>
            <a:r>
              <a:rPr lang="en-US" sz="2700" dirty="0" smtClean="0"/>
              <a:t>Using binary locks or read/write locks in transactions, as described earlier, does not guarantee </a:t>
            </a:r>
            <a:r>
              <a:rPr lang="en-US" sz="2700" dirty="0" err="1" smtClean="0"/>
              <a:t>serializability</a:t>
            </a:r>
            <a:r>
              <a:rPr lang="en-US" sz="2700" dirty="0" smtClean="0"/>
              <a:t> of schedules on its own</a:t>
            </a:r>
          </a:p>
          <a:p>
            <a:r>
              <a:rPr lang="en-US" sz="2700" dirty="0" smtClean="0"/>
              <a:t>To guarantee </a:t>
            </a:r>
            <a:r>
              <a:rPr lang="en-US" sz="2700" dirty="0" err="1" smtClean="0"/>
              <a:t>serializability</a:t>
            </a:r>
            <a:r>
              <a:rPr lang="en-US" sz="2700" dirty="0" smtClean="0"/>
              <a:t>, we must follow an additional protocol concerning the positioning of locking and unlocking operations in every transaction. The best-known protocol, two-phase locking, is described in the next section.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Two-Phase Locking Protocol is called 2PL</a:t>
            </a:r>
          </a:p>
          <a:p>
            <a:pPr lvl="1"/>
            <a:r>
              <a:rPr lang="en-US" sz="2300" dirty="0" smtClean="0"/>
              <a:t>transaction can be divided into two phases: </a:t>
            </a:r>
          </a:p>
          <a:p>
            <a:pPr lvl="2"/>
            <a:r>
              <a:rPr lang="en-US" sz="1900" dirty="0" smtClean="0"/>
              <a:t>an expanding or growing (first) phase, during which new locks on items can be acquired but none can be released;</a:t>
            </a:r>
          </a:p>
          <a:p>
            <a:pPr lvl="2"/>
            <a:r>
              <a:rPr lang="en-US" sz="1900" dirty="0" smtClean="0"/>
              <a:t>and a shrinking (second) phase, during which existing locks can be released but no new locks can be acquired</a:t>
            </a:r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If lock conversion is allowed, then upgrading of locks (from read-locked to write-locked) must be done during the expanding phase, and</a:t>
            </a:r>
          </a:p>
          <a:p>
            <a:pPr lvl="1"/>
            <a:r>
              <a:rPr lang="en-US" sz="2300" dirty="0" smtClean="0"/>
              <a:t>downgrading of locks (from write-locked to read-locked) must be done in the shrinking phase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Two-Phase Locking Techniques for Concurrency Control</a:t>
            </a:r>
          </a:p>
          <a:p>
            <a:r>
              <a:rPr lang="en-US" dirty="0" smtClean="0"/>
              <a:t>Concurrency Control Based on Timestamp</a:t>
            </a:r>
          </a:p>
          <a:p>
            <a:r>
              <a:rPr lang="en-US" dirty="0" smtClean="0"/>
              <a:t>Multi-version Concurrency Control Techniques</a:t>
            </a:r>
          </a:p>
          <a:p>
            <a:r>
              <a:rPr lang="en-US" dirty="0" smtClean="0"/>
              <a:t>Validation (Optimistic) Concurrency Control Techniques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700" dirty="0" smtClean="0"/>
              <a:t>Two-Phase Locking Protocol is also called 2PL Protocol</a:t>
            </a:r>
          </a:p>
          <a:p>
            <a:pPr lvl="1"/>
            <a:r>
              <a:rPr lang="en-US" sz="2300" dirty="0" smtClean="0"/>
              <a:t>transaction can be divided into two phases: </a:t>
            </a:r>
          </a:p>
          <a:p>
            <a:pPr lvl="2"/>
            <a:r>
              <a:rPr lang="en-US" sz="1900" dirty="0" smtClean="0"/>
              <a:t>an expanding or growing (first) phase, during which new locks on items can be acquired but none can be released;</a:t>
            </a:r>
          </a:p>
          <a:p>
            <a:pPr lvl="2"/>
            <a:r>
              <a:rPr lang="en-US" sz="1900" dirty="0" smtClean="0"/>
              <a:t>and a shrinking (second) phase, during which existing locks can be released but no new locks can be acquired</a:t>
            </a:r>
          </a:p>
          <a:p>
            <a:pPr lvl="2"/>
            <a:endParaRPr lang="en-US" sz="1900" dirty="0" smtClean="0"/>
          </a:p>
          <a:p>
            <a:pPr lvl="1"/>
            <a:r>
              <a:rPr lang="en-US" sz="2300" dirty="0" smtClean="0"/>
              <a:t>Thus a transaction can stay only in any of above two phases/ states</a:t>
            </a:r>
          </a:p>
          <a:p>
            <a:pPr lvl="1"/>
            <a:r>
              <a:rPr lang="en-US" sz="2300" dirty="0" smtClean="0"/>
              <a:t>If transaction requires to work on 4 different data items, then it will acquire a lock on those 4 data items altogether and will release them altogether as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2PL Growing Phase</a:t>
            </a:r>
          </a:p>
          <a:p>
            <a:pPr lvl="1"/>
            <a:r>
              <a:rPr lang="en-US" sz="2300" dirty="0" smtClean="0"/>
              <a:t>Locks on items are acquired during Growing/ Expanding phase</a:t>
            </a:r>
          </a:p>
          <a:p>
            <a:pPr lvl="1"/>
            <a:r>
              <a:rPr lang="en-US" sz="2300" dirty="0" smtClean="0"/>
              <a:t>If lock conversion is allowed, then upgrading of locks (from read-locked to write-locked) must be done during the expanding phase, 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2PL Shrinking Phase</a:t>
            </a:r>
          </a:p>
          <a:p>
            <a:pPr lvl="1"/>
            <a:r>
              <a:rPr lang="en-US" sz="2300" dirty="0" smtClean="0"/>
              <a:t>Existing locks are released in Shrinking Phase</a:t>
            </a:r>
          </a:p>
          <a:p>
            <a:pPr lvl="1"/>
            <a:r>
              <a:rPr lang="en-US" sz="2300" dirty="0" smtClean="0"/>
              <a:t>During Shrinking, no new lock can be acquired</a:t>
            </a:r>
          </a:p>
          <a:p>
            <a:pPr lvl="1"/>
            <a:r>
              <a:rPr lang="en-US" sz="2300" dirty="0" smtClean="0"/>
              <a:t>downgrading of locks (from write-locked to read-locked) must be done in the shrinking phase</a:t>
            </a:r>
          </a:p>
          <a:p>
            <a:pPr lvl="1"/>
            <a:endParaRPr lang="en-US" sz="2300" dirty="0" smtClean="0"/>
          </a:p>
          <a:p>
            <a:r>
              <a:rPr lang="en-US" sz="2700" dirty="0" smtClean="0"/>
              <a:t>2PL Lock Point</a:t>
            </a:r>
          </a:p>
          <a:p>
            <a:pPr lvl="1"/>
            <a:r>
              <a:rPr lang="en-US" sz="2300" dirty="0" smtClean="0"/>
              <a:t>It is a point at which transaction has attained it’s final lock</a:t>
            </a:r>
          </a:p>
          <a:p>
            <a:pPr lvl="1"/>
            <a:r>
              <a:rPr lang="en-US" sz="2300" dirty="0" smtClean="0"/>
              <a:t>When transaction enters it’s Lock Point, shrinking phase is started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Reasons why 2PL reduces Concurrency and enforces </a:t>
            </a:r>
            <a:r>
              <a:rPr lang="en-US" sz="2700" dirty="0" err="1" smtClean="0"/>
              <a:t>Serializability</a:t>
            </a:r>
            <a:endParaRPr lang="en-US" sz="2700" dirty="0" smtClean="0"/>
          </a:p>
          <a:p>
            <a:pPr lvl="1"/>
            <a:r>
              <a:rPr lang="en-US" sz="2300" dirty="0" smtClean="0"/>
              <a:t>Holding Lock Un-necessarily</a:t>
            </a:r>
          </a:p>
          <a:p>
            <a:pPr lvl="2"/>
            <a:r>
              <a:rPr lang="en-US" sz="1900" dirty="0" smtClean="0"/>
              <a:t>transaction requires three data items to complete but is un-necessarily holding fourth data item</a:t>
            </a:r>
          </a:p>
          <a:p>
            <a:pPr lvl="1"/>
            <a:r>
              <a:rPr lang="en-US" sz="2300" dirty="0" smtClean="0"/>
              <a:t>Locking too early reduces Concurrency</a:t>
            </a:r>
          </a:p>
          <a:p>
            <a:pPr lvl="2"/>
            <a:r>
              <a:rPr lang="en-US" sz="1900" dirty="0" smtClean="0"/>
              <a:t>Say a </a:t>
            </a:r>
            <a:r>
              <a:rPr lang="en-US" sz="2000" dirty="0" smtClean="0"/>
              <a:t>transaction requires four data items to complete. Now, it requires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data item after 10 seconds but as per the definition of 2PL, it will lock all data items right in the beginning.</a:t>
            </a:r>
          </a:p>
          <a:p>
            <a:pPr lvl="2"/>
            <a:r>
              <a:rPr lang="en-US" sz="2000" dirty="0" smtClean="0"/>
              <a:t>Hence a data item is locked unnecessarily for 10 seconds and that reduces Concurrency</a:t>
            </a:r>
          </a:p>
          <a:p>
            <a:pPr lvl="1"/>
            <a:r>
              <a:rPr lang="en-US" sz="2300" dirty="0" smtClean="0"/>
              <a:t>Penalty to other transactions</a:t>
            </a:r>
          </a:p>
          <a:p>
            <a:pPr lvl="2"/>
            <a:r>
              <a:rPr lang="en-US" sz="1900" dirty="0" smtClean="0"/>
              <a:t>Consider </a:t>
            </a:r>
            <a:r>
              <a:rPr lang="en-US" sz="1800" dirty="0" smtClean="0"/>
              <a:t>a data item is locked unnecessarily by transaction T1 but it might be required by some other transaction.</a:t>
            </a:r>
          </a:p>
          <a:p>
            <a:pPr lvl="2"/>
            <a:r>
              <a:rPr lang="en-US" sz="1800" dirty="0" smtClean="0"/>
              <a:t>Hence this waiting time is a penalty to other transactions</a:t>
            </a:r>
            <a:endParaRPr lang="en-US" sz="1900" dirty="0" smtClean="0"/>
          </a:p>
          <a:p>
            <a:pPr lvl="1"/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Guaranteeing </a:t>
            </a:r>
            <a:r>
              <a:rPr lang="en-US" b="0" dirty="0" err="1" smtClean="0"/>
              <a:t>Serializability</a:t>
            </a:r>
            <a:r>
              <a:rPr lang="en-US" b="0" dirty="0" smtClean="0"/>
              <a:t> by Two-Phase Locking Protocol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Variations of 2PL Protocol</a:t>
            </a:r>
          </a:p>
          <a:p>
            <a:pPr lvl="1"/>
            <a:endParaRPr lang="en-US" sz="23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667000"/>
          <a:ext cx="91440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Conservative (Static)</a:t>
                      </a:r>
                      <a:r>
                        <a:rPr lang="en-US" baseline="0" dirty="0" smtClean="0"/>
                        <a:t> 2PL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 2PL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Rigrous</a:t>
                      </a:r>
                      <a:r>
                        <a:rPr lang="en-US" dirty="0" smtClean="0"/>
                        <a:t> 2PL</a:t>
                      </a:r>
                      <a:endParaRPr lang="en-US" dirty="0"/>
                    </a:p>
                  </a:txBody>
                  <a:tcPr/>
                </a:tc>
              </a:tr>
              <a:tr h="868559">
                <a:tc>
                  <a:txBody>
                    <a:bodyPr/>
                    <a:lstStyle/>
                    <a:p>
                      <a:r>
                        <a:rPr lang="en-US" dirty="0" smtClean="0"/>
                        <a:t>Acquire all locks before the processing starts and release</a:t>
                      </a:r>
                      <a:r>
                        <a:rPr lang="en-US" baseline="0" dirty="0" smtClean="0"/>
                        <a:t> all resources after it 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constraint is that only the X-Lock is not released before the transaction 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cannot release both S-Lock and X-Lock before it commits</a:t>
                      </a:r>
                      <a:endParaRPr lang="en-US" dirty="0"/>
                    </a:p>
                  </a:txBody>
                  <a:tcPr/>
                </a:tc>
              </a:tr>
              <a:tr h="352249">
                <a:tc>
                  <a:txBody>
                    <a:bodyPr/>
                    <a:lstStyle/>
                    <a:p>
                      <a:r>
                        <a:rPr lang="en-US" dirty="0" smtClean="0"/>
                        <a:t>Avoids cascading Rollbacks because all required data items are locked from beginning till end and hence any other transaction requiring it has to wait.</a:t>
                      </a:r>
                    </a:p>
                    <a:p>
                      <a:r>
                        <a:rPr lang="en-US" dirty="0" smtClean="0"/>
                        <a:t>Thus there is no issue of cascading Rollbacks.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issue of cascading Rollbacks.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issue of cascading Rollbacks.</a:t>
                      </a:r>
                      <a:endParaRPr lang="en-US" dirty="0"/>
                    </a:p>
                  </a:txBody>
                  <a:tcPr/>
                </a:tc>
              </a:tr>
              <a:tr h="352249"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may occur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Deadlock </a:t>
                      </a:r>
                      <a:r>
                        <a:rPr lang="en-US" smtClean="0"/>
                        <a:t>may occur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21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Deadlock </a:t>
            </a:r>
            <a:r>
              <a:rPr lang="en-US" sz="2800" dirty="0" smtClean="0"/>
              <a:t>occurs when each transaction T in a set of two or more transactions is waiting for some item that is locked by some other transaction T in the set. Hence, each transaction in the set is in a waiting queue, waiting for one of the other transactions in the set to release the lock on an item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Deadlock </a:t>
            </a:r>
            <a:r>
              <a:rPr lang="en-US" sz="2800" dirty="0" smtClean="0"/>
              <a:t>occurs when each transaction T in a set of two or more transactions is waiting for some item that is locked by some other transaction T in the set. Hence, each transaction in the set is in a waiting queue, waiting for one of the other transactions in the set to release the lock on an item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system is in </a:t>
            </a:r>
            <a:r>
              <a:rPr lang="en-US" sz="2800" b="1" dirty="0" smtClean="0"/>
              <a:t>Deadlock</a:t>
            </a:r>
            <a:r>
              <a:rPr lang="en-US" sz="2800" dirty="0" smtClean="0"/>
              <a:t> state if there exists a set of transactions such that every transaction T in the set is waiting for another transaction in the set</a:t>
            </a:r>
          </a:p>
          <a:p>
            <a:r>
              <a:rPr lang="en-US" sz="2800" dirty="0" smtClean="0"/>
              <a:t>So the transaction is waiting to lock those data items which are already locked by another transaction</a:t>
            </a:r>
          </a:p>
          <a:p>
            <a:pPr lvl="1"/>
            <a:r>
              <a:rPr lang="en-US" sz="2400" dirty="0" smtClean="0"/>
              <a:t>For Example T1 requires X, Y and has locked X</a:t>
            </a:r>
          </a:p>
          <a:p>
            <a:pPr lvl="1"/>
            <a:r>
              <a:rPr lang="en-US" sz="2400" dirty="0" smtClean="0"/>
              <a:t>T2 also requires X, Y and has locked Y</a:t>
            </a:r>
          </a:p>
          <a:p>
            <a:pPr lvl="1"/>
            <a:r>
              <a:rPr lang="en-US" sz="2400" dirty="0" smtClean="0"/>
              <a:t>Now, T1 is waiting for T2 to release Y and T2 is waiting for T1 to release X</a:t>
            </a:r>
          </a:p>
          <a:p>
            <a:pPr lvl="1"/>
            <a:r>
              <a:rPr lang="en-US" sz="2400" dirty="0" smtClean="0"/>
              <a:t>Hence the Deadlock State appears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Deadlock Prevention Techniques</a:t>
            </a:r>
          </a:p>
          <a:p>
            <a:r>
              <a:rPr lang="en-US" sz="2400" dirty="0" smtClean="0"/>
              <a:t>This protocol ensures that the System will enter in deadlock state, if any of the 4 conditions hold:</a:t>
            </a:r>
          </a:p>
          <a:p>
            <a:pPr lvl="1"/>
            <a:r>
              <a:rPr lang="en-US" sz="2000" dirty="0" smtClean="0"/>
              <a:t>Mutual Exclusion</a:t>
            </a:r>
          </a:p>
          <a:p>
            <a:pPr lvl="2"/>
            <a:r>
              <a:rPr lang="en-US" sz="1600" dirty="0" smtClean="0"/>
              <a:t>Transactions should not be mutually exclusive that is the are not allowed to access the same data item at the same time</a:t>
            </a:r>
          </a:p>
          <a:p>
            <a:pPr lvl="1"/>
            <a:r>
              <a:rPr lang="en-US" sz="2000" dirty="0" smtClean="0"/>
              <a:t>Hold and Wait</a:t>
            </a:r>
          </a:p>
          <a:p>
            <a:pPr lvl="2"/>
            <a:r>
              <a:rPr lang="en-US" sz="1600" dirty="0" smtClean="0"/>
              <a:t>Transaction should not hold for one data item and wait for another data item.</a:t>
            </a:r>
          </a:p>
          <a:p>
            <a:pPr lvl="2"/>
            <a:r>
              <a:rPr lang="en-US" sz="1600" dirty="0" smtClean="0"/>
              <a:t>This will lead to a lock state</a:t>
            </a:r>
          </a:p>
          <a:p>
            <a:pPr lvl="1"/>
            <a:r>
              <a:rPr lang="en-US" sz="2000" dirty="0" smtClean="0"/>
              <a:t>No preemption</a:t>
            </a:r>
          </a:p>
          <a:p>
            <a:pPr lvl="2"/>
            <a:r>
              <a:rPr lang="en-US" sz="1600" dirty="0" smtClean="0"/>
              <a:t>Say one Transaction  is running and another Transaction wants a lock from that Transaction. So the first Transaction gets terminated prematurely to delegate resource which later may cause deadlock</a:t>
            </a:r>
          </a:p>
          <a:p>
            <a:pPr lvl="1"/>
            <a:r>
              <a:rPr lang="en-US" sz="2000" dirty="0" smtClean="0"/>
              <a:t>Circular wait</a:t>
            </a:r>
          </a:p>
          <a:p>
            <a:pPr lvl="2"/>
            <a:r>
              <a:rPr lang="en-US" sz="1600" dirty="0" smtClean="0"/>
              <a:t>It means having a cycle in wait for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Two-Phase Locking Techniques for Concurrency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Prevention Protocols:</a:t>
            </a:r>
          </a:p>
          <a:p>
            <a:pPr lvl="1"/>
            <a:r>
              <a:rPr lang="en-US" sz="2000" b="1" dirty="0" smtClean="0"/>
              <a:t>Conservative 2-phase locking</a:t>
            </a:r>
          </a:p>
          <a:p>
            <a:pPr lvl="1"/>
            <a:r>
              <a:rPr lang="en-US" sz="2000" b="1" dirty="0" smtClean="0"/>
              <a:t>Order data items and force transactions to </a:t>
            </a:r>
            <a:r>
              <a:rPr lang="en-US" sz="2000" b="1" dirty="0" err="1" smtClean="0"/>
              <a:t>lockand</a:t>
            </a:r>
            <a:r>
              <a:rPr lang="en-US" sz="2000" b="1" dirty="0" smtClean="0"/>
              <a:t> release data items in that order only. (not practical)</a:t>
            </a:r>
          </a:p>
          <a:p>
            <a:pPr lvl="1"/>
            <a:r>
              <a:rPr lang="en-US" sz="2000" b="1" dirty="0" smtClean="0"/>
              <a:t>Protocols based on timestamps </a:t>
            </a:r>
            <a:r>
              <a:rPr lang="en-US" sz="2000" b="1" dirty="0" err="1" smtClean="0"/>
              <a:t>i.e</a:t>
            </a:r>
            <a:r>
              <a:rPr lang="en-US" sz="2000" b="1" dirty="0" smtClean="0"/>
              <a:t>  Wait die and wound wait:</a:t>
            </a:r>
          </a:p>
          <a:p>
            <a:pPr lvl="1"/>
            <a:r>
              <a:rPr lang="en-US" sz="2000" b="1" dirty="0" err="1" smtClean="0"/>
              <a:t>Nowait</a:t>
            </a:r>
            <a:r>
              <a:rPr lang="en-US" sz="2000" b="1" dirty="0" smtClean="0"/>
              <a:t> or Cautious waiting</a:t>
            </a:r>
          </a:p>
          <a:p>
            <a:pPr lvl="1"/>
            <a:r>
              <a:rPr lang="en-US" sz="2000" b="1" dirty="0" smtClean="0"/>
              <a:t>Timeouts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sz="2000" b="1" dirty="0" smtClean="0"/>
          </a:p>
          <a:p>
            <a:pPr lvl="1"/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69749"/>
            <a:ext cx="8754542" cy="45548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Wait-die and wound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68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No-waiting and Cautious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Wait (NW)</a:t>
            </a:r>
          </a:p>
          <a:p>
            <a:pPr marL="411480" lvl="1" indent="0">
              <a:buNone/>
            </a:pPr>
            <a:r>
              <a:rPr lang="en-US" dirty="0" smtClean="0"/>
              <a:t> </a:t>
            </a:r>
            <a:r>
              <a:rPr lang="en-US" dirty="0"/>
              <a:t>A group of transactions if not acquired lock for</a:t>
            </a:r>
          </a:p>
          <a:p>
            <a:pPr marL="411480" lvl="1" indent="0">
              <a:buNone/>
            </a:pPr>
            <a:r>
              <a:rPr lang="en-US" dirty="0"/>
              <a:t>certain period of time, they are aborted and</a:t>
            </a:r>
          </a:p>
          <a:p>
            <a:pPr marL="411480" lvl="1" indent="0">
              <a:buNone/>
            </a:pPr>
            <a:r>
              <a:rPr lang="en-US" dirty="0"/>
              <a:t>started again. Without checking if there is a</a:t>
            </a:r>
          </a:p>
          <a:p>
            <a:pPr marL="411480" lvl="1" indent="0">
              <a:buNone/>
            </a:pPr>
            <a:r>
              <a:rPr lang="en-US" dirty="0"/>
              <a:t>deadlock or not. (NW)</a:t>
            </a:r>
          </a:p>
          <a:p>
            <a:r>
              <a:rPr lang="en-US" dirty="0" smtClean="0"/>
              <a:t>Cautious </a:t>
            </a:r>
            <a:r>
              <a:rPr lang="en-US" dirty="0"/>
              <a:t>Wait (CW)</a:t>
            </a:r>
          </a:p>
          <a:p>
            <a:pPr marL="411480" lvl="1" indent="0">
              <a:buNone/>
            </a:pPr>
            <a:r>
              <a:rPr lang="en-US" dirty="0" smtClean="0"/>
              <a:t>It </a:t>
            </a:r>
            <a:r>
              <a:rPr lang="en-US" dirty="0"/>
              <a:t>is proposed to reduce number of restarted</a:t>
            </a:r>
          </a:p>
          <a:p>
            <a:pPr marL="411480" lvl="1" indent="0">
              <a:buNone/>
            </a:pPr>
            <a:r>
              <a:rPr lang="en-US" dirty="0"/>
              <a:t>transaction.</a:t>
            </a:r>
          </a:p>
          <a:p>
            <a:pPr marL="411480" lvl="1" indent="0">
              <a:buNone/>
            </a:pPr>
            <a:r>
              <a:rPr lang="en-US" dirty="0" smtClean="0"/>
              <a:t> </a:t>
            </a:r>
            <a:r>
              <a:rPr lang="en-US" dirty="0"/>
              <a:t>If a transaction Ti tires to acquire a lock on item X</a:t>
            </a:r>
          </a:p>
          <a:p>
            <a:pPr marL="411480" lvl="1" indent="0">
              <a:buNone/>
            </a:pPr>
            <a:r>
              <a:rPr lang="en-US" dirty="0"/>
              <a:t>and it is presently held by some other transaction</a:t>
            </a:r>
          </a:p>
          <a:p>
            <a:pPr marL="411480" lvl="1" indent="0">
              <a:buNone/>
            </a:pPr>
            <a:r>
              <a:rPr lang="en-US" dirty="0"/>
              <a:t>only in this case Ti is restarted.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4984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A very simple approach to deal with deadlock is</a:t>
            </a:r>
          </a:p>
          <a:p>
            <a:pPr marL="118872" indent="0">
              <a:buNone/>
            </a:pPr>
            <a:r>
              <a:rPr lang="en-US" dirty="0"/>
              <a:t>timeouts.</a:t>
            </a:r>
          </a:p>
          <a:p>
            <a:pPr marL="118872" indent="0">
              <a:buNone/>
            </a:pPr>
            <a:r>
              <a:rPr lang="en-US" dirty="0" smtClean="0"/>
              <a:t>It </a:t>
            </a:r>
            <a:r>
              <a:rPr lang="en-US" dirty="0"/>
              <a:t>is practical, has low overhead and simple.</a:t>
            </a:r>
          </a:p>
          <a:p>
            <a:pPr marL="118872" indent="0">
              <a:buNone/>
            </a:pPr>
            <a:r>
              <a:rPr lang="en-US" dirty="0" smtClean="0"/>
              <a:t>If </a:t>
            </a:r>
            <a:r>
              <a:rPr lang="en-US" dirty="0"/>
              <a:t>a transaction waits for a period longer than a</a:t>
            </a:r>
          </a:p>
          <a:p>
            <a:pPr marL="118872" indent="0">
              <a:buNone/>
            </a:pPr>
            <a:r>
              <a:rPr lang="en-US" dirty="0"/>
              <a:t>system-defined timeout period, the system</a:t>
            </a:r>
          </a:p>
          <a:p>
            <a:pPr marL="118872" indent="0">
              <a:buNone/>
            </a:pPr>
            <a:r>
              <a:rPr lang="en-US" dirty="0"/>
              <a:t>assume that it is in a deadlock.</a:t>
            </a:r>
          </a:p>
          <a:p>
            <a:pPr marL="118872" indent="0">
              <a:buNone/>
            </a:pPr>
            <a:r>
              <a:rPr lang="en-US" dirty="0" smtClean="0"/>
              <a:t>Regardless </a:t>
            </a:r>
            <a:r>
              <a:rPr lang="en-US" dirty="0"/>
              <a:t>of whether a deadlock actually </a:t>
            </a:r>
            <a:r>
              <a:rPr lang="en-US" dirty="0" smtClean="0"/>
              <a:t>exists or </a:t>
            </a:r>
            <a:r>
              <a:rPr lang="en-US" dirty="0"/>
              <a:t>not, transactions are restarted.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11627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Deadlock Detection</a:t>
            </a:r>
          </a:p>
          <a:p>
            <a:pPr lvl="1"/>
            <a:r>
              <a:rPr lang="en-US" sz="2000" dirty="0" smtClean="0"/>
              <a:t>The simplest way for Deadlock Detection is to draw Wait-for Graph</a:t>
            </a:r>
          </a:p>
          <a:p>
            <a:pPr lvl="1"/>
            <a:r>
              <a:rPr lang="en-US" sz="2000" dirty="0" smtClean="0"/>
              <a:t>G=(V,E); 	V for vertices and E is directed Edges</a:t>
            </a:r>
          </a:p>
          <a:p>
            <a:pPr lvl="1"/>
            <a:r>
              <a:rPr lang="en-US" sz="2000" dirty="0" err="1" smtClean="0"/>
              <a:t>Ti</a:t>
            </a:r>
            <a:r>
              <a:rPr lang="en-US" sz="2000" dirty="0" err="1" smtClean="0">
                <a:sym typeface="Wingdings" pitchFamily="2" charset="2"/>
              </a:rPr>
              <a:t>Tj</a:t>
            </a:r>
            <a:r>
              <a:rPr lang="en-US" sz="2000" dirty="0" smtClean="0">
                <a:sym typeface="Wingdings" pitchFamily="2" charset="2"/>
              </a:rPr>
              <a:t>; 	where Ti is waiting for a resource held by </a:t>
            </a:r>
            <a:r>
              <a:rPr lang="en-US" sz="2000" dirty="0" err="1" smtClean="0">
                <a:sym typeface="Wingdings" pitchFamily="2" charset="2"/>
              </a:rPr>
              <a:t>Tj</a:t>
            </a: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If Wait-for Graph contains a cycle then there is deadlock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Consider T1 holding A and T2 holding B….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No deadlock will appear</a:t>
            </a:r>
          </a:p>
          <a:p>
            <a:pPr lvl="1"/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0"/>
          <a:ext cx="4800600" cy="21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 Mode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639658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</a:p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367136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Recovery</a:t>
            </a:r>
          </a:p>
          <a:p>
            <a:r>
              <a:rPr lang="en-US" sz="2400" dirty="0" smtClean="0"/>
              <a:t>Step 1: Select Victim</a:t>
            </a:r>
          </a:p>
          <a:p>
            <a:pPr lvl="1"/>
            <a:r>
              <a:rPr lang="en-US" sz="2000" dirty="0" smtClean="0"/>
              <a:t>Say T1 and T2 are in a deadlock state</a:t>
            </a:r>
          </a:p>
          <a:p>
            <a:pPr lvl="1"/>
            <a:r>
              <a:rPr lang="en-US" sz="2000" dirty="0" smtClean="0"/>
              <a:t>Now you have to choose a victim in order to recover a deadlock</a:t>
            </a:r>
          </a:p>
          <a:p>
            <a:pPr lvl="1"/>
            <a:r>
              <a:rPr lang="en-US" sz="2000" dirty="0" smtClean="0"/>
              <a:t>So select a victim of minimum cost</a:t>
            </a:r>
          </a:p>
          <a:p>
            <a:pPr lvl="2"/>
            <a:r>
              <a:rPr lang="en-US" sz="1600" dirty="0" smtClean="0"/>
              <a:t>Minimum Length of Transaction and</a:t>
            </a:r>
          </a:p>
          <a:p>
            <a:pPr lvl="2"/>
            <a:r>
              <a:rPr lang="en-US" sz="1600" dirty="0" smtClean="0"/>
              <a:t>Least Data Item(s) used by transactions and</a:t>
            </a:r>
          </a:p>
          <a:p>
            <a:pPr lvl="2"/>
            <a:r>
              <a:rPr lang="en-US" sz="1600" dirty="0" smtClean="0"/>
              <a:t>more Data Item to be locked and</a:t>
            </a:r>
          </a:p>
          <a:p>
            <a:pPr lvl="2"/>
            <a:r>
              <a:rPr lang="en-US" sz="1600" dirty="0" smtClean="0"/>
              <a:t>Minimum number of cascading roll back transactions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Dealing with Deadlock and Starvation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Deadlock Recovery</a:t>
            </a:r>
          </a:p>
          <a:p>
            <a:r>
              <a:rPr lang="en-US" sz="2400" dirty="0" smtClean="0"/>
              <a:t>Step 2: Rollback Transaction</a:t>
            </a:r>
          </a:p>
          <a:p>
            <a:pPr lvl="1"/>
            <a:r>
              <a:rPr lang="en-US" sz="2000" dirty="0" smtClean="0"/>
              <a:t>Full Rollback</a:t>
            </a:r>
          </a:p>
          <a:p>
            <a:pPr lvl="2"/>
            <a:r>
              <a:rPr lang="en-US" sz="1600" dirty="0" smtClean="0"/>
              <a:t>Transaction is rolled back to the starting point</a:t>
            </a:r>
          </a:p>
          <a:p>
            <a:pPr lvl="1"/>
            <a:r>
              <a:rPr lang="en-US" sz="2000" dirty="0" smtClean="0"/>
              <a:t>Partial Rollback</a:t>
            </a:r>
          </a:p>
          <a:p>
            <a:pPr lvl="2"/>
            <a:r>
              <a:rPr lang="en-US" sz="1600" dirty="0" smtClean="0"/>
              <a:t>Transaction is rolled back to a certain point (save point, lock point)</a:t>
            </a:r>
          </a:p>
          <a:p>
            <a:pPr lvl="2"/>
            <a:endParaRPr lang="en-US" sz="1600" dirty="0" smtClean="0"/>
          </a:p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Step 3: Starvation</a:t>
            </a:r>
          </a:p>
          <a:p>
            <a:pPr lvl="2"/>
            <a:r>
              <a:rPr lang="en-US" sz="1600" dirty="0" smtClean="0"/>
              <a:t>Take care while selecting a victim </a:t>
            </a:r>
          </a:p>
          <a:p>
            <a:pPr lvl="2"/>
            <a:r>
              <a:rPr lang="en-US" sz="1600" dirty="0" smtClean="0"/>
              <a:t>If u keep on selecting the same victim again and again, it will get starved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Basic time stamp ordering</a:t>
            </a:r>
          </a:p>
          <a:p>
            <a:r>
              <a:rPr lang="en-US" dirty="0" smtClean="0"/>
              <a:t>Strict timestamp ordering</a:t>
            </a:r>
          </a:p>
          <a:p>
            <a:r>
              <a:rPr lang="en-US" dirty="0" smtClean="0"/>
              <a:t>Thomas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0648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/>
              <a:t>The idea for this scheme is to order the transactions based on their timestamps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r>
              <a:rPr lang="en-US" dirty="0" smtClean="0"/>
              <a:t> A schedule </a:t>
            </a:r>
            <a:r>
              <a:rPr lang="en-US" dirty="0"/>
              <a:t>in which </a:t>
            </a:r>
            <a:r>
              <a:rPr lang="en-US" dirty="0" smtClean="0"/>
              <a:t>the </a:t>
            </a:r>
            <a:r>
              <a:rPr lang="en-US" dirty="0"/>
              <a:t>transactions participate is then </a:t>
            </a:r>
            <a:r>
              <a:rPr lang="en-US" dirty="0" err="1"/>
              <a:t>serializable</a:t>
            </a:r>
            <a:r>
              <a:rPr lang="en-US" dirty="0"/>
              <a:t>, and the </a:t>
            </a:r>
            <a:r>
              <a:rPr lang="en-US" i="1" dirty="0" smtClean="0"/>
              <a:t>only equivalent </a:t>
            </a:r>
            <a:r>
              <a:rPr lang="en-US" i="1" dirty="0"/>
              <a:t>serial schedule permitted </a:t>
            </a:r>
            <a:r>
              <a:rPr lang="en-US" dirty="0"/>
              <a:t>has the transactions in order of their timestamp</a:t>
            </a:r>
          </a:p>
          <a:p>
            <a:pPr marL="118872" indent="0">
              <a:buNone/>
            </a:pP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r>
              <a:rPr lang="en-US" dirty="0"/>
              <a:t>The algorithm must ensure that, for each item accessed by </a:t>
            </a:r>
            <a:r>
              <a:rPr lang="en-US" i="1" dirty="0"/>
              <a:t>conflicting </a:t>
            </a:r>
            <a:r>
              <a:rPr lang="en-US" i="1" dirty="0" smtClean="0"/>
              <a:t>operations </a:t>
            </a:r>
            <a:r>
              <a:rPr lang="en-US" dirty="0" smtClean="0"/>
              <a:t>in </a:t>
            </a:r>
            <a:r>
              <a:rPr lang="en-US" dirty="0"/>
              <a:t>the schedule, the order in which the item is accessed does not violate </a:t>
            </a:r>
            <a:r>
              <a:rPr lang="en-US" dirty="0" smtClean="0"/>
              <a:t>the timestamp </a:t>
            </a:r>
            <a:r>
              <a:rPr lang="en-US" dirty="0"/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129053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/>
              <a:t>To do this, the algorithm associates with each database item </a:t>
            </a:r>
            <a:r>
              <a:rPr lang="en-US" i="1" dirty="0"/>
              <a:t>X </a:t>
            </a:r>
            <a:r>
              <a:rPr lang="en-US" dirty="0"/>
              <a:t>two</a:t>
            </a:r>
          </a:p>
          <a:p>
            <a:pPr marL="118872" indent="0">
              <a:buNone/>
            </a:pPr>
            <a:r>
              <a:rPr lang="en-US" dirty="0"/>
              <a:t>timestamp (</a:t>
            </a:r>
            <a:r>
              <a:rPr lang="en-US" b="1" dirty="0"/>
              <a:t>TS</a:t>
            </a:r>
            <a:r>
              <a:rPr lang="en-US" dirty="0"/>
              <a:t>) values:</a:t>
            </a:r>
          </a:p>
          <a:p>
            <a:pPr marL="411480" lvl="1" indent="0">
              <a:buNone/>
            </a:pPr>
            <a:r>
              <a:rPr lang="en-US" b="1" dirty="0"/>
              <a:t>1. </a:t>
            </a:r>
            <a:r>
              <a:rPr lang="en-US" b="1" dirty="0" err="1"/>
              <a:t>read_TS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). </a:t>
            </a:r>
            <a:r>
              <a:rPr lang="en-US" dirty="0"/>
              <a:t>The </a:t>
            </a:r>
            <a:r>
              <a:rPr lang="en-US" b="1" dirty="0"/>
              <a:t>read timestamp </a:t>
            </a:r>
            <a:r>
              <a:rPr lang="en-US" dirty="0"/>
              <a:t>of item </a:t>
            </a:r>
            <a:r>
              <a:rPr lang="en-US" i="1" dirty="0"/>
              <a:t>X </a:t>
            </a:r>
            <a:r>
              <a:rPr lang="en-US" dirty="0"/>
              <a:t>is the largest timestamp </a:t>
            </a:r>
            <a:r>
              <a:rPr lang="en-US" dirty="0" smtClean="0"/>
              <a:t>among all </a:t>
            </a:r>
            <a:r>
              <a:rPr lang="en-US" dirty="0"/>
              <a:t>the timestamps of transactions that have successfully read item </a:t>
            </a:r>
            <a:r>
              <a:rPr lang="en-US" i="1" dirty="0" smtClean="0"/>
              <a:t>X</a:t>
            </a:r>
            <a:r>
              <a:rPr lang="en-US" dirty="0" smtClean="0"/>
              <a:t>—that is</a:t>
            </a:r>
            <a:r>
              <a:rPr lang="en-US" dirty="0"/>
              <a:t>, </a:t>
            </a:r>
            <a:r>
              <a:rPr lang="en-US" dirty="0" err="1"/>
              <a:t>read_TS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TS(</a:t>
            </a:r>
            <a:r>
              <a:rPr lang="en-US" i="1" dirty="0"/>
              <a:t>T</a:t>
            </a:r>
            <a:r>
              <a:rPr lang="en-US" dirty="0"/>
              <a:t>), where </a:t>
            </a:r>
            <a:r>
              <a:rPr lang="en-US" i="1" dirty="0"/>
              <a:t>T </a:t>
            </a:r>
            <a:r>
              <a:rPr lang="en-US" dirty="0"/>
              <a:t>is the </a:t>
            </a:r>
            <a:r>
              <a:rPr lang="en-US" i="1" dirty="0"/>
              <a:t>youngest </a:t>
            </a:r>
            <a:r>
              <a:rPr lang="en-US" dirty="0"/>
              <a:t>transaction that has read </a:t>
            </a:r>
            <a:r>
              <a:rPr lang="en-US" i="1" dirty="0" smtClean="0"/>
              <a:t>X </a:t>
            </a:r>
            <a:r>
              <a:rPr lang="en-US" dirty="0" smtClean="0"/>
              <a:t>successfully</a:t>
            </a:r>
            <a:r>
              <a:rPr lang="en-US" dirty="0"/>
              <a:t>.</a:t>
            </a:r>
          </a:p>
          <a:p>
            <a:pPr marL="411480" lvl="1" indent="0">
              <a:buNone/>
            </a:pPr>
            <a:r>
              <a:rPr lang="en-US" b="1" dirty="0"/>
              <a:t>2. </a:t>
            </a:r>
            <a:r>
              <a:rPr lang="en-US" b="1" dirty="0" err="1"/>
              <a:t>write_TS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). </a:t>
            </a:r>
            <a:r>
              <a:rPr lang="en-US" dirty="0"/>
              <a:t>The </a:t>
            </a:r>
            <a:r>
              <a:rPr lang="en-US" b="1" dirty="0"/>
              <a:t>write timestamp </a:t>
            </a:r>
            <a:r>
              <a:rPr lang="en-US" dirty="0"/>
              <a:t>of item </a:t>
            </a:r>
            <a:r>
              <a:rPr lang="en-US" i="1" dirty="0"/>
              <a:t>X </a:t>
            </a:r>
            <a:r>
              <a:rPr lang="en-US" dirty="0"/>
              <a:t>is the largest of all the </a:t>
            </a:r>
            <a:r>
              <a:rPr lang="en-US" dirty="0" smtClean="0"/>
              <a:t>timestamps of </a:t>
            </a:r>
            <a:r>
              <a:rPr lang="en-US" dirty="0"/>
              <a:t>transactions that have successfully written item </a:t>
            </a:r>
            <a:r>
              <a:rPr lang="en-US" i="1" dirty="0"/>
              <a:t>X</a:t>
            </a:r>
            <a:r>
              <a:rPr lang="en-US" dirty="0"/>
              <a:t>—that is</a:t>
            </a:r>
            <a:r>
              <a:rPr lang="en-US" dirty="0" smtClean="0"/>
              <a:t>, </a:t>
            </a:r>
            <a:r>
              <a:rPr lang="en-US" dirty="0" err="1" smtClean="0"/>
              <a:t>write_TS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= TS(</a:t>
            </a:r>
            <a:r>
              <a:rPr lang="en-US" i="1" dirty="0"/>
              <a:t>T</a:t>
            </a:r>
            <a:r>
              <a:rPr lang="en-US" dirty="0"/>
              <a:t>), where </a:t>
            </a:r>
            <a:r>
              <a:rPr lang="en-US" i="1" dirty="0"/>
              <a:t>T </a:t>
            </a:r>
            <a:r>
              <a:rPr lang="en-US" dirty="0"/>
              <a:t>is the </a:t>
            </a:r>
            <a:r>
              <a:rPr lang="en-US" i="1" dirty="0"/>
              <a:t>youngest </a:t>
            </a:r>
            <a:r>
              <a:rPr lang="en-US" dirty="0"/>
              <a:t>transaction that has written </a:t>
            </a:r>
            <a:r>
              <a:rPr lang="en-US" i="1" dirty="0" smtClean="0"/>
              <a:t>X </a:t>
            </a:r>
            <a:r>
              <a:rPr lang="en-US" dirty="0" smtClean="0"/>
              <a:t>successfully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252728"/>
          </a:xfrm>
        </p:spPr>
        <p:txBody>
          <a:bodyPr/>
          <a:lstStyle/>
          <a:p>
            <a:r>
              <a:rPr lang="en-US" dirty="0" smtClean="0"/>
              <a:t>Time Stamp Ordering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9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 is the process of  managing simultaneous execution of transactions in a shared DB</a:t>
            </a:r>
          </a:p>
          <a:p>
            <a:r>
              <a:rPr lang="en-US" dirty="0" smtClean="0"/>
              <a:t>Purpose of Concurrency Control</a:t>
            </a:r>
          </a:p>
          <a:p>
            <a:pPr lvl="1"/>
            <a:r>
              <a:rPr lang="en-US" dirty="0" smtClean="0"/>
              <a:t>To enforce Isolation</a:t>
            </a:r>
          </a:p>
          <a:p>
            <a:pPr lvl="1"/>
            <a:r>
              <a:rPr lang="en-US" dirty="0" smtClean="0"/>
              <a:t>To preserve DB Consistency</a:t>
            </a:r>
          </a:p>
          <a:p>
            <a:pPr lvl="1"/>
            <a:r>
              <a:rPr lang="en-US" dirty="0" smtClean="0"/>
              <a:t>To resolve read-write and write-write conflicts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Time stamp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406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dirty="0"/>
              <a:t>1. </a:t>
            </a:r>
            <a:r>
              <a:rPr lang="en-US" dirty="0"/>
              <a:t>Whenever a transaction </a:t>
            </a:r>
            <a:r>
              <a:rPr lang="en-US" b="1" i="1" dirty="0"/>
              <a:t>T </a:t>
            </a:r>
            <a:r>
              <a:rPr lang="en-US" dirty="0"/>
              <a:t>issues</a:t>
            </a:r>
            <a:r>
              <a:rPr lang="en-US" b="1" dirty="0"/>
              <a:t> a </a:t>
            </a:r>
            <a:r>
              <a:rPr lang="en-US" b="1" dirty="0" err="1"/>
              <a:t>write_item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</a:t>
            </a:r>
            <a:r>
              <a:rPr lang="en-US" dirty="0"/>
              <a:t>operation, the following is</a:t>
            </a:r>
          </a:p>
          <a:p>
            <a:pPr marL="118872" indent="0">
              <a:buNone/>
            </a:pPr>
            <a:r>
              <a:rPr lang="en-US" dirty="0"/>
              <a:t>checked:</a:t>
            </a:r>
          </a:p>
          <a:p>
            <a:pPr marL="411480" lvl="1" indent="0">
              <a:buNone/>
            </a:pPr>
            <a:r>
              <a:rPr lang="en-US" dirty="0" smtClean="0"/>
              <a:t>a</a:t>
            </a:r>
            <a:r>
              <a:rPr lang="en-US" b="1" dirty="0" smtClean="0"/>
              <a:t>. If </a:t>
            </a:r>
            <a:r>
              <a:rPr lang="en-US" b="1" dirty="0" err="1"/>
              <a:t>read_TS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&gt; TS(</a:t>
            </a:r>
            <a:r>
              <a:rPr lang="en-US" b="1" i="1" dirty="0"/>
              <a:t>T</a:t>
            </a:r>
            <a:r>
              <a:rPr lang="en-US" b="1" dirty="0"/>
              <a:t>) or if </a:t>
            </a:r>
            <a:r>
              <a:rPr lang="en-US" b="1" dirty="0" err="1"/>
              <a:t>write_TS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&gt; TS(</a:t>
            </a:r>
            <a:r>
              <a:rPr lang="en-US" b="1" i="1" dirty="0"/>
              <a:t>T</a:t>
            </a:r>
            <a:r>
              <a:rPr lang="en-US" b="1" dirty="0"/>
              <a:t>), </a:t>
            </a:r>
            <a:r>
              <a:rPr lang="en-US" dirty="0"/>
              <a:t>then abort and roll </a:t>
            </a:r>
            <a:r>
              <a:rPr lang="en-US" dirty="0" smtClean="0"/>
              <a:t>back </a:t>
            </a:r>
            <a:r>
              <a:rPr lang="en-US" i="1" dirty="0" smtClean="0"/>
              <a:t>T </a:t>
            </a:r>
            <a:r>
              <a:rPr lang="en-US" dirty="0"/>
              <a:t>and reject the operation.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should be done because some </a:t>
            </a:r>
            <a:r>
              <a:rPr lang="en-US" i="1" dirty="0" smtClean="0"/>
              <a:t>younger </a:t>
            </a:r>
            <a:r>
              <a:rPr lang="en-US" dirty="0" smtClean="0"/>
              <a:t>transaction </a:t>
            </a:r>
            <a:r>
              <a:rPr lang="en-US" dirty="0"/>
              <a:t>with a timestamp greater than TS(</a:t>
            </a:r>
            <a:r>
              <a:rPr lang="en-US" i="1" dirty="0"/>
              <a:t>T</a:t>
            </a:r>
            <a:r>
              <a:rPr lang="en-US" dirty="0"/>
              <a:t>)—and hence </a:t>
            </a:r>
            <a:r>
              <a:rPr lang="en-US" i="1" dirty="0"/>
              <a:t>after T </a:t>
            </a:r>
            <a:r>
              <a:rPr lang="en-US" dirty="0" smtClean="0"/>
              <a:t>in the </a:t>
            </a:r>
            <a:r>
              <a:rPr lang="en-US" dirty="0"/>
              <a:t>timestamp ordering—has already read or written the value of item </a:t>
            </a:r>
            <a:r>
              <a:rPr lang="en-US" i="1" dirty="0" smtClean="0"/>
              <a:t>X </a:t>
            </a:r>
            <a:r>
              <a:rPr lang="en-US" dirty="0" smtClean="0"/>
              <a:t>before </a:t>
            </a:r>
            <a:r>
              <a:rPr lang="en-US" i="1" dirty="0"/>
              <a:t>T </a:t>
            </a:r>
            <a:r>
              <a:rPr lang="en-US" dirty="0"/>
              <a:t>had a chance to write </a:t>
            </a:r>
            <a:r>
              <a:rPr lang="en-US" i="1" dirty="0"/>
              <a:t>X</a:t>
            </a:r>
            <a:r>
              <a:rPr lang="en-US" dirty="0"/>
              <a:t>, thus violating the timestamp ordering.</a:t>
            </a:r>
          </a:p>
          <a:p>
            <a:pPr marL="411480" lvl="1" indent="0">
              <a:buNone/>
            </a:pPr>
            <a:r>
              <a:rPr lang="en-US" dirty="0"/>
              <a:t>b. If the condition in part (a) does not occur, </a:t>
            </a:r>
            <a:r>
              <a:rPr lang="en-US" b="1" dirty="0" smtClean="0"/>
              <a:t>then</a:t>
            </a:r>
          </a:p>
          <a:p>
            <a:pPr marL="411480" lvl="1" indent="0">
              <a:buNone/>
            </a:pPr>
            <a:r>
              <a:rPr lang="en-US" b="1" u="sng" dirty="0" smtClean="0"/>
              <a:t> </a:t>
            </a:r>
            <a:r>
              <a:rPr lang="en-US" b="1" u="sng" dirty="0"/>
              <a:t>execute the </a:t>
            </a:r>
            <a:r>
              <a:rPr lang="en-US" b="1" u="sng" dirty="0" err="1"/>
              <a:t>write_item</a:t>
            </a:r>
            <a:r>
              <a:rPr lang="en-US" b="1" u="sng" dirty="0"/>
              <a:t>(</a:t>
            </a:r>
            <a:r>
              <a:rPr lang="en-US" b="1" i="1" u="sng" dirty="0"/>
              <a:t>X</a:t>
            </a:r>
            <a:r>
              <a:rPr lang="en-US" b="1" u="sng" dirty="0" smtClean="0"/>
              <a:t>) operation </a:t>
            </a:r>
            <a:r>
              <a:rPr lang="en-US" b="1" u="sng" dirty="0"/>
              <a:t>of </a:t>
            </a:r>
            <a:r>
              <a:rPr lang="en-US" b="1" i="1" u="sng" dirty="0"/>
              <a:t>T </a:t>
            </a:r>
            <a:r>
              <a:rPr lang="en-US" b="1" u="sng" dirty="0"/>
              <a:t>and </a:t>
            </a:r>
            <a:endParaRPr lang="en-US" b="1" u="sng" dirty="0" smtClean="0"/>
          </a:p>
          <a:p>
            <a:pPr marL="411480" lvl="1" indent="0">
              <a:buNone/>
            </a:pPr>
            <a:r>
              <a:rPr lang="en-US" b="1" u="sng" dirty="0" smtClean="0"/>
              <a:t>set </a:t>
            </a:r>
            <a:r>
              <a:rPr lang="en-US" b="1" dirty="0" err="1"/>
              <a:t>write_TS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to TS(</a:t>
            </a:r>
            <a:r>
              <a:rPr lang="en-US" b="1" i="1" dirty="0"/>
              <a:t>T</a:t>
            </a:r>
            <a:r>
              <a:rPr lang="en-US" b="1" dirty="0" smtClean="0"/>
              <a:t>).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Ordering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5688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b="1" dirty="0"/>
              <a:t>2. </a:t>
            </a:r>
            <a:r>
              <a:rPr lang="en-US" dirty="0"/>
              <a:t>Whenever a transaction </a:t>
            </a:r>
            <a:r>
              <a:rPr lang="en-US" i="1" dirty="0"/>
              <a:t>T </a:t>
            </a:r>
            <a:r>
              <a:rPr lang="en-US" dirty="0"/>
              <a:t>issues a </a:t>
            </a:r>
            <a:r>
              <a:rPr lang="en-US" dirty="0" err="1"/>
              <a:t>read_item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operation, the following is</a:t>
            </a:r>
          </a:p>
          <a:p>
            <a:pPr marL="118872" indent="0">
              <a:buNone/>
            </a:pPr>
            <a:r>
              <a:rPr lang="en-US" dirty="0"/>
              <a:t>checked:</a:t>
            </a:r>
          </a:p>
          <a:p>
            <a:pPr marL="411480" lvl="1" indent="0">
              <a:buNone/>
            </a:pPr>
            <a:r>
              <a:rPr lang="en-US" dirty="0"/>
              <a:t>a</a:t>
            </a:r>
            <a:r>
              <a:rPr lang="en-US" b="1" dirty="0"/>
              <a:t>. If </a:t>
            </a:r>
            <a:r>
              <a:rPr lang="en-US" b="1" dirty="0" err="1"/>
              <a:t>write_TS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&gt; TS(</a:t>
            </a:r>
            <a:r>
              <a:rPr lang="en-US" b="1" i="1" dirty="0"/>
              <a:t>T</a:t>
            </a:r>
            <a:r>
              <a:rPr lang="en-US" b="1" dirty="0"/>
              <a:t>)</a:t>
            </a:r>
            <a:r>
              <a:rPr lang="en-US" dirty="0"/>
              <a:t>, then abort and roll back </a:t>
            </a:r>
            <a:r>
              <a:rPr lang="en-US" i="1" dirty="0"/>
              <a:t>T </a:t>
            </a:r>
            <a:r>
              <a:rPr lang="en-US" dirty="0"/>
              <a:t>and reject the operation.</a:t>
            </a:r>
          </a:p>
          <a:p>
            <a:pPr marL="411480" lvl="1" indent="0">
              <a:buNone/>
            </a:pPr>
            <a:r>
              <a:rPr lang="en-US" dirty="0"/>
              <a:t>This should be done because some younger transaction with </a:t>
            </a:r>
            <a:r>
              <a:rPr lang="en-US" dirty="0" smtClean="0"/>
              <a:t>timestamp greater </a:t>
            </a:r>
            <a:r>
              <a:rPr lang="en-US" dirty="0"/>
              <a:t>than TS(</a:t>
            </a:r>
            <a:r>
              <a:rPr lang="en-US" i="1" dirty="0"/>
              <a:t>T</a:t>
            </a:r>
            <a:r>
              <a:rPr lang="en-US" dirty="0"/>
              <a:t>)—and hence </a:t>
            </a:r>
            <a:r>
              <a:rPr lang="en-US" i="1" dirty="0"/>
              <a:t>after T </a:t>
            </a:r>
            <a:r>
              <a:rPr lang="en-US" dirty="0"/>
              <a:t>in the timestamp</a:t>
            </a:r>
          </a:p>
          <a:p>
            <a:pPr marL="411480" lvl="1" indent="0">
              <a:buNone/>
            </a:pPr>
            <a:r>
              <a:rPr lang="en-US" dirty="0"/>
              <a:t>ordering—has already written the value of item </a:t>
            </a:r>
            <a:r>
              <a:rPr lang="en-US" i="1" dirty="0"/>
              <a:t>X </a:t>
            </a:r>
            <a:r>
              <a:rPr lang="en-US" dirty="0"/>
              <a:t>before </a:t>
            </a:r>
            <a:r>
              <a:rPr lang="en-US" i="1" dirty="0"/>
              <a:t>T </a:t>
            </a:r>
            <a:r>
              <a:rPr lang="en-US" dirty="0"/>
              <a:t>had a </a:t>
            </a:r>
            <a:r>
              <a:rPr lang="en-US" dirty="0" smtClean="0"/>
              <a:t>chance to </a:t>
            </a:r>
            <a:r>
              <a:rPr lang="en-US" dirty="0"/>
              <a:t>read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411480" lvl="1" indent="0">
              <a:buNone/>
            </a:pPr>
            <a:r>
              <a:rPr lang="en-US" dirty="0"/>
              <a:t>b. If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≤ TS(</a:t>
            </a:r>
            <a:r>
              <a:rPr lang="en-US" i="1" dirty="0"/>
              <a:t>T</a:t>
            </a:r>
            <a:r>
              <a:rPr lang="en-US" dirty="0"/>
              <a:t>), then </a:t>
            </a:r>
            <a:endParaRPr lang="en-US" dirty="0" smtClean="0"/>
          </a:p>
          <a:p>
            <a:pPr marL="411480" lvl="1" indent="0">
              <a:buNone/>
            </a:pPr>
            <a:r>
              <a:rPr lang="en-US" b="1" dirty="0" smtClean="0"/>
              <a:t>execute </a:t>
            </a:r>
            <a:r>
              <a:rPr lang="en-US" b="1" dirty="0"/>
              <a:t>the </a:t>
            </a:r>
            <a:r>
              <a:rPr lang="en-US" b="1" dirty="0" err="1"/>
              <a:t>read_item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operation of </a:t>
            </a:r>
            <a:r>
              <a:rPr lang="en-US" b="1" i="1" dirty="0"/>
              <a:t>T </a:t>
            </a:r>
            <a:r>
              <a:rPr lang="en-US" b="1" dirty="0"/>
              <a:t>and</a:t>
            </a:r>
          </a:p>
          <a:p>
            <a:pPr marL="411480" lvl="1" indent="0">
              <a:buNone/>
            </a:pPr>
            <a:r>
              <a:rPr lang="en-US" b="1" dirty="0"/>
              <a:t>set </a:t>
            </a:r>
            <a:r>
              <a:rPr lang="en-US" b="1" dirty="0" err="1"/>
              <a:t>read_TS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to the </a:t>
            </a:r>
            <a:r>
              <a:rPr lang="en-US" b="1" i="1" dirty="0"/>
              <a:t>larger </a:t>
            </a:r>
            <a:r>
              <a:rPr lang="en-US" b="1" dirty="0"/>
              <a:t>of TS(</a:t>
            </a:r>
            <a:r>
              <a:rPr lang="en-US" b="1" i="1" dirty="0"/>
              <a:t>T</a:t>
            </a:r>
            <a:r>
              <a:rPr lang="en-US" b="1" dirty="0"/>
              <a:t>) and the current </a:t>
            </a:r>
            <a:r>
              <a:rPr lang="en-US" b="1" dirty="0" err="1"/>
              <a:t>read_TS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).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Ordering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879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Ordering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/>
              <a:t>Strict Timestamp Ordering (TO).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variation of basic TO called </a:t>
            </a:r>
            <a:r>
              <a:rPr lang="en-US" b="1" dirty="0"/>
              <a:t>strict </a:t>
            </a:r>
            <a:r>
              <a:rPr lang="en-US" b="1" dirty="0" smtClean="0"/>
              <a:t>TO </a:t>
            </a:r>
            <a:r>
              <a:rPr lang="en-US" dirty="0" smtClean="0"/>
              <a:t>ensures </a:t>
            </a:r>
            <a:r>
              <a:rPr lang="en-US" dirty="0"/>
              <a:t>that the schedules are both </a:t>
            </a:r>
            <a:r>
              <a:rPr lang="en-US" b="1" dirty="0"/>
              <a:t>strict </a:t>
            </a:r>
            <a:r>
              <a:rPr lang="en-US" dirty="0"/>
              <a:t>(for easy recoverability) and (conflict</a:t>
            </a:r>
            <a:r>
              <a:rPr lang="en-US" dirty="0" smtClean="0"/>
              <a:t>)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variation, a transaction </a:t>
            </a:r>
            <a:r>
              <a:rPr lang="en-US" i="1" dirty="0"/>
              <a:t>T </a:t>
            </a:r>
            <a:r>
              <a:rPr lang="en-US" dirty="0"/>
              <a:t>that issues a </a:t>
            </a:r>
            <a:r>
              <a:rPr lang="en-US" dirty="0" err="1"/>
              <a:t>read_item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smtClean="0"/>
              <a:t>or </a:t>
            </a:r>
            <a:r>
              <a:rPr lang="en-US" dirty="0" err="1" smtClean="0"/>
              <a:t>write_item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               such </a:t>
            </a:r>
            <a:r>
              <a:rPr lang="en-US" dirty="0"/>
              <a:t>that TS(</a:t>
            </a:r>
            <a:r>
              <a:rPr lang="en-US" i="1" dirty="0"/>
              <a:t>T</a:t>
            </a:r>
            <a:r>
              <a:rPr lang="en-US" dirty="0"/>
              <a:t>) &gt;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     has </a:t>
            </a:r>
            <a:r>
              <a:rPr lang="en-US" dirty="0"/>
              <a:t>its read or write operation </a:t>
            </a:r>
            <a:r>
              <a:rPr lang="en-US" i="1" dirty="0" smtClean="0"/>
              <a:t>delayed </a:t>
            </a:r>
            <a:r>
              <a:rPr lang="en-US" dirty="0" smtClean="0"/>
              <a:t>until </a:t>
            </a:r>
            <a:r>
              <a:rPr lang="en-US" dirty="0"/>
              <a:t>the transaction </a:t>
            </a:r>
            <a:r>
              <a:rPr lang="en-US" i="1" dirty="0" smtClean="0"/>
              <a:t>T’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         </a:t>
            </a:r>
            <a:r>
              <a:rPr lang="en-US" i="1" dirty="0" smtClean="0"/>
              <a:t>wrote </a:t>
            </a:r>
            <a:r>
              <a:rPr lang="en-US" dirty="0"/>
              <a:t>the value of </a:t>
            </a:r>
            <a:r>
              <a:rPr lang="en-US" i="1" dirty="0" smtClean="0"/>
              <a:t>X </a:t>
            </a:r>
            <a:r>
              <a:rPr lang="en-US" dirty="0"/>
              <a:t>(hence </a:t>
            </a:r>
            <a:r>
              <a:rPr lang="en-US" dirty="0" smtClean="0"/>
              <a:t>TS(</a:t>
            </a:r>
            <a:r>
              <a:rPr lang="en-US" i="1" dirty="0" smtClean="0"/>
              <a:t>T’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</a:t>
            </a:r>
            <a:r>
              <a:rPr lang="en-US" dirty="0" smtClean="0"/>
              <a:t>has committed </a:t>
            </a:r>
            <a:r>
              <a:rPr lang="en-US" dirty="0"/>
              <a:t>or </a:t>
            </a:r>
            <a:r>
              <a:rPr lang="en-US" dirty="0" smtClean="0"/>
              <a:t>aborted.</a:t>
            </a:r>
          </a:p>
          <a:p>
            <a:r>
              <a:rPr lang="en-US" dirty="0" smtClean="0"/>
              <a:t> </a:t>
            </a:r>
            <a:r>
              <a:rPr lang="en-US" dirty="0"/>
              <a:t>To implement this algorithm, it is necessary to simulate </a:t>
            </a:r>
            <a:r>
              <a:rPr lang="en-US" dirty="0" smtClean="0"/>
              <a:t>the </a:t>
            </a:r>
            <a:r>
              <a:rPr lang="en-US" dirty="0"/>
              <a:t>locking of an item </a:t>
            </a:r>
            <a:r>
              <a:rPr lang="en-US" i="1" dirty="0"/>
              <a:t>X </a:t>
            </a:r>
            <a:r>
              <a:rPr lang="en-US" dirty="0"/>
              <a:t>that has been written by transaction </a:t>
            </a:r>
            <a:r>
              <a:rPr lang="en-US" i="1" dirty="0"/>
              <a:t>T</a:t>
            </a:r>
            <a:r>
              <a:rPr lang="en-US" dirty="0"/>
              <a:t> until </a:t>
            </a:r>
            <a:r>
              <a:rPr lang="en-US" i="1" dirty="0"/>
              <a:t>T</a:t>
            </a:r>
            <a:r>
              <a:rPr lang="en-US" dirty="0"/>
              <a:t> is either </a:t>
            </a:r>
            <a:r>
              <a:rPr lang="en-US" dirty="0" smtClean="0"/>
              <a:t>committed or </a:t>
            </a:r>
            <a:r>
              <a:rPr lang="en-US" dirty="0"/>
              <a:t>aborted. This algorithm </a:t>
            </a:r>
            <a:r>
              <a:rPr lang="en-US" i="1" dirty="0"/>
              <a:t>does not cause deadlock</a:t>
            </a:r>
            <a:r>
              <a:rPr lang="en-US" dirty="0"/>
              <a:t>, since </a:t>
            </a:r>
            <a:r>
              <a:rPr lang="en-US" i="1" dirty="0"/>
              <a:t>T </a:t>
            </a:r>
            <a:r>
              <a:rPr lang="en-US" dirty="0"/>
              <a:t>waits for </a:t>
            </a:r>
            <a:r>
              <a:rPr lang="en-US" i="1" dirty="0" smtClean="0"/>
              <a:t>T’</a:t>
            </a:r>
            <a:r>
              <a:rPr lang="en-US" dirty="0" smtClean="0"/>
              <a:t> only if </a:t>
            </a:r>
            <a:r>
              <a:rPr lang="en-US" dirty="0"/>
              <a:t>TS(</a:t>
            </a:r>
            <a:r>
              <a:rPr lang="en-US" i="1" dirty="0"/>
              <a:t>T</a:t>
            </a:r>
            <a:r>
              <a:rPr lang="en-US" dirty="0"/>
              <a:t>) &gt; </a:t>
            </a:r>
            <a:r>
              <a:rPr lang="en-US" dirty="0" smtClean="0"/>
              <a:t>TS(</a:t>
            </a:r>
            <a:r>
              <a:rPr lang="en-US" i="1" dirty="0" smtClean="0"/>
              <a:t>T’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385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Thomas Write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/>
              <a:t>A modification of the basic TO algorithm, known as</a:t>
            </a:r>
          </a:p>
          <a:p>
            <a:pPr marL="118872" indent="0">
              <a:buNone/>
            </a:pPr>
            <a:r>
              <a:rPr lang="en-US" b="1" dirty="0"/>
              <a:t>Thomas’s write rule</a:t>
            </a:r>
            <a:r>
              <a:rPr lang="en-US" dirty="0"/>
              <a:t>, does not enforce conflict </a:t>
            </a:r>
            <a:r>
              <a:rPr lang="en-US" dirty="0" err="1"/>
              <a:t>serializability</a:t>
            </a:r>
            <a:r>
              <a:rPr lang="en-US" dirty="0"/>
              <a:t>, but it rejects </a:t>
            </a:r>
            <a:r>
              <a:rPr lang="en-US" dirty="0" smtClean="0"/>
              <a:t>fewer write </a:t>
            </a:r>
            <a:r>
              <a:rPr lang="en-US" dirty="0"/>
              <a:t>operations by modifying the checks for the </a:t>
            </a:r>
            <a:r>
              <a:rPr lang="en-US" dirty="0" err="1"/>
              <a:t>write_item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 </a:t>
            </a:r>
            <a:r>
              <a:rPr lang="en-US" dirty="0" smtClean="0"/>
              <a:t>as follows: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1. </a:t>
            </a:r>
            <a:r>
              <a:rPr lang="en-US" dirty="0"/>
              <a:t>If </a:t>
            </a:r>
            <a:r>
              <a:rPr lang="en-US" dirty="0" err="1"/>
              <a:t>read_TS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&gt; TS(</a:t>
            </a:r>
            <a:r>
              <a:rPr lang="en-US" i="1" dirty="0"/>
              <a:t>T</a:t>
            </a:r>
            <a:r>
              <a:rPr lang="en-US" dirty="0"/>
              <a:t>), then abort and roll back </a:t>
            </a:r>
            <a:r>
              <a:rPr lang="en-US" i="1" dirty="0"/>
              <a:t>T </a:t>
            </a:r>
            <a:r>
              <a:rPr lang="en-US" dirty="0"/>
              <a:t>and reject the operation.</a:t>
            </a:r>
          </a:p>
          <a:p>
            <a:pPr marL="118872" indent="0">
              <a:buNone/>
            </a:pPr>
            <a:endParaRPr lang="en-US" b="1" dirty="0" smtClean="0"/>
          </a:p>
          <a:p>
            <a:pPr marL="118872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dirty="0"/>
              <a:t>If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&gt; TS(</a:t>
            </a:r>
            <a:r>
              <a:rPr lang="en-US" i="1" dirty="0"/>
              <a:t>T</a:t>
            </a:r>
            <a:r>
              <a:rPr lang="en-US" dirty="0"/>
              <a:t>), then do not execute the write operation but </a:t>
            </a:r>
            <a:r>
              <a:rPr lang="en-US" dirty="0" smtClean="0"/>
              <a:t>continue processing</a:t>
            </a:r>
            <a:r>
              <a:rPr lang="en-US" dirty="0"/>
              <a:t>. This is because some transaction with timestamp greater </a:t>
            </a:r>
            <a:r>
              <a:rPr lang="en-US" dirty="0" smtClean="0"/>
              <a:t>than TS(</a:t>
            </a:r>
            <a:r>
              <a:rPr lang="en-US" i="1" dirty="0" smtClean="0"/>
              <a:t>T</a:t>
            </a:r>
            <a:r>
              <a:rPr lang="en-US" dirty="0"/>
              <a:t>)—and hence after </a:t>
            </a:r>
            <a:r>
              <a:rPr lang="en-US" i="1" dirty="0"/>
              <a:t>T </a:t>
            </a:r>
            <a:r>
              <a:rPr lang="en-US" dirty="0"/>
              <a:t>in the timestamp ordering—has already </a:t>
            </a:r>
            <a:r>
              <a:rPr lang="en-US" dirty="0" smtClean="0"/>
              <a:t>written the </a:t>
            </a:r>
            <a:r>
              <a:rPr lang="en-US" dirty="0"/>
              <a:t>value of </a:t>
            </a:r>
            <a:r>
              <a:rPr lang="en-US" i="1" dirty="0"/>
              <a:t>X</a:t>
            </a:r>
            <a:r>
              <a:rPr lang="en-US" dirty="0"/>
              <a:t>. Thus, we must ignore the </a:t>
            </a:r>
            <a:r>
              <a:rPr lang="en-US" dirty="0" err="1"/>
              <a:t>write_item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 of </a:t>
            </a:r>
            <a:r>
              <a:rPr lang="en-US" i="1" dirty="0" smtClean="0"/>
              <a:t>T </a:t>
            </a:r>
            <a:r>
              <a:rPr lang="en-US" dirty="0" smtClean="0"/>
              <a:t>because </a:t>
            </a:r>
            <a:r>
              <a:rPr lang="en-US" dirty="0"/>
              <a:t>it is already outdated and obsolete. Notice that any conflict </a:t>
            </a:r>
            <a:r>
              <a:rPr lang="en-US" dirty="0" smtClean="0"/>
              <a:t>arising from </a:t>
            </a:r>
            <a:r>
              <a:rPr lang="en-US" dirty="0"/>
              <a:t>this situation would be detected by case (1</a:t>
            </a:r>
            <a:r>
              <a:rPr lang="en-US" dirty="0" smtClean="0"/>
              <a:t>).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3. </a:t>
            </a:r>
            <a:r>
              <a:rPr lang="en-US" dirty="0"/>
              <a:t>If neither the condition in part (1) nor the condition in part (2) occurs, then</a:t>
            </a:r>
          </a:p>
          <a:p>
            <a:pPr marL="118872" indent="0">
              <a:buNone/>
            </a:pPr>
            <a:r>
              <a:rPr lang="en-US" dirty="0"/>
              <a:t>execute the </a:t>
            </a:r>
            <a:r>
              <a:rPr lang="en-US" dirty="0" err="1"/>
              <a:t>write_item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 of </a:t>
            </a:r>
            <a:r>
              <a:rPr lang="en-US" i="1" dirty="0"/>
              <a:t>T </a:t>
            </a:r>
            <a:r>
              <a:rPr lang="en-US" dirty="0"/>
              <a:t>and set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to TS(</a:t>
            </a:r>
            <a:r>
              <a:rPr lang="en-US" i="1" dirty="0"/>
              <a:t>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2897404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Lock ensures exclusive use of a data item to a current transaction</a:t>
            </a:r>
          </a:p>
          <a:p>
            <a:pPr lvl="1"/>
            <a:r>
              <a:rPr lang="en-US" dirty="0" smtClean="0"/>
              <a:t>Thus all data items are accessed in a mutually exclusive manner</a:t>
            </a:r>
          </a:p>
          <a:p>
            <a:endParaRPr lang="en-US" dirty="0" smtClean="0"/>
          </a:p>
          <a:p>
            <a:r>
              <a:rPr lang="en-US" dirty="0" smtClean="0"/>
              <a:t>Several types of locks are used in concurrency control</a:t>
            </a:r>
          </a:p>
          <a:p>
            <a:r>
              <a:rPr lang="en-US" dirty="0" smtClean="0"/>
              <a:t>Types of Locks</a:t>
            </a:r>
          </a:p>
          <a:p>
            <a:pPr lvl="1"/>
            <a:r>
              <a:rPr lang="en-US" dirty="0" smtClean="0"/>
              <a:t>Binary Lock</a:t>
            </a:r>
          </a:p>
          <a:p>
            <a:pPr lvl="1"/>
            <a:r>
              <a:rPr lang="en-US" dirty="0" smtClean="0"/>
              <a:t>Shared/Exclusive (or Read/Write) 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300" dirty="0" smtClean="0"/>
              <a:t>binary lock enforces mutual exclusion on the data item</a:t>
            </a:r>
          </a:p>
          <a:p>
            <a:pPr lvl="1"/>
            <a:r>
              <a:rPr lang="en-US" sz="2300" dirty="0" smtClean="0"/>
              <a:t>binary lock can have two states or values: locked and unlocked (or 1 and 0, for simplicity)</a:t>
            </a:r>
          </a:p>
          <a:p>
            <a:pPr lvl="1"/>
            <a:r>
              <a:rPr lang="en-US" sz="2300" dirty="0" smtClean="0"/>
              <a:t>A distinct lock is associated with each database item X</a:t>
            </a:r>
          </a:p>
          <a:p>
            <a:pPr lvl="2"/>
            <a:r>
              <a:rPr lang="en-US" sz="1900" dirty="0" smtClean="0"/>
              <a:t>If the value of the lock on X is 1, item X cannot be accessed by a database operation that requests the item</a:t>
            </a:r>
          </a:p>
          <a:p>
            <a:pPr lvl="2"/>
            <a:r>
              <a:rPr lang="en-US" sz="1900" dirty="0" smtClean="0"/>
              <a:t>If the value of the lock on X is 0, the item can be accessed when requested, and the lock value is changed to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300" dirty="0" smtClean="0"/>
              <a:t>We refer to the current value (or state) of the lock associated with item X as lock(X)</a:t>
            </a:r>
          </a:p>
          <a:p>
            <a:pPr lvl="1"/>
            <a:r>
              <a:rPr lang="en-US" sz="2300" dirty="0" smtClean="0"/>
              <a:t>Two operations, </a:t>
            </a:r>
            <a:r>
              <a:rPr lang="en-US" sz="2300" dirty="0" err="1" smtClean="0"/>
              <a:t>lock_item</a:t>
            </a:r>
            <a:r>
              <a:rPr lang="en-US" sz="2300" dirty="0" smtClean="0"/>
              <a:t> and </a:t>
            </a:r>
            <a:r>
              <a:rPr lang="en-US" sz="2300" dirty="0" err="1" smtClean="0"/>
              <a:t>unlock_item</a:t>
            </a:r>
            <a:r>
              <a:rPr lang="en-US" sz="2300" dirty="0" smtClean="0"/>
              <a:t>, are used with binary locking</a:t>
            </a:r>
          </a:p>
          <a:p>
            <a:pPr lvl="2"/>
            <a:r>
              <a:rPr lang="en-US" sz="1900" dirty="0" smtClean="0"/>
              <a:t>If LOCK(X) = 1, the transaction is forced to wait</a:t>
            </a:r>
          </a:p>
          <a:p>
            <a:pPr lvl="2"/>
            <a:r>
              <a:rPr lang="en-US" sz="1900" dirty="0" smtClean="0"/>
              <a:t>If LOCK(X) = 0, it is set to 1 (the transaction locks the item) and the transaction is allowed to access item X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dirty="0" smtClean="0"/>
              <a:t>When the transaction is through using </a:t>
            </a:r>
            <a:r>
              <a:rPr lang="en-US" sz="2300" smtClean="0"/>
              <a:t>the item(completed use), </a:t>
            </a:r>
            <a:r>
              <a:rPr lang="en-US" sz="2300" dirty="0" smtClean="0"/>
              <a:t>it issues an </a:t>
            </a:r>
            <a:r>
              <a:rPr lang="en-US" sz="2300" dirty="0" err="1" smtClean="0"/>
              <a:t>unlock_item</a:t>
            </a:r>
            <a:r>
              <a:rPr lang="en-US" sz="2300" dirty="0" smtClean="0"/>
              <a:t>(X) operation, which sets LOCK(X) back to 0 (unlocks the item) so that X may be accessed by other transactions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Notice that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 and </a:t>
            </a:r>
            <a:r>
              <a:rPr lang="en-US" sz="2400" dirty="0" err="1" smtClean="0"/>
              <a:t>unlock_item</a:t>
            </a:r>
            <a:r>
              <a:rPr lang="en-US" sz="2400" dirty="0" smtClean="0"/>
              <a:t> operations must be implemented as indivisible units (known as </a:t>
            </a:r>
            <a:r>
              <a:rPr lang="en-US" sz="2400" b="1" dirty="0" smtClean="0"/>
              <a:t>critical sections in operating systems)</a:t>
            </a:r>
          </a:p>
          <a:p>
            <a:pPr lvl="1"/>
            <a:r>
              <a:rPr lang="en-US" sz="2400" dirty="0" smtClean="0"/>
              <a:t>In Figure the wait command within the </a:t>
            </a:r>
            <a:r>
              <a:rPr lang="en-US" sz="2400" dirty="0" err="1" smtClean="0"/>
              <a:t>lock_item</a:t>
            </a:r>
            <a:r>
              <a:rPr lang="en-US" sz="2400" dirty="0" smtClean="0"/>
              <a:t>(</a:t>
            </a:r>
            <a:r>
              <a:rPr lang="en-US" sz="2400" i="1" dirty="0" smtClean="0"/>
              <a:t>X) operation is usually implemented by putting the transaction in a waiting </a:t>
            </a:r>
            <a:r>
              <a:rPr lang="en-US" sz="2400" dirty="0" smtClean="0"/>
              <a:t>queue for item </a:t>
            </a:r>
            <a:r>
              <a:rPr lang="en-US" sz="2400" i="1" dirty="0" smtClean="0"/>
              <a:t>X until X is unlocked and the transaction can be granted access </a:t>
            </a:r>
            <a:r>
              <a:rPr lang="en-US" sz="2400" dirty="0" smtClean="0"/>
              <a:t>to it</a:t>
            </a:r>
          </a:p>
          <a:p>
            <a:pPr lvl="1"/>
            <a:r>
              <a:rPr lang="en-US" sz="2400" dirty="0" smtClean="0"/>
              <a:t>Other transactions that also want to access </a:t>
            </a:r>
            <a:r>
              <a:rPr lang="en-US" sz="2400" i="1" dirty="0" smtClean="0"/>
              <a:t>X are placed in the same queue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Types of Locks and System Lock Tables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Lock</a:t>
            </a:r>
          </a:p>
          <a:p>
            <a:pPr lvl="1"/>
            <a:r>
              <a:rPr lang="en-US" sz="2400" dirty="0" smtClean="0"/>
              <a:t>It is quite simple to implement a binary lock</a:t>
            </a:r>
            <a:endParaRPr lang="en-US" sz="2400" i="1" dirty="0" smtClean="0"/>
          </a:p>
          <a:p>
            <a:pPr lvl="2"/>
            <a:r>
              <a:rPr lang="en-US" sz="2000" i="1" dirty="0" smtClean="0"/>
              <a:t>In its simplest </a:t>
            </a:r>
            <a:r>
              <a:rPr lang="en-US" sz="2000" dirty="0" smtClean="0"/>
              <a:t>form, each lock can be a record with three fields: &lt;</a:t>
            </a:r>
            <a:r>
              <a:rPr lang="en-US" sz="2000" dirty="0" err="1" smtClean="0"/>
              <a:t>Data_item_name</a:t>
            </a:r>
            <a:r>
              <a:rPr lang="en-US" sz="2000" dirty="0" smtClean="0"/>
              <a:t>, LOCK, </a:t>
            </a:r>
            <a:r>
              <a:rPr lang="en-US" sz="2000" dirty="0" err="1" smtClean="0"/>
              <a:t>Locking_transaction</a:t>
            </a:r>
            <a:r>
              <a:rPr lang="en-US" sz="2000" dirty="0" smtClean="0"/>
              <a:t>&gt; plus a queue for transactions that are waiting to access the item</a:t>
            </a:r>
          </a:p>
          <a:p>
            <a:pPr lvl="2"/>
            <a:r>
              <a:rPr lang="en-US" sz="2000" dirty="0" smtClean="0"/>
              <a:t>The system needs to maintain </a:t>
            </a:r>
            <a:r>
              <a:rPr lang="en-US" sz="2000" i="1" dirty="0" smtClean="0"/>
              <a:t>only these records for the items that are currently locked </a:t>
            </a:r>
            <a:r>
              <a:rPr lang="en-US" sz="2000" dirty="0" smtClean="0"/>
              <a:t>in a </a:t>
            </a:r>
            <a:r>
              <a:rPr lang="en-US" sz="2000" b="1" dirty="0" smtClean="0"/>
              <a:t>lock table</a:t>
            </a:r>
            <a:r>
              <a:rPr lang="en-US" sz="2000" dirty="0" smtClean="0"/>
              <a:t>, which could be organized as a </a:t>
            </a:r>
            <a:r>
              <a:rPr lang="en-US" sz="2000" b="1" dirty="0" smtClean="0"/>
              <a:t>hash file</a:t>
            </a:r>
            <a:r>
              <a:rPr lang="en-US" sz="2000" dirty="0" smtClean="0"/>
              <a:t> on the item name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dirty="0" smtClean="0"/>
              <a:t>Items not in the lock table are considered to be unlocked. The DBMS has a </a:t>
            </a:r>
            <a:r>
              <a:rPr lang="en-US" sz="2400" b="1" dirty="0" smtClean="0"/>
              <a:t>lock manager subsystem </a:t>
            </a:r>
            <a:r>
              <a:rPr lang="en-US" sz="2400" dirty="0" smtClean="0"/>
              <a:t>to keep track of and control access to locks.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0"/>
            <a:ext cx="36861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52805</TotalTime>
  <Words>3371</Words>
  <Application>Microsoft Office PowerPoint</Application>
  <PresentationFormat>On-screen Show (4:3)</PresentationFormat>
  <Paragraphs>336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 Concurrency Control Techniques</vt:lpstr>
      <vt:lpstr>Road Map</vt:lpstr>
      <vt:lpstr>Two-Phase Locking Techniques for Concurrency Control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Types of Locks and System Lock Tables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Guaranteeing Serializability by Two-Phase Locking Protocol</vt:lpstr>
      <vt:lpstr>Slide 25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Wait-die and wound wait</vt:lpstr>
      <vt:lpstr>No-waiting and Cautious waiting</vt:lpstr>
      <vt:lpstr>Timeouts</vt:lpstr>
      <vt:lpstr>Dealing with Deadlock and Starvation</vt:lpstr>
      <vt:lpstr>Dealing with Deadlock and Starvation</vt:lpstr>
      <vt:lpstr>Dealing with Deadlock and Starvation</vt:lpstr>
      <vt:lpstr>Time Stamp Ordering Protocol</vt:lpstr>
      <vt:lpstr>Time Stamp Ordering Protocol</vt:lpstr>
      <vt:lpstr>Time Stamp Ordering Protocol</vt:lpstr>
      <vt:lpstr>Time Stamp Ordering Protocol</vt:lpstr>
      <vt:lpstr>Time Stamp Ordering Protocol</vt:lpstr>
      <vt:lpstr>Time Stamp Ordering Protocol</vt:lpstr>
      <vt:lpstr>Time Stamp Ordering Protocol</vt:lpstr>
      <vt:lpstr>Thomas Write Rule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user</cp:lastModifiedBy>
  <cp:revision>2097</cp:revision>
  <dcterms:created xsi:type="dcterms:W3CDTF">1601-01-01T00:00:00Z</dcterms:created>
  <dcterms:modified xsi:type="dcterms:W3CDTF">2019-12-13T13:59:19Z</dcterms:modified>
</cp:coreProperties>
</file>