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46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1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7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55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9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7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4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7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9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EMPLOYEE</a:t>
            </a:r>
          </a:p>
          <a:p>
            <a:r>
              <a:rPr lang="en-US" dirty="0"/>
              <a:t>SET Salary = Salary * 1.1</a:t>
            </a:r>
          </a:p>
          <a:p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255800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Queries, </a:t>
            </a:r>
            <a:r>
              <a:rPr lang="en-US" dirty="0" err="1" smtClean="0"/>
              <a:t>Triggers,Views</a:t>
            </a:r>
            <a:r>
              <a:rPr lang="en-US" dirty="0" smtClean="0"/>
              <a:t> and schema modification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8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Involving NULL</a:t>
            </a:r>
            <a:br>
              <a:rPr lang="en-US" dirty="0"/>
            </a:br>
            <a:r>
              <a:rPr lang="en-US" dirty="0"/>
              <a:t>and Three-Valued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Unknown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value. </a:t>
            </a:r>
            <a:r>
              <a:rPr lang="en-US" dirty="0"/>
              <a:t>A person’s date of birth is not known, so it is represented</a:t>
            </a:r>
          </a:p>
          <a:p>
            <a:r>
              <a:rPr lang="en-US" dirty="0"/>
              <a:t>by NULL in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Unavailable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 withheld value</a:t>
            </a:r>
            <a:r>
              <a:rPr lang="en-US" dirty="0"/>
              <a:t>. A person has a home phone but does not</a:t>
            </a:r>
          </a:p>
          <a:p>
            <a:r>
              <a:rPr lang="en-US" dirty="0"/>
              <a:t>want it to be listed, so it is withheld and represented as NULL in the database.</a:t>
            </a:r>
          </a:p>
          <a:p>
            <a:r>
              <a:rPr lang="en-US" dirty="0" smtClean="0"/>
              <a:t>3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Not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applicable attribute</a:t>
            </a:r>
            <a:r>
              <a:rPr lang="en-US" dirty="0"/>
              <a:t>. An attribute </a:t>
            </a:r>
            <a:r>
              <a:rPr lang="en-US" dirty="0" err="1"/>
              <a:t>LastCollegeDegree</a:t>
            </a:r>
            <a:r>
              <a:rPr lang="en-US" dirty="0"/>
              <a:t> would be NULL for</a:t>
            </a:r>
          </a:p>
          <a:p>
            <a:r>
              <a:rPr lang="en-US" dirty="0"/>
              <a:t>a person who has no college degrees because it does not apply to that person.</a:t>
            </a:r>
          </a:p>
        </p:txBody>
      </p:sp>
    </p:spTree>
    <p:extLst>
      <p:ext uri="{BB962C8B-B14F-4D97-AF65-F5344CB8AC3E}">
        <p14:creationId xmlns:p14="http://schemas.microsoft.com/office/powerpoint/2010/main" val="29536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(or truth values) of three-valued</a:t>
            </a:r>
            <a:br>
              <a:rPr lang="en-US" dirty="0"/>
            </a:br>
            <a:r>
              <a:rPr lang="en-US" dirty="0"/>
              <a:t>logical expressions </a:t>
            </a:r>
            <a:r>
              <a:rPr lang="en-US" dirty="0" smtClean="0"/>
              <a:t>for </a:t>
            </a:r>
            <a:r>
              <a:rPr lang="en-US" dirty="0"/>
              <a:t>the logical connectives AND, OR, and NOT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22" t="50424" r="43858" b="9877"/>
          <a:stretch/>
        </p:blipFill>
        <p:spPr>
          <a:xfrm>
            <a:off x="1017432" y="2084832"/>
            <a:ext cx="6449628" cy="38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 select queries, </a:t>
            </a:r>
            <a:r>
              <a:rPr lang="en-US" dirty="0" smtClean="0"/>
              <a:t>combinations of tuples </a:t>
            </a:r>
            <a:r>
              <a:rPr lang="en-US" dirty="0"/>
              <a:t>that evaluate the logical expression in the WHERE clause of the query </a:t>
            </a:r>
            <a:r>
              <a:rPr lang="en-US" dirty="0" smtClean="0"/>
              <a:t>to TRUE </a:t>
            </a:r>
            <a:r>
              <a:rPr lang="en-US" dirty="0"/>
              <a:t>are selected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 </a:t>
            </a:r>
            <a:r>
              <a:rPr lang="en-US" dirty="0"/>
              <a:t>evaluate to FALSE or UNKNOWN are </a:t>
            </a:r>
            <a:r>
              <a:rPr lang="en-US" dirty="0" smtClean="0"/>
              <a:t>not selected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allows queries that check whether an attribute value is </a:t>
            </a:r>
            <a:r>
              <a:rPr lang="en-US" dirty="0" smtClean="0"/>
              <a:t>NULL using </a:t>
            </a:r>
            <a:r>
              <a:rPr lang="en-US" dirty="0"/>
              <a:t>the comparison </a:t>
            </a:r>
            <a:r>
              <a:rPr lang="en-US" dirty="0" smtClean="0"/>
              <a:t>operators IS </a:t>
            </a:r>
            <a:r>
              <a:rPr lang="en-US" dirty="0"/>
              <a:t>or IS NOT. </a:t>
            </a:r>
            <a:r>
              <a:rPr lang="en-US" dirty="0" smtClean="0"/>
              <a:t>Each </a:t>
            </a:r>
            <a:r>
              <a:rPr lang="en-US" dirty="0"/>
              <a:t>NULL value </a:t>
            </a:r>
            <a:r>
              <a:rPr lang="en-US" dirty="0" smtClean="0"/>
              <a:t>is </a:t>
            </a:r>
            <a:r>
              <a:rPr lang="en-US" dirty="0"/>
              <a:t>being distinct from</a:t>
            </a:r>
          </a:p>
          <a:p>
            <a:r>
              <a:rPr lang="en-US" dirty="0"/>
              <a:t>every other NULL value, so equality comparison is not appropriate.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follows </a:t>
            </a:r>
            <a:r>
              <a:rPr lang="en-US" dirty="0" smtClean="0"/>
              <a:t>that when </a:t>
            </a:r>
            <a:r>
              <a:rPr lang="en-US" dirty="0"/>
              <a:t>a join condition is specified, tuples with NULL values for the join attributes </a:t>
            </a:r>
            <a:r>
              <a:rPr lang="en-US" dirty="0" smtClean="0"/>
              <a:t>are not </a:t>
            </a:r>
            <a:r>
              <a:rPr lang="en-US" dirty="0"/>
              <a:t>included in the result (unless it is an OUTER </a:t>
            </a:r>
            <a:r>
              <a:rPr lang="en-US" dirty="0" smtClean="0"/>
              <a:t>JOIN)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61375"/>
            <a:ext cx="9720073" cy="46479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queries require that existing values in the database be fetched and then </a:t>
            </a:r>
            <a:r>
              <a:rPr lang="en-US" dirty="0" smtClean="0"/>
              <a:t>used in </a:t>
            </a:r>
            <a:r>
              <a:rPr lang="en-US" dirty="0"/>
              <a:t>a comparison condition. Such queries can be conveniently formulated by </a:t>
            </a:r>
            <a:r>
              <a:rPr lang="en-US" dirty="0" smtClean="0"/>
              <a:t>using nested queries.</a:t>
            </a:r>
          </a:p>
          <a:p>
            <a:r>
              <a:rPr lang="en-US" dirty="0"/>
              <a:t>SELECT DISTINCT </a:t>
            </a:r>
            <a:r>
              <a:rPr lang="en-US" dirty="0" err="1"/>
              <a:t>Pnumber</a:t>
            </a:r>
            <a:endParaRPr lang="en-US" dirty="0"/>
          </a:p>
          <a:p>
            <a:r>
              <a:rPr lang="en-US" dirty="0"/>
              <a:t>FROM PROJECT</a:t>
            </a:r>
          </a:p>
          <a:p>
            <a:r>
              <a:rPr lang="en-US" dirty="0"/>
              <a:t>WHERE </a:t>
            </a:r>
            <a:r>
              <a:rPr lang="en-US" dirty="0" err="1"/>
              <a:t>Pnumber</a:t>
            </a:r>
            <a:r>
              <a:rPr lang="en-US" dirty="0"/>
              <a:t> IN</a:t>
            </a:r>
          </a:p>
          <a:p>
            <a:pPr marL="128016" lvl="1" indent="0">
              <a:buNone/>
            </a:pPr>
            <a:r>
              <a:rPr lang="en-US" dirty="0" smtClean="0"/>
              <a:t>	( </a:t>
            </a:r>
            <a:r>
              <a:rPr lang="en-US" dirty="0"/>
              <a:t>SELECT </a:t>
            </a:r>
            <a:r>
              <a:rPr lang="en-US" dirty="0" err="1"/>
              <a:t>Pnumber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/>
              <a:t>PROJECT, DEPARTMENT, EMPLOYEE</a:t>
            </a:r>
          </a:p>
          <a:p>
            <a:pPr marL="173736" lvl="1" indent="0">
              <a:buNone/>
            </a:pPr>
            <a:r>
              <a:rPr lang="en-US" dirty="0" smtClean="0"/>
              <a:t>	WHERE </a:t>
            </a:r>
            <a:r>
              <a:rPr lang="en-US" dirty="0" err="1"/>
              <a:t>Dnum</a:t>
            </a:r>
            <a:r>
              <a:rPr lang="en-US" dirty="0"/>
              <a:t>=</a:t>
            </a:r>
            <a:r>
              <a:rPr lang="en-US" dirty="0" err="1"/>
              <a:t>Dnumber</a:t>
            </a:r>
            <a:r>
              <a:rPr lang="en-US" dirty="0"/>
              <a:t> AND</a:t>
            </a:r>
          </a:p>
          <a:p>
            <a:pPr marL="17373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Mgr_ssn</a:t>
            </a:r>
            <a:r>
              <a:rPr lang="en-US" dirty="0" smtClean="0"/>
              <a:t>=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Lname</a:t>
            </a:r>
            <a:r>
              <a:rPr lang="en-US" dirty="0"/>
              <a:t>=‘Smith’ )</a:t>
            </a:r>
          </a:p>
          <a:p>
            <a:pPr marL="173736" lvl="1" indent="0">
              <a:buNone/>
            </a:pPr>
            <a:r>
              <a:rPr lang="en-US" dirty="0" smtClean="0"/>
              <a:t>	OR</a:t>
            </a:r>
            <a:endParaRPr lang="en-US" dirty="0"/>
          </a:p>
          <a:p>
            <a:pPr marL="17373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Pnumber</a:t>
            </a:r>
            <a:r>
              <a:rPr lang="en-US" dirty="0" smtClean="0"/>
              <a:t> </a:t>
            </a:r>
            <a:r>
              <a:rPr lang="en-US" dirty="0"/>
              <a:t>IN</a:t>
            </a:r>
          </a:p>
          <a:p>
            <a:pPr marL="173736" lvl="1" indent="0">
              <a:buNone/>
            </a:pPr>
            <a:r>
              <a:rPr lang="en-US" dirty="0" smtClean="0"/>
              <a:t>	( </a:t>
            </a:r>
            <a:r>
              <a:rPr lang="en-US" dirty="0"/>
              <a:t>SELECT </a:t>
            </a:r>
            <a:r>
              <a:rPr lang="en-US" dirty="0" err="1"/>
              <a:t>Pno</a:t>
            </a:r>
            <a:endParaRPr lang="en-US" dirty="0"/>
          </a:p>
          <a:p>
            <a:pPr marL="173736" lvl="1" indent="0">
              <a:buNone/>
            </a:pPr>
            <a:r>
              <a:rPr lang="en-US" dirty="0" smtClean="0"/>
              <a:t>	FROM </a:t>
            </a:r>
            <a:r>
              <a:rPr lang="en-US" dirty="0"/>
              <a:t>WORKS_ON, EMPLOYEE</a:t>
            </a:r>
          </a:p>
          <a:p>
            <a:pPr marL="173736" lvl="1" indent="0">
              <a:buNone/>
            </a:pPr>
            <a:r>
              <a:rPr lang="en-US" dirty="0" smtClean="0"/>
              <a:t>	WHERE </a:t>
            </a:r>
            <a:r>
              <a:rPr lang="en-US" dirty="0" err="1"/>
              <a:t>Essn</a:t>
            </a:r>
            <a:r>
              <a:rPr lang="en-US" dirty="0"/>
              <a:t>=</a:t>
            </a:r>
            <a:r>
              <a:rPr lang="en-US" dirty="0" err="1"/>
              <a:t>Ssn</a:t>
            </a:r>
            <a:r>
              <a:rPr lang="en-US" dirty="0"/>
              <a:t> AND </a:t>
            </a:r>
            <a:r>
              <a:rPr lang="en-US" dirty="0" err="1"/>
              <a:t>Lname</a:t>
            </a:r>
            <a:r>
              <a:rPr lang="en-US" dirty="0"/>
              <a:t>=‘Smith’ )</a:t>
            </a:r>
          </a:p>
        </p:txBody>
      </p:sp>
    </p:spTree>
    <p:extLst>
      <p:ext uri="{BB962C8B-B14F-4D97-AF65-F5344CB8AC3E}">
        <p14:creationId xmlns:p14="http://schemas.microsoft.com/office/powerpoint/2010/main" val="33464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Retrieve the name of each employee who has a dependent with </a:t>
            </a:r>
            <a:r>
              <a:rPr lang="en-US" dirty="0" smtClean="0"/>
              <a:t>the same </a:t>
            </a:r>
            <a:r>
              <a:rPr lang="en-US" dirty="0"/>
              <a:t>first name and is the same sex as the employee.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endParaRPr lang="en-US" dirty="0"/>
          </a:p>
          <a:p>
            <a:r>
              <a:rPr lang="en-US" dirty="0"/>
              <a:t>FROM EMPLOYEE AS E</a:t>
            </a:r>
          </a:p>
          <a:p>
            <a:r>
              <a:rPr lang="en-US" dirty="0"/>
              <a:t>WHERE </a:t>
            </a:r>
            <a:r>
              <a:rPr lang="en-US" dirty="0" err="1"/>
              <a:t>E.Ssn</a:t>
            </a:r>
            <a:r>
              <a:rPr lang="en-US" dirty="0"/>
              <a:t> IN ( SELECT </a:t>
            </a:r>
            <a:r>
              <a:rPr lang="en-US" dirty="0" err="1"/>
              <a:t>Essn</a:t>
            </a:r>
            <a:endParaRPr lang="en-US" dirty="0"/>
          </a:p>
          <a:p>
            <a:r>
              <a:rPr lang="en-US" dirty="0"/>
              <a:t>FROM DEPENDENT AS D</a:t>
            </a:r>
          </a:p>
          <a:p>
            <a:r>
              <a:rPr lang="en-US" dirty="0"/>
              <a:t>WHERE </a:t>
            </a:r>
            <a:r>
              <a:rPr lang="en-US" dirty="0" err="1"/>
              <a:t>E.Fname</a:t>
            </a:r>
            <a:r>
              <a:rPr lang="en-US" dirty="0"/>
              <a:t>=</a:t>
            </a:r>
            <a:r>
              <a:rPr lang="en-US" dirty="0" err="1"/>
              <a:t>D.Dependent_name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E.Sex</a:t>
            </a:r>
            <a:r>
              <a:rPr lang="en-US" dirty="0"/>
              <a:t>=</a:t>
            </a:r>
            <a:r>
              <a:rPr lang="en-US" dirty="0" err="1"/>
              <a:t>D.Sex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59899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condition in the WHERE clause of a nested query references some </a:t>
            </a:r>
            <a:r>
              <a:rPr lang="en-US" dirty="0" smtClean="0"/>
              <a:t>attribute of </a:t>
            </a:r>
            <a:r>
              <a:rPr lang="en-US" dirty="0"/>
              <a:t>a relation declared in the outer query, the two queries are said to be correlated</a:t>
            </a:r>
            <a:r>
              <a:rPr lang="en-US" dirty="0" smtClean="0"/>
              <a:t>. We </a:t>
            </a:r>
            <a:r>
              <a:rPr lang="en-US" dirty="0"/>
              <a:t>can understand a correlated query better by considering that the nested query </a:t>
            </a:r>
            <a:r>
              <a:rPr lang="en-US" dirty="0" smtClean="0"/>
              <a:t>is evaluated </a:t>
            </a:r>
            <a:r>
              <a:rPr lang="en-US" dirty="0"/>
              <a:t>once for each tuple (or combination of tuples) in the outer </a:t>
            </a:r>
            <a:r>
              <a:rPr lang="en-US" dirty="0" smtClean="0"/>
              <a:t>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24" y="4631815"/>
            <a:ext cx="782955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11" y="989457"/>
            <a:ext cx="4371975" cy="219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3961" y="942705"/>
            <a:ext cx="123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tblproducts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7324" y="1788194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bl</a:t>
            </a:r>
            <a:r>
              <a:rPr lang="en-US" dirty="0" smtClean="0"/>
              <a:t> </a:t>
            </a:r>
            <a:r>
              <a:rPr lang="en-US" dirty="0" err="1" smtClean="0"/>
              <a:t>productsales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7127" y="4631815"/>
            <a:ext cx="1872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Subquery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Correlated subquery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EMPLOYEE tuple, evaluate the </a:t>
            </a:r>
            <a:r>
              <a:rPr lang="en-US" dirty="0" smtClean="0"/>
              <a:t>nested query</a:t>
            </a:r>
            <a:r>
              <a:rPr lang="en-US" dirty="0"/>
              <a:t>, which retrieves the </a:t>
            </a:r>
            <a:r>
              <a:rPr lang="en-US" dirty="0" err="1"/>
              <a:t>Essn</a:t>
            </a:r>
            <a:r>
              <a:rPr lang="en-US" dirty="0"/>
              <a:t> values for all DEPENDENT tuples with the same </a:t>
            </a:r>
            <a:r>
              <a:rPr lang="en-US" dirty="0" smtClean="0"/>
              <a:t>sex and </a:t>
            </a:r>
            <a:r>
              <a:rPr lang="en-US" dirty="0"/>
              <a:t>name as that EMPLOYEE tuple; if the </a:t>
            </a:r>
            <a:r>
              <a:rPr lang="en-US" dirty="0" err="1"/>
              <a:t>Ssn</a:t>
            </a:r>
            <a:r>
              <a:rPr lang="en-US" dirty="0"/>
              <a:t> value of the EMPLOYEE tuple is in </a:t>
            </a:r>
            <a:r>
              <a:rPr lang="en-US" dirty="0" smtClean="0"/>
              <a:t>the result </a:t>
            </a:r>
            <a:r>
              <a:rPr lang="en-US" dirty="0"/>
              <a:t>of the nested query, then select that EMPLOYEE </a:t>
            </a:r>
            <a:r>
              <a:rPr lang="en-US" dirty="0" smtClean="0"/>
              <a:t>tuple.</a:t>
            </a:r>
          </a:p>
          <a:p>
            <a:r>
              <a:rPr lang="en-US" dirty="0"/>
              <a:t>SELECT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endParaRPr lang="en-US" dirty="0"/>
          </a:p>
          <a:p>
            <a:r>
              <a:rPr lang="en-US" dirty="0"/>
              <a:t>FROM EMPLOYEE AS E, DEPENDENT AS D</a:t>
            </a:r>
          </a:p>
          <a:p>
            <a:r>
              <a:rPr lang="en-US" dirty="0"/>
              <a:t>WHERE </a:t>
            </a:r>
            <a:r>
              <a:rPr lang="en-US" dirty="0" err="1"/>
              <a:t>E.Ssn</a:t>
            </a:r>
            <a:r>
              <a:rPr lang="en-US" dirty="0"/>
              <a:t>=</a:t>
            </a:r>
            <a:r>
              <a:rPr lang="en-US" dirty="0" err="1"/>
              <a:t>D.Essn</a:t>
            </a:r>
            <a:r>
              <a:rPr lang="en-US" dirty="0"/>
              <a:t> AND </a:t>
            </a:r>
            <a:r>
              <a:rPr lang="en-US" dirty="0" err="1"/>
              <a:t>E.Sex</a:t>
            </a:r>
            <a:r>
              <a:rPr lang="en-US" dirty="0"/>
              <a:t>=</a:t>
            </a:r>
            <a:r>
              <a:rPr lang="en-US" dirty="0" err="1"/>
              <a:t>D.Sex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E.Fname</a:t>
            </a:r>
            <a:r>
              <a:rPr lang="en-US" dirty="0"/>
              <a:t>=</a:t>
            </a:r>
            <a:r>
              <a:rPr lang="en-US" dirty="0" err="1"/>
              <a:t>D.Dependent_name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9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chapter 4 (Retrieval)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allows a table (relation) </a:t>
            </a:r>
            <a:r>
              <a:rPr lang="en-US" dirty="0" smtClean="0"/>
              <a:t>to have </a:t>
            </a:r>
            <a:r>
              <a:rPr lang="en-US" dirty="0"/>
              <a:t>two or more tuples </a:t>
            </a:r>
            <a:r>
              <a:rPr lang="en-US" b="1" dirty="0"/>
              <a:t>that are identical in all their attribute values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Hence</a:t>
            </a:r>
            <a:r>
              <a:rPr lang="en-US" dirty="0"/>
              <a:t>, in </a:t>
            </a:r>
            <a:r>
              <a:rPr lang="en-US" dirty="0" smtClean="0"/>
              <a:t>general, an </a:t>
            </a:r>
            <a:r>
              <a:rPr lang="en-US" dirty="0"/>
              <a:t>SQL table is not a set of tuples, because a set does not allow two </a:t>
            </a:r>
            <a:r>
              <a:rPr lang="en-US" dirty="0" smtClean="0"/>
              <a:t>identical members</a:t>
            </a:r>
            <a:r>
              <a:rPr lang="en-US" dirty="0"/>
              <a:t>; rather, it is a </a:t>
            </a:r>
            <a:r>
              <a:rPr lang="en-US" dirty="0" err="1"/>
              <a:t>multiset</a:t>
            </a:r>
            <a:r>
              <a:rPr lang="en-US" dirty="0"/>
              <a:t> (sometimes called a bag) of tuples. Some SQL </a:t>
            </a:r>
            <a:r>
              <a:rPr lang="en-US" dirty="0" smtClean="0"/>
              <a:t>relations are </a:t>
            </a:r>
            <a:r>
              <a:rPr lang="en-US" dirty="0"/>
              <a:t>constrained to be sets because a key constraint has been declared or </a:t>
            </a:r>
            <a:r>
              <a:rPr lang="en-US" dirty="0" smtClean="0"/>
              <a:t>because the </a:t>
            </a:r>
            <a:r>
              <a:rPr lang="en-US" dirty="0"/>
              <a:t>DISTINCT option has been used with the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274032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EXISTS and UNIQUE Functions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EXISTS function in SQL is used to check whether the result of a </a:t>
            </a:r>
            <a:r>
              <a:rPr lang="en-US" dirty="0" smtClean="0"/>
              <a:t>correlated nested </a:t>
            </a:r>
            <a:r>
              <a:rPr lang="en-US" dirty="0"/>
              <a:t>query is empty (contains no tuples) or not. The result of EXISTS is a </a:t>
            </a:r>
            <a:r>
              <a:rPr lang="en-US" dirty="0" smtClean="0"/>
              <a:t>Boolean value </a:t>
            </a:r>
            <a:r>
              <a:rPr lang="en-US" dirty="0"/>
              <a:t>TRUE if the nested query result contains at least one tuple, or FALSE if </a:t>
            </a:r>
            <a:r>
              <a:rPr lang="en-US" dirty="0" smtClean="0"/>
              <a:t>the nested </a:t>
            </a:r>
            <a:r>
              <a:rPr lang="en-US" dirty="0"/>
              <a:t>query result contains no tuples. EXISTS and NOT EXISTS are typically used in conjunction with a correlated </a:t>
            </a:r>
            <a:r>
              <a:rPr lang="en-US" dirty="0" smtClean="0"/>
              <a:t>nested query</a:t>
            </a:r>
          </a:p>
          <a:p>
            <a:r>
              <a:rPr lang="en-US" dirty="0"/>
              <a:t>SELECT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endParaRPr lang="en-US" dirty="0"/>
          </a:p>
          <a:p>
            <a:r>
              <a:rPr lang="en-US" dirty="0"/>
              <a:t>FROM EMPLOYEE AS E</a:t>
            </a:r>
          </a:p>
          <a:p>
            <a:r>
              <a:rPr lang="en-US" dirty="0"/>
              <a:t>WHERE EXISTS ( SELECT *</a:t>
            </a:r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/>
              <a:t>DEPENDENT AS D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 err="1"/>
              <a:t>E.Ssn</a:t>
            </a:r>
            <a:r>
              <a:rPr lang="en-US" dirty="0"/>
              <a:t>=</a:t>
            </a:r>
            <a:r>
              <a:rPr lang="en-US" dirty="0" err="1"/>
              <a:t>D.Essn</a:t>
            </a:r>
            <a:r>
              <a:rPr lang="en-US" dirty="0"/>
              <a:t> AND </a:t>
            </a:r>
            <a:r>
              <a:rPr lang="en-US" dirty="0" err="1"/>
              <a:t>E.Sex</a:t>
            </a:r>
            <a:r>
              <a:rPr lang="en-US" dirty="0"/>
              <a:t>=</a:t>
            </a:r>
            <a:r>
              <a:rPr lang="en-US" dirty="0" err="1"/>
              <a:t>D.Sex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 err="1"/>
              <a:t>E.Fname</a:t>
            </a:r>
            <a:r>
              <a:rPr lang="en-US" dirty="0"/>
              <a:t>=</a:t>
            </a:r>
            <a:r>
              <a:rPr lang="en-US" dirty="0" err="1"/>
              <a:t>D.Dependent_name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0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       SELECT </a:t>
            </a:r>
            <a:r>
              <a:rPr lang="en-US" dirty="0"/>
              <a:t>&lt;attribute list&gt;</a:t>
            </a:r>
          </a:p>
          <a:p>
            <a:r>
              <a:rPr lang="en-US" dirty="0" smtClean="0"/>
              <a:t>        FROM </a:t>
            </a:r>
            <a:r>
              <a:rPr lang="en-US" dirty="0"/>
              <a:t>&lt;table list&gt;</a:t>
            </a:r>
          </a:p>
          <a:p>
            <a:r>
              <a:rPr lang="en-US" dirty="0" smtClean="0"/>
              <a:t>       WHERE </a:t>
            </a:r>
            <a:r>
              <a:rPr lang="en-US" dirty="0"/>
              <a:t>&lt;condition&gt;;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■ &lt;attribute list&gt; is a list of attribute names whose values are to be retrieved by</a:t>
            </a:r>
          </a:p>
          <a:p>
            <a:r>
              <a:rPr lang="en-US" dirty="0"/>
              <a:t>the query.</a:t>
            </a:r>
          </a:p>
          <a:p>
            <a:r>
              <a:rPr lang="en-US" dirty="0"/>
              <a:t>■ &lt;table list&gt; is a list of the relation names required to process the query.</a:t>
            </a:r>
          </a:p>
          <a:p>
            <a:r>
              <a:rPr lang="en-US" dirty="0"/>
              <a:t>■ &lt;condition&gt; is a conditional (Boolean) expression that identifies the tuples</a:t>
            </a:r>
          </a:p>
          <a:p>
            <a:r>
              <a:rPr lang="en-US" dirty="0"/>
              <a:t>to be retrieved by the 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Operators in where clause :    =, </a:t>
            </a:r>
            <a:r>
              <a:rPr lang="en-US" dirty="0"/>
              <a:t>&lt;, &lt;=, &gt;, &gt;=, and &lt;&gt;.</a:t>
            </a:r>
          </a:p>
        </p:txBody>
      </p:sp>
    </p:spTree>
    <p:extLst>
      <p:ext uri="{BB962C8B-B14F-4D97-AF65-F5344CB8AC3E}">
        <p14:creationId xmlns:p14="http://schemas.microsoft.com/office/powerpoint/2010/main" val="421631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99256" y="3296992"/>
            <a:ext cx="5499279" cy="283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09104" y="2343955"/>
            <a:ext cx="1815921" cy="27045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dirty="0" err="1"/>
              <a:t>Bdate</a:t>
            </a:r>
            <a:r>
              <a:rPr lang="en-US" dirty="0"/>
              <a:t>, </a:t>
            </a:r>
            <a:r>
              <a:rPr lang="en-US" dirty="0" smtClean="0"/>
              <a:t>Address			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Projection attributes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FROM EMPLOYEE						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Boolean condition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WHERE </a:t>
            </a:r>
            <a:r>
              <a:rPr lang="en-US" dirty="0" err="1"/>
              <a:t>Fname</a:t>
            </a:r>
            <a:r>
              <a:rPr lang="en-US" dirty="0"/>
              <a:t>=‘John’ AND </a:t>
            </a:r>
            <a:r>
              <a:rPr lang="en-US" dirty="0" err="1"/>
              <a:t>Minit</a:t>
            </a:r>
            <a:r>
              <a:rPr lang="en-US" dirty="0"/>
              <a:t>=‘B’ AND </a:t>
            </a:r>
            <a:r>
              <a:rPr lang="en-US" dirty="0" err="1"/>
              <a:t>Lname</a:t>
            </a:r>
            <a:r>
              <a:rPr lang="en-US" dirty="0"/>
              <a:t>=‘Smith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</a:t>
            </a:r>
          </a:p>
          <a:p>
            <a:pPr marL="0" indent="0">
              <a:buNone/>
            </a:pPr>
            <a:r>
              <a:rPr lang="en-US" dirty="0"/>
              <a:t>FROM EMPLOYEE, DEPARTMENT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Dname</a:t>
            </a:r>
            <a:r>
              <a:rPr lang="en-US" dirty="0"/>
              <a:t>=‘Research’ AND </a:t>
            </a:r>
            <a:r>
              <a:rPr lang="en-US" dirty="0" err="1" smtClean="0"/>
              <a:t>Dnumber</a:t>
            </a:r>
            <a:r>
              <a:rPr lang="en-US" dirty="0" smtClean="0"/>
              <a:t>=</a:t>
            </a:r>
            <a:r>
              <a:rPr lang="en-US" dirty="0" err="1" smtClean="0"/>
              <a:t>Dno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9420" y="2472744"/>
            <a:ext cx="1442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598535" y="3039414"/>
            <a:ext cx="721217" cy="25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04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Aliasing to avoid ambiguity:</a:t>
            </a:r>
          </a:p>
          <a:p>
            <a:r>
              <a:rPr lang="en-US" dirty="0"/>
              <a:t>Query </a:t>
            </a:r>
            <a:r>
              <a:rPr lang="en-US" dirty="0" smtClean="0"/>
              <a:t>. </a:t>
            </a:r>
            <a:r>
              <a:rPr lang="en-US" dirty="0"/>
              <a:t>For each employee, retrieve the employee’s first and last name and</a:t>
            </a:r>
          </a:p>
          <a:p>
            <a:r>
              <a:rPr lang="en-US" dirty="0"/>
              <a:t>the first and last name of his or her immediate supervisor.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SELECT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S.Fname</a:t>
            </a:r>
            <a:r>
              <a:rPr lang="en-US" dirty="0"/>
              <a:t>, </a:t>
            </a:r>
            <a:r>
              <a:rPr lang="en-US" dirty="0" err="1"/>
              <a:t>S.Lname</a:t>
            </a:r>
            <a:endParaRPr lang="en-US" dirty="0"/>
          </a:p>
          <a:p>
            <a:r>
              <a:rPr lang="en-US" dirty="0"/>
              <a:t>FROM EMPLOYEE AS E, EMPLOYEE AS S</a:t>
            </a:r>
          </a:p>
          <a:p>
            <a:r>
              <a:rPr lang="en-US" dirty="0"/>
              <a:t>WHERE </a:t>
            </a:r>
            <a:r>
              <a:rPr lang="en-US" dirty="0" err="1"/>
              <a:t>E.Super_ssn</a:t>
            </a:r>
            <a:r>
              <a:rPr lang="en-US" dirty="0"/>
              <a:t>=</a:t>
            </a:r>
            <a:r>
              <a:rPr lang="en-US" dirty="0" err="1"/>
              <a:t>S.Ssn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Query 8. For each employee, retrieve the employee’s first and last name and</a:t>
            </a:r>
          </a:p>
          <a:p>
            <a:r>
              <a:rPr lang="en-US" dirty="0"/>
              <a:t>the first and last name of his or her immediate supervisor.</a:t>
            </a:r>
          </a:p>
          <a:p>
            <a:pPr marL="128016" lvl="1" indent="0">
              <a:buNone/>
            </a:pPr>
            <a:r>
              <a:rPr lang="en-US" dirty="0" smtClean="0"/>
              <a:t>     SELECT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S.Fname</a:t>
            </a:r>
            <a:r>
              <a:rPr lang="en-US" dirty="0"/>
              <a:t>, </a:t>
            </a:r>
            <a:r>
              <a:rPr lang="en-US" dirty="0" err="1"/>
              <a:t>S.Lname</a:t>
            </a: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     FROM </a:t>
            </a:r>
            <a:r>
              <a:rPr lang="en-US" dirty="0"/>
              <a:t>EMPLOYEE AS E, EMPLOYEE AS S</a:t>
            </a:r>
          </a:p>
          <a:p>
            <a:pPr marL="128016" lvl="1" indent="0">
              <a:buNone/>
            </a:pPr>
            <a:r>
              <a:rPr lang="en-US" dirty="0" smtClean="0"/>
              <a:t>     WHERE </a:t>
            </a:r>
            <a:r>
              <a:rPr lang="en-US" dirty="0" err="1"/>
              <a:t>E.Super_ssn</a:t>
            </a:r>
            <a:r>
              <a:rPr lang="en-US" dirty="0"/>
              <a:t>=</a:t>
            </a:r>
            <a:r>
              <a:rPr lang="en-US" dirty="0" err="1"/>
              <a:t>S.Ssn</a:t>
            </a:r>
            <a:r>
              <a:rPr lang="en-US" dirty="0" smtClean="0"/>
              <a:t>;</a:t>
            </a:r>
          </a:p>
          <a:p>
            <a:pPr marL="128016" lvl="1" indent="0">
              <a:buNone/>
            </a:pPr>
            <a:r>
              <a:rPr lang="en-US" b="1" dirty="0" smtClean="0"/>
              <a:t>Order By:</a:t>
            </a:r>
          </a:p>
          <a:p>
            <a:pPr marL="128016" lvl="1" indent="0">
              <a:buNone/>
            </a:pPr>
            <a:r>
              <a:rPr lang="en-US" dirty="0"/>
              <a:t>Retrieve a list of employees and the projects they are working on,</a:t>
            </a:r>
          </a:p>
          <a:p>
            <a:pPr marL="128016" lvl="1" indent="0">
              <a:buNone/>
            </a:pPr>
            <a:r>
              <a:rPr lang="en-US" dirty="0"/>
              <a:t>ordered by department and, within each department, ordered alphabetically by</a:t>
            </a:r>
          </a:p>
          <a:p>
            <a:pPr marL="128016" lvl="1" indent="0">
              <a:buNone/>
            </a:pPr>
            <a:r>
              <a:rPr lang="en-US" dirty="0"/>
              <a:t>last name, then first name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D.Dname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P.Pname</a:t>
            </a: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	FROM </a:t>
            </a:r>
            <a:r>
              <a:rPr lang="en-US" dirty="0"/>
              <a:t>DEPARTMENT D, EMPLOYEE E, WORKS_ON W,</a:t>
            </a:r>
          </a:p>
          <a:p>
            <a:pPr marL="128016" lvl="1" indent="0">
              <a:buNone/>
            </a:pPr>
            <a:r>
              <a:rPr lang="en-US" dirty="0" smtClean="0"/>
              <a:t>	PROJECT </a:t>
            </a:r>
            <a:r>
              <a:rPr lang="en-US" dirty="0"/>
              <a:t>P</a:t>
            </a:r>
          </a:p>
          <a:p>
            <a:pPr marL="128016" lvl="1" indent="0">
              <a:buNone/>
            </a:pPr>
            <a:r>
              <a:rPr lang="en-US" dirty="0" smtClean="0"/>
              <a:t>	WHERE </a:t>
            </a:r>
            <a:r>
              <a:rPr lang="en-US" dirty="0" err="1"/>
              <a:t>D.Dnumber</a:t>
            </a:r>
            <a:r>
              <a:rPr lang="en-US" dirty="0"/>
              <a:t>= </a:t>
            </a:r>
            <a:r>
              <a:rPr lang="en-US" dirty="0" err="1"/>
              <a:t>E.Dno</a:t>
            </a:r>
            <a:r>
              <a:rPr lang="en-US" dirty="0"/>
              <a:t> AND </a:t>
            </a:r>
            <a:r>
              <a:rPr lang="en-US" dirty="0" err="1"/>
              <a:t>E.Ssn</a:t>
            </a:r>
            <a:r>
              <a:rPr lang="en-US" dirty="0"/>
              <a:t>= </a:t>
            </a:r>
            <a:r>
              <a:rPr lang="en-US" dirty="0" err="1"/>
              <a:t>W.Essn</a:t>
            </a:r>
            <a:r>
              <a:rPr lang="en-US" dirty="0"/>
              <a:t> AND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W.Pno</a:t>
            </a:r>
            <a:r>
              <a:rPr lang="en-US" dirty="0"/>
              <a:t>= </a:t>
            </a:r>
            <a:r>
              <a:rPr lang="en-US" dirty="0" err="1"/>
              <a:t>P.Pnumber</a:t>
            </a: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	ORDER </a:t>
            </a:r>
            <a:r>
              <a:rPr lang="en-US" dirty="0"/>
              <a:t>BY </a:t>
            </a:r>
            <a:r>
              <a:rPr lang="en-US" dirty="0" err="1"/>
              <a:t>D.Dname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623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</a:t>
            </a:r>
            <a:r>
              <a:rPr lang="en-US" dirty="0" smtClean="0"/>
              <a:t>, DELETE and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00187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Simple insert:</a:t>
            </a:r>
          </a:p>
          <a:p>
            <a:r>
              <a:rPr lang="en-US" sz="1600" dirty="0"/>
              <a:t>INSERT INTO EMPLOYEE</a:t>
            </a:r>
          </a:p>
          <a:p>
            <a:r>
              <a:rPr lang="en-US" sz="1600" dirty="0"/>
              <a:t>VALUES </a:t>
            </a:r>
            <a:r>
              <a:rPr lang="en-US" sz="1600" dirty="0" smtClean="0"/>
              <a:t>(‘</a:t>
            </a:r>
            <a:r>
              <a:rPr lang="en-US" sz="1600" dirty="0"/>
              <a:t>Richard’, ‘K’, ‘Marini’, ‘653298653’, ‘1962-12-30’, </a:t>
            </a:r>
            <a:r>
              <a:rPr lang="en-US" sz="1600" dirty="0" smtClean="0"/>
              <a:t>’98 Oak </a:t>
            </a:r>
            <a:r>
              <a:rPr lang="en-US" sz="1600" dirty="0"/>
              <a:t>Forest, Katy, TX’, ‘M’, 37000, ‘653298653’, 4 </a:t>
            </a:r>
            <a:r>
              <a:rPr lang="en-US" sz="1600" dirty="0" smtClean="0"/>
              <a:t>);</a:t>
            </a:r>
            <a:endParaRPr lang="en-US" dirty="0" smtClean="0"/>
          </a:p>
          <a:p>
            <a:r>
              <a:rPr lang="en-US" dirty="0" smtClean="0"/>
              <a:t>Specific column values insert:</a:t>
            </a:r>
          </a:p>
          <a:p>
            <a:pPr marL="128016" lvl="1" indent="0">
              <a:buNone/>
            </a:pPr>
            <a:r>
              <a:rPr lang="en-US" dirty="0" smtClean="0"/>
              <a:t>	INSERT </a:t>
            </a:r>
            <a:r>
              <a:rPr lang="en-US" dirty="0"/>
              <a:t>INTO EMPLOYEE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Dno</a:t>
            </a:r>
            <a:r>
              <a:rPr lang="en-US" dirty="0"/>
              <a:t>, </a:t>
            </a:r>
            <a:r>
              <a:rPr lang="en-US" dirty="0" err="1"/>
              <a:t>Ssn</a:t>
            </a:r>
            <a:r>
              <a:rPr lang="en-US" dirty="0"/>
              <a:t>)</a:t>
            </a:r>
          </a:p>
          <a:p>
            <a:pPr marL="128016" lvl="1" indent="0">
              <a:buNone/>
            </a:pPr>
            <a:r>
              <a:rPr lang="en-US" dirty="0" smtClean="0"/>
              <a:t>	VALUES </a:t>
            </a:r>
            <a:r>
              <a:rPr lang="en-US" dirty="0"/>
              <a:t>(‘Richard’, ‘Marini’, 4, ‘653298653</a:t>
            </a:r>
            <a:r>
              <a:rPr lang="en-US" dirty="0" smtClean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347347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inserts multiple tuples into a relation in </a:t>
            </a:r>
            <a:r>
              <a:rPr lang="en-US" dirty="0" smtClean="0"/>
              <a:t>conjunction with </a:t>
            </a:r>
            <a:r>
              <a:rPr lang="en-US" dirty="0"/>
              <a:t>creating the relation and loading it with the result of a query.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dirty="0"/>
              <a:t>CREATE TABLE WORKS_ON_INFO</a:t>
            </a:r>
          </a:p>
          <a:p>
            <a:pPr marL="128016" lvl="1" indent="0">
              <a:buNone/>
            </a:pPr>
            <a:r>
              <a:rPr lang="en-US" dirty="0"/>
              <a:t>( </a:t>
            </a:r>
            <a:r>
              <a:rPr lang="en-US" dirty="0" err="1"/>
              <a:t>Emp_name</a:t>
            </a:r>
            <a:r>
              <a:rPr lang="en-US" dirty="0"/>
              <a:t> VARCHAR(15),</a:t>
            </a:r>
          </a:p>
          <a:p>
            <a:pPr marL="128016" lvl="1" indent="0">
              <a:buNone/>
            </a:pPr>
            <a:r>
              <a:rPr lang="en-US" dirty="0" err="1"/>
              <a:t>Proj_name</a:t>
            </a:r>
            <a:r>
              <a:rPr lang="en-US" dirty="0"/>
              <a:t> VARCHAR(15),</a:t>
            </a:r>
          </a:p>
          <a:p>
            <a:pPr marL="128016" lvl="1" indent="0">
              <a:buNone/>
            </a:pPr>
            <a:r>
              <a:rPr lang="en-US" dirty="0" err="1"/>
              <a:t>Hours_per_week</a:t>
            </a:r>
            <a:r>
              <a:rPr lang="en-US" dirty="0"/>
              <a:t> DECIMAL(3,1) </a:t>
            </a:r>
            <a:r>
              <a:rPr lang="en-US" dirty="0" smtClean="0"/>
              <a:t>);</a:t>
            </a:r>
          </a:p>
          <a:p>
            <a:pPr marL="128016" lvl="1" indent="0">
              <a:buNone/>
            </a:pPr>
            <a:endParaRPr lang="en-US" dirty="0"/>
          </a:p>
          <a:p>
            <a:r>
              <a:rPr lang="en-US" dirty="0"/>
              <a:t>INSERT INTO WORKS_ON_INFO ( </a:t>
            </a:r>
            <a:r>
              <a:rPr lang="en-US" dirty="0" err="1"/>
              <a:t>Emp_name</a:t>
            </a:r>
            <a:r>
              <a:rPr lang="en-US" dirty="0"/>
              <a:t>, </a:t>
            </a:r>
            <a:r>
              <a:rPr lang="en-US" dirty="0" err="1"/>
              <a:t>Proj_name</a:t>
            </a:r>
            <a:r>
              <a:rPr lang="en-US" dirty="0" smtClean="0"/>
              <a:t>, </a:t>
            </a:r>
            <a:r>
              <a:rPr lang="en-US" dirty="0" err="1" smtClean="0"/>
              <a:t>Hours_per_week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r>
              <a:rPr lang="en-US" dirty="0"/>
              <a:t>SELECT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P.Pname</a:t>
            </a:r>
            <a:r>
              <a:rPr lang="en-US" dirty="0"/>
              <a:t>, </a:t>
            </a:r>
            <a:r>
              <a:rPr lang="en-US" dirty="0" err="1"/>
              <a:t>W.Hours</a:t>
            </a:r>
            <a:endParaRPr lang="en-US" dirty="0"/>
          </a:p>
          <a:p>
            <a:r>
              <a:rPr lang="en-US" dirty="0"/>
              <a:t>FROM PROJECT P, WORKS_ON W, EMPLOYEE E</a:t>
            </a:r>
          </a:p>
          <a:p>
            <a:r>
              <a:rPr lang="en-US" dirty="0"/>
              <a:t>WHERE </a:t>
            </a:r>
            <a:r>
              <a:rPr lang="en-US" dirty="0" err="1"/>
              <a:t>P.Pnumber</a:t>
            </a:r>
            <a:r>
              <a:rPr lang="en-US" dirty="0"/>
              <a:t>=</a:t>
            </a:r>
            <a:r>
              <a:rPr lang="en-US" dirty="0" err="1"/>
              <a:t>W.Pno</a:t>
            </a:r>
            <a:r>
              <a:rPr lang="en-US" dirty="0"/>
              <a:t> AND </a:t>
            </a:r>
            <a:r>
              <a:rPr lang="en-US" dirty="0" err="1"/>
              <a:t>W.Essn</a:t>
            </a:r>
            <a:r>
              <a:rPr lang="en-US" dirty="0"/>
              <a:t>=</a:t>
            </a:r>
            <a:r>
              <a:rPr lang="en-US" dirty="0" err="1"/>
              <a:t>E.Ssn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842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EMPLOYEE</a:t>
            </a:r>
          </a:p>
          <a:p>
            <a:r>
              <a:rPr lang="en-US" dirty="0" smtClean="0"/>
              <a:t>WHERE </a:t>
            </a:r>
            <a:r>
              <a:rPr lang="en-US" dirty="0" err="1"/>
              <a:t>Lname</a:t>
            </a:r>
            <a:r>
              <a:rPr lang="en-US" dirty="0"/>
              <a:t>=‘Brown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To delete all records</a:t>
            </a:r>
          </a:p>
          <a:p>
            <a:r>
              <a:rPr lang="en-US" dirty="0"/>
              <a:t>DELETE FROM </a:t>
            </a:r>
            <a:r>
              <a:rPr lang="en-US" dirty="0" smtClean="0"/>
              <a:t>EMPLOYEE;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41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787</TotalTime>
  <Words>1013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Tw Cen MT</vt:lpstr>
      <vt:lpstr>Tw Cen MT Condensed</vt:lpstr>
      <vt:lpstr>Wingdings</vt:lpstr>
      <vt:lpstr>Wingdings 3</vt:lpstr>
      <vt:lpstr>Integral</vt:lpstr>
      <vt:lpstr>DML</vt:lpstr>
      <vt:lpstr>Quick review of chapter 4 (Retrieval)</vt:lpstr>
      <vt:lpstr>PowerPoint Presentation</vt:lpstr>
      <vt:lpstr>PowerPoint Presentation</vt:lpstr>
      <vt:lpstr>PowerPoint Presentation</vt:lpstr>
      <vt:lpstr>Union</vt:lpstr>
      <vt:lpstr>INSERt, DELETE and UPDATE</vt:lpstr>
      <vt:lpstr>inserts multiple tuples into a relation in conjunction with creating the relation and loading it with the result of a query.</vt:lpstr>
      <vt:lpstr>PowerPoint Presentation</vt:lpstr>
      <vt:lpstr>Update </vt:lpstr>
      <vt:lpstr>Complex Queries, Triggers,Views and schema modification</vt:lpstr>
      <vt:lpstr>Comparisons Involving NULL and Three-Valued Logic</vt:lpstr>
      <vt:lpstr>results (or truth values) of three-valued logical expressions for the logical connectives AND, OR, and NOT</vt:lpstr>
      <vt:lpstr>PowerPoint Presentation</vt:lpstr>
      <vt:lpstr>Nested queries</vt:lpstr>
      <vt:lpstr>Retrieve the name of each employee who has a dependent with the same first name and is the same sex as the employee.</vt:lpstr>
      <vt:lpstr>Correlated Nested Queries</vt:lpstr>
      <vt:lpstr>PowerPoint Presentation</vt:lpstr>
      <vt:lpstr>Book example</vt:lpstr>
      <vt:lpstr>The EXISTS and UNIQUE Functions in SQL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DML</dc:title>
  <dc:creator>Tania</dc:creator>
  <cp:lastModifiedBy>Taniya Iram</cp:lastModifiedBy>
  <cp:revision>19</cp:revision>
  <dcterms:created xsi:type="dcterms:W3CDTF">2017-09-24T07:49:25Z</dcterms:created>
  <dcterms:modified xsi:type="dcterms:W3CDTF">2019-10-01T09:48:39Z</dcterms:modified>
</cp:coreProperties>
</file>