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4"/>
  </p:handoutMasterIdLst>
  <p:sldIdLst>
    <p:sldId id="256" r:id="rId2"/>
    <p:sldId id="257" r:id="rId3"/>
    <p:sldId id="268" r:id="rId4"/>
    <p:sldId id="269" r:id="rId5"/>
    <p:sldId id="258" r:id="rId6"/>
    <p:sldId id="259" r:id="rId7"/>
    <p:sldId id="260" r:id="rId8"/>
    <p:sldId id="261" r:id="rId9"/>
    <p:sldId id="262" r:id="rId10"/>
    <p:sldId id="263" r:id="rId11"/>
    <p:sldId id="265" r:id="rId12"/>
    <p:sldId id="270" r:id="rId13"/>
    <p:sldId id="264" r:id="rId14"/>
    <p:sldId id="266" r:id="rId15"/>
    <p:sldId id="267" r:id="rId16"/>
    <p:sldId id="271" r:id="rId17"/>
    <p:sldId id="272" r:id="rId18"/>
    <p:sldId id="273" r:id="rId19"/>
    <p:sldId id="274" r:id="rId20"/>
    <p:sldId id="275" r:id="rId21"/>
    <p:sldId id="276" r:id="rId22"/>
    <p:sldId id="279" r:id="rId23"/>
    <p:sldId id="280" r:id="rId24"/>
    <p:sldId id="281" r:id="rId25"/>
    <p:sldId id="282" r:id="rId26"/>
    <p:sldId id="284" r:id="rId27"/>
    <p:sldId id="300"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94660"/>
  </p:normalViewPr>
  <p:slideViewPr>
    <p:cSldViewPr>
      <p:cViewPr varScale="1">
        <p:scale>
          <a:sx n="109" d="100"/>
          <a:sy n="109" d="100"/>
        </p:scale>
        <p:origin x="159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A392DE-BC5D-4F7D-8D28-E62B89E513A2}" type="datetimeFigureOut">
              <a:rPr lang="en-US" smtClean="0"/>
              <a:t>8/10/2017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D3A5F7-769F-4C60-91E1-9DB06D0F2A3F}" type="slidenum">
              <a:rPr lang="en-US" smtClean="0"/>
              <a:t>‹#›</a:t>
            </a:fld>
            <a:endParaRPr lang="en-US"/>
          </a:p>
        </p:txBody>
      </p:sp>
    </p:spTree>
    <p:extLst>
      <p:ext uri="{BB962C8B-B14F-4D97-AF65-F5344CB8AC3E}">
        <p14:creationId xmlns:p14="http://schemas.microsoft.com/office/powerpoint/2010/main" val="210978963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8/10/2017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8/10/2017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mirza.zaeem.baig@gmail.com/zaeem.baig@nu.edu.pk" TargetMode="External"/><Relationship Id="rId2" Type="http://schemas.openxmlformats.org/officeDocument/2006/relationships/hyperlink" Target="mailto:ammara.yaseen@nu.edu.pk" TargetMode="External"/><Relationship Id="rId1" Type="http://schemas.openxmlformats.org/officeDocument/2006/relationships/slideLayout" Target="../slideLayouts/slideLayout2.xml"/><Relationship Id="rId5" Type="http://schemas.openxmlformats.org/officeDocument/2006/relationships/hyperlink" Target="mailto:Basit.jasani@nu.edu.pk" TargetMode="External"/><Relationship Id="rId4" Type="http://schemas.openxmlformats.org/officeDocument/2006/relationships/hyperlink" Target="mailto:Mahrukh.khan@nu.edu.pk"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a:t>
            </a:r>
          </a:p>
        </p:txBody>
      </p:sp>
      <p:sp>
        <p:nvSpPr>
          <p:cNvPr id="3" name="Subtitle 2"/>
          <p:cNvSpPr>
            <a:spLocks noGrp="1"/>
          </p:cNvSpPr>
          <p:nvPr>
            <p:ph type="subTitle" idx="1"/>
          </p:nvPr>
        </p:nvSpPr>
        <p:spPr/>
        <p:txBody>
          <a:bodyPr>
            <a:noAutofit/>
          </a:bodyPr>
          <a:lstStyle/>
          <a:p>
            <a:r>
              <a:rPr lang="en-US" sz="2800" dirty="0"/>
              <a:t>CL 203</a:t>
            </a:r>
          </a:p>
          <a:p>
            <a:r>
              <a:rPr lang="en-US" sz="2800" dirty="0"/>
              <a:t>Lab 01 </a:t>
            </a:r>
          </a:p>
          <a:p>
            <a:r>
              <a:rPr lang="en-US" sz="2800" dirty="0"/>
              <a:t>Introduction and Basics</a:t>
            </a:r>
          </a:p>
          <a:p>
            <a:endParaRPr lang="en-US" sz="2800" dirty="0"/>
          </a:p>
        </p:txBody>
      </p:sp>
    </p:spTree>
    <p:extLst>
      <p:ext uri="{BB962C8B-B14F-4D97-AF65-F5344CB8AC3E}">
        <p14:creationId xmlns:p14="http://schemas.microsoft.com/office/powerpoint/2010/main" val="129075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lnSpcReduction="10000"/>
          </a:bodyPr>
          <a:lstStyle/>
          <a:p>
            <a:pPr lvl="0"/>
            <a:r>
              <a:rPr lang="en-US" dirty="0"/>
              <a:t>A table is a basic storage structure unit of an RDBMS</a:t>
            </a:r>
          </a:p>
          <a:p>
            <a:pPr lvl="0"/>
            <a:r>
              <a:rPr lang="en-US" dirty="0"/>
              <a:t>Easy to use</a:t>
            </a:r>
          </a:p>
          <a:p>
            <a:pPr lvl="0"/>
            <a:r>
              <a:rPr lang="en-US" dirty="0"/>
              <a:t>Flexible in structure</a:t>
            </a:r>
          </a:p>
          <a:p>
            <a:pPr lvl="0"/>
            <a:r>
              <a:rPr lang="en-US" dirty="0"/>
              <a:t>Security and Authorization methods are well defined</a:t>
            </a:r>
          </a:p>
          <a:p>
            <a:pPr lvl="0"/>
            <a:r>
              <a:rPr lang="en-US" dirty="0"/>
              <a:t>Protect Data integrity</a:t>
            </a:r>
          </a:p>
          <a:p>
            <a:pPr lvl="0"/>
            <a:r>
              <a:rPr lang="en-US" dirty="0"/>
              <a:t>Can be accessed and modifies by executing structured query language statements</a:t>
            </a:r>
          </a:p>
          <a:p>
            <a:pPr lvl="0"/>
            <a:r>
              <a:rPr lang="en-US" dirty="0"/>
              <a:t> Uses a set of relational Operators</a:t>
            </a:r>
            <a:r>
              <a:rPr lang="en-US" b="1" dirty="0"/>
              <a:t>(</a:t>
            </a:r>
            <a:r>
              <a:rPr lang="en-US" b="1" dirty="0" err="1"/>
              <a:t>Selection,Join</a:t>
            </a:r>
            <a:r>
              <a:rPr lang="en-US" b="1" dirty="0"/>
              <a:t>)</a:t>
            </a:r>
            <a:r>
              <a:rPr lang="en-US" dirty="0"/>
              <a:t> and a set operation </a:t>
            </a:r>
            <a:r>
              <a:rPr lang="en-US" b="1" dirty="0"/>
              <a:t>Union, Intersection  </a:t>
            </a:r>
            <a:r>
              <a:rPr lang="en-US" dirty="0" err="1"/>
              <a:t>etc</a:t>
            </a:r>
            <a:endParaRPr lang="en-US" dirty="0"/>
          </a:p>
          <a:p>
            <a:pPr lvl="0"/>
            <a:r>
              <a:rPr lang="en-US" dirty="0"/>
              <a:t>Contains a collection of tables with </a:t>
            </a:r>
            <a:r>
              <a:rPr lang="en-US" b="1" dirty="0"/>
              <a:t>No Physical Pointers</a:t>
            </a:r>
            <a:r>
              <a:rPr lang="en-US" dirty="0"/>
              <a:t> as we use </a:t>
            </a:r>
            <a:r>
              <a:rPr lang="en-US" b="1" dirty="0"/>
              <a:t>Primary Key &amp; Foreign Key </a:t>
            </a:r>
            <a:r>
              <a:rPr lang="en-US" dirty="0"/>
              <a:t>to access and relate data</a:t>
            </a:r>
          </a:p>
          <a:p>
            <a:pPr lvl="0"/>
            <a:r>
              <a:rPr lang="en-US" dirty="0"/>
              <a:t>Keeps logical representation of data independent of its physical storage characteristics</a:t>
            </a:r>
          </a:p>
          <a:p>
            <a:endParaRPr lang="en-US" dirty="0"/>
          </a:p>
        </p:txBody>
      </p:sp>
    </p:spTree>
    <p:extLst>
      <p:ext uri="{BB962C8B-B14F-4D97-AF65-F5344CB8AC3E}">
        <p14:creationId xmlns:p14="http://schemas.microsoft.com/office/powerpoint/2010/main" val="22715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51917368"/>
              </p:ext>
            </p:extLst>
          </p:nvPr>
        </p:nvGraphicFramePr>
        <p:xfrm>
          <a:off x="304801" y="228599"/>
          <a:ext cx="7162798" cy="6172200"/>
        </p:xfrm>
        <a:graphic>
          <a:graphicData uri="http://schemas.openxmlformats.org/drawingml/2006/table">
            <a:tbl>
              <a:tblPr/>
              <a:tblGrid>
                <a:gridCol w="486792">
                  <a:extLst>
                    <a:ext uri="{9D8B030D-6E8A-4147-A177-3AD203B41FA5}">
                      <a16:colId xmlns:a16="http://schemas.microsoft.com/office/drawing/2014/main" val="20000"/>
                    </a:ext>
                  </a:extLst>
                </a:gridCol>
                <a:gridCol w="3338003">
                  <a:extLst>
                    <a:ext uri="{9D8B030D-6E8A-4147-A177-3AD203B41FA5}">
                      <a16:colId xmlns:a16="http://schemas.microsoft.com/office/drawing/2014/main" val="20001"/>
                    </a:ext>
                  </a:extLst>
                </a:gridCol>
                <a:gridCol w="3338003">
                  <a:extLst>
                    <a:ext uri="{9D8B030D-6E8A-4147-A177-3AD203B41FA5}">
                      <a16:colId xmlns:a16="http://schemas.microsoft.com/office/drawing/2014/main" val="20002"/>
                    </a:ext>
                  </a:extLst>
                </a:gridCol>
              </a:tblGrid>
              <a:tr h="337388">
                <a:tc>
                  <a:txBody>
                    <a:bodyPr/>
                    <a:lstStyle/>
                    <a:p>
                      <a:pPr algn="l"/>
                      <a:r>
                        <a:rPr lang="en-US" sz="1400" b="1" u="none" dirty="0">
                          <a:solidFill>
                            <a:schemeClr val="tx1"/>
                          </a:solidFill>
                          <a:effectLst/>
                        </a:rPr>
                        <a:t>Sl.#</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EEEEE"/>
                    </a:solidFill>
                  </a:tcPr>
                </a:tc>
                <a:tc>
                  <a:txBody>
                    <a:bodyPr/>
                    <a:lstStyle/>
                    <a:p>
                      <a:pPr algn="l"/>
                      <a:r>
                        <a:rPr lang="en-US" sz="1400" b="1" u="none">
                          <a:solidFill>
                            <a:schemeClr val="tx1"/>
                          </a:solidFill>
                          <a:effectLst/>
                        </a:rPr>
                        <a:t>DBMS</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EEEEE"/>
                    </a:solidFill>
                  </a:tcPr>
                </a:tc>
                <a:tc>
                  <a:txBody>
                    <a:bodyPr/>
                    <a:lstStyle/>
                    <a:p>
                      <a:pPr algn="l"/>
                      <a:r>
                        <a:rPr lang="en-US" sz="1400" b="1" u="none">
                          <a:solidFill>
                            <a:schemeClr val="tx1"/>
                          </a:solidFill>
                          <a:effectLst/>
                        </a:rPr>
                        <a:t>RDBMS</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37388">
                <a:tc>
                  <a:txBody>
                    <a:bodyPr/>
                    <a:lstStyle/>
                    <a:p>
                      <a:pPr algn="l"/>
                      <a:r>
                        <a:rPr lang="en-US" sz="1400" u="none">
                          <a:solidFill>
                            <a:schemeClr val="tx1"/>
                          </a:solidFill>
                          <a:effectLst/>
                        </a:rPr>
                        <a:t>1</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Introduced in 1960s.</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Introduced in 1970s.</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28165">
                <a:tc>
                  <a:txBody>
                    <a:bodyPr/>
                    <a:lstStyle/>
                    <a:p>
                      <a:pPr algn="l"/>
                      <a:r>
                        <a:rPr lang="en-US" sz="1400" u="none">
                          <a:solidFill>
                            <a:schemeClr val="tx1"/>
                          </a:solidFill>
                          <a:effectLst/>
                        </a:rPr>
                        <a:t>2</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During introduction it followed the navigational modes (Navigational DBMS) for data storage and fetching.</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This model uses relationship between tables using primary keys, foreign keys and indexes.</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51855">
                <a:tc>
                  <a:txBody>
                    <a:bodyPr/>
                    <a:lstStyle/>
                    <a:p>
                      <a:pPr algn="l"/>
                      <a:r>
                        <a:rPr lang="en-US" sz="1400" u="none">
                          <a:solidFill>
                            <a:schemeClr val="tx1"/>
                          </a:solidFill>
                          <a:effectLst/>
                        </a:rPr>
                        <a:t>3</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Data fetching is slower for complex and large amount of data.</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Comparatively faster because of its relational model.</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13697">
                <a:tc>
                  <a:txBody>
                    <a:bodyPr/>
                    <a:lstStyle/>
                    <a:p>
                      <a:pPr algn="l"/>
                      <a:r>
                        <a:rPr lang="en-US" sz="1400" u="none">
                          <a:solidFill>
                            <a:schemeClr val="tx1"/>
                          </a:solidFill>
                          <a:effectLst/>
                        </a:rPr>
                        <a:t>4</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dirty="0">
                          <a:solidFill>
                            <a:schemeClr val="tx1"/>
                          </a:solidFill>
                          <a:effectLst/>
                        </a:rPr>
                        <a:t>Used for applications using small amount of data.</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Used for complex and large amount of data.</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13697">
                <a:tc>
                  <a:txBody>
                    <a:bodyPr/>
                    <a:lstStyle/>
                    <a:p>
                      <a:pPr algn="l"/>
                      <a:r>
                        <a:rPr lang="en-US" sz="1400" u="none">
                          <a:solidFill>
                            <a:schemeClr val="tx1"/>
                          </a:solidFill>
                          <a:effectLst/>
                        </a:rPr>
                        <a:t>5</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dirty="0">
                          <a:solidFill>
                            <a:schemeClr val="tx1"/>
                          </a:solidFill>
                          <a:effectLst/>
                        </a:rPr>
                        <a:t>Data Redundancy is common in this model</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Keys and indexes are used in the tables to avoid redundancy.</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290010">
                <a:tc>
                  <a:txBody>
                    <a:bodyPr/>
                    <a:lstStyle/>
                    <a:p>
                      <a:pPr algn="l"/>
                      <a:r>
                        <a:rPr lang="en-US" sz="1400" u="none">
                          <a:solidFill>
                            <a:schemeClr val="tx1"/>
                          </a:solidFill>
                          <a:effectLst/>
                        </a:rPr>
                        <a:t>6</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Example systems are dBase, Microsoft Acces, LibreOffice Base, FoxPro.</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dirty="0">
                          <a:solidFill>
                            <a:schemeClr val="tx1"/>
                          </a:solidFill>
                          <a:effectLst/>
                        </a:rPr>
                        <a:t>Example systems are </a:t>
                      </a:r>
                      <a:r>
                        <a:rPr lang="en-US" sz="1400" u="none" strike="noStrike" dirty="0">
                          <a:solidFill>
                            <a:schemeClr val="tx1"/>
                          </a:solidFill>
                          <a:effectLst/>
                        </a:rPr>
                        <a:t>SQL Server,</a:t>
                      </a:r>
                      <a:r>
                        <a:rPr lang="en-US" sz="1400" u="none" strike="noStrike" baseline="0" dirty="0">
                          <a:solidFill>
                            <a:schemeClr val="tx1"/>
                          </a:solidFill>
                          <a:effectLst/>
                        </a:rPr>
                        <a:t> Oracle, </a:t>
                      </a:r>
                      <a:r>
                        <a:rPr lang="en-US" sz="1400" u="none" dirty="0">
                          <a:solidFill>
                            <a:schemeClr val="tx1"/>
                          </a:solidFill>
                          <a:effectLst/>
                        </a:rPr>
                        <a:t>MySQL, </a:t>
                      </a:r>
                      <a:r>
                        <a:rPr lang="en-US" sz="1400" u="none" dirty="0" err="1">
                          <a:solidFill>
                            <a:schemeClr val="tx1"/>
                          </a:solidFill>
                          <a:effectLst/>
                        </a:rPr>
                        <a:t>MariaDB</a:t>
                      </a:r>
                      <a:r>
                        <a:rPr lang="en-US" sz="1400" u="none" dirty="0">
                          <a:solidFill>
                            <a:schemeClr val="tx1"/>
                          </a:solidFill>
                          <a:effectLst/>
                        </a:rPr>
                        <a:t>, SQLite</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9825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Schema</a:t>
            </a:r>
          </a:p>
        </p:txBody>
      </p:sp>
      <p:sp>
        <p:nvSpPr>
          <p:cNvPr id="3" name="Content Placeholder 2"/>
          <p:cNvSpPr>
            <a:spLocks noGrp="1"/>
          </p:cNvSpPr>
          <p:nvPr>
            <p:ph idx="1"/>
          </p:nvPr>
        </p:nvSpPr>
        <p:spPr/>
        <p:txBody>
          <a:bodyPr/>
          <a:lstStyle/>
          <a:p>
            <a:r>
              <a:rPr lang="en-US" dirty="0"/>
              <a:t>Set of Relational Tables in a DB</a:t>
            </a:r>
          </a:p>
          <a:p>
            <a:r>
              <a:rPr lang="en-US" b="1" dirty="0"/>
              <a:t>Table: </a:t>
            </a:r>
            <a:r>
              <a:rPr lang="en-US" dirty="0"/>
              <a:t>Basic Unit of storage composed of Rows and Columns</a:t>
            </a:r>
          </a:p>
          <a:p>
            <a:r>
              <a:rPr lang="en-US" b="1" dirty="0"/>
              <a:t>Columns </a:t>
            </a:r>
            <a:r>
              <a:rPr lang="en-US" dirty="0"/>
              <a:t>represent attributes of an entity</a:t>
            </a:r>
          </a:p>
          <a:p>
            <a:r>
              <a:rPr lang="en-US" b="1" dirty="0"/>
              <a:t>Rows </a:t>
            </a:r>
            <a:r>
              <a:rPr lang="en-US" dirty="0"/>
              <a:t>represent tuple or a record</a:t>
            </a:r>
          </a:p>
          <a:p>
            <a:r>
              <a:rPr lang="en-US" b="1" dirty="0"/>
              <a:t>In RDB </a:t>
            </a:r>
            <a:r>
              <a:rPr lang="en-US" dirty="0"/>
              <a:t>a Table representing one entity is called a </a:t>
            </a:r>
            <a:r>
              <a:rPr lang="en-US" b="1" dirty="0"/>
              <a:t>relation </a:t>
            </a:r>
            <a:r>
              <a:rPr lang="en-US" dirty="0"/>
              <a:t>and the connection between 2 different tables is a </a:t>
            </a:r>
            <a:r>
              <a:rPr lang="en-US" b="1" dirty="0"/>
              <a:t>relationship</a:t>
            </a:r>
          </a:p>
        </p:txBody>
      </p:sp>
    </p:spTree>
    <p:extLst>
      <p:ext uri="{BB962C8B-B14F-4D97-AF65-F5344CB8AC3E}">
        <p14:creationId xmlns:p14="http://schemas.microsoft.com/office/powerpoint/2010/main" val="240091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SQL?</a:t>
            </a:r>
          </a:p>
        </p:txBody>
      </p:sp>
      <p:sp>
        <p:nvSpPr>
          <p:cNvPr id="3" name="Content Placeholder 2"/>
          <p:cNvSpPr>
            <a:spLocks noGrp="1"/>
          </p:cNvSpPr>
          <p:nvPr>
            <p:ph idx="1"/>
          </p:nvPr>
        </p:nvSpPr>
        <p:spPr/>
        <p:txBody>
          <a:bodyPr/>
          <a:lstStyle/>
          <a:p>
            <a:r>
              <a:rPr lang="en-US" dirty="0"/>
              <a:t>Special Purpose Programming Language designed to work upon and manage the data held in RDBMS</a:t>
            </a:r>
          </a:p>
        </p:txBody>
      </p:sp>
    </p:spTree>
    <p:extLst>
      <p:ext uri="{BB962C8B-B14F-4D97-AF65-F5344CB8AC3E}">
        <p14:creationId xmlns:p14="http://schemas.microsoft.com/office/powerpoint/2010/main" val="149563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0625" y="1336675"/>
            <a:ext cx="819150" cy="723900"/>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27"/>
          <p:cNvSpPr>
            <a:spLocks noChangeArrowheads="1"/>
          </p:cNvSpPr>
          <p:nvPr/>
        </p:nvSpPr>
        <p:spPr bwMode="auto">
          <a:xfrm>
            <a:off x="3308350" y="1501775"/>
            <a:ext cx="741363" cy="393700"/>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alibri" pitchFamily="34" charset="0"/>
                <a:ea typeface="Calibri" pitchFamily="34" charset="0"/>
                <a:cs typeface="Times New Roman" pitchFamily="18" charset="0"/>
              </a:rPr>
              <a:t>SQL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AutoShape 32"/>
          <p:cNvSpPr>
            <a:spLocks noChangeArrowheads="1"/>
          </p:cNvSpPr>
          <p:nvPr/>
        </p:nvSpPr>
        <p:spPr bwMode="auto">
          <a:xfrm>
            <a:off x="7163017" y="1432718"/>
            <a:ext cx="452437" cy="788987"/>
          </a:xfrm>
          <a:prstGeom prst="can">
            <a:avLst>
              <a:gd name="adj" fmla="val 43597"/>
            </a:avLst>
          </a:prstGeom>
          <a:solidFill>
            <a:srgbClr val="FFFFFF"/>
          </a:solidFill>
          <a:ln w="63500">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alibri" pitchFamily="34" charset="0"/>
                <a:ea typeface="Calibri" pitchFamily="34" charset="0"/>
                <a:cs typeface="Times New Roman" pitchFamily="18" charset="0"/>
              </a:rPr>
              <a:t>DB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Oval 26"/>
          <p:cNvSpPr>
            <a:spLocks noChangeArrowheads="1"/>
          </p:cNvSpPr>
          <p:nvPr/>
        </p:nvSpPr>
        <p:spPr bwMode="auto">
          <a:xfrm>
            <a:off x="5011738" y="1501775"/>
            <a:ext cx="957636" cy="500062"/>
          </a:xfrm>
          <a:prstGeom prst="ellipse">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RDBMS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AutoShape 29"/>
          <p:cNvSpPr>
            <a:spLocks noChangeShapeType="1"/>
          </p:cNvSpPr>
          <p:nvPr/>
        </p:nvSpPr>
        <p:spPr bwMode="auto">
          <a:xfrm>
            <a:off x="5868988" y="1674812"/>
            <a:ext cx="108743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30"/>
          <p:cNvSpPr>
            <a:spLocks noChangeShapeType="1"/>
          </p:cNvSpPr>
          <p:nvPr/>
        </p:nvSpPr>
        <p:spPr bwMode="auto">
          <a:xfrm flipH="1">
            <a:off x="5868988" y="1827212"/>
            <a:ext cx="11461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5"/>
          <p:cNvSpPr>
            <a:spLocks noChangeShapeType="1"/>
          </p:cNvSpPr>
          <p:nvPr/>
        </p:nvSpPr>
        <p:spPr bwMode="auto">
          <a:xfrm>
            <a:off x="2279650" y="1684337"/>
            <a:ext cx="103028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4"/>
          <p:cNvSpPr>
            <a:spLocks noChangeShapeType="1"/>
          </p:cNvSpPr>
          <p:nvPr/>
        </p:nvSpPr>
        <p:spPr bwMode="auto">
          <a:xfrm>
            <a:off x="4049713" y="1684337"/>
            <a:ext cx="9620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 Box 23"/>
          <p:cNvSpPr txBox="1">
            <a:spLocks noChangeArrowheads="1"/>
          </p:cNvSpPr>
          <p:nvPr/>
        </p:nvSpPr>
        <p:spPr bwMode="auto">
          <a:xfrm>
            <a:off x="988218" y="2363137"/>
            <a:ext cx="1223963" cy="1569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User Tells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“What to do”</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 form of Query Language such as SQL</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7" name="Text Box 22"/>
          <p:cNvSpPr txBox="1">
            <a:spLocks noChangeArrowheads="1"/>
          </p:cNvSpPr>
          <p:nvPr/>
        </p:nvSpPr>
        <p:spPr bwMode="auto">
          <a:xfrm>
            <a:off x="3073183" y="2363137"/>
            <a:ext cx="1225550" cy="18158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SQL interprets commands &amp; queries to make them </a:t>
            </a:r>
            <a:r>
              <a:rPr kumimoji="0" lang="en-U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Understandable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8" name="Text Box 31"/>
          <p:cNvSpPr txBox="1">
            <a:spLocks noChangeArrowheads="1"/>
          </p:cNvSpPr>
          <p:nvPr/>
        </p:nvSpPr>
        <p:spPr bwMode="auto">
          <a:xfrm>
            <a:off x="6028532" y="2363137"/>
            <a:ext cx="1222375" cy="156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RDBMS </a:t>
            </a:r>
            <a:r>
              <a:rPr kumimoji="0" lang="en-U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retrieves/modify</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Data as per Requested by the user</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33"/>
          <p:cNvSpPr>
            <a:spLocks noChangeArrowheads="1"/>
          </p:cNvSpPr>
          <p:nvPr/>
        </p:nvSpPr>
        <p:spPr bwMode="auto">
          <a:xfrm>
            <a:off x="42430" y="255658"/>
            <a:ext cx="59269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In most RDBMS, SQL is used as a </a:t>
            </a:r>
            <a:r>
              <a:rPr kumimoji="0" lang="en-US" sz="20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language interpreter</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35"/>
          <p:cNvSpPr>
            <a:spLocks noChangeArrowheads="1"/>
          </p:cNvSpPr>
          <p:nvPr/>
        </p:nvSpPr>
        <p:spPr bwMode="auto">
          <a:xfrm>
            <a:off x="1600200" y="18589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cs typeface="Arial" pitchFamily="34" charset="0"/>
              </a:rPr>
              <a:t/>
            </a:r>
            <a:br>
              <a:rPr kumimoji="0" lang="en-US" sz="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 name="Rectangle 36"/>
          <p:cNvSpPr>
            <a:spLocks noChangeArrowheads="1"/>
          </p:cNvSpPr>
          <p:nvPr/>
        </p:nvSpPr>
        <p:spPr bwMode="auto">
          <a:xfrm>
            <a:off x="1143000" y="18589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0" name="Rectangle 37"/>
          <p:cNvSpPr>
            <a:spLocks noChangeArrowheads="1"/>
          </p:cNvSpPr>
          <p:nvPr/>
        </p:nvSpPr>
        <p:spPr bwMode="auto">
          <a:xfrm>
            <a:off x="1143000" y="18589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121" name="Rectangle 42"/>
          <p:cNvSpPr>
            <a:spLocks noChangeArrowheads="1"/>
          </p:cNvSpPr>
          <p:nvPr/>
        </p:nvSpPr>
        <p:spPr bwMode="auto">
          <a:xfrm>
            <a:off x="1143000" y="25828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0850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(Continued..)</a:t>
            </a:r>
          </a:p>
        </p:txBody>
      </p:sp>
      <p:sp>
        <p:nvSpPr>
          <p:cNvPr id="3" name="Content Placeholder 2"/>
          <p:cNvSpPr>
            <a:spLocks noGrp="1"/>
          </p:cNvSpPr>
          <p:nvPr>
            <p:ph idx="1"/>
          </p:nvPr>
        </p:nvSpPr>
        <p:spPr/>
        <p:txBody>
          <a:bodyPr/>
          <a:lstStyle/>
          <a:p>
            <a:pPr lvl="0"/>
            <a:r>
              <a:rPr lang="en-US" dirty="0"/>
              <a:t>It  is a non-procedural Language i.e. User Only tell </a:t>
            </a:r>
            <a:r>
              <a:rPr lang="en-US" b="1" dirty="0"/>
              <a:t>“What To Do” </a:t>
            </a:r>
            <a:r>
              <a:rPr lang="en-US" dirty="0"/>
              <a:t>not</a:t>
            </a:r>
            <a:r>
              <a:rPr lang="en-US" b="1" dirty="0"/>
              <a:t> “How To Do”</a:t>
            </a:r>
            <a:endParaRPr lang="en-US" sz="2800" dirty="0"/>
          </a:p>
          <a:p>
            <a:pPr lvl="0"/>
            <a:r>
              <a:rPr lang="en-US" dirty="0"/>
              <a:t>SQL is used for:</a:t>
            </a:r>
            <a:endParaRPr lang="en-US" sz="2800" dirty="0"/>
          </a:p>
          <a:p>
            <a:pPr lvl="1"/>
            <a:r>
              <a:rPr lang="en-US" dirty="0"/>
              <a:t>Data Manipulation</a:t>
            </a:r>
            <a:endParaRPr lang="en-US" sz="2400" dirty="0"/>
          </a:p>
          <a:p>
            <a:pPr lvl="1"/>
            <a:r>
              <a:rPr lang="en-US" dirty="0"/>
              <a:t>Data Definition</a:t>
            </a:r>
            <a:endParaRPr lang="en-US" sz="2400" dirty="0"/>
          </a:p>
          <a:p>
            <a:pPr lvl="1"/>
            <a:r>
              <a:rPr lang="en-US" dirty="0"/>
              <a:t>Data Administration</a:t>
            </a:r>
            <a:endParaRPr lang="en-US" sz="2400" dirty="0"/>
          </a:p>
          <a:p>
            <a:pPr lvl="1"/>
            <a:r>
              <a:rPr lang="en-US" dirty="0"/>
              <a:t>All are expressed as an SQL statement or command.</a:t>
            </a:r>
            <a:endParaRPr lang="en-US" sz="2400" dirty="0"/>
          </a:p>
          <a:p>
            <a:endParaRPr lang="en-US" dirty="0"/>
          </a:p>
        </p:txBody>
      </p:sp>
    </p:spTree>
    <p:extLst>
      <p:ext uri="{BB962C8B-B14F-4D97-AF65-F5344CB8AC3E}">
        <p14:creationId xmlns:p14="http://schemas.microsoft.com/office/powerpoint/2010/main" val="32566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PL/SQL</a:t>
            </a:r>
          </a:p>
        </p:txBody>
      </p:sp>
      <p:sp>
        <p:nvSpPr>
          <p:cNvPr id="3" name="Content Placeholder 2"/>
          <p:cNvSpPr>
            <a:spLocks noGrp="1"/>
          </p:cNvSpPr>
          <p:nvPr>
            <p:ph idx="1"/>
          </p:nvPr>
        </p:nvSpPr>
        <p:spPr/>
        <p:txBody>
          <a:bodyPr/>
          <a:lstStyle/>
          <a:p>
            <a:r>
              <a:rPr lang="en-US" dirty="0"/>
              <a:t>An Oracle Procedural Language which extends SQL by adding application logic</a:t>
            </a:r>
          </a:p>
        </p:txBody>
      </p:sp>
    </p:spTree>
    <p:extLst>
      <p:ext uri="{BB962C8B-B14F-4D97-AF65-F5344CB8AC3E}">
        <p14:creationId xmlns:p14="http://schemas.microsoft.com/office/powerpoint/2010/main" val="139621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SQL Categories/Classification</a:t>
            </a:r>
          </a:p>
        </p:txBody>
      </p:sp>
      <p:sp>
        <p:nvSpPr>
          <p:cNvPr id="3" name="Content Placeholder 2"/>
          <p:cNvSpPr>
            <a:spLocks noGrp="1"/>
          </p:cNvSpPr>
          <p:nvPr>
            <p:ph idx="1"/>
          </p:nvPr>
        </p:nvSpPr>
        <p:spPr/>
        <p:txBody>
          <a:bodyPr/>
          <a:lstStyle/>
          <a:p>
            <a:r>
              <a:rPr lang="en-US" dirty="0"/>
              <a:t>DQL: Data Query Language</a:t>
            </a:r>
          </a:p>
          <a:p>
            <a:pPr lvl="1"/>
            <a:r>
              <a:rPr lang="en-US" dirty="0"/>
              <a:t>Select</a:t>
            </a:r>
          </a:p>
          <a:p>
            <a:r>
              <a:rPr lang="en-US" dirty="0"/>
              <a:t>DML: Data Manipulation Language</a:t>
            </a:r>
          </a:p>
          <a:p>
            <a:pPr lvl="1"/>
            <a:r>
              <a:rPr lang="en-US" dirty="0"/>
              <a:t>Insert, Update, Delete…</a:t>
            </a:r>
          </a:p>
          <a:p>
            <a:r>
              <a:rPr lang="en-US" dirty="0"/>
              <a:t>DDL: Data Definition Language</a:t>
            </a:r>
          </a:p>
          <a:p>
            <a:pPr lvl="1"/>
            <a:r>
              <a:rPr lang="en-US" dirty="0"/>
              <a:t>Create, Alter, Drop, Truncate, Rename</a:t>
            </a:r>
          </a:p>
          <a:p>
            <a:r>
              <a:rPr lang="en-US" dirty="0"/>
              <a:t>DCL: Data Control Language</a:t>
            </a:r>
          </a:p>
          <a:p>
            <a:pPr lvl="1"/>
            <a:r>
              <a:rPr lang="en-US" dirty="0"/>
              <a:t>Grant, Revoke</a:t>
            </a:r>
          </a:p>
          <a:p>
            <a:r>
              <a:rPr lang="en-US" dirty="0"/>
              <a:t>Transaction Control</a:t>
            </a:r>
          </a:p>
          <a:p>
            <a:pPr lvl="1"/>
            <a:r>
              <a:rPr lang="en-US" dirty="0"/>
              <a:t>Commit, Roll Back, Check Point</a:t>
            </a:r>
          </a:p>
        </p:txBody>
      </p:sp>
    </p:spTree>
    <p:extLst>
      <p:ext uri="{BB962C8B-B14F-4D97-AF65-F5344CB8AC3E}">
        <p14:creationId xmlns:p14="http://schemas.microsoft.com/office/powerpoint/2010/main" val="1320236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SQL (DQL) </a:t>
            </a:r>
            <a:r>
              <a:rPr lang="en-US" dirty="0"/>
              <a:t>Syntax</a:t>
            </a:r>
          </a:p>
        </p:txBody>
      </p:sp>
      <p:sp>
        <p:nvSpPr>
          <p:cNvPr id="3" name="Content Placeholder 2"/>
          <p:cNvSpPr>
            <a:spLocks noGrp="1"/>
          </p:cNvSpPr>
          <p:nvPr>
            <p:ph idx="1"/>
          </p:nvPr>
        </p:nvSpPr>
        <p:spPr/>
        <p:txBody>
          <a:bodyPr/>
          <a:lstStyle/>
          <a:p>
            <a:r>
              <a:rPr lang="en-US" b="1" dirty="0" err="1"/>
              <a:t>Demobld</a:t>
            </a:r>
            <a:r>
              <a:rPr lang="en-US" b="1" dirty="0"/>
              <a:t>: </a:t>
            </a:r>
            <a:r>
              <a:rPr lang="en-US" dirty="0"/>
              <a:t>Create demo schema</a:t>
            </a:r>
          </a:p>
          <a:p>
            <a:r>
              <a:rPr lang="en-US" b="1" dirty="0" err="1"/>
              <a:t>Demodrop</a:t>
            </a:r>
            <a:r>
              <a:rPr lang="en-US" b="1" dirty="0"/>
              <a:t>: </a:t>
            </a:r>
            <a:r>
              <a:rPr lang="en-US" dirty="0"/>
              <a:t>Delete demo schema</a:t>
            </a:r>
          </a:p>
          <a:p>
            <a:r>
              <a:rPr lang="en-US" b="1" dirty="0"/>
              <a:t>Select:</a:t>
            </a:r>
          </a:p>
          <a:p>
            <a:pPr lvl="1"/>
            <a:r>
              <a:rPr lang="en-US" b="1" dirty="0"/>
              <a:t>Select [Column Name] from [Table Name] </a:t>
            </a:r>
            <a:r>
              <a:rPr lang="en-US" dirty="0"/>
              <a:t>Selects a particular column data from a table</a:t>
            </a:r>
          </a:p>
          <a:p>
            <a:pPr lvl="1"/>
            <a:r>
              <a:rPr lang="en-US" b="1" dirty="0"/>
              <a:t>Select * from [Table Name] </a:t>
            </a:r>
            <a:r>
              <a:rPr lang="en-US" dirty="0"/>
              <a:t>Selects all records from a table in a database</a:t>
            </a:r>
          </a:p>
          <a:p>
            <a:r>
              <a:rPr lang="en-US" b="1" dirty="0"/>
              <a:t>Select with Where clause: </a:t>
            </a:r>
            <a:r>
              <a:rPr lang="en-US" dirty="0"/>
              <a:t>Limits the selected rows</a:t>
            </a:r>
          </a:p>
          <a:p>
            <a:pPr lvl="1"/>
            <a:r>
              <a:rPr lang="en-US" b="1" dirty="0"/>
              <a:t>Select [column name] from [table name] where [condition]</a:t>
            </a:r>
          </a:p>
          <a:p>
            <a:pPr lvl="1"/>
            <a:endParaRPr lang="en-US" b="1" dirty="0"/>
          </a:p>
        </p:txBody>
      </p:sp>
    </p:spTree>
    <p:extLst>
      <p:ext uri="{BB962C8B-B14F-4D97-AF65-F5344CB8AC3E}">
        <p14:creationId xmlns:p14="http://schemas.microsoft.com/office/powerpoint/2010/main" val="762151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Null Values</a:t>
            </a:r>
          </a:p>
        </p:txBody>
      </p:sp>
      <p:sp>
        <p:nvSpPr>
          <p:cNvPr id="3" name="Content Placeholder 2"/>
          <p:cNvSpPr>
            <a:spLocks noGrp="1"/>
          </p:cNvSpPr>
          <p:nvPr>
            <p:ph idx="1"/>
          </p:nvPr>
        </p:nvSpPr>
        <p:spPr/>
        <p:txBody>
          <a:bodyPr/>
          <a:lstStyle/>
          <a:p>
            <a:r>
              <a:rPr lang="en-US" dirty="0"/>
              <a:t>Null is a value that is unavailable, unassigned, inappropriate, inapplicable, or unknown</a:t>
            </a:r>
          </a:p>
          <a:p>
            <a:r>
              <a:rPr lang="en-US" dirty="0"/>
              <a:t>A null is not the same as zero or blank</a:t>
            </a:r>
          </a:p>
        </p:txBody>
      </p:sp>
    </p:spTree>
    <p:extLst>
      <p:ext uri="{BB962C8B-B14F-4D97-AF65-F5344CB8AC3E}">
        <p14:creationId xmlns:p14="http://schemas.microsoft.com/office/powerpoint/2010/main" val="40628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
            </a:r>
            <a:br>
              <a:rPr lang="en-US" sz="7200" dirty="0" smtClean="0"/>
            </a:br>
            <a:r>
              <a:rPr lang="en-US" sz="7200" dirty="0"/>
              <a:t/>
            </a:r>
            <a:br>
              <a:rPr lang="en-US" sz="7200" dirty="0"/>
            </a:br>
            <a:r>
              <a:rPr lang="en-US" sz="7200" dirty="0" smtClean="0"/>
              <a:t/>
            </a:r>
            <a:br>
              <a:rPr lang="en-US" sz="7200" dirty="0" smtClean="0"/>
            </a:br>
            <a:r>
              <a:rPr lang="en-US" sz="7200" dirty="0"/>
              <a:t/>
            </a:r>
            <a:br>
              <a:rPr lang="en-US" sz="7200" dirty="0"/>
            </a:br>
            <a:r>
              <a:rPr lang="en-US" sz="7200" dirty="0"/>
              <a:t>	</a:t>
            </a:r>
            <a:r>
              <a:rPr lang="en-US" sz="7200" dirty="0" smtClean="0"/>
              <a:t>	</a:t>
            </a:r>
            <a:r>
              <a:rPr lang="en-US" sz="7200" dirty="0" smtClean="0"/>
              <a:t>Who </a:t>
            </a:r>
            <a:r>
              <a:rPr lang="en-US" sz="7200" dirty="0"/>
              <a:t>Am I?</a:t>
            </a:r>
          </a:p>
        </p:txBody>
      </p:sp>
    </p:spTree>
    <p:extLst>
      <p:ext uri="{BB962C8B-B14F-4D97-AF65-F5344CB8AC3E}">
        <p14:creationId xmlns:p14="http://schemas.microsoft.com/office/powerpoint/2010/main" val="268675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Conditions in SQL</a:t>
            </a:r>
          </a:p>
        </p:txBody>
      </p:sp>
      <p:sp>
        <p:nvSpPr>
          <p:cNvPr id="3" name="Content Placeholder 2"/>
          <p:cNvSpPr>
            <a:spLocks noGrp="1"/>
          </p:cNvSpPr>
          <p:nvPr>
            <p:ph idx="1"/>
          </p:nvPr>
        </p:nvSpPr>
        <p:spPr/>
        <p:txBody>
          <a:bodyPr/>
          <a:lstStyle/>
          <a:p>
            <a:r>
              <a:rPr lang="en-US" b="1" dirty="0"/>
              <a:t>Between: </a:t>
            </a:r>
            <a:r>
              <a:rPr lang="en-US" dirty="0"/>
              <a:t>Between two values</a:t>
            </a:r>
          </a:p>
          <a:p>
            <a:r>
              <a:rPr lang="en-US" b="1" dirty="0"/>
              <a:t>AND: </a:t>
            </a:r>
            <a:r>
              <a:rPr lang="en-US" dirty="0"/>
              <a:t>Both values should be true</a:t>
            </a:r>
          </a:p>
          <a:p>
            <a:r>
              <a:rPr lang="en-US" b="1" dirty="0"/>
              <a:t>In (SET): </a:t>
            </a:r>
            <a:r>
              <a:rPr lang="en-US" dirty="0"/>
              <a:t>Among a set of values</a:t>
            </a:r>
          </a:p>
          <a:p>
            <a:r>
              <a:rPr lang="en-US" b="1" dirty="0"/>
              <a:t>Like: </a:t>
            </a:r>
            <a:r>
              <a:rPr lang="en-US" dirty="0"/>
              <a:t>Like a character pattern</a:t>
            </a:r>
          </a:p>
          <a:p>
            <a:r>
              <a:rPr lang="en-US" b="1" dirty="0"/>
              <a:t>Is Null: </a:t>
            </a:r>
            <a:r>
              <a:rPr lang="en-US" dirty="0"/>
              <a:t>is a null value</a:t>
            </a:r>
            <a:endParaRPr lang="en-US" b="1" dirty="0"/>
          </a:p>
        </p:txBody>
      </p:sp>
    </p:spTree>
    <p:extLst>
      <p:ext uri="{BB962C8B-B14F-4D97-AF65-F5344CB8AC3E}">
        <p14:creationId xmlns:p14="http://schemas.microsoft.com/office/powerpoint/2010/main" val="1888996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Arithmetic Precedence</a:t>
            </a:r>
          </a:p>
        </p:txBody>
      </p:sp>
      <p:sp>
        <p:nvSpPr>
          <p:cNvPr id="3" name="Content Placeholder 2"/>
          <p:cNvSpPr>
            <a:spLocks noGrp="1"/>
          </p:cNvSpPr>
          <p:nvPr>
            <p:ph idx="1"/>
          </p:nvPr>
        </p:nvSpPr>
        <p:spPr/>
        <p:txBody>
          <a:bodyPr/>
          <a:lstStyle/>
          <a:p>
            <a:r>
              <a:rPr lang="en-US" dirty="0"/>
              <a:t>*, /, +, -</a:t>
            </a:r>
          </a:p>
          <a:p>
            <a:r>
              <a:rPr lang="en-US" dirty="0"/>
              <a:t>Same priority evaluated from left to right</a:t>
            </a:r>
          </a:p>
        </p:txBody>
      </p:sp>
    </p:spTree>
    <p:extLst>
      <p:ext uri="{BB962C8B-B14F-4D97-AF65-F5344CB8AC3E}">
        <p14:creationId xmlns:p14="http://schemas.microsoft.com/office/powerpoint/2010/main" val="684127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PNG"/>
          <p:cNvPicPr>
            <a:picLocks noGrp="1" noChangeAspect="1"/>
          </p:cNvPicPr>
          <p:nvPr>
            <p:ph idx="1"/>
          </p:nvPr>
        </p:nvPicPr>
        <p:blipFill>
          <a:blip r:embed="rId2" cstate="print"/>
          <a:stretch>
            <a:fillRect/>
          </a:stretch>
        </p:blipFill>
        <p:spPr>
          <a:xfrm>
            <a:off x="152400" y="1629551"/>
            <a:ext cx="7848600" cy="269106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PNG"/>
          <p:cNvPicPr>
            <a:picLocks noGrp="1" noChangeAspect="1"/>
          </p:cNvPicPr>
          <p:nvPr>
            <p:ph idx="1"/>
          </p:nvPr>
        </p:nvPicPr>
        <p:blipFill>
          <a:blip r:embed="rId2" cstate="print"/>
          <a:stretch>
            <a:fillRect/>
          </a:stretch>
        </p:blipFill>
        <p:spPr>
          <a:xfrm>
            <a:off x="1752600" y="990600"/>
            <a:ext cx="5529609" cy="501442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PNG"/>
          <p:cNvPicPr>
            <a:picLocks noGrp="1" noChangeAspect="1"/>
          </p:cNvPicPr>
          <p:nvPr>
            <p:ph idx="1"/>
          </p:nvPr>
        </p:nvPicPr>
        <p:blipFill>
          <a:blip r:embed="rId2" cstate="print"/>
          <a:stretch>
            <a:fillRect/>
          </a:stretch>
        </p:blipFill>
        <p:spPr>
          <a:xfrm>
            <a:off x="260176" y="412098"/>
            <a:ext cx="7588424" cy="5988702"/>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PNG"/>
          <p:cNvPicPr>
            <a:picLocks noGrp="1" noChangeAspect="1"/>
          </p:cNvPicPr>
          <p:nvPr>
            <p:ph idx="1"/>
          </p:nvPr>
        </p:nvPicPr>
        <p:blipFill>
          <a:blip r:embed="rId2" cstate="print"/>
          <a:stretch>
            <a:fillRect/>
          </a:stretch>
        </p:blipFill>
        <p:spPr>
          <a:xfrm>
            <a:off x="609600" y="381000"/>
            <a:ext cx="7606644" cy="56388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Schema</a:t>
            </a:r>
            <a:endParaRPr lang="en-US" dirty="0"/>
          </a:p>
        </p:txBody>
      </p:sp>
      <p:pic>
        <p:nvPicPr>
          <p:cNvPr id="4" name="Content Placeholder 3" descr="lab2.PNG"/>
          <p:cNvPicPr>
            <a:picLocks noGrp="1" noChangeAspect="1"/>
          </p:cNvPicPr>
          <p:nvPr>
            <p:ph idx="1"/>
          </p:nvPr>
        </p:nvPicPr>
        <p:blipFill>
          <a:blip r:embed="rId2" cstate="print"/>
          <a:stretch>
            <a:fillRect/>
          </a:stretch>
        </p:blipFill>
        <p:spPr>
          <a:xfrm>
            <a:off x="762000" y="1600200"/>
            <a:ext cx="6705600" cy="4724400"/>
          </a:xfrm>
        </p:spPr>
      </p:pic>
    </p:spTree>
    <p:extLst>
      <p:ext uri="{BB962C8B-B14F-4D97-AF65-F5344CB8AC3E}">
        <p14:creationId xmlns:p14="http://schemas.microsoft.com/office/powerpoint/2010/main" val="3838958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Schema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EMP (</a:t>
            </a:r>
            <a:r>
              <a:rPr lang="en-US" u="sng" dirty="0" err="1" smtClean="0"/>
              <a:t>empno</a:t>
            </a:r>
            <a:r>
              <a:rPr lang="en-US" dirty="0" smtClean="0"/>
              <a:t>, </a:t>
            </a:r>
            <a:r>
              <a:rPr lang="en-US" dirty="0" err="1" smtClean="0"/>
              <a:t>ename</a:t>
            </a:r>
            <a:r>
              <a:rPr lang="en-US" dirty="0" smtClean="0"/>
              <a:t>, job, mgr, </a:t>
            </a:r>
            <a:r>
              <a:rPr lang="en-US" dirty="0" err="1" smtClean="0"/>
              <a:t>hiredate</a:t>
            </a:r>
            <a:r>
              <a:rPr lang="en-US" dirty="0" smtClean="0"/>
              <a:t>, </a:t>
            </a:r>
            <a:r>
              <a:rPr lang="en-US" dirty="0" err="1" smtClean="0"/>
              <a:t>sal</a:t>
            </a:r>
            <a:r>
              <a:rPr lang="en-US" dirty="0" smtClean="0"/>
              <a:t>, </a:t>
            </a:r>
            <a:r>
              <a:rPr lang="en-US" dirty="0" err="1" smtClean="0"/>
              <a:t>deptno</a:t>
            </a:r>
            <a:r>
              <a:rPr lang="en-US" dirty="0" smtClean="0"/>
              <a:t>)</a:t>
            </a:r>
          </a:p>
          <a:p>
            <a:r>
              <a:rPr lang="en-US" dirty="0" smtClean="0"/>
              <a:t>DEPT (</a:t>
            </a:r>
            <a:r>
              <a:rPr lang="en-US" u="sng" dirty="0" err="1" smtClean="0"/>
              <a:t>deptno</a:t>
            </a:r>
            <a:r>
              <a:rPr lang="en-US" dirty="0" smtClean="0"/>
              <a:t>, </a:t>
            </a:r>
            <a:r>
              <a:rPr lang="en-US" dirty="0" err="1" smtClean="0"/>
              <a:t>dname</a:t>
            </a:r>
            <a:r>
              <a:rPr lang="en-US" dirty="0" smtClean="0"/>
              <a:t>, loc)</a:t>
            </a:r>
          </a:p>
          <a:p>
            <a:r>
              <a:rPr lang="en-US" dirty="0" smtClean="0"/>
              <a:t>SALGRADE (</a:t>
            </a:r>
            <a:r>
              <a:rPr lang="en-US" u="sng" dirty="0" smtClean="0"/>
              <a:t>grade</a:t>
            </a:r>
            <a:r>
              <a:rPr lang="en-US" dirty="0" smtClean="0"/>
              <a:t>, </a:t>
            </a:r>
            <a:r>
              <a:rPr lang="en-US" dirty="0" err="1" smtClean="0"/>
              <a:t>losal</a:t>
            </a:r>
            <a:r>
              <a:rPr lang="en-US" dirty="0" smtClean="0"/>
              <a:t>, </a:t>
            </a:r>
            <a:r>
              <a:rPr lang="en-US" dirty="0" err="1" smtClean="0"/>
              <a:t>hisal</a:t>
            </a:r>
            <a:r>
              <a:rPr lang="en-US" dirty="0" smtClean="0"/>
              <a:t>)</a:t>
            </a:r>
          </a:p>
          <a:p>
            <a:endParaRPr lang="en-US" dirty="0"/>
          </a:p>
        </p:txBody>
      </p:sp>
    </p:spTree>
    <p:extLst>
      <p:ext uri="{BB962C8B-B14F-4D97-AF65-F5344CB8AC3E}">
        <p14:creationId xmlns:p14="http://schemas.microsoft.com/office/powerpoint/2010/main" val="154223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Retrieve all rows &amp; columns from the </a:t>
            </a:r>
            <a:r>
              <a:rPr lang="en-US" dirty="0" err="1" smtClean="0"/>
              <a:t>emp</a:t>
            </a:r>
            <a:r>
              <a:rPr lang="en-US" dirty="0" smtClean="0"/>
              <a:t> table.</a:t>
            </a:r>
          </a:p>
          <a:p>
            <a:r>
              <a:rPr lang="en-US" b="1" dirty="0" smtClean="0"/>
              <a:t>				</a:t>
            </a:r>
          </a:p>
          <a:p>
            <a:r>
              <a:rPr lang="en-US" dirty="0" smtClean="0"/>
              <a:t>SELECT</a:t>
            </a:r>
            <a:r>
              <a:rPr lang="en-US" b="1" dirty="0" smtClean="0"/>
              <a:t> * </a:t>
            </a:r>
            <a:r>
              <a:rPr lang="en-US" dirty="0" smtClean="0"/>
              <a:t>FROM </a:t>
            </a:r>
            <a:r>
              <a:rPr lang="en-US" dirty="0" err="1" smtClean="0"/>
              <a:t>emp</a:t>
            </a:r>
            <a:r>
              <a:rPr lang="en-US" dirty="0" smtClean="0"/>
              <a:t>;</a:t>
            </a:r>
          </a:p>
          <a:p>
            <a:endParaRPr lang="en-US" dirty="0" smtClean="0"/>
          </a:p>
          <a:p>
            <a:r>
              <a:rPr lang="en-US" dirty="0" smtClean="0"/>
              <a:t>// ‘*’ denote all attributes. See other tables.</a:t>
            </a:r>
            <a:endParaRPr lang="en-US" dirty="0"/>
          </a:p>
        </p:txBody>
      </p:sp>
    </p:spTree>
    <p:extLst>
      <p:ext uri="{BB962C8B-B14F-4D97-AF65-F5344CB8AC3E}">
        <p14:creationId xmlns:p14="http://schemas.microsoft.com/office/powerpoint/2010/main" val="2751447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t>
            </a:r>
            <a:endParaRPr lang="en-US" dirty="0"/>
          </a:p>
        </p:txBody>
      </p:sp>
      <p:sp>
        <p:nvSpPr>
          <p:cNvPr id="3" name="Content Placeholder 2"/>
          <p:cNvSpPr>
            <a:spLocks noGrp="1"/>
          </p:cNvSpPr>
          <p:nvPr>
            <p:ph idx="1"/>
          </p:nvPr>
        </p:nvSpPr>
        <p:spPr/>
        <p:txBody>
          <a:bodyPr/>
          <a:lstStyle/>
          <a:p>
            <a:r>
              <a:rPr lang="en-US" dirty="0" smtClean="0"/>
              <a:t>The columns to be selected from a table are specified after the keyword SELECT.</a:t>
            </a:r>
          </a:p>
          <a:p>
            <a:pPr>
              <a:buNone/>
            </a:pPr>
            <a:endParaRPr lang="en-US" dirty="0" smtClean="0"/>
          </a:p>
          <a:p>
            <a:r>
              <a:rPr lang="en-US" dirty="0" smtClean="0"/>
              <a:t>SELECT </a:t>
            </a:r>
            <a:r>
              <a:rPr lang="en-US" dirty="0" err="1" smtClean="0"/>
              <a:t>empno</a:t>
            </a:r>
            <a:r>
              <a:rPr lang="en-US" dirty="0" smtClean="0"/>
              <a:t>, </a:t>
            </a:r>
            <a:r>
              <a:rPr lang="en-US" dirty="0" err="1" smtClean="0"/>
              <a:t>ename</a:t>
            </a:r>
            <a:r>
              <a:rPr lang="en-US" dirty="0" smtClean="0"/>
              <a:t>, </a:t>
            </a:r>
            <a:r>
              <a:rPr lang="en-US" dirty="0" err="1" smtClean="0"/>
              <a:t>sal</a:t>
            </a:r>
            <a:r>
              <a:rPr lang="en-US" dirty="0" smtClean="0"/>
              <a:t> FROM </a:t>
            </a:r>
            <a:r>
              <a:rPr lang="en-US" dirty="0" err="1" smtClean="0"/>
              <a:t>emp</a:t>
            </a:r>
            <a:r>
              <a:rPr lang="en-US" dirty="0" smtClean="0"/>
              <a:t>;</a:t>
            </a:r>
            <a:endParaRPr lang="en-US" dirty="0"/>
          </a:p>
        </p:txBody>
      </p:sp>
    </p:spTree>
    <p:extLst>
      <p:ext uri="{BB962C8B-B14F-4D97-AF65-F5344CB8AC3E}">
        <p14:creationId xmlns:p14="http://schemas.microsoft.com/office/powerpoint/2010/main" val="251498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Tentative Grading Scheme (May Vary)</a:t>
            </a:r>
          </a:p>
        </p:txBody>
      </p:sp>
      <p:sp>
        <p:nvSpPr>
          <p:cNvPr id="3" name="Content Placeholder 2"/>
          <p:cNvSpPr>
            <a:spLocks noGrp="1"/>
          </p:cNvSpPr>
          <p:nvPr>
            <p:ph idx="1"/>
          </p:nvPr>
        </p:nvSpPr>
        <p:spPr/>
        <p:txBody>
          <a:bodyPr/>
          <a:lstStyle/>
          <a:p>
            <a:endParaRPr lang="en-US" dirty="0" smtClean="0"/>
          </a:p>
          <a:p>
            <a:endParaRPr lang="en-US" dirty="0"/>
          </a:p>
          <a:p>
            <a:r>
              <a:rPr lang="en-US" dirty="0" smtClean="0"/>
              <a:t>Lab </a:t>
            </a:r>
            <a:r>
              <a:rPr lang="en-US" dirty="0"/>
              <a:t>Activities </a:t>
            </a:r>
            <a:r>
              <a:rPr lang="en-US" dirty="0" smtClean="0"/>
              <a:t> 	30%  </a:t>
            </a:r>
            <a:endParaRPr lang="en-US" dirty="0"/>
          </a:p>
          <a:p>
            <a:r>
              <a:rPr lang="en-US" dirty="0"/>
              <a:t>Lab Quizzes </a:t>
            </a:r>
            <a:r>
              <a:rPr lang="en-US" dirty="0" smtClean="0"/>
              <a:t> 		10%</a:t>
            </a:r>
            <a:endParaRPr lang="en-US" dirty="0"/>
          </a:p>
          <a:p>
            <a:r>
              <a:rPr lang="en-US" dirty="0" smtClean="0"/>
              <a:t>Project		10</a:t>
            </a:r>
            <a:r>
              <a:rPr lang="en-US" dirty="0"/>
              <a:t>%</a:t>
            </a:r>
          </a:p>
          <a:p>
            <a:r>
              <a:rPr lang="en-US" dirty="0"/>
              <a:t>Lab Mid </a:t>
            </a:r>
            <a:r>
              <a:rPr lang="en-US" dirty="0" smtClean="0"/>
              <a:t>		20</a:t>
            </a:r>
            <a:r>
              <a:rPr lang="en-US" dirty="0"/>
              <a:t>%</a:t>
            </a:r>
          </a:p>
          <a:p>
            <a:r>
              <a:rPr lang="en-US" dirty="0"/>
              <a:t>Lab Final </a:t>
            </a:r>
            <a:r>
              <a:rPr lang="en-US" dirty="0" smtClean="0"/>
              <a:t>Exam	30</a:t>
            </a:r>
            <a:r>
              <a:rPr lang="en-US" dirty="0"/>
              <a:t>%</a:t>
            </a:r>
          </a:p>
          <a:p>
            <a:endParaRPr lang="en-US" dirty="0"/>
          </a:p>
          <a:p>
            <a:endParaRPr lang="en-US" dirty="0"/>
          </a:p>
        </p:txBody>
      </p:sp>
    </p:spTree>
    <p:extLst>
      <p:ext uri="{BB962C8B-B14F-4D97-AF65-F5344CB8AC3E}">
        <p14:creationId xmlns:p14="http://schemas.microsoft.com/office/powerpoint/2010/main" val="3802059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The SELECT clause may also contain arithmetic expression, e.g.</a:t>
            </a:r>
          </a:p>
          <a:p>
            <a:pPr>
              <a:buNone/>
            </a:pPr>
            <a:endParaRPr lang="en-US" b="1" dirty="0" smtClean="0"/>
          </a:p>
          <a:p>
            <a:pPr>
              <a:buNone/>
            </a:pPr>
            <a:endParaRPr lang="en-US" b="1" dirty="0" smtClean="0"/>
          </a:p>
          <a:p>
            <a:pPr>
              <a:buNone/>
            </a:pPr>
            <a:r>
              <a:rPr lang="en-US" b="1" dirty="0" smtClean="0"/>
              <a:t>	</a:t>
            </a:r>
          </a:p>
          <a:p>
            <a:r>
              <a:rPr lang="en-US" dirty="0" smtClean="0"/>
              <a:t>SELECT </a:t>
            </a:r>
            <a:r>
              <a:rPr lang="en-US" dirty="0" err="1" smtClean="0"/>
              <a:t>ename</a:t>
            </a:r>
            <a:r>
              <a:rPr lang="en-US" dirty="0" smtClean="0"/>
              <a:t>, </a:t>
            </a:r>
            <a:r>
              <a:rPr lang="en-US" dirty="0" err="1" smtClean="0"/>
              <a:t>deptno</a:t>
            </a:r>
            <a:r>
              <a:rPr lang="en-US" dirty="0" smtClean="0"/>
              <a:t>, </a:t>
            </a:r>
            <a:r>
              <a:rPr lang="en-US" dirty="0" err="1" smtClean="0"/>
              <a:t>sal</a:t>
            </a:r>
            <a:r>
              <a:rPr lang="en-US" dirty="0" smtClean="0"/>
              <a:t> * 2 FROM </a:t>
            </a:r>
            <a:r>
              <a:rPr lang="en-US" dirty="0" err="1" smtClean="0"/>
              <a:t>emp</a:t>
            </a:r>
            <a:r>
              <a:rPr lang="en-US" dirty="0" smtClean="0"/>
              <a:t>; </a:t>
            </a:r>
            <a:endParaRPr lang="en-US" dirty="0"/>
          </a:p>
        </p:txBody>
      </p:sp>
    </p:spTree>
    <p:extLst>
      <p:ext uri="{BB962C8B-B14F-4D97-AF65-F5344CB8AC3E}">
        <p14:creationId xmlns:p14="http://schemas.microsoft.com/office/powerpoint/2010/main" val="3920149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smtClean="0"/>
              <a:t>Keyword DISTINCT forces elimination of duplicates from the query result.</a:t>
            </a:r>
          </a:p>
          <a:p>
            <a:pPr>
              <a:buNone/>
            </a:pPr>
            <a:endParaRPr lang="en-US" dirty="0" smtClean="0"/>
          </a:p>
          <a:p>
            <a:pPr>
              <a:buNone/>
            </a:pPr>
            <a:r>
              <a:rPr lang="en-US" dirty="0" smtClean="0"/>
              <a:t>		</a:t>
            </a:r>
          </a:p>
          <a:p>
            <a:r>
              <a:rPr lang="en-US" dirty="0" smtClean="0"/>
              <a:t>SELECT DISTINCT job FROM </a:t>
            </a:r>
            <a:r>
              <a:rPr lang="en-US" dirty="0" err="1" smtClean="0"/>
              <a:t>emp</a:t>
            </a:r>
            <a:r>
              <a:rPr lang="en-US" dirty="0" smtClean="0"/>
              <a:t>;</a:t>
            </a:r>
            <a:endParaRPr lang="en-US" dirty="0"/>
          </a:p>
        </p:txBody>
      </p:sp>
    </p:spTree>
    <p:extLst>
      <p:ext uri="{BB962C8B-B14F-4D97-AF65-F5344CB8AC3E}">
        <p14:creationId xmlns:p14="http://schemas.microsoft.com/office/powerpoint/2010/main" val="4228379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r>
              <a:rPr lang="en-US" dirty="0" smtClean="0"/>
              <a:t>To sort the result ORDER BY clause is used. It takes one or more attributes listed in the SELECT clause. </a:t>
            </a:r>
            <a:r>
              <a:rPr lang="en-US" dirty="0" err="1" smtClean="0"/>
              <a:t>Asc</a:t>
            </a:r>
            <a:r>
              <a:rPr lang="en-US" dirty="0" smtClean="0"/>
              <a:t> specifies ascending order (default order) and </a:t>
            </a:r>
            <a:r>
              <a:rPr lang="en-US" dirty="0" err="1" smtClean="0"/>
              <a:t>desc</a:t>
            </a:r>
            <a:r>
              <a:rPr lang="en-US" dirty="0" smtClean="0"/>
              <a:t> specifies descending order.</a:t>
            </a:r>
          </a:p>
          <a:p>
            <a:pPr>
              <a:buNone/>
            </a:pPr>
            <a:r>
              <a:rPr lang="en-US" dirty="0" smtClean="0"/>
              <a:t>	</a:t>
            </a:r>
          </a:p>
          <a:p>
            <a:pPr>
              <a:buNone/>
            </a:pPr>
            <a:r>
              <a:rPr lang="en-US" dirty="0" smtClean="0"/>
              <a:t>	</a:t>
            </a:r>
          </a:p>
          <a:p>
            <a:r>
              <a:rPr lang="en-US" dirty="0" smtClean="0"/>
              <a:t>SELECT </a:t>
            </a:r>
            <a:r>
              <a:rPr lang="en-US" dirty="0" err="1" smtClean="0"/>
              <a:t>ename</a:t>
            </a:r>
            <a:r>
              <a:rPr lang="en-US" dirty="0" smtClean="0"/>
              <a:t>, </a:t>
            </a:r>
            <a:r>
              <a:rPr lang="en-US" dirty="0" err="1" smtClean="0"/>
              <a:t>deptno</a:t>
            </a:r>
            <a:r>
              <a:rPr lang="en-US" dirty="0" smtClean="0"/>
              <a:t>, </a:t>
            </a:r>
            <a:r>
              <a:rPr lang="en-US" dirty="0" err="1" smtClean="0"/>
              <a:t>hiredate</a:t>
            </a:r>
            <a:r>
              <a:rPr lang="en-US" dirty="0" smtClean="0"/>
              <a:t> FROM </a:t>
            </a:r>
            <a:r>
              <a:rPr lang="en-US" dirty="0" err="1" smtClean="0"/>
              <a:t>emp</a:t>
            </a:r>
            <a:r>
              <a:rPr lang="en-US" dirty="0" smtClean="0"/>
              <a:t> </a:t>
            </a:r>
          </a:p>
          <a:p>
            <a:pPr>
              <a:buNone/>
            </a:pPr>
            <a:r>
              <a:rPr lang="en-US" dirty="0" smtClean="0"/>
              <a:t>	ORDER BY </a:t>
            </a:r>
            <a:r>
              <a:rPr lang="en-US" dirty="0" err="1" smtClean="0"/>
              <a:t>deptno</a:t>
            </a:r>
            <a:r>
              <a:rPr lang="en-US" dirty="0" smtClean="0"/>
              <a:t> </a:t>
            </a:r>
            <a:r>
              <a:rPr lang="en-US" dirty="0" err="1" smtClean="0"/>
              <a:t>asc</a:t>
            </a:r>
            <a:r>
              <a:rPr lang="en-US" dirty="0" smtClean="0"/>
              <a:t>;</a:t>
            </a:r>
            <a:endParaRPr lang="en-US" dirty="0"/>
          </a:p>
        </p:txBody>
      </p:sp>
    </p:spTree>
    <p:extLst>
      <p:ext uri="{BB962C8B-B14F-4D97-AF65-F5344CB8AC3E}">
        <p14:creationId xmlns:p14="http://schemas.microsoft.com/office/powerpoint/2010/main" val="1867252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normAutofit lnSpcReduction="10000"/>
          </a:bodyPr>
          <a:lstStyle/>
          <a:p>
            <a:r>
              <a:rPr lang="en-US" dirty="0" smtClean="0"/>
              <a:t>To select </a:t>
            </a:r>
            <a:r>
              <a:rPr lang="en-US" dirty="0" err="1" smtClean="0"/>
              <a:t>tuples</a:t>
            </a:r>
            <a:r>
              <a:rPr lang="en-US" dirty="0" smtClean="0"/>
              <a:t> that satisfy certain condition, WHERE clause is used. WHERE clause condition contains logical expressions connected by </a:t>
            </a:r>
            <a:r>
              <a:rPr lang="en-US" b="1" dirty="0" smtClean="0"/>
              <a:t>and</a:t>
            </a:r>
            <a:r>
              <a:rPr lang="en-US" dirty="0" smtClean="0"/>
              <a:t>, </a:t>
            </a:r>
            <a:r>
              <a:rPr lang="en-US" b="1" dirty="0" smtClean="0"/>
              <a:t>or</a:t>
            </a:r>
            <a:r>
              <a:rPr lang="en-US" dirty="0" smtClean="0"/>
              <a:t> and </a:t>
            </a:r>
            <a:r>
              <a:rPr lang="en-US" b="1" dirty="0" smtClean="0"/>
              <a:t>not</a:t>
            </a:r>
            <a:r>
              <a:rPr lang="en-US" dirty="0" smtClean="0"/>
              <a:t> to form complex conditions. Conditions may also include pattern matching and </a:t>
            </a:r>
            <a:r>
              <a:rPr lang="en-US" dirty="0" err="1" smtClean="0"/>
              <a:t>subqueries</a:t>
            </a:r>
            <a:r>
              <a:rPr lang="en-US" dirty="0" smtClean="0"/>
              <a:t>.</a:t>
            </a:r>
          </a:p>
          <a:p>
            <a:endParaRPr lang="en-US" dirty="0" smtClean="0"/>
          </a:p>
          <a:p>
            <a:r>
              <a:rPr lang="en-US" dirty="0" smtClean="0"/>
              <a:t>List name, job title and the salary of those employees whose manager has the number 7698 or 7566 and who earn more than 1500.</a:t>
            </a:r>
          </a:p>
          <a:p>
            <a:endParaRPr lang="en-US" dirty="0" smtClean="0"/>
          </a:p>
          <a:p>
            <a:r>
              <a:rPr lang="en-US" dirty="0" smtClean="0"/>
              <a:t>SELECT </a:t>
            </a:r>
            <a:r>
              <a:rPr lang="en-US" dirty="0" err="1" smtClean="0"/>
              <a:t>ename</a:t>
            </a:r>
            <a:r>
              <a:rPr lang="en-US" dirty="0" smtClean="0"/>
              <a:t>, job, </a:t>
            </a:r>
            <a:r>
              <a:rPr lang="en-US" dirty="0" err="1" smtClean="0"/>
              <a:t>sal</a:t>
            </a:r>
            <a:r>
              <a:rPr lang="en-US" dirty="0" smtClean="0"/>
              <a:t> FROM </a:t>
            </a:r>
            <a:r>
              <a:rPr lang="en-US" dirty="0" err="1" smtClean="0"/>
              <a:t>emp</a:t>
            </a:r>
            <a:endParaRPr lang="en-US" dirty="0" smtClean="0"/>
          </a:p>
          <a:p>
            <a:pPr>
              <a:buNone/>
            </a:pPr>
            <a:r>
              <a:rPr lang="en-US" dirty="0" smtClean="0"/>
              <a:t>	WHERE (mgr = 7698 or mgr = 7566) and </a:t>
            </a:r>
            <a:r>
              <a:rPr lang="en-US" dirty="0" err="1" smtClean="0"/>
              <a:t>sal</a:t>
            </a:r>
            <a:r>
              <a:rPr lang="en-US" dirty="0" smtClean="0"/>
              <a:t> &gt; 1500 	</a:t>
            </a:r>
          </a:p>
          <a:p>
            <a:pPr>
              <a:buNone/>
            </a:pPr>
            <a:r>
              <a:rPr lang="en-US" dirty="0" smtClean="0"/>
              <a:t>	</a:t>
            </a:r>
          </a:p>
          <a:p>
            <a:pPr>
              <a:buNone/>
            </a:pPr>
            <a:r>
              <a:rPr lang="en-US" dirty="0" smtClean="0"/>
              <a:t>	</a:t>
            </a:r>
          </a:p>
        </p:txBody>
      </p:sp>
    </p:spTree>
    <p:extLst>
      <p:ext uri="{BB962C8B-B14F-4D97-AF65-F5344CB8AC3E}">
        <p14:creationId xmlns:p14="http://schemas.microsoft.com/office/powerpoint/2010/main" val="765110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a:t>
            </a:r>
            <a:endParaRPr lang="en-US" dirty="0"/>
          </a:p>
        </p:txBody>
      </p:sp>
      <p:sp>
        <p:nvSpPr>
          <p:cNvPr id="3" name="Content Placeholder 2"/>
          <p:cNvSpPr>
            <a:spLocks noGrp="1"/>
          </p:cNvSpPr>
          <p:nvPr>
            <p:ph idx="1"/>
          </p:nvPr>
        </p:nvSpPr>
        <p:spPr/>
        <p:txBody>
          <a:bodyPr>
            <a:normAutofit/>
          </a:bodyPr>
          <a:lstStyle/>
          <a:p>
            <a:r>
              <a:rPr lang="en-US" dirty="0" smtClean="0"/>
              <a:t>List name, job and </a:t>
            </a:r>
            <a:r>
              <a:rPr lang="en-US" dirty="0" err="1" smtClean="0"/>
              <a:t>hiredate</a:t>
            </a:r>
            <a:r>
              <a:rPr lang="en-US" dirty="0" smtClean="0"/>
              <a:t> of employees working in department number 20 or 30.</a:t>
            </a:r>
          </a:p>
          <a:p>
            <a:pPr>
              <a:buNone/>
            </a:pPr>
            <a:r>
              <a:rPr lang="en-US" dirty="0" smtClean="0"/>
              <a:t>		</a:t>
            </a:r>
          </a:p>
          <a:p>
            <a:r>
              <a:rPr lang="en-US" dirty="0" smtClean="0"/>
              <a:t>SELECT </a:t>
            </a:r>
            <a:r>
              <a:rPr lang="en-US" dirty="0" err="1" smtClean="0"/>
              <a:t>ename</a:t>
            </a:r>
            <a:r>
              <a:rPr lang="en-US" dirty="0" smtClean="0"/>
              <a:t>, job, </a:t>
            </a:r>
            <a:r>
              <a:rPr lang="en-US" dirty="0" err="1" smtClean="0"/>
              <a:t>hiredate</a:t>
            </a:r>
            <a:r>
              <a:rPr lang="en-US" dirty="0" smtClean="0"/>
              <a:t> FROM </a:t>
            </a:r>
            <a:r>
              <a:rPr lang="en-US" dirty="0" err="1" smtClean="0"/>
              <a:t>emp</a:t>
            </a:r>
            <a:endParaRPr lang="en-US" dirty="0" smtClean="0"/>
          </a:p>
          <a:p>
            <a:pPr>
              <a:buNone/>
            </a:pPr>
            <a:r>
              <a:rPr lang="en-US" dirty="0" smtClean="0"/>
              <a:t>	WHERE </a:t>
            </a:r>
            <a:r>
              <a:rPr lang="en-US" dirty="0" err="1" smtClean="0"/>
              <a:t>deptno</a:t>
            </a:r>
            <a:r>
              <a:rPr lang="en-US" dirty="0" smtClean="0"/>
              <a:t> IN (20,30);	</a:t>
            </a:r>
          </a:p>
          <a:p>
            <a:pPr>
              <a:buNone/>
            </a:pPr>
            <a:endParaRPr lang="en-US" dirty="0" smtClean="0"/>
          </a:p>
          <a:p>
            <a:pPr>
              <a:buNone/>
            </a:pPr>
            <a:endParaRPr lang="en-US" dirty="0" smtClean="0"/>
          </a:p>
          <a:p>
            <a:pPr>
              <a:buNone/>
            </a:pPr>
            <a:r>
              <a:rPr lang="en-US" b="1" dirty="0" smtClean="0"/>
              <a:t>BONUS QUESTION:  ( 1 mark )</a:t>
            </a:r>
          </a:p>
          <a:p>
            <a:pPr>
              <a:buNone/>
            </a:pPr>
            <a:r>
              <a:rPr lang="en-US" b="1" dirty="0" smtClean="0"/>
              <a:t>	Can you write it in another way, considering the step 6 example?</a:t>
            </a:r>
          </a:p>
          <a:p>
            <a:pPr>
              <a:buNone/>
            </a:pPr>
            <a:r>
              <a:rPr lang="en-US" dirty="0" smtClean="0"/>
              <a:t>	</a:t>
            </a:r>
          </a:p>
          <a:p>
            <a:pPr>
              <a:buNone/>
            </a:pPr>
            <a:r>
              <a:rPr lang="en-US" dirty="0" smtClean="0"/>
              <a:t>	</a:t>
            </a:r>
          </a:p>
        </p:txBody>
      </p:sp>
    </p:spTree>
    <p:extLst>
      <p:ext uri="{BB962C8B-B14F-4D97-AF65-F5344CB8AC3E}">
        <p14:creationId xmlns:p14="http://schemas.microsoft.com/office/powerpoint/2010/main" val="37783908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a:t>
            </a:r>
            <a:endParaRPr lang="en-US" dirty="0"/>
          </a:p>
        </p:txBody>
      </p:sp>
      <p:sp>
        <p:nvSpPr>
          <p:cNvPr id="3" name="Content Placeholder 2"/>
          <p:cNvSpPr>
            <a:spLocks noGrp="1"/>
          </p:cNvSpPr>
          <p:nvPr>
            <p:ph idx="1"/>
          </p:nvPr>
        </p:nvSpPr>
        <p:spPr/>
        <p:txBody>
          <a:bodyPr>
            <a:normAutofit/>
          </a:bodyPr>
          <a:lstStyle/>
          <a:p>
            <a:r>
              <a:rPr lang="en-US" dirty="0" smtClean="0"/>
              <a:t>List the </a:t>
            </a:r>
            <a:r>
              <a:rPr lang="en-US" dirty="0" err="1" smtClean="0"/>
              <a:t>emp_no</a:t>
            </a:r>
            <a:r>
              <a:rPr lang="en-US" dirty="0" smtClean="0"/>
              <a:t> and name of employee who has no manager.</a:t>
            </a:r>
          </a:p>
          <a:p>
            <a:pPr>
              <a:buNone/>
            </a:pPr>
            <a:endParaRPr lang="en-US" dirty="0" smtClean="0"/>
          </a:p>
          <a:p>
            <a:pPr>
              <a:buNone/>
            </a:pPr>
            <a:r>
              <a:rPr lang="en-US" dirty="0" smtClean="0"/>
              <a:t>	</a:t>
            </a:r>
          </a:p>
          <a:p>
            <a:pPr>
              <a:buNone/>
            </a:pPr>
            <a:r>
              <a:rPr lang="en-US" dirty="0" smtClean="0"/>
              <a:t>	</a:t>
            </a:r>
          </a:p>
          <a:p>
            <a:r>
              <a:rPr lang="en-US" dirty="0" smtClean="0"/>
              <a:t>SELECT </a:t>
            </a:r>
            <a:r>
              <a:rPr lang="en-US" dirty="0" err="1" smtClean="0"/>
              <a:t>empno</a:t>
            </a:r>
            <a:r>
              <a:rPr lang="en-US" dirty="0" smtClean="0"/>
              <a:t>, </a:t>
            </a:r>
            <a:r>
              <a:rPr lang="en-US" dirty="0" err="1" smtClean="0"/>
              <a:t>ename</a:t>
            </a:r>
            <a:r>
              <a:rPr lang="en-US" dirty="0" smtClean="0"/>
              <a:t> FROM </a:t>
            </a:r>
            <a:r>
              <a:rPr lang="en-US" dirty="0" err="1" smtClean="0"/>
              <a:t>emp</a:t>
            </a:r>
            <a:endParaRPr lang="en-US" dirty="0" smtClean="0"/>
          </a:p>
          <a:p>
            <a:pPr>
              <a:buNone/>
            </a:pPr>
            <a:r>
              <a:rPr lang="en-US" dirty="0" smtClean="0"/>
              <a:t>	WHERE mgr IS NULL;</a:t>
            </a:r>
          </a:p>
          <a:p>
            <a:pPr>
              <a:buNone/>
            </a:pPr>
            <a:r>
              <a:rPr lang="en-US" dirty="0" smtClean="0"/>
              <a:t>	</a:t>
            </a:r>
          </a:p>
        </p:txBody>
      </p:sp>
    </p:spTree>
    <p:extLst>
      <p:ext uri="{BB962C8B-B14F-4D97-AF65-F5344CB8AC3E}">
        <p14:creationId xmlns:p14="http://schemas.microsoft.com/office/powerpoint/2010/main" val="3426383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a:t>
            </a:r>
            <a:endParaRPr lang="en-US" dirty="0"/>
          </a:p>
        </p:txBody>
      </p:sp>
      <p:sp>
        <p:nvSpPr>
          <p:cNvPr id="3" name="Content Placeholder 2"/>
          <p:cNvSpPr>
            <a:spLocks noGrp="1"/>
          </p:cNvSpPr>
          <p:nvPr>
            <p:ph idx="1"/>
          </p:nvPr>
        </p:nvSpPr>
        <p:spPr/>
        <p:txBody>
          <a:bodyPr>
            <a:normAutofit/>
          </a:bodyPr>
          <a:lstStyle/>
          <a:p>
            <a:r>
              <a:rPr lang="en-US" dirty="0" smtClean="0"/>
              <a:t>List </a:t>
            </a:r>
            <a:r>
              <a:rPr lang="en-US" dirty="0" err="1" smtClean="0"/>
              <a:t>emp_no</a:t>
            </a:r>
            <a:r>
              <a:rPr lang="en-US" dirty="0" smtClean="0"/>
              <a:t>, name and job of employees whose salary is between 1500 – 2500</a:t>
            </a:r>
          </a:p>
          <a:p>
            <a:pPr>
              <a:buNone/>
            </a:pPr>
            <a:r>
              <a:rPr lang="en-US" dirty="0" smtClean="0"/>
              <a:t>		</a:t>
            </a:r>
          </a:p>
          <a:p>
            <a:endParaRPr lang="en-US" dirty="0" smtClean="0"/>
          </a:p>
          <a:p>
            <a:r>
              <a:rPr lang="en-US" dirty="0" smtClean="0"/>
              <a:t>SELECT </a:t>
            </a:r>
            <a:r>
              <a:rPr lang="en-US" dirty="0" err="1" smtClean="0"/>
              <a:t>empno</a:t>
            </a:r>
            <a:r>
              <a:rPr lang="en-US" dirty="0" smtClean="0"/>
              <a:t>, </a:t>
            </a:r>
            <a:r>
              <a:rPr lang="en-US" dirty="0" err="1" smtClean="0"/>
              <a:t>ename</a:t>
            </a:r>
            <a:r>
              <a:rPr lang="en-US" dirty="0" smtClean="0"/>
              <a:t>, job FROM </a:t>
            </a:r>
            <a:r>
              <a:rPr lang="en-US" dirty="0" err="1" smtClean="0"/>
              <a:t>emp</a:t>
            </a:r>
            <a:endParaRPr lang="en-US" dirty="0" smtClean="0"/>
          </a:p>
          <a:p>
            <a:pPr>
              <a:buNone/>
            </a:pPr>
            <a:r>
              <a:rPr lang="en-US" dirty="0" smtClean="0"/>
              <a:t>	WHERE </a:t>
            </a:r>
            <a:r>
              <a:rPr lang="en-US" dirty="0" err="1" smtClean="0"/>
              <a:t>sal</a:t>
            </a:r>
            <a:r>
              <a:rPr lang="en-US" dirty="0" smtClean="0"/>
              <a:t> BETWEEN 1500 AND 2500;</a:t>
            </a:r>
          </a:p>
          <a:p>
            <a:pPr>
              <a:buNone/>
            </a:pPr>
            <a:endParaRPr lang="en-US" dirty="0" smtClean="0"/>
          </a:p>
          <a:p>
            <a:pPr>
              <a:buNone/>
            </a:pPr>
            <a:endParaRPr lang="en-US" dirty="0" smtClean="0"/>
          </a:p>
          <a:p>
            <a:pPr>
              <a:buNone/>
            </a:pPr>
            <a:r>
              <a:rPr lang="en-US" b="1" dirty="0" smtClean="0"/>
              <a:t>BONUS QUESTION:  ( 1 mark )</a:t>
            </a:r>
          </a:p>
          <a:p>
            <a:pPr>
              <a:buNone/>
            </a:pPr>
            <a:r>
              <a:rPr lang="en-US" b="1" dirty="0" smtClean="0"/>
              <a:t>	Can you write it in another way?</a:t>
            </a:r>
          </a:p>
          <a:p>
            <a:pPr>
              <a:buNone/>
            </a:pPr>
            <a:endParaRPr lang="en-US" dirty="0" smtClean="0"/>
          </a:p>
          <a:p>
            <a:pPr>
              <a:buNone/>
            </a:pPr>
            <a:r>
              <a:rPr lang="en-US" dirty="0" smtClean="0"/>
              <a:t>	</a:t>
            </a:r>
          </a:p>
        </p:txBody>
      </p:sp>
    </p:spTree>
    <p:extLst>
      <p:ext uri="{BB962C8B-B14F-4D97-AF65-F5344CB8AC3E}">
        <p14:creationId xmlns:p14="http://schemas.microsoft.com/office/powerpoint/2010/main" val="2248830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a:t>
            </a:r>
            <a:endParaRPr lang="en-US" dirty="0"/>
          </a:p>
        </p:txBody>
      </p:sp>
      <p:sp>
        <p:nvSpPr>
          <p:cNvPr id="3" name="Content Placeholder 2"/>
          <p:cNvSpPr>
            <a:spLocks noGrp="1"/>
          </p:cNvSpPr>
          <p:nvPr>
            <p:ph idx="1"/>
          </p:nvPr>
        </p:nvSpPr>
        <p:spPr/>
        <p:txBody>
          <a:bodyPr>
            <a:normAutofit/>
          </a:bodyPr>
          <a:lstStyle/>
          <a:p>
            <a:r>
              <a:rPr lang="en-US" dirty="0" smtClean="0"/>
              <a:t>In string comparison surround the string by apostrophes</a:t>
            </a:r>
            <a:r>
              <a:rPr lang="en-US" b="1" dirty="0" smtClean="0"/>
              <a:t>. </a:t>
            </a:r>
            <a:r>
              <a:rPr lang="en-US" dirty="0" smtClean="0"/>
              <a:t>List employees name and salary of those employees working in department located in DALLAS.</a:t>
            </a:r>
          </a:p>
          <a:p>
            <a:pPr>
              <a:buNone/>
            </a:pPr>
            <a:r>
              <a:rPr lang="en-US" b="1" dirty="0" smtClean="0"/>
              <a:t>		</a:t>
            </a:r>
          </a:p>
          <a:p>
            <a:r>
              <a:rPr lang="en-US" dirty="0" smtClean="0"/>
              <a:t>SELECT </a:t>
            </a:r>
            <a:r>
              <a:rPr lang="en-US" dirty="0" err="1" smtClean="0"/>
              <a:t>ename</a:t>
            </a:r>
            <a:r>
              <a:rPr lang="en-US" dirty="0" smtClean="0"/>
              <a:t>, </a:t>
            </a:r>
            <a:r>
              <a:rPr lang="en-US" dirty="0" err="1" smtClean="0"/>
              <a:t>sal</a:t>
            </a:r>
            <a:r>
              <a:rPr lang="en-US" dirty="0" smtClean="0"/>
              <a:t> </a:t>
            </a:r>
          </a:p>
          <a:p>
            <a:pPr>
              <a:buNone/>
            </a:pPr>
            <a:r>
              <a:rPr lang="en-US" dirty="0" smtClean="0"/>
              <a:t>	FROM </a:t>
            </a:r>
            <a:r>
              <a:rPr lang="en-US" dirty="0" err="1" smtClean="0"/>
              <a:t>emp</a:t>
            </a:r>
            <a:r>
              <a:rPr lang="en-US" dirty="0" smtClean="0"/>
              <a:t> e, dept d</a:t>
            </a:r>
          </a:p>
          <a:p>
            <a:pPr>
              <a:buNone/>
            </a:pPr>
            <a:r>
              <a:rPr lang="en-US" dirty="0" smtClean="0"/>
              <a:t>	WHERE </a:t>
            </a:r>
            <a:r>
              <a:rPr lang="en-US" dirty="0" err="1" smtClean="0"/>
              <a:t>e.deptno</a:t>
            </a:r>
            <a:r>
              <a:rPr lang="en-US" dirty="0" smtClean="0"/>
              <a:t> = </a:t>
            </a:r>
            <a:r>
              <a:rPr lang="en-US" dirty="0" err="1" smtClean="0"/>
              <a:t>d.deptno</a:t>
            </a:r>
            <a:r>
              <a:rPr lang="en-US" dirty="0" smtClean="0"/>
              <a:t> AND d.loc = ‘DALLAS’;</a:t>
            </a:r>
          </a:p>
          <a:p>
            <a:pPr>
              <a:buNone/>
            </a:pPr>
            <a:r>
              <a:rPr lang="en-US" dirty="0" smtClean="0"/>
              <a:t>	</a:t>
            </a:r>
          </a:p>
        </p:txBody>
      </p:sp>
    </p:spTree>
    <p:extLst>
      <p:ext uri="{BB962C8B-B14F-4D97-AF65-F5344CB8AC3E}">
        <p14:creationId xmlns:p14="http://schemas.microsoft.com/office/powerpoint/2010/main" val="3197819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	</a:t>
            </a:r>
            <a:endParaRPr lang="en-US" dirty="0"/>
          </a:p>
        </p:txBody>
      </p:sp>
      <p:sp>
        <p:nvSpPr>
          <p:cNvPr id="3" name="Content Placeholder 2"/>
          <p:cNvSpPr>
            <a:spLocks noGrp="1"/>
          </p:cNvSpPr>
          <p:nvPr>
            <p:ph idx="1"/>
          </p:nvPr>
        </p:nvSpPr>
        <p:spPr/>
        <p:txBody>
          <a:bodyPr>
            <a:normAutofit/>
          </a:bodyPr>
          <a:lstStyle/>
          <a:p>
            <a:r>
              <a:rPr lang="en-US" dirty="0" smtClean="0"/>
              <a:t>For pattern matching </a:t>
            </a:r>
            <a:r>
              <a:rPr lang="en-US" b="1" dirty="0" smtClean="0"/>
              <a:t>like</a:t>
            </a:r>
            <a:r>
              <a:rPr lang="en-US" dirty="0" smtClean="0"/>
              <a:t> operator is used. Two special characters are used: the percent sign (%) and under score (_). Percent sign means that any string is allowed there, while under score stands for exactly one character. Find name and job of employees whose name contain substring ‘LL’.</a:t>
            </a:r>
          </a:p>
          <a:p>
            <a:pPr>
              <a:buNone/>
            </a:pPr>
            <a:r>
              <a:rPr lang="en-US" b="1" dirty="0" smtClean="0"/>
              <a:t>		</a:t>
            </a:r>
          </a:p>
          <a:p>
            <a:endParaRPr lang="en-US" b="1" dirty="0" smtClean="0"/>
          </a:p>
          <a:p>
            <a:r>
              <a:rPr lang="en-US" dirty="0" smtClean="0"/>
              <a:t>SELECT </a:t>
            </a:r>
            <a:r>
              <a:rPr lang="en-US" dirty="0" err="1" smtClean="0"/>
              <a:t>ename</a:t>
            </a:r>
            <a:r>
              <a:rPr lang="en-US" dirty="0" smtClean="0"/>
              <a:t> FROM </a:t>
            </a:r>
            <a:r>
              <a:rPr lang="en-US" dirty="0" err="1" smtClean="0"/>
              <a:t>emp</a:t>
            </a:r>
            <a:endParaRPr lang="en-US" dirty="0" smtClean="0"/>
          </a:p>
          <a:p>
            <a:pPr>
              <a:buNone/>
            </a:pPr>
            <a:r>
              <a:rPr lang="en-US" dirty="0" smtClean="0"/>
              <a:t>	WHERE </a:t>
            </a:r>
            <a:r>
              <a:rPr lang="en-US" dirty="0" err="1" smtClean="0"/>
              <a:t>ename</a:t>
            </a:r>
            <a:r>
              <a:rPr lang="en-US" dirty="0" smtClean="0"/>
              <a:t> like ‘%LL%’;		</a:t>
            </a:r>
          </a:p>
        </p:txBody>
      </p:sp>
    </p:spTree>
    <p:extLst>
      <p:ext uri="{BB962C8B-B14F-4D97-AF65-F5344CB8AC3E}">
        <p14:creationId xmlns:p14="http://schemas.microsoft.com/office/powerpoint/2010/main" val="6435362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12</a:t>
            </a:r>
            <a:endParaRPr lang="en-US" dirty="0"/>
          </a:p>
        </p:txBody>
      </p:sp>
      <p:sp>
        <p:nvSpPr>
          <p:cNvPr id="3" name="Content Placeholder 2"/>
          <p:cNvSpPr>
            <a:spLocks noGrp="1"/>
          </p:cNvSpPr>
          <p:nvPr>
            <p:ph idx="1"/>
          </p:nvPr>
        </p:nvSpPr>
        <p:spPr/>
        <p:txBody>
          <a:bodyPr>
            <a:normAutofit/>
          </a:bodyPr>
          <a:lstStyle/>
          <a:p>
            <a:r>
              <a:rPr lang="en-US" dirty="0" smtClean="0"/>
              <a:t>Aggregate functions return a single value for a set of column values. Count the number of employees.</a:t>
            </a:r>
          </a:p>
          <a:p>
            <a:pPr>
              <a:buNone/>
            </a:pPr>
            <a:r>
              <a:rPr lang="en-US" dirty="0" smtClean="0"/>
              <a:t>	</a:t>
            </a:r>
          </a:p>
          <a:p>
            <a:endParaRPr lang="en-US" dirty="0" smtClean="0"/>
          </a:p>
          <a:p>
            <a:endParaRPr lang="en-US" dirty="0" smtClean="0"/>
          </a:p>
          <a:p>
            <a:endParaRPr lang="en-US" dirty="0" smtClean="0"/>
          </a:p>
          <a:p>
            <a:endParaRPr lang="en-US" dirty="0" smtClean="0"/>
          </a:p>
          <a:p>
            <a:r>
              <a:rPr lang="en-US" dirty="0" smtClean="0"/>
              <a:t>SELECT count(*) as </a:t>
            </a:r>
            <a:r>
              <a:rPr lang="en-US" dirty="0" err="1" smtClean="0"/>
              <a:t>Total_Employees</a:t>
            </a:r>
            <a:r>
              <a:rPr lang="en-US" dirty="0" smtClean="0"/>
              <a:t> FROM </a:t>
            </a:r>
            <a:r>
              <a:rPr lang="en-US" dirty="0" err="1" smtClean="0"/>
              <a:t>emp</a:t>
            </a:r>
            <a:r>
              <a:rPr lang="en-US" dirty="0" smtClean="0"/>
              <a:t>; 	</a:t>
            </a:r>
          </a:p>
        </p:txBody>
      </p:sp>
    </p:spTree>
    <p:extLst>
      <p:ext uri="{BB962C8B-B14F-4D97-AF65-F5344CB8AC3E}">
        <p14:creationId xmlns:p14="http://schemas.microsoft.com/office/powerpoint/2010/main" val="3866157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Contacting me</a:t>
            </a:r>
          </a:p>
        </p:txBody>
      </p:sp>
      <p:sp>
        <p:nvSpPr>
          <p:cNvPr id="3" name="Content Placeholder 2"/>
          <p:cNvSpPr>
            <a:spLocks noGrp="1"/>
          </p:cNvSpPr>
          <p:nvPr>
            <p:ph idx="1"/>
          </p:nvPr>
        </p:nvSpPr>
        <p:spPr/>
        <p:txBody>
          <a:bodyPr/>
          <a:lstStyle/>
          <a:p>
            <a:r>
              <a:rPr lang="en-US" dirty="0"/>
              <a:t>Email: </a:t>
            </a:r>
          </a:p>
          <a:p>
            <a:pPr marL="411480" lvl="1" indent="0">
              <a:buNone/>
            </a:pPr>
            <a:endParaRPr lang="en-US" dirty="0" smtClean="0"/>
          </a:p>
          <a:p>
            <a:pPr lvl="1"/>
            <a:r>
              <a:rPr lang="en-US" dirty="0" smtClean="0">
                <a:hlinkClick r:id="rId2"/>
              </a:rPr>
              <a:t>ammara.yaseen@nu.edu.pk</a:t>
            </a:r>
            <a:r>
              <a:rPr lang="en-US" dirty="0"/>
              <a:t>		Section: D</a:t>
            </a:r>
            <a:r>
              <a:rPr lang="en-US" dirty="0" smtClean="0"/>
              <a:t>, F </a:t>
            </a:r>
            <a:r>
              <a:rPr lang="en-US" dirty="0"/>
              <a:t>and G</a:t>
            </a:r>
            <a:endParaRPr lang="en-US" dirty="0" smtClean="0"/>
          </a:p>
          <a:p>
            <a:pPr lvl="1"/>
            <a:endParaRPr lang="en-US" dirty="0">
              <a:hlinkClick r:id="rId3"/>
            </a:endParaRPr>
          </a:p>
          <a:p>
            <a:pPr lvl="1"/>
            <a:r>
              <a:rPr lang="en-US" dirty="0" smtClean="0">
                <a:hlinkClick r:id="rId4"/>
              </a:rPr>
              <a:t>Mahrukh.khan@nu.edu.pk</a:t>
            </a:r>
            <a:r>
              <a:rPr lang="en-US" dirty="0"/>
              <a:t>		Section: B and E</a:t>
            </a:r>
            <a:endParaRPr lang="en-US" dirty="0" smtClean="0"/>
          </a:p>
          <a:p>
            <a:pPr lvl="1"/>
            <a:endParaRPr lang="en-US" dirty="0" smtClean="0"/>
          </a:p>
          <a:p>
            <a:pPr lvl="1"/>
            <a:r>
              <a:rPr lang="en-US" dirty="0" smtClean="0">
                <a:hlinkClick r:id="rId5"/>
              </a:rPr>
              <a:t>Basit.jasani@nu.edu.pk</a:t>
            </a:r>
            <a:r>
              <a:rPr lang="en-US" dirty="0" smtClean="0"/>
              <a:t>		Section: A and C</a:t>
            </a:r>
          </a:p>
          <a:p>
            <a:pPr marL="411480" lvl="1" indent="0">
              <a:buNone/>
            </a:pPr>
            <a:r>
              <a:rPr lang="en-US" dirty="0" smtClean="0"/>
              <a:t>	</a:t>
            </a:r>
            <a:endParaRPr lang="en-US" dirty="0"/>
          </a:p>
          <a:p>
            <a:endParaRPr lang="en-US" dirty="0"/>
          </a:p>
          <a:p>
            <a:r>
              <a:rPr lang="en-US" dirty="0"/>
              <a:t>Room: PHD </a:t>
            </a:r>
            <a:r>
              <a:rPr lang="en-US" dirty="0" smtClean="0"/>
              <a:t>Room (Next to Room 109)</a:t>
            </a:r>
            <a:endParaRPr lang="en-US" dirty="0"/>
          </a:p>
        </p:txBody>
      </p:sp>
    </p:spTree>
    <p:extLst>
      <p:ext uri="{BB962C8B-B14F-4D97-AF65-F5344CB8AC3E}">
        <p14:creationId xmlns:p14="http://schemas.microsoft.com/office/powerpoint/2010/main" val="615160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13</a:t>
            </a:r>
            <a:endParaRPr lang="en-US" dirty="0"/>
          </a:p>
        </p:txBody>
      </p:sp>
      <p:sp>
        <p:nvSpPr>
          <p:cNvPr id="3" name="Content Placeholder 2"/>
          <p:cNvSpPr>
            <a:spLocks noGrp="1"/>
          </p:cNvSpPr>
          <p:nvPr>
            <p:ph idx="1"/>
          </p:nvPr>
        </p:nvSpPr>
        <p:spPr/>
        <p:txBody>
          <a:bodyPr>
            <a:normAutofit/>
          </a:bodyPr>
          <a:lstStyle/>
          <a:p>
            <a:r>
              <a:rPr lang="en-US" dirty="0" smtClean="0"/>
              <a:t>Following query displays employees names, dept number and location. Look how join works.</a:t>
            </a:r>
          </a:p>
          <a:p>
            <a:pPr>
              <a:buNone/>
            </a:pPr>
            <a:endParaRPr lang="en-US" dirty="0" smtClean="0"/>
          </a:p>
          <a:p>
            <a:pPr>
              <a:buNone/>
            </a:pPr>
            <a:endParaRPr lang="en-US" dirty="0" smtClean="0"/>
          </a:p>
          <a:p>
            <a:pPr>
              <a:buNone/>
            </a:pPr>
            <a:r>
              <a:rPr lang="en-US" dirty="0" smtClean="0"/>
              <a:t>	</a:t>
            </a:r>
          </a:p>
          <a:p>
            <a:r>
              <a:rPr lang="en-US" dirty="0" smtClean="0"/>
              <a:t>SELECT </a:t>
            </a:r>
            <a:r>
              <a:rPr lang="en-US" dirty="0" err="1" smtClean="0"/>
              <a:t>e.ename</a:t>
            </a:r>
            <a:r>
              <a:rPr lang="en-US" dirty="0" smtClean="0"/>
              <a:t>, </a:t>
            </a:r>
            <a:r>
              <a:rPr lang="en-US" dirty="0" err="1" smtClean="0"/>
              <a:t>e.deptno</a:t>
            </a:r>
            <a:r>
              <a:rPr lang="en-US" dirty="0" smtClean="0"/>
              <a:t>, </a:t>
            </a:r>
            <a:r>
              <a:rPr lang="en-US" dirty="0" err="1" smtClean="0"/>
              <a:t>d.deptno</a:t>
            </a:r>
            <a:r>
              <a:rPr lang="en-US" dirty="0" smtClean="0"/>
              <a:t>, d.loc</a:t>
            </a:r>
          </a:p>
          <a:p>
            <a:pPr>
              <a:buNone/>
            </a:pPr>
            <a:r>
              <a:rPr lang="en-US" dirty="0" smtClean="0"/>
              <a:t>	FROM </a:t>
            </a:r>
            <a:r>
              <a:rPr lang="en-US" dirty="0" err="1" smtClean="0"/>
              <a:t>emp</a:t>
            </a:r>
            <a:r>
              <a:rPr lang="en-US" dirty="0" smtClean="0"/>
              <a:t> e, dept d</a:t>
            </a:r>
          </a:p>
          <a:p>
            <a:pPr>
              <a:buNone/>
            </a:pPr>
            <a:r>
              <a:rPr lang="en-US" dirty="0" smtClean="0"/>
              <a:t>	WHERE </a:t>
            </a:r>
            <a:r>
              <a:rPr lang="en-US" dirty="0" err="1" smtClean="0"/>
              <a:t>e.deptno</a:t>
            </a:r>
            <a:r>
              <a:rPr lang="en-US" dirty="0" smtClean="0"/>
              <a:t> = </a:t>
            </a:r>
            <a:r>
              <a:rPr lang="en-US" dirty="0" err="1" smtClean="0"/>
              <a:t>d.deptno</a:t>
            </a:r>
            <a:r>
              <a:rPr lang="en-US" dirty="0" smtClean="0"/>
              <a:t>;</a:t>
            </a:r>
            <a:endParaRPr lang="en-US" dirty="0"/>
          </a:p>
        </p:txBody>
      </p:sp>
    </p:spTree>
    <p:extLst>
      <p:ext uri="{BB962C8B-B14F-4D97-AF65-F5344CB8AC3E}">
        <p14:creationId xmlns:p14="http://schemas.microsoft.com/office/powerpoint/2010/main" val="311294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 </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Display the name, job, and salary for all employees whose job is Clerk or Analyst and their salary are not equal to Rs.1000, Rs.3000, or Rs.5000. Display in descending order of salary. (4 rows)</a:t>
            </a:r>
          </a:p>
          <a:p>
            <a:pPr lvl="0"/>
            <a:r>
              <a:rPr lang="en-US" dirty="0" smtClean="0"/>
              <a:t>Calculate the average salary of all the employees. (2073.21429)</a:t>
            </a:r>
          </a:p>
          <a:p>
            <a:pPr lvl="0"/>
            <a:r>
              <a:rPr lang="en-US" dirty="0" smtClean="0"/>
              <a:t>List all the employees names, their department numbers and hire date with ascending order of dept numbers and descending order of hire date within a particular dept. (multiple columns in ORDER BY clause). </a:t>
            </a:r>
          </a:p>
          <a:p>
            <a:pPr lvl="0"/>
            <a:r>
              <a:rPr lang="en-US" dirty="0" smtClean="0"/>
              <a:t>Find </a:t>
            </a:r>
            <a:r>
              <a:rPr lang="en-US" dirty="0" err="1" smtClean="0"/>
              <a:t>emp_no</a:t>
            </a:r>
            <a:r>
              <a:rPr lang="en-US" dirty="0" smtClean="0"/>
              <a:t>, name, salary and hire date of the employees who were hired in the first half year of 1981. Sort the output in ascending order of </a:t>
            </a:r>
            <a:r>
              <a:rPr lang="en-US" dirty="0" err="1" smtClean="0"/>
              <a:t>hiredate</a:t>
            </a:r>
            <a:r>
              <a:rPr lang="en-US" dirty="0" smtClean="0"/>
              <a:t>.</a:t>
            </a:r>
          </a:p>
          <a:p>
            <a:pPr lvl="0"/>
            <a:r>
              <a:rPr lang="en-US" dirty="0" smtClean="0"/>
              <a:t>List name of employees along with </a:t>
            </a:r>
            <a:r>
              <a:rPr lang="en-US" b="1" i="1" dirty="0" smtClean="0"/>
              <a:t>name</a:t>
            </a:r>
            <a:r>
              <a:rPr lang="en-US" dirty="0" smtClean="0"/>
              <a:t> of their departments. Sort by department name.</a:t>
            </a:r>
          </a:p>
          <a:p>
            <a:pPr lvl="0"/>
            <a:r>
              <a:rPr lang="en-US" dirty="0" smtClean="0"/>
              <a:t>How many different job titles are stored in the relation </a:t>
            </a:r>
            <a:r>
              <a:rPr lang="en-US" b="1" dirty="0" err="1" smtClean="0"/>
              <a:t>emp</a:t>
            </a:r>
            <a:r>
              <a:rPr lang="en-US" dirty="0" smtClean="0"/>
              <a:t>? (5)</a:t>
            </a:r>
          </a:p>
          <a:p>
            <a:pPr lvl="0"/>
            <a:r>
              <a:rPr lang="en-US" dirty="0" smtClean="0"/>
              <a:t>List the minimum and maximum salary in relation </a:t>
            </a:r>
            <a:r>
              <a:rPr lang="en-US" b="1" dirty="0" smtClean="0"/>
              <a:t>emp</a:t>
            </a:r>
            <a:r>
              <a:rPr lang="en-US" dirty="0" smtClean="0"/>
              <a:t>. (800, 5000)</a:t>
            </a:r>
          </a:p>
          <a:p>
            <a:pPr lvl="0"/>
            <a:r>
              <a:rPr lang="en-US" dirty="0" smtClean="0"/>
              <a:t>Sum all the salaries of employees working in the SALES department. (9400)</a:t>
            </a:r>
          </a:p>
          <a:p>
            <a:pPr lvl="0"/>
            <a:r>
              <a:rPr lang="en-US" dirty="0" smtClean="0"/>
              <a:t>Compute the difference between the minimum and maximum salary. (4200)</a:t>
            </a:r>
          </a:p>
          <a:p>
            <a:pPr lvl="0"/>
            <a:r>
              <a:rPr lang="en-US" dirty="0" smtClean="0"/>
              <a:t>List all employees whose name contains A in the third position. (3 names)</a:t>
            </a:r>
          </a:p>
          <a:p>
            <a:pPr lvl="0"/>
            <a:r>
              <a:rPr lang="en-US" dirty="0" smtClean="0"/>
              <a:t>How many employees earn more than Rs. 2000. (6 </a:t>
            </a:r>
            <a:r>
              <a:rPr lang="en-US" dirty="0" err="1" smtClean="0"/>
              <a:t>emps</a:t>
            </a:r>
            <a:r>
              <a:rPr lang="en-US" dirty="0" smtClean="0"/>
              <a:t>)</a:t>
            </a:r>
          </a:p>
          <a:p>
            <a:pPr lvl="0"/>
            <a:r>
              <a:rPr lang="en-US" dirty="0" smtClean="0"/>
              <a:t>Find total number of salesman and the sum of their salaries. (14, 29025)</a:t>
            </a:r>
          </a:p>
          <a:p>
            <a:pPr lvl="0"/>
            <a:r>
              <a:rPr lang="en-US" dirty="0" smtClean="0"/>
              <a:t>List name of all employees along with the NAMES of their managers. (13 rows)</a:t>
            </a:r>
            <a:endParaRPr lang="en-US" dirty="0"/>
          </a:p>
        </p:txBody>
      </p:sp>
    </p:spTree>
    <p:extLst>
      <p:ext uri="{BB962C8B-B14F-4D97-AF65-F5344CB8AC3E}">
        <p14:creationId xmlns:p14="http://schemas.microsoft.com/office/powerpoint/2010/main" val="1788685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a:t>
            </a:r>
            <a:endParaRPr lang="en-US" dirty="0" smtClean="0"/>
          </a:p>
          <a:p>
            <a:r>
              <a:rPr lang="en-US" b="1" dirty="0" smtClean="0"/>
              <a:t>Operators and functions available in Oracle:</a:t>
            </a:r>
            <a:endParaRPr lang="en-US" dirty="0" smtClean="0"/>
          </a:p>
          <a:p>
            <a:pPr lvl="0"/>
            <a:r>
              <a:rPr lang="en-US" b="1" dirty="0" smtClean="0"/>
              <a:t>For numbers:</a:t>
            </a:r>
            <a:r>
              <a:rPr lang="en-US" dirty="0" smtClean="0"/>
              <a:t> abs, </a:t>
            </a:r>
            <a:r>
              <a:rPr lang="en-US" dirty="0" err="1" smtClean="0"/>
              <a:t>cos</a:t>
            </a:r>
            <a:r>
              <a:rPr lang="en-US" dirty="0" smtClean="0"/>
              <a:t>, sin, exp, log, power, mod, </a:t>
            </a:r>
            <a:r>
              <a:rPr lang="en-US" dirty="0" err="1" smtClean="0"/>
              <a:t>sqrt</a:t>
            </a:r>
            <a:r>
              <a:rPr lang="en-US" dirty="0" smtClean="0"/>
              <a:t>, +, -, *, /,……..</a:t>
            </a:r>
          </a:p>
          <a:p>
            <a:pPr lvl="0"/>
            <a:r>
              <a:rPr lang="en-US" b="1" dirty="0" smtClean="0"/>
              <a:t>For strings:</a:t>
            </a:r>
            <a:r>
              <a:rPr lang="en-US" dirty="0" smtClean="0"/>
              <a:t> </a:t>
            </a:r>
            <a:r>
              <a:rPr lang="en-US" dirty="0" err="1" smtClean="0"/>
              <a:t>concat</a:t>
            </a:r>
            <a:r>
              <a:rPr lang="en-US" dirty="0" smtClean="0"/>
              <a:t>( str1, str2 ), lower(column/</a:t>
            </a:r>
            <a:r>
              <a:rPr lang="en-US" dirty="0" err="1" smtClean="0"/>
              <a:t>expr</a:t>
            </a:r>
            <a:r>
              <a:rPr lang="en-US" dirty="0" smtClean="0"/>
              <a:t>), upper(column/</a:t>
            </a:r>
            <a:r>
              <a:rPr lang="en-US" dirty="0" err="1" smtClean="0"/>
              <a:t>expr</a:t>
            </a:r>
            <a:r>
              <a:rPr lang="en-US" dirty="0" smtClean="0"/>
              <a:t>), replace(</a:t>
            </a:r>
            <a:r>
              <a:rPr lang="en-US" dirty="0" err="1" smtClean="0"/>
              <a:t>str</a:t>
            </a:r>
            <a:r>
              <a:rPr lang="en-US" dirty="0" smtClean="0"/>
              <a:t>, </a:t>
            </a:r>
            <a:r>
              <a:rPr lang="en-US" dirty="0" err="1" smtClean="0"/>
              <a:t>search_str</a:t>
            </a:r>
            <a:r>
              <a:rPr lang="en-US" dirty="0" smtClean="0"/>
              <a:t>, </a:t>
            </a:r>
            <a:r>
              <a:rPr lang="en-US" dirty="0" err="1" smtClean="0"/>
              <a:t>replacement_str</a:t>
            </a:r>
            <a:r>
              <a:rPr lang="en-US" dirty="0" smtClean="0"/>
              <a:t>), </a:t>
            </a:r>
            <a:r>
              <a:rPr lang="en-US" dirty="0" err="1" smtClean="0"/>
              <a:t>concat</a:t>
            </a:r>
            <a:r>
              <a:rPr lang="en-US" dirty="0" smtClean="0"/>
              <a:t>(column1/expr1, column2/expr2), </a:t>
            </a:r>
            <a:r>
              <a:rPr lang="en-US" dirty="0" err="1" smtClean="0"/>
              <a:t>substr</a:t>
            </a:r>
            <a:r>
              <a:rPr lang="en-US" dirty="0" smtClean="0"/>
              <a:t>(</a:t>
            </a:r>
            <a:r>
              <a:rPr lang="en-US" dirty="0" err="1" smtClean="0"/>
              <a:t>str</a:t>
            </a:r>
            <a:r>
              <a:rPr lang="en-US" dirty="0" smtClean="0"/>
              <a:t>, m, n), length(column/</a:t>
            </a:r>
            <a:r>
              <a:rPr lang="en-US" dirty="0" err="1" smtClean="0"/>
              <a:t>expr</a:t>
            </a:r>
            <a:r>
              <a:rPr lang="en-US" dirty="0" smtClean="0"/>
              <a:t>), </a:t>
            </a:r>
            <a:r>
              <a:rPr lang="en-US" dirty="0" err="1" smtClean="0"/>
              <a:t>initcap</a:t>
            </a:r>
            <a:r>
              <a:rPr lang="en-US" dirty="0" smtClean="0"/>
              <a:t>(column/</a:t>
            </a:r>
            <a:r>
              <a:rPr lang="en-US" dirty="0" err="1" smtClean="0"/>
              <a:t>expr</a:t>
            </a:r>
            <a:r>
              <a:rPr lang="en-US" dirty="0" smtClean="0"/>
              <a:t>), …..</a:t>
            </a:r>
          </a:p>
          <a:p>
            <a:pPr lvl="0"/>
            <a:r>
              <a:rPr lang="en-US" b="1" dirty="0" smtClean="0"/>
              <a:t>For dates:</a:t>
            </a:r>
            <a:r>
              <a:rPr lang="en-US" dirty="0" smtClean="0"/>
              <a:t> </a:t>
            </a:r>
            <a:r>
              <a:rPr lang="en-US" dirty="0" err="1" smtClean="0"/>
              <a:t>add_months</a:t>
            </a:r>
            <a:r>
              <a:rPr lang="en-US" dirty="0" smtClean="0"/>
              <a:t>(</a:t>
            </a:r>
            <a:r>
              <a:rPr lang="en-US" dirty="0" err="1" smtClean="0"/>
              <a:t>date,n</a:t>
            </a:r>
            <a:r>
              <a:rPr lang="en-US" dirty="0" smtClean="0"/>
              <a:t>), </a:t>
            </a:r>
            <a:r>
              <a:rPr lang="en-US" dirty="0" err="1" smtClean="0"/>
              <a:t>month_between</a:t>
            </a:r>
            <a:r>
              <a:rPr lang="en-US" dirty="0" smtClean="0"/>
              <a:t>(date1, date2), </a:t>
            </a:r>
            <a:r>
              <a:rPr lang="en-US" dirty="0" err="1" smtClean="0"/>
              <a:t>next_day</a:t>
            </a:r>
            <a:r>
              <a:rPr lang="en-US" dirty="0" smtClean="0"/>
              <a:t>(</a:t>
            </a:r>
            <a:r>
              <a:rPr lang="en-US" dirty="0" err="1" smtClean="0"/>
              <a:t>date,’char</a:t>
            </a:r>
            <a:r>
              <a:rPr lang="en-US" dirty="0" smtClean="0"/>
              <a:t>’), </a:t>
            </a:r>
            <a:r>
              <a:rPr lang="en-US" dirty="0" err="1" smtClean="0"/>
              <a:t>last_day</a:t>
            </a:r>
            <a:r>
              <a:rPr lang="en-US" dirty="0" smtClean="0"/>
              <a:t>(date), ……</a:t>
            </a:r>
          </a:p>
          <a:p>
            <a:r>
              <a:rPr lang="en-US" dirty="0" smtClean="0"/>
              <a:t> </a:t>
            </a:r>
          </a:p>
          <a:p>
            <a:r>
              <a:rPr lang="en-US" b="1" dirty="0" smtClean="0"/>
              <a:t>Comparison operators:</a:t>
            </a:r>
            <a:endParaRPr lang="en-US" dirty="0" smtClean="0"/>
          </a:p>
          <a:p>
            <a:pPr lvl="0"/>
            <a:r>
              <a:rPr lang="en-US" dirty="0" smtClean="0"/>
              <a:t>=, != or &lt;&gt;, &lt;, &gt;, &lt;=, =&gt;</a:t>
            </a:r>
          </a:p>
          <a:p>
            <a:pPr lvl="0"/>
            <a:r>
              <a:rPr lang="en-US" dirty="0" smtClean="0"/>
              <a:t>Set Conditions: WHERE &lt;column&gt; [NOT] IN (&lt;list of values&gt;)</a:t>
            </a:r>
          </a:p>
          <a:p>
            <a:pPr lvl="0"/>
            <a:r>
              <a:rPr lang="en-US" dirty="0" smtClean="0"/>
              <a:t>Null Value: WHERE &lt;column&gt; IS [NOT] NULL</a:t>
            </a:r>
          </a:p>
          <a:p>
            <a:pPr lvl="0"/>
            <a:r>
              <a:rPr lang="en-US" dirty="0" smtClean="0"/>
              <a:t>Domain Conditions: WHERE &lt;column&gt; [NOT] BETWEEN &lt;lower bound&gt; AND &lt;upper bound&gt;</a:t>
            </a:r>
          </a:p>
          <a:p>
            <a:r>
              <a:rPr lang="en-US" dirty="0" smtClean="0"/>
              <a:t> </a:t>
            </a:r>
          </a:p>
          <a:p>
            <a:r>
              <a:rPr lang="en-US" b="1" dirty="0" smtClean="0"/>
              <a:t>Aggregate Functions:</a:t>
            </a:r>
            <a:endParaRPr lang="en-US" dirty="0" smtClean="0"/>
          </a:p>
          <a:p>
            <a:pPr lvl="0"/>
            <a:r>
              <a:rPr lang="en-US" b="1" dirty="0" smtClean="0"/>
              <a:t>count</a:t>
            </a:r>
            <a:r>
              <a:rPr lang="en-US" dirty="0" smtClean="0"/>
              <a:t>: used for counting rows</a:t>
            </a:r>
          </a:p>
          <a:p>
            <a:pPr lvl="0"/>
            <a:r>
              <a:rPr lang="en-US" b="1" dirty="0" smtClean="0"/>
              <a:t>max</a:t>
            </a:r>
            <a:r>
              <a:rPr lang="en-US" dirty="0" smtClean="0"/>
              <a:t>: maximum value for a column</a:t>
            </a:r>
          </a:p>
          <a:p>
            <a:pPr lvl="0"/>
            <a:r>
              <a:rPr lang="en-US" b="1" dirty="0" smtClean="0"/>
              <a:t>min</a:t>
            </a:r>
            <a:r>
              <a:rPr lang="en-US" dirty="0" smtClean="0"/>
              <a:t>: minimum value for a column</a:t>
            </a:r>
          </a:p>
          <a:p>
            <a:pPr lvl="0"/>
            <a:r>
              <a:rPr lang="en-US" b="1" dirty="0" smtClean="0"/>
              <a:t>sum</a:t>
            </a:r>
            <a:r>
              <a:rPr lang="en-US" dirty="0" smtClean="0"/>
              <a:t>: computes the sum of values (only applicable to the data type </a:t>
            </a:r>
            <a:r>
              <a:rPr lang="en-US" b="1" dirty="0" smtClean="0"/>
              <a:t>number</a:t>
            </a:r>
            <a:r>
              <a:rPr lang="en-US" dirty="0" smtClean="0"/>
              <a:t>)</a:t>
            </a:r>
          </a:p>
          <a:p>
            <a:pPr lvl="0"/>
            <a:r>
              <a:rPr lang="en-US" b="1" dirty="0" err="1" smtClean="0"/>
              <a:t>avg</a:t>
            </a:r>
            <a:r>
              <a:rPr lang="en-US" dirty="0" smtClean="0"/>
              <a:t>: computes average value for a column.</a:t>
            </a:r>
          </a:p>
          <a:p>
            <a:r>
              <a:rPr lang="en-US" dirty="0" smtClean="0"/>
              <a:t> </a:t>
            </a:r>
          </a:p>
          <a:p>
            <a:r>
              <a:rPr lang="en-US" b="1" dirty="0" smtClean="0"/>
              <a:t>Note:</a:t>
            </a:r>
            <a:r>
              <a:rPr lang="en-US" dirty="0" smtClean="0"/>
              <a:t> </a:t>
            </a:r>
            <a:r>
              <a:rPr lang="en-US" b="1" dirty="0" err="1" smtClean="0"/>
              <a:t>avg</a:t>
            </a:r>
            <a:r>
              <a:rPr lang="en-US" dirty="0" smtClean="0"/>
              <a:t>, </a:t>
            </a:r>
            <a:r>
              <a:rPr lang="en-US" b="1" dirty="0" smtClean="0"/>
              <a:t>min</a:t>
            </a:r>
            <a:r>
              <a:rPr lang="en-US" dirty="0" smtClean="0"/>
              <a:t> and </a:t>
            </a:r>
            <a:r>
              <a:rPr lang="en-US" b="1" dirty="0" smtClean="0"/>
              <a:t>max</a:t>
            </a:r>
            <a:r>
              <a:rPr lang="en-US" dirty="0" smtClean="0"/>
              <a:t> ignore </a:t>
            </a:r>
            <a:r>
              <a:rPr lang="en-US" dirty="0" err="1" smtClean="0"/>
              <a:t>tuples</a:t>
            </a:r>
            <a:r>
              <a:rPr lang="en-US" dirty="0" smtClean="0"/>
              <a:t> that have a null value for the specified attribute, but </a:t>
            </a:r>
            <a:r>
              <a:rPr lang="en-US" b="1" dirty="0" smtClean="0"/>
              <a:t>count</a:t>
            </a:r>
            <a:r>
              <a:rPr lang="en-US" dirty="0" smtClean="0"/>
              <a:t> considers null values.</a:t>
            </a:r>
            <a:endParaRPr lang="en-US" dirty="0"/>
          </a:p>
        </p:txBody>
      </p:sp>
    </p:spTree>
    <p:extLst>
      <p:ext uri="{BB962C8B-B14F-4D97-AF65-F5344CB8AC3E}">
        <p14:creationId xmlns:p14="http://schemas.microsoft.com/office/powerpoint/2010/main" val="4094027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Lets get to know you people one by one…</a:t>
            </a:r>
          </a:p>
          <a:p>
            <a:r>
              <a:rPr lang="en-US" dirty="0"/>
              <a:t>Name </a:t>
            </a:r>
          </a:p>
          <a:p>
            <a:r>
              <a:rPr lang="en-US" dirty="0"/>
              <a:t>Your area of interests?</a:t>
            </a:r>
          </a:p>
          <a:p>
            <a:r>
              <a:rPr lang="en-US" dirty="0"/>
              <a:t>What you want to be in future?</a:t>
            </a:r>
          </a:p>
          <a:p>
            <a:r>
              <a:rPr lang="en-US" dirty="0"/>
              <a:t>Computer Science why?</a:t>
            </a:r>
          </a:p>
          <a:p>
            <a:r>
              <a:rPr lang="en-US" dirty="0"/>
              <a:t>What unique you can do through Computer Science?</a:t>
            </a:r>
          </a:p>
        </p:txBody>
      </p:sp>
    </p:spTree>
    <p:extLst>
      <p:ext uri="{BB962C8B-B14F-4D97-AF65-F5344CB8AC3E}">
        <p14:creationId xmlns:p14="http://schemas.microsoft.com/office/powerpoint/2010/main" val="31592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Idea??</a:t>
            </a:r>
          </a:p>
        </p:txBody>
      </p:sp>
      <p:sp>
        <p:nvSpPr>
          <p:cNvPr id="3" name="Content Placeholder 2"/>
          <p:cNvSpPr>
            <a:spLocks noGrp="1"/>
          </p:cNvSpPr>
          <p:nvPr>
            <p:ph idx="1"/>
          </p:nvPr>
        </p:nvSpPr>
        <p:spPr/>
        <p:txBody>
          <a:bodyPr/>
          <a:lstStyle/>
          <a:p>
            <a:r>
              <a:rPr lang="en-US" dirty="0"/>
              <a:t>Conventional Data saving in ancient times?</a:t>
            </a:r>
          </a:p>
          <a:p>
            <a:r>
              <a:rPr lang="en-US" dirty="0"/>
              <a:t>What is a Database?</a:t>
            </a:r>
          </a:p>
          <a:p>
            <a:r>
              <a:rPr lang="en-US" dirty="0"/>
              <a:t>What is DBMS?</a:t>
            </a:r>
          </a:p>
          <a:p>
            <a:r>
              <a:rPr lang="en-US" dirty="0"/>
              <a:t>Name some DBMSs?</a:t>
            </a:r>
          </a:p>
          <a:p>
            <a:r>
              <a:rPr lang="en-US" dirty="0"/>
              <a:t>Why is Database used?</a:t>
            </a:r>
          </a:p>
          <a:p>
            <a:endParaRPr lang="en-US" dirty="0"/>
          </a:p>
        </p:txBody>
      </p:sp>
    </p:spTree>
    <p:extLst>
      <p:ext uri="{BB962C8B-B14F-4D97-AF65-F5344CB8AC3E}">
        <p14:creationId xmlns:p14="http://schemas.microsoft.com/office/powerpoint/2010/main" val="2223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DATABASE</a:t>
            </a:r>
          </a:p>
          <a:p>
            <a:r>
              <a:rPr lang="en-US" dirty="0"/>
              <a:t>“Collection of inter-related data in an organized manner”</a:t>
            </a:r>
          </a:p>
          <a:p>
            <a:r>
              <a:rPr lang="en-US" b="1" dirty="0"/>
              <a:t>DBMS</a:t>
            </a:r>
          </a:p>
          <a:p>
            <a:r>
              <a:rPr lang="en-US" dirty="0"/>
              <a:t>“A program that manages Database”</a:t>
            </a:r>
          </a:p>
          <a:p>
            <a:endParaRPr lang="en-US" dirty="0"/>
          </a:p>
        </p:txBody>
      </p:sp>
    </p:spTree>
    <p:extLst>
      <p:ext uri="{BB962C8B-B14F-4D97-AF65-F5344CB8AC3E}">
        <p14:creationId xmlns:p14="http://schemas.microsoft.com/office/powerpoint/2010/main" val="127964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29"/>
          <p:cNvSpPr>
            <a:spLocks noChangeArrowheads="1"/>
          </p:cNvSpPr>
          <p:nvPr/>
        </p:nvSpPr>
        <p:spPr bwMode="auto">
          <a:xfrm>
            <a:off x="381000" y="2880360"/>
            <a:ext cx="1981200" cy="1920240"/>
          </a:xfrm>
          <a:prstGeom prst="ellipse">
            <a:avLst/>
          </a:prstGeom>
          <a:solidFill>
            <a:srgbClr val="FFFFFF"/>
          </a:solidFill>
          <a:ln w="2540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DBMS</a:t>
            </a:r>
            <a:endParaRPr kumimoji="0" lang="en-US" sz="2800" b="1" i="0" u="none" strike="noStrike" cap="none" normalizeH="0" baseline="0" dirty="0">
              <a:ln>
                <a:noFill/>
              </a:ln>
              <a:solidFill>
                <a:srgbClr val="4F81BD"/>
              </a:solidFill>
              <a:effectLst/>
              <a:latin typeface="Cambria"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Eg</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Sql</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Server,Oracke,My</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sql,DB2</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8" name="AutoShape 28"/>
          <p:cNvSpPr>
            <a:spLocks noChangeArrowheads="1"/>
          </p:cNvSpPr>
          <p:nvPr/>
        </p:nvSpPr>
        <p:spPr bwMode="auto">
          <a:xfrm>
            <a:off x="3232888" y="2395853"/>
            <a:ext cx="2103120" cy="74580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ea typeface="Calibri" pitchFamily="34" charset="0"/>
                <a:cs typeface="Times New Roman" pitchFamily="18" charset="0"/>
              </a:rPr>
              <a:t>STORES</a:t>
            </a:r>
            <a:endParaRPr kumimoji="0" lang="en-US" sz="4000" b="0" i="0" u="none" strike="noStrike" cap="none" normalizeH="0" baseline="0">
              <a:ln>
                <a:noFill/>
              </a:ln>
              <a:solidFill>
                <a:schemeClr val="tx1"/>
              </a:solidFill>
              <a:effectLst/>
              <a:latin typeface="Arial" pitchFamily="34" charset="0"/>
              <a:cs typeface="Arial" pitchFamily="34" charset="0"/>
            </a:endParaRPr>
          </a:p>
        </p:txBody>
      </p:sp>
      <p:sp>
        <p:nvSpPr>
          <p:cNvPr id="19" name="AutoShape 27"/>
          <p:cNvSpPr>
            <a:spLocks noChangeArrowheads="1"/>
          </p:cNvSpPr>
          <p:nvPr/>
        </p:nvSpPr>
        <p:spPr bwMode="auto">
          <a:xfrm>
            <a:off x="3320761" y="3602831"/>
            <a:ext cx="2103120" cy="62769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alibri" pitchFamily="34" charset="0"/>
                <a:ea typeface="Calibri" pitchFamily="34" charset="0"/>
                <a:cs typeface="Times New Roman" pitchFamily="18" charset="0"/>
              </a:rPr>
              <a:t>RETREIVES</a:t>
            </a:r>
            <a:endParaRPr kumimoji="0" lang="en-US" sz="4800" b="0" i="0" u="none" strike="noStrike" cap="none" normalizeH="0" baseline="0">
              <a:ln>
                <a:noFill/>
              </a:ln>
              <a:solidFill>
                <a:schemeClr val="tx1"/>
              </a:solidFill>
              <a:effectLst/>
              <a:latin typeface="Arial" pitchFamily="34" charset="0"/>
              <a:cs typeface="Arial" pitchFamily="34" charset="0"/>
            </a:endParaRPr>
          </a:p>
        </p:txBody>
      </p:sp>
      <p:sp>
        <p:nvSpPr>
          <p:cNvPr id="20" name="AutoShape 26"/>
          <p:cNvSpPr>
            <a:spLocks noChangeArrowheads="1"/>
          </p:cNvSpPr>
          <p:nvPr/>
        </p:nvSpPr>
        <p:spPr bwMode="auto">
          <a:xfrm>
            <a:off x="3352800" y="4702549"/>
            <a:ext cx="2103120" cy="93757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a:ln>
                  <a:noFill/>
                </a:ln>
                <a:solidFill>
                  <a:schemeClr val="tx1"/>
                </a:solidFill>
                <a:effectLst/>
                <a:latin typeface="Calibri" pitchFamily="34" charset="0"/>
                <a:ea typeface="Calibri" pitchFamily="34" charset="0"/>
                <a:cs typeface="Times New Roman" pitchFamily="18" charset="0"/>
              </a:rPr>
              <a:t>MODIFIES</a:t>
            </a:r>
            <a:endParaRPr kumimoji="0" lang="en-US" sz="4000" b="0" i="0" u="none" strike="noStrike" cap="none" normalizeH="0" baseline="0">
              <a:ln>
                <a:noFill/>
              </a:ln>
              <a:solidFill>
                <a:schemeClr val="tx1"/>
              </a:solidFill>
              <a:effectLst/>
              <a:latin typeface="Arial" pitchFamily="34" charset="0"/>
              <a:cs typeface="Arial" pitchFamily="34" charset="0"/>
            </a:endParaRPr>
          </a:p>
        </p:txBody>
      </p:sp>
      <p:sp>
        <p:nvSpPr>
          <p:cNvPr id="21" name="AutoShape 25"/>
          <p:cNvSpPr>
            <a:spLocks noChangeArrowheads="1"/>
          </p:cNvSpPr>
          <p:nvPr/>
        </p:nvSpPr>
        <p:spPr bwMode="auto">
          <a:xfrm>
            <a:off x="6583680" y="2956560"/>
            <a:ext cx="1798320" cy="1920240"/>
          </a:xfrm>
          <a:prstGeom prst="flowChartMagneticDisk">
            <a:avLst/>
          </a:prstGeom>
          <a:solidFill>
            <a:srgbClr val="FFFFFF"/>
          </a:solidFill>
          <a:ln w="317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DB</a:t>
            </a:r>
            <a:endParaRPr kumimoji="0" lang="en-US" sz="2800" b="1" i="0" u="none" strike="noStrike" cap="none" normalizeH="0" baseline="0" dirty="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2" name="AutoShape 24"/>
          <p:cNvSpPr>
            <a:spLocks noChangeShapeType="1"/>
          </p:cNvSpPr>
          <p:nvPr/>
        </p:nvSpPr>
        <p:spPr bwMode="auto">
          <a:xfrm flipV="1">
            <a:off x="2484119" y="2956559"/>
            <a:ext cx="748769" cy="55340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3" name="AutoShape 23"/>
          <p:cNvSpPr>
            <a:spLocks noChangeShapeType="1"/>
          </p:cNvSpPr>
          <p:nvPr/>
        </p:nvSpPr>
        <p:spPr bwMode="auto">
          <a:xfrm flipH="1">
            <a:off x="2484117" y="3870959"/>
            <a:ext cx="836643" cy="457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4" name="AutoShape 22"/>
          <p:cNvSpPr>
            <a:spLocks noChangeShapeType="1"/>
          </p:cNvSpPr>
          <p:nvPr/>
        </p:nvSpPr>
        <p:spPr bwMode="auto">
          <a:xfrm>
            <a:off x="2438225" y="4230528"/>
            <a:ext cx="882536" cy="6462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5" name="AutoShape 21"/>
          <p:cNvSpPr>
            <a:spLocks noChangeShapeType="1"/>
          </p:cNvSpPr>
          <p:nvPr/>
        </p:nvSpPr>
        <p:spPr bwMode="auto">
          <a:xfrm>
            <a:off x="5336008" y="2823915"/>
            <a:ext cx="1140992" cy="6860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6" name="AutoShape 20"/>
          <p:cNvSpPr>
            <a:spLocks noChangeShapeType="1"/>
          </p:cNvSpPr>
          <p:nvPr/>
        </p:nvSpPr>
        <p:spPr bwMode="auto">
          <a:xfrm flipH="1">
            <a:off x="5455920" y="3840480"/>
            <a:ext cx="1127760" cy="457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7" name="AutoShape 19"/>
          <p:cNvSpPr>
            <a:spLocks noChangeShapeType="1"/>
          </p:cNvSpPr>
          <p:nvPr/>
        </p:nvSpPr>
        <p:spPr bwMode="auto">
          <a:xfrm flipH="1">
            <a:off x="5532120" y="4470082"/>
            <a:ext cx="1021080" cy="70125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8" name="Rectangle 30"/>
          <p:cNvSpPr>
            <a:spLocks noChangeArrowheads="1"/>
          </p:cNvSpPr>
          <p:nvPr/>
        </p:nvSpPr>
        <p:spPr bwMode="auto">
          <a:xfrm>
            <a:off x="1053276" y="609600"/>
            <a:ext cx="2192844" cy="117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Role of DBMS</a:t>
            </a:r>
            <a:endParaRPr kumimoji="0" lang="en-US" sz="2800" b="1" i="0" u="none" strike="noStrike" cap="none" normalizeH="0" baseline="0" dirty="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36"/>
          <p:cNvSpPr>
            <a:spLocks noChangeArrowheads="1"/>
          </p:cNvSpPr>
          <p:nvPr/>
        </p:nvSpPr>
        <p:spPr bwMode="auto">
          <a:xfrm>
            <a:off x="1447800" y="2823916"/>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4633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a:t>
            </a:r>
          </a:p>
        </p:txBody>
      </p:sp>
      <p:sp>
        <p:nvSpPr>
          <p:cNvPr id="3" name="Content Placeholder 2"/>
          <p:cNvSpPr>
            <a:spLocks noGrp="1"/>
          </p:cNvSpPr>
          <p:nvPr>
            <p:ph idx="1"/>
          </p:nvPr>
        </p:nvSpPr>
        <p:spPr/>
        <p:txBody>
          <a:bodyPr/>
          <a:lstStyle/>
          <a:p>
            <a:endParaRPr lang="en-US" b="1" dirty="0" smtClean="0"/>
          </a:p>
          <a:p>
            <a:endParaRPr lang="en-US" b="1" dirty="0"/>
          </a:p>
          <a:p>
            <a:r>
              <a:rPr lang="en-US" b="1" dirty="0" smtClean="0"/>
              <a:t>What </a:t>
            </a:r>
            <a:r>
              <a:rPr lang="en-US" b="1" dirty="0"/>
              <a:t>is a Relational Database?</a:t>
            </a:r>
            <a:endParaRPr lang="en-US" dirty="0"/>
          </a:p>
          <a:p>
            <a:pPr lvl="1"/>
            <a:r>
              <a:rPr lang="en-US" dirty="0"/>
              <a:t>“Collection of relations (tables) or 2-dimensional Tables”</a:t>
            </a:r>
          </a:p>
          <a:p>
            <a:endParaRPr lang="en-US" dirty="0"/>
          </a:p>
        </p:txBody>
      </p:sp>
    </p:spTree>
    <p:extLst>
      <p:ext uri="{BB962C8B-B14F-4D97-AF65-F5344CB8AC3E}">
        <p14:creationId xmlns:p14="http://schemas.microsoft.com/office/powerpoint/2010/main" val="3333554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604</TotalTime>
  <Words>1363</Words>
  <Application>Microsoft Office PowerPoint</Application>
  <PresentationFormat>On-screen Show (4:3)</PresentationFormat>
  <Paragraphs>277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Cambria</vt:lpstr>
      <vt:lpstr>Times New Roman</vt:lpstr>
      <vt:lpstr>Adjacency</vt:lpstr>
      <vt:lpstr>Database System</vt:lpstr>
      <vt:lpstr>      Who Am I?</vt:lpstr>
      <vt:lpstr>Tentative Grading Scheme (May Vary)</vt:lpstr>
      <vt:lpstr>Contacting me</vt:lpstr>
      <vt:lpstr>Introduction</vt:lpstr>
      <vt:lpstr>Any Idea??</vt:lpstr>
      <vt:lpstr>PowerPoint Presentation</vt:lpstr>
      <vt:lpstr>PowerPoint Presentation</vt:lpstr>
      <vt:lpstr>RDB</vt:lpstr>
      <vt:lpstr>Key Points</vt:lpstr>
      <vt:lpstr>PowerPoint Presentation</vt:lpstr>
      <vt:lpstr>Schema</vt:lpstr>
      <vt:lpstr>What is SQL?</vt:lpstr>
      <vt:lpstr>PowerPoint Presentation</vt:lpstr>
      <vt:lpstr>SQL (Continued..)</vt:lpstr>
      <vt:lpstr>PL/SQL</vt:lpstr>
      <vt:lpstr>SQL Categories/Classification</vt:lpstr>
      <vt:lpstr>SQL (DQL) Syntax</vt:lpstr>
      <vt:lpstr>Null Values</vt:lpstr>
      <vt:lpstr>Conditions in SQL</vt:lpstr>
      <vt:lpstr>Arithmetic Precedence</vt:lpstr>
      <vt:lpstr>PowerPoint Presentation</vt:lpstr>
      <vt:lpstr>PowerPoint Presentation</vt:lpstr>
      <vt:lpstr>PowerPoint Presentation</vt:lpstr>
      <vt:lpstr>PowerPoint Presentation</vt:lpstr>
      <vt:lpstr>Simple Schema</vt:lpstr>
      <vt:lpstr>Schema </vt:lpstr>
      <vt:lpstr>Step 1</vt:lpstr>
      <vt:lpstr>Step 2 </vt:lpstr>
      <vt:lpstr>Step 3</vt:lpstr>
      <vt:lpstr>Step 4</vt:lpstr>
      <vt:lpstr>Step 5</vt:lpstr>
      <vt:lpstr>Step 6</vt:lpstr>
      <vt:lpstr>Step 7</vt:lpstr>
      <vt:lpstr>Step 8</vt:lpstr>
      <vt:lpstr>Step 9</vt:lpstr>
      <vt:lpstr>Step 10</vt:lpstr>
      <vt:lpstr>Step 11 </vt:lpstr>
      <vt:lpstr>Step 12</vt:lpstr>
      <vt:lpstr>Step 13</vt:lpstr>
      <vt:lpstr>Exercises: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MzB</dc:creator>
  <cp:lastModifiedBy>basit jasani</cp:lastModifiedBy>
  <cp:revision>40</cp:revision>
  <dcterms:created xsi:type="dcterms:W3CDTF">2006-08-16T00:00:00Z</dcterms:created>
  <dcterms:modified xsi:type="dcterms:W3CDTF">2017-08-11T04:35:23Z</dcterms:modified>
</cp:coreProperties>
</file>