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1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2D696-6966-404D-859B-B49D40EE8135}" type="datetimeFigureOut">
              <a:rPr lang="en-US" smtClean="0"/>
              <a:pPr/>
              <a:t>11/12/2017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2D994B-5217-401E-9FF2-4ED3D7735682}" type="slidenum">
              <a:rPr lang="en-US" smtClean="0"/>
              <a:pPr/>
              <a:t>‹#›</a:t>
            </a:fld>
            <a:endParaRPr lang="en-US"/>
          </a:p>
        </p:txBody>
      </p:sp>
    </p:spTree>
    <p:extLst>
      <p:ext uri="{BB962C8B-B14F-4D97-AF65-F5344CB8AC3E}">
        <p14:creationId xmlns:p14="http://schemas.microsoft.com/office/powerpoint/2010/main" val="5523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11/12/2017</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11/12/2017</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Systems</a:t>
            </a:r>
          </a:p>
        </p:txBody>
      </p:sp>
      <p:sp>
        <p:nvSpPr>
          <p:cNvPr id="3" name="Subtitle 2"/>
          <p:cNvSpPr>
            <a:spLocks noGrp="1"/>
          </p:cNvSpPr>
          <p:nvPr>
            <p:ph type="subTitle" idx="1"/>
          </p:nvPr>
        </p:nvSpPr>
        <p:spPr/>
        <p:txBody>
          <a:bodyPr/>
          <a:lstStyle/>
          <a:p>
            <a:r>
              <a:rPr lang="en-US" dirty="0"/>
              <a:t>Lab </a:t>
            </a:r>
            <a:r>
              <a:rPr lang="en-US" dirty="0" smtClean="0"/>
              <a:t>11</a:t>
            </a:r>
            <a:endParaRPr lang="en-US" dirty="0"/>
          </a:p>
          <a:p>
            <a:r>
              <a:rPr lang="en-US" dirty="0" err="1" smtClean="0"/>
              <a:t>MangoDB</a:t>
            </a:r>
            <a:endParaRPr lang="en-US" dirty="0"/>
          </a:p>
        </p:txBody>
      </p:sp>
    </p:spTree>
    <p:extLst>
      <p:ext uri="{BB962C8B-B14F-4D97-AF65-F5344CB8AC3E}">
        <p14:creationId xmlns:p14="http://schemas.microsoft.com/office/powerpoint/2010/main" val="2620784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3669768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Successful</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3182942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3730954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Already made DB</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2025016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in DB</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66258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DB.help</a:t>
            </a:r>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1416120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DB.stats</a:t>
            </a:r>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934760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620000" cy="1143000"/>
          </a:xfrm>
        </p:spPr>
        <p:txBody>
          <a:bodyPr/>
          <a:lstStyle/>
          <a:p>
            <a:r>
              <a:rPr lang="en-US" dirty="0"/>
              <a:t>Some considerations while designing Schema in MongoDB</a:t>
            </a:r>
            <a:br>
              <a:rPr lang="en-US" dirty="0"/>
            </a:br>
            <a:endParaRPr lang="en-US" dirty="0"/>
          </a:p>
        </p:txBody>
      </p:sp>
      <p:sp>
        <p:nvSpPr>
          <p:cNvPr id="3" name="Content Placeholder 2"/>
          <p:cNvSpPr>
            <a:spLocks noGrp="1"/>
          </p:cNvSpPr>
          <p:nvPr>
            <p:ph idx="1"/>
          </p:nvPr>
        </p:nvSpPr>
        <p:spPr>
          <a:xfrm>
            <a:off x="457200" y="1905000"/>
            <a:ext cx="7620000" cy="4495800"/>
          </a:xfrm>
        </p:spPr>
        <p:txBody>
          <a:bodyPr/>
          <a:lstStyle/>
          <a:p>
            <a:r>
              <a:rPr lang="en-US" dirty="0"/>
              <a:t>Design your schema according to user requirements.</a:t>
            </a:r>
          </a:p>
          <a:p>
            <a:r>
              <a:rPr lang="en-US" dirty="0"/>
              <a:t>Combine objects into one document if you will use them together. Otherwise separate them (but make sure there should not be need of joins).</a:t>
            </a:r>
          </a:p>
          <a:p>
            <a:r>
              <a:rPr lang="en-US" dirty="0"/>
              <a:t>Duplicate the data (but limited) because disk space is cheap as compare to compute time.</a:t>
            </a:r>
          </a:p>
          <a:p>
            <a:r>
              <a:rPr lang="en-US" dirty="0"/>
              <a:t>Do joins while write, not on read.</a:t>
            </a:r>
          </a:p>
          <a:p>
            <a:r>
              <a:rPr lang="en-US" dirty="0"/>
              <a:t>Optimize your schema for most frequent use cases.</a:t>
            </a:r>
          </a:p>
          <a:p>
            <a:r>
              <a:rPr lang="en-US" dirty="0"/>
              <a:t>Do complex aggregation in the schema.</a:t>
            </a:r>
          </a:p>
          <a:p>
            <a:endParaRPr lang="en-US" dirty="0"/>
          </a:p>
        </p:txBody>
      </p:sp>
    </p:spTree>
    <p:extLst>
      <p:ext uri="{BB962C8B-B14F-4D97-AF65-F5344CB8AC3E}">
        <p14:creationId xmlns:p14="http://schemas.microsoft.com/office/powerpoint/2010/main" val="2144290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Suppose a client needs a database design for his blog/website and see the differences between RDBMS and MongoDB schema design. Website has the following requirements</a:t>
            </a:r>
            <a:r>
              <a:rPr lang="en-US" dirty="0" smtClean="0"/>
              <a:t>.</a:t>
            </a:r>
          </a:p>
          <a:p>
            <a:endParaRPr lang="en-US" dirty="0"/>
          </a:p>
          <a:p>
            <a:pPr marL="571500" indent="-457200">
              <a:buFont typeface="+mj-lt"/>
              <a:buAutoNum type="arabicPeriod"/>
            </a:pPr>
            <a:r>
              <a:rPr lang="en-US" dirty="0"/>
              <a:t>Every post has the unique title, description and </a:t>
            </a:r>
            <a:r>
              <a:rPr lang="en-US" dirty="0" err="1"/>
              <a:t>url</a:t>
            </a:r>
            <a:r>
              <a:rPr lang="en-US" dirty="0"/>
              <a:t>.</a:t>
            </a:r>
          </a:p>
          <a:p>
            <a:pPr marL="571500" indent="-457200">
              <a:buFont typeface="+mj-lt"/>
              <a:buAutoNum type="arabicPeriod"/>
            </a:pPr>
            <a:r>
              <a:rPr lang="en-US" dirty="0"/>
              <a:t>Every post can have one or more tags.</a:t>
            </a:r>
          </a:p>
          <a:p>
            <a:pPr marL="571500" indent="-457200">
              <a:buFont typeface="+mj-lt"/>
              <a:buAutoNum type="arabicPeriod"/>
            </a:pPr>
            <a:r>
              <a:rPr lang="en-US" dirty="0"/>
              <a:t>Every post has the name of its publisher and total number of likes.</a:t>
            </a:r>
          </a:p>
          <a:p>
            <a:pPr marL="571500" indent="-457200">
              <a:buFont typeface="+mj-lt"/>
              <a:buAutoNum type="arabicPeriod"/>
            </a:pPr>
            <a:r>
              <a:rPr lang="en-US" dirty="0"/>
              <a:t>Every post has comments given by users along with their name, message, data-time and likes.</a:t>
            </a:r>
          </a:p>
          <a:p>
            <a:pPr marL="571500" indent="-457200">
              <a:buFont typeface="+mj-lt"/>
              <a:buAutoNum type="arabicPeriod"/>
            </a:pPr>
            <a:r>
              <a:rPr lang="en-US" dirty="0"/>
              <a:t>On each post, there can be zero or more comments.</a:t>
            </a:r>
          </a:p>
          <a:p>
            <a:endParaRPr lang="en-US" dirty="0"/>
          </a:p>
        </p:txBody>
      </p:sp>
    </p:spTree>
    <p:extLst>
      <p:ext uri="{BB962C8B-B14F-4D97-AF65-F5344CB8AC3E}">
        <p14:creationId xmlns:p14="http://schemas.microsoft.com/office/powerpoint/2010/main" val="849579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lstStyle/>
          <a:p>
            <a:r>
              <a:rPr lang="en-US" dirty="0"/>
              <a:t>In RDBMS schema, design for above requirements will have minimum three tables</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1219200" y="2895600"/>
            <a:ext cx="5943600" cy="2590800"/>
          </a:xfrm>
          <a:prstGeom prst="rect">
            <a:avLst/>
          </a:prstGeom>
        </p:spPr>
      </p:pic>
    </p:spTree>
    <p:extLst>
      <p:ext uri="{BB962C8B-B14F-4D97-AF65-F5344CB8AC3E}">
        <p14:creationId xmlns:p14="http://schemas.microsoft.com/office/powerpoint/2010/main" val="286244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marL="114300" indent="0">
              <a:buNone/>
            </a:pPr>
            <a:endParaRPr lang="en-US" dirty="0"/>
          </a:p>
          <a:p>
            <a:r>
              <a:rPr lang="en-US" dirty="0" smtClean="0"/>
              <a:t>MongoDB </a:t>
            </a:r>
            <a:r>
              <a:rPr lang="en-US" dirty="0"/>
              <a:t>is an open-source document database and leading NoSQL database. MongoDB is written in C++. This </a:t>
            </a:r>
            <a:r>
              <a:rPr lang="en-US" dirty="0" smtClean="0"/>
              <a:t>manual </a:t>
            </a:r>
            <a:r>
              <a:rPr lang="en-US" dirty="0"/>
              <a:t>will give you great understanding on MongoDB concepts needed to create and deploy a highly scalable and performance-oriented database</a:t>
            </a:r>
            <a:r>
              <a:rPr lang="en-US" dirty="0" smtClean="0"/>
              <a:t>.</a:t>
            </a:r>
          </a:p>
          <a:p>
            <a:endParaRPr lang="en-US" dirty="0"/>
          </a:p>
          <a:p>
            <a:r>
              <a:rPr lang="en-US" dirty="0"/>
              <a:t>MongoDB is a cross-platform, document oriented database that provides, high performance, high availability, and easy scalability. MongoDB works on concept of collection and document.</a:t>
            </a:r>
          </a:p>
        </p:txBody>
      </p:sp>
    </p:spTree>
    <p:extLst>
      <p:ext uri="{BB962C8B-B14F-4D97-AF65-F5344CB8AC3E}">
        <p14:creationId xmlns:p14="http://schemas.microsoft.com/office/powerpoint/2010/main" val="3400984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a:t>While in MongoDB schema, design will have one collection post and the following structure </a:t>
            </a:r>
            <a:r>
              <a:rPr lang="en-US" dirty="0" smtClean="0"/>
              <a:t>−</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So while showing the data, in RDBMS you need to join three tables and in MongoDB, data will be shown from one collection only.</a:t>
            </a:r>
          </a:p>
        </p:txBody>
      </p:sp>
      <p:pic>
        <p:nvPicPr>
          <p:cNvPr id="6" name="Picture 5"/>
          <p:cNvPicPr>
            <a:picLocks noChangeAspect="1"/>
          </p:cNvPicPr>
          <p:nvPr/>
        </p:nvPicPr>
        <p:blipFill>
          <a:blip r:embed="rId2"/>
          <a:stretch>
            <a:fillRect/>
          </a:stretch>
        </p:blipFill>
        <p:spPr>
          <a:xfrm>
            <a:off x="2971800" y="2362200"/>
            <a:ext cx="2286000" cy="2843561"/>
          </a:xfrm>
          <a:prstGeom prst="rect">
            <a:avLst/>
          </a:prstGeom>
        </p:spPr>
      </p:pic>
    </p:spTree>
    <p:extLst>
      <p:ext uri="{BB962C8B-B14F-4D97-AF65-F5344CB8AC3E}">
        <p14:creationId xmlns:p14="http://schemas.microsoft.com/office/powerpoint/2010/main" val="59687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620000" cy="868362"/>
          </a:xfrm>
        </p:spPr>
        <p:txBody>
          <a:bodyPr/>
          <a:lstStyle/>
          <a:p>
            <a:r>
              <a:rPr lang="en-US" dirty="0"/>
              <a:t>MongoDB - Create Database</a:t>
            </a:r>
            <a:br>
              <a:rPr lang="en-US" dirty="0"/>
            </a:br>
            <a:endParaRPr lang="en-US" dirty="0"/>
          </a:p>
        </p:txBody>
      </p:sp>
      <p:sp>
        <p:nvSpPr>
          <p:cNvPr id="3" name="Content Placeholder 2"/>
          <p:cNvSpPr>
            <a:spLocks noGrp="1"/>
          </p:cNvSpPr>
          <p:nvPr>
            <p:ph idx="1"/>
          </p:nvPr>
        </p:nvSpPr>
        <p:spPr/>
        <p:txBody>
          <a:bodyPr/>
          <a:lstStyle/>
          <a:p>
            <a:r>
              <a:rPr lang="en-US" sz="3000" b="1" dirty="0"/>
              <a:t>The use Command</a:t>
            </a:r>
          </a:p>
          <a:p>
            <a:pPr marL="114300" indent="0">
              <a:buNone/>
            </a:pPr>
            <a:endParaRPr lang="en-US" sz="3000" b="1" dirty="0" smtClean="0"/>
          </a:p>
          <a:p>
            <a:pPr marL="114300" indent="0">
              <a:buNone/>
            </a:pPr>
            <a:r>
              <a:rPr lang="en-US" dirty="0"/>
              <a:t>MongoDB </a:t>
            </a:r>
            <a:r>
              <a:rPr lang="en-US" b="1" dirty="0"/>
              <a:t>use DATABASE_NAME</a:t>
            </a:r>
            <a:r>
              <a:rPr lang="en-US" dirty="0"/>
              <a:t> is used to create database. The command will create a new database if it doesn't exist, otherwise it will return the existing database</a:t>
            </a:r>
            <a:r>
              <a:rPr lang="en-US" dirty="0" smtClean="0"/>
              <a:t>.</a:t>
            </a:r>
          </a:p>
          <a:p>
            <a:pPr marL="114300" indent="0">
              <a:buNone/>
            </a:pPr>
            <a:endParaRPr lang="en-US" sz="3000" b="1" dirty="0"/>
          </a:p>
          <a:p>
            <a:r>
              <a:rPr lang="en-US" sz="3000" b="1" dirty="0"/>
              <a:t>Syntax</a:t>
            </a:r>
          </a:p>
          <a:p>
            <a:pPr marL="114300" indent="0">
              <a:buNone/>
            </a:pPr>
            <a:endParaRPr lang="en-US" dirty="0" smtClean="0"/>
          </a:p>
          <a:p>
            <a:pPr marL="114300" indent="0">
              <a:buNone/>
            </a:pPr>
            <a:r>
              <a:rPr lang="en-US" dirty="0" smtClean="0"/>
              <a:t>Basic </a:t>
            </a:r>
            <a:r>
              <a:rPr lang="en-US" dirty="0"/>
              <a:t>syntax of </a:t>
            </a:r>
            <a:r>
              <a:rPr lang="en-US" b="1" dirty="0"/>
              <a:t>use DATABASE</a:t>
            </a:r>
            <a:r>
              <a:rPr lang="en-US" dirty="0"/>
              <a:t> statement is as follows </a:t>
            </a:r>
            <a:r>
              <a:rPr lang="en-US" dirty="0" smtClean="0"/>
              <a:t>−</a:t>
            </a:r>
          </a:p>
          <a:p>
            <a:pPr marL="114300" indent="0">
              <a:buNone/>
            </a:pPr>
            <a:r>
              <a:rPr lang="en-US" dirty="0"/>
              <a:t>use DATABASE_NAME</a:t>
            </a:r>
          </a:p>
          <a:p>
            <a:pPr marL="114300" indent="0">
              <a:buNone/>
            </a:pPr>
            <a:endParaRPr lang="en-US" sz="3000" b="1" dirty="0" smtClean="0"/>
          </a:p>
          <a:p>
            <a:pPr marL="114300" indent="0">
              <a:buNone/>
            </a:pPr>
            <a:endParaRPr lang="en-US" b="1" dirty="0"/>
          </a:p>
          <a:p>
            <a:endParaRPr lang="en-US" dirty="0"/>
          </a:p>
        </p:txBody>
      </p:sp>
    </p:spTree>
    <p:extLst>
      <p:ext uri="{BB962C8B-B14F-4D97-AF65-F5344CB8AC3E}">
        <p14:creationId xmlns:p14="http://schemas.microsoft.com/office/powerpoint/2010/main" val="2362208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329135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show </a:t>
            </a:r>
            <a:r>
              <a:rPr lang="en-US" dirty="0" err="1" smtClean="0"/>
              <a:t>dbs</a:t>
            </a:r>
            <a:endParaRPr lang="en-US" dirty="0"/>
          </a:p>
        </p:txBody>
      </p:sp>
      <p:sp>
        <p:nvSpPr>
          <p:cNvPr id="3" name="Content Placeholder 2"/>
          <p:cNvSpPr>
            <a:spLocks noGrp="1"/>
          </p:cNvSpPr>
          <p:nvPr>
            <p:ph idx="1"/>
          </p:nvPr>
        </p:nvSpPr>
        <p:spPr/>
        <p:txBody>
          <a:bodyPr/>
          <a:lstStyle/>
          <a:p>
            <a:r>
              <a:rPr lang="en-US" dirty="0"/>
              <a:t>If you want to check your databases list, use the command </a:t>
            </a:r>
            <a:r>
              <a:rPr lang="en-US" b="1" dirty="0"/>
              <a:t>show dbs</a:t>
            </a:r>
            <a:r>
              <a:rPr lang="en-US" dirty="0" smtClean="0"/>
              <a:t>.</a:t>
            </a:r>
          </a:p>
          <a:p>
            <a:endParaRPr lang="en-US" dirty="0"/>
          </a:p>
          <a:p>
            <a:endParaRPr lang="en-US" dirty="0" smtClean="0"/>
          </a:p>
          <a:p>
            <a:endParaRPr lang="en-US" dirty="0"/>
          </a:p>
          <a:p>
            <a:r>
              <a:rPr lang="en-US" dirty="0"/>
              <a:t>Your created database (</a:t>
            </a:r>
            <a:r>
              <a:rPr lang="en-US" dirty="0" err="1" smtClean="0"/>
              <a:t>myfirstdb</a:t>
            </a:r>
            <a:r>
              <a:rPr lang="en-US" dirty="0" smtClean="0"/>
              <a:t>) </a:t>
            </a:r>
            <a:r>
              <a:rPr lang="en-US" dirty="0"/>
              <a:t>is not present in list. To display database, you need to insert at least one document into it</a:t>
            </a:r>
            <a:r>
              <a:rPr lang="en-US" dirty="0" smtClean="0"/>
              <a:t>.</a:t>
            </a:r>
          </a:p>
          <a:p>
            <a:endParaRPr lang="en-US" dirty="0"/>
          </a:p>
          <a:p>
            <a:pPr marL="114300" indent="0">
              <a:buNone/>
            </a:pPr>
            <a:r>
              <a:rPr lang="en-US" dirty="0"/>
              <a:t>&gt; </a:t>
            </a:r>
            <a:r>
              <a:rPr lang="en-US" dirty="0" err="1"/>
              <a:t>db.movie.insert</a:t>
            </a:r>
            <a:r>
              <a:rPr lang="en-US" dirty="0"/>
              <a:t>({"</a:t>
            </a:r>
            <a:r>
              <a:rPr lang="en-US" dirty="0" err="1"/>
              <a:t>name":"basit</a:t>
            </a:r>
            <a:r>
              <a:rPr lang="en-US" dirty="0"/>
              <a:t>"})</a:t>
            </a:r>
          </a:p>
          <a:p>
            <a:pPr marL="114300" indent="0">
              <a:buNone/>
            </a:pPr>
            <a:r>
              <a:rPr lang="en-US" dirty="0" err="1"/>
              <a:t>WriteResult</a:t>
            </a:r>
            <a:r>
              <a:rPr lang="en-US" dirty="0"/>
              <a:t>({ "</a:t>
            </a:r>
            <a:r>
              <a:rPr lang="en-US" dirty="0" err="1"/>
              <a:t>nInserted</a:t>
            </a:r>
            <a:r>
              <a:rPr lang="en-US" dirty="0"/>
              <a:t>" : 1 })</a:t>
            </a:r>
          </a:p>
        </p:txBody>
      </p:sp>
      <p:pic>
        <p:nvPicPr>
          <p:cNvPr id="4" name="Picture 3"/>
          <p:cNvPicPr>
            <a:picLocks noChangeAspect="1"/>
          </p:cNvPicPr>
          <p:nvPr/>
        </p:nvPicPr>
        <p:blipFill>
          <a:blip r:embed="rId2"/>
          <a:stretch>
            <a:fillRect/>
          </a:stretch>
        </p:blipFill>
        <p:spPr>
          <a:xfrm>
            <a:off x="914400" y="2667000"/>
            <a:ext cx="1381125" cy="723900"/>
          </a:xfrm>
          <a:prstGeom prst="rect">
            <a:avLst/>
          </a:prstGeom>
        </p:spPr>
      </p:pic>
    </p:spTree>
    <p:extLst>
      <p:ext uri="{BB962C8B-B14F-4D97-AF65-F5344CB8AC3E}">
        <p14:creationId xmlns:p14="http://schemas.microsoft.com/office/powerpoint/2010/main" val="3076382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The </a:t>
            </a:r>
            <a:r>
              <a:rPr lang="en-US" dirty="0" err="1"/>
              <a:t>dropDatabase</a:t>
            </a:r>
            <a:r>
              <a:rPr lang="en-US" dirty="0"/>
              <a:t>() Method</a:t>
            </a:r>
            <a:br>
              <a:rPr lang="en-US" dirty="0"/>
            </a:br>
            <a:endParaRPr lang="en-US" dirty="0"/>
          </a:p>
        </p:txBody>
      </p:sp>
      <p:sp>
        <p:nvSpPr>
          <p:cNvPr id="3" name="Content Placeholder 2"/>
          <p:cNvSpPr>
            <a:spLocks noGrp="1"/>
          </p:cNvSpPr>
          <p:nvPr>
            <p:ph idx="1"/>
          </p:nvPr>
        </p:nvSpPr>
        <p:spPr/>
        <p:txBody>
          <a:bodyPr/>
          <a:lstStyle/>
          <a:p>
            <a:endParaRPr lang="en-US" dirty="0" smtClean="0"/>
          </a:p>
          <a:p>
            <a:r>
              <a:rPr lang="en-US" dirty="0" smtClean="0"/>
              <a:t>MongoDB </a:t>
            </a:r>
            <a:r>
              <a:rPr lang="en-US" dirty="0" err="1"/>
              <a:t>db.dropDatabase</a:t>
            </a:r>
            <a:r>
              <a:rPr lang="en-US" dirty="0"/>
              <a:t>() command is used to drop a existing database.</a:t>
            </a:r>
          </a:p>
          <a:p>
            <a:endParaRPr lang="en-US" dirty="0"/>
          </a:p>
          <a:p>
            <a:pPr marL="114300" indent="0">
              <a:buNone/>
            </a:pPr>
            <a:r>
              <a:rPr lang="en-US" sz="3200" b="1" dirty="0" smtClean="0"/>
              <a:t>Syntax</a:t>
            </a:r>
          </a:p>
          <a:p>
            <a:pPr marL="114300" indent="0">
              <a:buNone/>
            </a:pPr>
            <a:endParaRPr lang="en-US" sz="3200" b="1" dirty="0"/>
          </a:p>
          <a:p>
            <a:r>
              <a:rPr lang="en-US" dirty="0"/>
              <a:t>Basic syntax of </a:t>
            </a:r>
            <a:r>
              <a:rPr lang="en-US" dirty="0" err="1"/>
              <a:t>dropDatabase</a:t>
            </a:r>
            <a:r>
              <a:rPr lang="en-US" dirty="0"/>
              <a:t>() command is as follows −</a:t>
            </a:r>
          </a:p>
          <a:p>
            <a:pPr marL="114300" indent="0">
              <a:buNone/>
            </a:pPr>
            <a:r>
              <a:rPr lang="en-US" dirty="0" smtClean="0"/>
              <a:t>	&gt; </a:t>
            </a:r>
            <a:r>
              <a:rPr lang="en-US" dirty="0" err="1" smtClean="0"/>
              <a:t>db.dropDatabase</a:t>
            </a:r>
            <a:r>
              <a:rPr lang="en-US" dirty="0" smtClean="0"/>
              <a:t>()</a:t>
            </a:r>
          </a:p>
          <a:p>
            <a:pPr marL="114300" indent="0">
              <a:buNone/>
            </a:pPr>
            <a:endParaRPr lang="en-US" dirty="0" smtClean="0"/>
          </a:p>
          <a:p>
            <a:pPr marL="114300" indent="0">
              <a:buNone/>
            </a:pPr>
            <a:r>
              <a:rPr lang="en-US" dirty="0"/>
              <a:t>This will delete the selected database. If you have not selected any database, then it will delete default 'test' database.</a:t>
            </a:r>
          </a:p>
        </p:txBody>
      </p:sp>
    </p:spTree>
    <p:extLst>
      <p:ext uri="{BB962C8B-B14F-4D97-AF65-F5344CB8AC3E}">
        <p14:creationId xmlns:p14="http://schemas.microsoft.com/office/powerpoint/2010/main" val="4288094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If you want to delete new database &lt;</a:t>
            </a:r>
            <a:r>
              <a:rPr lang="en-US" dirty="0" err="1"/>
              <a:t>mydb</a:t>
            </a:r>
            <a:r>
              <a:rPr lang="en-US" dirty="0"/>
              <a:t>&gt;, then </a:t>
            </a:r>
            <a:r>
              <a:rPr lang="en-US" dirty="0" err="1"/>
              <a:t>dropDatabase</a:t>
            </a:r>
            <a:r>
              <a:rPr lang="en-US" dirty="0"/>
              <a:t>() command would be as follows −</a:t>
            </a:r>
          </a:p>
          <a:p>
            <a:endParaRPr lang="en-US" dirty="0"/>
          </a:p>
          <a:p>
            <a:pPr marL="114300" indent="0">
              <a:buNone/>
            </a:pPr>
            <a:r>
              <a:rPr lang="en-US" dirty="0"/>
              <a:t>&gt;use </a:t>
            </a:r>
            <a:r>
              <a:rPr lang="en-US" dirty="0" err="1" smtClean="0"/>
              <a:t>myfirstdb</a:t>
            </a:r>
            <a:endParaRPr lang="en-US" dirty="0"/>
          </a:p>
          <a:p>
            <a:pPr marL="114300" indent="0">
              <a:buNone/>
            </a:pPr>
            <a:r>
              <a:rPr lang="en-US" dirty="0"/>
              <a:t>switched to </a:t>
            </a:r>
            <a:r>
              <a:rPr lang="en-US" dirty="0" err="1"/>
              <a:t>db</a:t>
            </a:r>
            <a:r>
              <a:rPr lang="en-US" dirty="0"/>
              <a:t> </a:t>
            </a:r>
            <a:r>
              <a:rPr lang="en-US" dirty="0" err="1"/>
              <a:t>mydb</a:t>
            </a:r>
            <a:endParaRPr lang="en-US" dirty="0"/>
          </a:p>
          <a:p>
            <a:pPr marL="114300" indent="0">
              <a:buNone/>
            </a:pPr>
            <a:r>
              <a:rPr lang="en-US" dirty="0"/>
              <a:t>&gt;</a:t>
            </a:r>
            <a:r>
              <a:rPr lang="en-US" dirty="0" err="1"/>
              <a:t>db.dropDatabase</a:t>
            </a:r>
            <a:r>
              <a:rPr lang="en-US" dirty="0"/>
              <a:t>()</a:t>
            </a:r>
          </a:p>
          <a:p>
            <a:pPr marL="114300" indent="0">
              <a:buNone/>
            </a:pPr>
            <a:r>
              <a:rPr lang="en-US" dirty="0"/>
              <a:t>&gt;{ "dropped" : "</a:t>
            </a:r>
            <a:r>
              <a:rPr lang="en-US" dirty="0" err="1" smtClean="0"/>
              <a:t>myfirstdb</a:t>
            </a:r>
            <a:r>
              <a:rPr lang="en-US" dirty="0"/>
              <a:t>", "ok" : 1 }</a:t>
            </a:r>
          </a:p>
          <a:p>
            <a:pPr marL="114300" indent="0">
              <a:buNone/>
            </a:pPr>
            <a:endParaRPr lang="en-US" dirty="0"/>
          </a:p>
          <a:p>
            <a:r>
              <a:rPr lang="en-US" dirty="0"/>
              <a:t>Now check list of databases.</a:t>
            </a:r>
          </a:p>
          <a:p>
            <a:endParaRPr lang="en-US" dirty="0"/>
          </a:p>
          <a:p>
            <a:pPr marL="114300" indent="0">
              <a:buNone/>
            </a:pPr>
            <a:r>
              <a:rPr lang="en-US" dirty="0"/>
              <a:t>&gt;show </a:t>
            </a:r>
            <a:r>
              <a:rPr lang="en-US" dirty="0" err="1"/>
              <a:t>dbs</a:t>
            </a:r>
            <a:endParaRPr lang="en-US" dirty="0"/>
          </a:p>
          <a:p>
            <a:pPr marL="114300" indent="0">
              <a:buNone/>
            </a:pPr>
            <a:r>
              <a:rPr lang="en-US" dirty="0"/>
              <a:t>local      0.78125GB</a:t>
            </a:r>
          </a:p>
          <a:p>
            <a:pPr marL="114300" indent="0">
              <a:buNone/>
            </a:pPr>
            <a:r>
              <a:rPr lang="en-US" dirty="0"/>
              <a:t>test       0.23012GB</a:t>
            </a:r>
          </a:p>
          <a:p>
            <a:pPr marL="114300" indent="0">
              <a:buNone/>
            </a:pPr>
            <a:endParaRPr lang="en-US" dirty="0"/>
          </a:p>
        </p:txBody>
      </p:sp>
    </p:spTree>
    <p:extLst>
      <p:ext uri="{BB962C8B-B14F-4D97-AF65-F5344CB8AC3E}">
        <p14:creationId xmlns:p14="http://schemas.microsoft.com/office/powerpoint/2010/main" val="3712681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createCollection</a:t>
            </a:r>
            <a:r>
              <a:rPr lang="en-US" dirty="0"/>
              <a:t>() </a:t>
            </a:r>
            <a:r>
              <a:rPr lang="en-US" dirty="0" smtClean="0"/>
              <a:t>Method</a:t>
            </a:r>
            <a:endParaRPr lang="en-US" dirty="0"/>
          </a:p>
        </p:txBody>
      </p:sp>
      <p:sp>
        <p:nvSpPr>
          <p:cNvPr id="3" name="Content Placeholder 2"/>
          <p:cNvSpPr>
            <a:spLocks noGrp="1"/>
          </p:cNvSpPr>
          <p:nvPr>
            <p:ph idx="1"/>
          </p:nvPr>
        </p:nvSpPr>
        <p:spPr/>
        <p:txBody>
          <a:bodyPr/>
          <a:lstStyle/>
          <a:p>
            <a:r>
              <a:rPr lang="en-US" dirty="0"/>
              <a:t>MongoDB </a:t>
            </a:r>
            <a:r>
              <a:rPr lang="en-US" b="1" dirty="0" err="1"/>
              <a:t>db.createCollection</a:t>
            </a:r>
            <a:r>
              <a:rPr lang="en-US" b="1" dirty="0"/>
              <a:t>(name, options)</a:t>
            </a:r>
            <a:r>
              <a:rPr lang="en-US" dirty="0"/>
              <a:t> is used to create collection</a:t>
            </a:r>
            <a:r>
              <a:rPr lang="en-US" dirty="0" smtClean="0"/>
              <a:t>.</a:t>
            </a:r>
          </a:p>
          <a:p>
            <a:endParaRPr lang="en-US" dirty="0"/>
          </a:p>
          <a:p>
            <a:pPr marL="114300" indent="0">
              <a:buNone/>
            </a:pPr>
            <a:r>
              <a:rPr lang="en-US" sz="3000" b="1" dirty="0" smtClean="0"/>
              <a:t>Syntax</a:t>
            </a:r>
            <a:endParaRPr lang="en-US" sz="3000" b="1" dirty="0"/>
          </a:p>
          <a:p>
            <a:pPr marL="114300" indent="0">
              <a:buNone/>
            </a:pPr>
            <a:r>
              <a:rPr lang="en-US" dirty="0"/>
              <a:t>Basic syntax of </a:t>
            </a:r>
            <a:r>
              <a:rPr lang="en-US" b="1" dirty="0" err="1"/>
              <a:t>createCollection</a:t>
            </a:r>
            <a:r>
              <a:rPr lang="en-US" b="1" dirty="0"/>
              <a:t>()</a:t>
            </a:r>
            <a:r>
              <a:rPr lang="en-US" dirty="0"/>
              <a:t> command is as follows </a:t>
            </a:r>
            <a:r>
              <a:rPr lang="en-US" dirty="0" smtClean="0"/>
              <a:t>−</a:t>
            </a:r>
          </a:p>
          <a:p>
            <a:pPr marL="114300" indent="0">
              <a:buNone/>
            </a:pPr>
            <a:r>
              <a:rPr lang="en-US" sz="3000" b="1" dirty="0" smtClean="0"/>
              <a:t>	</a:t>
            </a:r>
            <a:r>
              <a:rPr lang="en-US" sz="2400" dirty="0" err="1" smtClean="0"/>
              <a:t>db.createCollection</a:t>
            </a:r>
            <a:r>
              <a:rPr lang="en-US" sz="2400" dirty="0" smtClean="0"/>
              <a:t>(name</a:t>
            </a:r>
            <a:r>
              <a:rPr lang="en-US" sz="2400" dirty="0"/>
              <a:t>, options</a:t>
            </a:r>
            <a:r>
              <a:rPr lang="en-US" sz="2400" dirty="0" smtClean="0"/>
              <a:t>)</a:t>
            </a:r>
          </a:p>
          <a:p>
            <a:pPr marL="114300" indent="0">
              <a:buNone/>
            </a:pPr>
            <a:endParaRPr lang="en-US" sz="2400" dirty="0"/>
          </a:p>
          <a:p>
            <a:pPr marL="114300" indent="0" algn="just">
              <a:buNone/>
            </a:pPr>
            <a:r>
              <a:rPr lang="en-US" dirty="0"/>
              <a:t>In the command, </a:t>
            </a:r>
            <a:r>
              <a:rPr lang="en-US" b="1" dirty="0"/>
              <a:t>name</a:t>
            </a:r>
            <a:r>
              <a:rPr lang="en-US" dirty="0"/>
              <a:t> is name of collection to be created. </a:t>
            </a:r>
            <a:r>
              <a:rPr lang="en-US" b="1" dirty="0"/>
              <a:t>Options</a:t>
            </a:r>
            <a:r>
              <a:rPr lang="en-US" dirty="0"/>
              <a:t> is a document and is used to specify configuration of collection.</a:t>
            </a:r>
            <a:endParaRPr lang="en-US" sz="2400" dirty="0"/>
          </a:p>
          <a:p>
            <a:pPr marL="114300" indent="0">
              <a:buNone/>
            </a:pPr>
            <a:endParaRPr lang="en-US" dirty="0" smtClean="0"/>
          </a:p>
        </p:txBody>
      </p:sp>
    </p:spTree>
    <p:extLst>
      <p:ext uri="{BB962C8B-B14F-4D97-AF65-F5344CB8AC3E}">
        <p14:creationId xmlns:p14="http://schemas.microsoft.com/office/powerpoint/2010/main" val="2671072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66800" y="533400"/>
            <a:ext cx="6324599" cy="5867400"/>
          </a:xfrm>
          <a:prstGeom prst="rect">
            <a:avLst/>
          </a:prstGeom>
        </p:spPr>
      </p:pic>
    </p:spTree>
    <p:extLst>
      <p:ext uri="{BB962C8B-B14F-4D97-AF65-F5344CB8AC3E}">
        <p14:creationId xmlns:p14="http://schemas.microsoft.com/office/powerpoint/2010/main" val="133555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1091374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Drop Collection</a:t>
            </a:r>
            <a:br>
              <a:rPr lang="en-US" dirty="0"/>
            </a:br>
            <a:endParaRPr lang="en-US" dirty="0"/>
          </a:p>
        </p:txBody>
      </p:sp>
      <p:sp>
        <p:nvSpPr>
          <p:cNvPr id="3" name="Content Placeholder 2"/>
          <p:cNvSpPr>
            <a:spLocks noGrp="1"/>
          </p:cNvSpPr>
          <p:nvPr>
            <p:ph idx="1"/>
          </p:nvPr>
        </p:nvSpPr>
        <p:spPr/>
        <p:txBody>
          <a:bodyPr/>
          <a:lstStyle/>
          <a:p>
            <a:r>
              <a:rPr lang="en-US" b="1" dirty="0"/>
              <a:t>The drop() </a:t>
            </a:r>
            <a:r>
              <a:rPr lang="en-US" b="1" dirty="0" smtClean="0"/>
              <a:t>Method</a:t>
            </a:r>
          </a:p>
          <a:p>
            <a:endParaRPr lang="en-US" dirty="0"/>
          </a:p>
          <a:p>
            <a:pPr marL="114300" indent="0">
              <a:buNone/>
            </a:pPr>
            <a:r>
              <a:rPr lang="en-US" dirty="0"/>
              <a:t>MongoDB's </a:t>
            </a:r>
            <a:r>
              <a:rPr lang="en-US" b="1" dirty="0" err="1"/>
              <a:t>db.collection.drop</a:t>
            </a:r>
            <a:r>
              <a:rPr lang="en-US" b="1" dirty="0"/>
              <a:t>()</a:t>
            </a:r>
            <a:r>
              <a:rPr lang="en-US" dirty="0"/>
              <a:t> is used to drop a collection from the database</a:t>
            </a:r>
            <a:r>
              <a:rPr lang="en-US" dirty="0" smtClean="0"/>
              <a:t>.</a:t>
            </a:r>
          </a:p>
          <a:p>
            <a:endParaRPr lang="en-US" dirty="0"/>
          </a:p>
          <a:p>
            <a:endParaRPr lang="en-US" dirty="0" smtClean="0"/>
          </a:p>
          <a:p>
            <a:endParaRPr lang="en-US" dirty="0"/>
          </a:p>
          <a:p>
            <a:r>
              <a:rPr lang="en-US" b="1" dirty="0" smtClean="0"/>
              <a:t>Syntax</a:t>
            </a:r>
          </a:p>
          <a:p>
            <a:pPr marL="114300" indent="0">
              <a:buNone/>
            </a:pPr>
            <a:r>
              <a:rPr lang="en-US" dirty="0" smtClean="0"/>
              <a:t>Basic </a:t>
            </a:r>
            <a:r>
              <a:rPr lang="en-US" dirty="0"/>
              <a:t>syntax of </a:t>
            </a:r>
            <a:r>
              <a:rPr lang="en-US" b="1" dirty="0"/>
              <a:t>drop()</a:t>
            </a:r>
            <a:r>
              <a:rPr lang="en-US" dirty="0"/>
              <a:t> command is as follows </a:t>
            </a:r>
            <a:r>
              <a:rPr lang="en-US" dirty="0" smtClean="0"/>
              <a:t>−</a:t>
            </a:r>
          </a:p>
          <a:p>
            <a:pPr marL="114300" indent="0">
              <a:buNone/>
            </a:pPr>
            <a:r>
              <a:rPr lang="en-US" dirty="0" err="1"/>
              <a:t>db.COLLECTION_NAME.drop</a:t>
            </a:r>
            <a:r>
              <a:rPr lang="en-US" dirty="0"/>
              <a:t>()</a:t>
            </a:r>
          </a:p>
          <a:p>
            <a:endParaRPr lang="en-US" dirty="0"/>
          </a:p>
        </p:txBody>
      </p:sp>
    </p:spTree>
    <p:extLst>
      <p:ext uri="{BB962C8B-B14F-4D97-AF65-F5344CB8AC3E}">
        <p14:creationId xmlns:p14="http://schemas.microsoft.com/office/powerpoint/2010/main" val="1109095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620000" cy="1143000"/>
          </a:xfrm>
        </p:spPr>
        <p:txBody>
          <a:bodyPr/>
          <a:lstStyle/>
          <a:p>
            <a:r>
              <a:rPr lang="en-US" sz="3600" dirty="0" smtClean="0"/>
              <a:t>Database</a:t>
            </a:r>
            <a:r>
              <a:rPr lang="en-US" sz="1400" dirty="0" smtClean="0"/>
              <a:t/>
            </a:r>
            <a:br>
              <a:rPr lang="en-US" sz="1400" dirty="0" smtClean="0"/>
            </a:br>
            <a:endParaRPr lang="en-US" sz="1400" dirty="0"/>
          </a:p>
        </p:txBody>
      </p:sp>
      <p:sp>
        <p:nvSpPr>
          <p:cNvPr id="3" name="Content Placeholder 2"/>
          <p:cNvSpPr>
            <a:spLocks noGrp="1"/>
          </p:cNvSpPr>
          <p:nvPr>
            <p:ph idx="1"/>
          </p:nvPr>
        </p:nvSpPr>
        <p:spPr>
          <a:xfrm>
            <a:off x="433754" y="990600"/>
            <a:ext cx="7620000" cy="1371600"/>
          </a:xfrm>
        </p:spPr>
        <p:txBody>
          <a:bodyPr>
            <a:normAutofit/>
          </a:bodyPr>
          <a:lstStyle/>
          <a:p>
            <a:pPr marL="114300" indent="0">
              <a:buNone/>
            </a:pPr>
            <a:endParaRPr lang="en-US" sz="1800" dirty="0" smtClean="0"/>
          </a:p>
          <a:p>
            <a:pPr marL="114300" indent="0">
              <a:buNone/>
            </a:pPr>
            <a:r>
              <a:rPr lang="en-US" sz="1800" dirty="0" smtClean="0"/>
              <a:t>Database </a:t>
            </a:r>
            <a:r>
              <a:rPr lang="en-US" sz="1800" dirty="0"/>
              <a:t>is a physical container for collections. Each database gets its own set of files on the file system. A single MongoDB server typically has multiple databases.</a:t>
            </a:r>
          </a:p>
        </p:txBody>
      </p:sp>
      <p:sp>
        <p:nvSpPr>
          <p:cNvPr id="4" name="Title 1"/>
          <p:cNvSpPr txBox="1">
            <a:spLocks/>
          </p:cNvSpPr>
          <p:nvPr/>
        </p:nvSpPr>
        <p:spPr>
          <a:xfrm>
            <a:off x="433754" y="2819400"/>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a:t>Collection</a:t>
            </a:r>
          </a:p>
          <a:p>
            <a:r>
              <a:rPr lang="en-US" sz="3600" dirty="0"/>
              <a:t/>
            </a:r>
            <a:br>
              <a:rPr lang="en-US" sz="3600" dirty="0"/>
            </a:br>
            <a:endParaRPr lang="en-US" sz="3600" dirty="0"/>
          </a:p>
        </p:txBody>
      </p:sp>
      <p:sp>
        <p:nvSpPr>
          <p:cNvPr id="5" name="Content Placeholder 2"/>
          <p:cNvSpPr txBox="1">
            <a:spLocks/>
          </p:cNvSpPr>
          <p:nvPr/>
        </p:nvSpPr>
        <p:spPr>
          <a:xfrm>
            <a:off x="457200" y="3200400"/>
            <a:ext cx="7543800" cy="15240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1800" dirty="0"/>
              <a:t>Collection is a group of MongoDB documents. It is the equivalent of an RDBMS table. A collection exists within a single database. Collections do not enforce a schema. Documents within a collection can have different fields. Typically, all documents in a collection are of similar or related purpose.</a:t>
            </a:r>
          </a:p>
        </p:txBody>
      </p:sp>
      <p:sp>
        <p:nvSpPr>
          <p:cNvPr id="6" name="Title 1"/>
          <p:cNvSpPr txBox="1">
            <a:spLocks/>
          </p:cNvSpPr>
          <p:nvPr/>
        </p:nvSpPr>
        <p:spPr>
          <a:xfrm>
            <a:off x="492369" y="4419600"/>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a:t>Document</a:t>
            </a:r>
          </a:p>
        </p:txBody>
      </p:sp>
      <p:sp>
        <p:nvSpPr>
          <p:cNvPr id="7" name="Content Placeholder 2"/>
          <p:cNvSpPr txBox="1">
            <a:spLocks/>
          </p:cNvSpPr>
          <p:nvPr/>
        </p:nvSpPr>
        <p:spPr>
          <a:xfrm>
            <a:off x="533400" y="5410200"/>
            <a:ext cx="7696200" cy="15240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1800" dirty="0"/>
              <a:t>A document is a set of key-value pairs. Documents have dynamic schema. Dynamic schema means that documents in the same collection do not need to have the same set of fields or structure, and common fields in a collection's documents may hold different types of data</a:t>
            </a:r>
          </a:p>
        </p:txBody>
      </p:sp>
    </p:spTree>
    <p:extLst>
      <p:ext uri="{BB962C8B-B14F-4D97-AF65-F5344CB8AC3E}">
        <p14:creationId xmlns:p14="http://schemas.microsoft.com/office/powerpoint/2010/main" val="2333269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1976140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Datatypes</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114300" indent="0">
              <a:buNone/>
            </a:pPr>
            <a:r>
              <a:rPr lang="en-US" dirty="0"/>
              <a:t>MongoDB supports many datatypes. Some of them are −</a:t>
            </a:r>
          </a:p>
          <a:p>
            <a:r>
              <a:rPr lang="en-US" b="1" dirty="0"/>
              <a:t>String</a:t>
            </a:r>
            <a:r>
              <a:rPr lang="en-US" dirty="0"/>
              <a:t> − This is the most commonly used datatype to store the data. String in MongoDB must be UTF-8 valid.</a:t>
            </a:r>
          </a:p>
          <a:p>
            <a:r>
              <a:rPr lang="en-US" b="1" dirty="0"/>
              <a:t>Integer</a:t>
            </a:r>
            <a:r>
              <a:rPr lang="en-US" dirty="0"/>
              <a:t> − This type is used to store a numerical value. Integer can be 32 bit or 64 bit depending upon your server.</a:t>
            </a:r>
          </a:p>
          <a:p>
            <a:r>
              <a:rPr lang="en-US" b="1" dirty="0"/>
              <a:t>Boolean</a:t>
            </a:r>
            <a:r>
              <a:rPr lang="en-US" dirty="0"/>
              <a:t> − This type is used to store a </a:t>
            </a:r>
            <a:r>
              <a:rPr lang="en-US" dirty="0" err="1"/>
              <a:t>boolean</a:t>
            </a:r>
            <a:r>
              <a:rPr lang="en-US" dirty="0"/>
              <a:t> (true/ false) value.</a:t>
            </a:r>
          </a:p>
          <a:p>
            <a:r>
              <a:rPr lang="en-US" b="1" dirty="0"/>
              <a:t>Double</a:t>
            </a:r>
            <a:r>
              <a:rPr lang="en-US" dirty="0"/>
              <a:t> − This type is used to store floating point values.</a:t>
            </a:r>
          </a:p>
          <a:p>
            <a:r>
              <a:rPr lang="en-US" b="1" dirty="0"/>
              <a:t>Min/ Max keys</a:t>
            </a:r>
            <a:r>
              <a:rPr lang="en-US" dirty="0"/>
              <a:t> − This type is used to compare a value against the lowest and highest BSON elements.</a:t>
            </a:r>
          </a:p>
          <a:p>
            <a:r>
              <a:rPr lang="en-US" b="1" dirty="0"/>
              <a:t>Arrays</a:t>
            </a:r>
            <a:r>
              <a:rPr lang="en-US" dirty="0"/>
              <a:t> − This type is used to store arrays or list or multiple values into one key.</a:t>
            </a:r>
          </a:p>
          <a:p>
            <a:r>
              <a:rPr lang="en-US" b="1" dirty="0"/>
              <a:t>Timestamp</a:t>
            </a:r>
            <a:r>
              <a:rPr lang="en-US" dirty="0"/>
              <a:t> − </a:t>
            </a:r>
            <a:r>
              <a:rPr lang="en-US" dirty="0" err="1"/>
              <a:t>ctimestamp</a:t>
            </a:r>
            <a:r>
              <a:rPr lang="en-US" dirty="0"/>
              <a:t>. This can be handy for recording when a document has been modified or added.</a:t>
            </a:r>
          </a:p>
          <a:p>
            <a:r>
              <a:rPr lang="en-US" b="1" dirty="0"/>
              <a:t>Object</a:t>
            </a:r>
            <a:r>
              <a:rPr lang="en-US" dirty="0"/>
              <a:t> − This datatype is used for embedded documents.</a:t>
            </a:r>
          </a:p>
          <a:p>
            <a:r>
              <a:rPr lang="en-US" b="1" dirty="0"/>
              <a:t>Null</a:t>
            </a:r>
            <a:r>
              <a:rPr lang="en-US" dirty="0"/>
              <a:t> − This type is used to store a Null value.</a:t>
            </a:r>
          </a:p>
          <a:p>
            <a:r>
              <a:rPr lang="en-US" b="1" dirty="0"/>
              <a:t>Symbol</a:t>
            </a:r>
            <a:r>
              <a:rPr lang="en-US" dirty="0"/>
              <a:t> − This datatype is used identically to a string; however, it's generally reserved for languages that use a specific symbol type.</a:t>
            </a:r>
          </a:p>
          <a:p>
            <a:r>
              <a:rPr lang="en-US" b="1" dirty="0"/>
              <a:t>Date </a:t>
            </a:r>
            <a:r>
              <a:rPr lang="en-US" dirty="0"/>
              <a:t>− This datatype is used to store the current date or time in UNIX time format. You can specify your own date time by creating object of Date and passing day, month, year into it.</a:t>
            </a:r>
          </a:p>
          <a:p>
            <a:r>
              <a:rPr lang="en-US" b="1" dirty="0"/>
              <a:t>Object ID</a:t>
            </a:r>
            <a:r>
              <a:rPr lang="en-US" dirty="0"/>
              <a:t> − This datatype is used to store the document’s ID.</a:t>
            </a:r>
          </a:p>
          <a:p>
            <a:r>
              <a:rPr lang="en-US" b="1" dirty="0"/>
              <a:t>Binary data</a:t>
            </a:r>
            <a:r>
              <a:rPr lang="en-US" dirty="0"/>
              <a:t> − This datatype is used to store binary data.</a:t>
            </a:r>
          </a:p>
          <a:p>
            <a:r>
              <a:rPr lang="en-US" b="1" dirty="0"/>
              <a:t>Code</a:t>
            </a:r>
            <a:r>
              <a:rPr lang="en-US" dirty="0"/>
              <a:t> − This datatype is used to store JavaScript code into the document.</a:t>
            </a:r>
          </a:p>
          <a:p>
            <a:r>
              <a:rPr lang="en-US" b="1" dirty="0"/>
              <a:t>Regular expression</a:t>
            </a:r>
            <a:r>
              <a:rPr lang="en-US" dirty="0"/>
              <a:t> − This datatype is used to store regular expression.</a:t>
            </a:r>
          </a:p>
          <a:p>
            <a:endParaRPr lang="en-US" dirty="0"/>
          </a:p>
        </p:txBody>
      </p:sp>
    </p:spTree>
    <p:extLst>
      <p:ext uri="{BB962C8B-B14F-4D97-AF65-F5344CB8AC3E}">
        <p14:creationId xmlns:p14="http://schemas.microsoft.com/office/powerpoint/2010/main" val="1425492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Insert Document</a:t>
            </a:r>
            <a:br>
              <a:rPr lang="en-US" dirty="0"/>
            </a:br>
            <a:endParaRPr lang="en-US" dirty="0"/>
          </a:p>
        </p:txBody>
      </p:sp>
      <p:sp>
        <p:nvSpPr>
          <p:cNvPr id="3" name="Content Placeholder 2"/>
          <p:cNvSpPr>
            <a:spLocks noGrp="1"/>
          </p:cNvSpPr>
          <p:nvPr>
            <p:ph idx="1"/>
          </p:nvPr>
        </p:nvSpPr>
        <p:spPr/>
        <p:txBody>
          <a:bodyPr/>
          <a:lstStyle/>
          <a:p>
            <a:pPr marL="114300" indent="0">
              <a:buNone/>
            </a:pPr>
            <a:r>
              <a:rPr lang="en-US" b="1" dirty="0"/>
              <a:t>The insert() </a:t>
            </a:r>
            <a:r>
              <a:rPr lang="en-US" b="1" dirty="0" smtClean="0"/>
              <a:t>Method</a:t>
            </a:r>
          </a:p>
          <a:p>
            <a:pPr marL="114300" indent="0">
              <a:buNone/>
            </a:pPr>
            <a:endParaRPr lang="en-US" b="1" dirty="0"/>
          </a:p>
          <a:p>
            <a:r>
              <a:rPr lang="en-US" dirty="0"/>
              <a:t>To insert data into MongoDB collection, you need to use MongoDB's insert() or save() method.</a:t>
            </a:r>
          </a:p>
          <a:p>
            <a:endParaRPr lang="en-US" dirty="0"/>
          </a:p>
          <a:p>
            <a:pPr marL="114300" indent="0">
              <a:buNone/>
            </a:pPr>
            <a:r>
              <a:rPr lang="en-US" b="1" dirty="0" smtClean="0"/>
              <a:t>Syntax</a:t>
            </a:r>
          </a:p>
          <a:p>
            <a:pPr marL="114300" indent="0">
              <a:buNone/>
            </a:pPr>
            <a:endParaRPr lang="en-US" b="1" dirty="0" smtClean="0"/>
          </a:p>
          <a:p>
            <a:r>
              <a:rPr lang="en-US" dirty="0" smtClean="0"/>
              <a:t>The </a:t>
            </a:r>
            <a:r>
              <a:rPr lang="en-US" dirty="0"/>
              <a:t>basic syntax of insert() command is as follows </a:t>
            </a:r>
            <a:r>
              <a:rPr lang="en-US" dirty="0" smtClean="0"/>
              <a:t>−</a:t>
            </a:r>
            <a:endParaRPr lang="en-US" dirty="0"/>
          </a:p>
          <a:p>
            <a:r>
              <a:rPr lang="en-US" dirty="0"/>
              <a:t>&gt;</a:t>
            </a:r>
            <a:r>
              <a:rPr lang="en-US" dirty="0" err="1"/>
              <a:t>db.COLLECTION_NAME.insert</a:t>
            </a:r>
            <a:r>
              <a:rPr lang="en-US" dirty="0"/>
              <a:t>(document)</a:t>
            </a:r>
          </a:p>
        </p:txBody>
      </p:sp>
    </p:spTree>
    <p:extLst>
      <p:ext uri="{BB962C8B-B14F-4D97-AF65-F5344CB8AC3E}">
        <p14:creationId xmlns:p14="http://schemas.microsoft.com/office/powerpoint/2010/main" val="2744701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br>
              <a:rPr lang="en-US" dirty="0"/>
            </a:br>
            <a:endParaRPr lang="en-US" dirty="0"/>
          </a:p>
        </p:txBody>
      </p:sp>
      <p:sp>
        <p:nvSpPr>
          <p:cNvPr id="3" name="Content Placeholder 2"/>
          <p:cNvSpPr>
            <a:spLocks noGrp="1"/>
          </p:cNvSpPr>
          <p:nvPr>
            <p:ph idx="1"/>
          </p:nvPr>
        </p:nvSpPr>
        <p:spPr/>
        <p:txBody>
          <a:bodyPr>
            <a:normAutofit fontScale="92500"/>
          </a:bodyPr>
          <a:lstStyle/>
          <a:p>
            <a:pPr marL="114300" indent="0">
              <a:buNone/>
            </a:pPr>
            <a:endParaRPr lang="en-US" dirty="0" smtClean="0"/>
          </a:p>
          <a:p>
            <a:pPr marL="114300" indent="0">
              <a:buNone/>
            </a:pPr>
            <a:r>
              <a:rPr lang="en-US" dirty="0" smtClean="0"/>
              <a:t>&gt;</a:t>
            </a:r>
            <a:r>
              <a:rPr lang="en-US" dirty="0" err="1"/>
              <a:t>db.mycollection.insert</a:t>
            </a:r>
            <a:r>
              <a:rPr lang="en-US" dirty="0"/>
              <a:t>({</a:t>
            </a:r>
          </a:p>
          <a:p>
            <a:pPr marL="114300" indent="0">
              <a:buNone/>
            </a:pPr>
            <a:r>
              <a:rPr lang="en-US" dirty="0"/>
              <a:t>title: 'MongoDB Overview', </a:t>
            </a:r>
          </a:p>
          <a:p>
            <a:pPr marL="114300" indent="0">
              <a:buNone/>
            </a:pPr>
            <a:r>
              <a:rPr lang="en-US" dirty="0"/>
              <a:t>description: 'MongoDB is no </a:t>
            </a:r>
            <a:r>
              <a:rPr lang="en-US" dirty="0" err="1"/>
              <a:t>sql</a:t>
            </a:r>
            <a:r>
              <a:rPr lang="en-US" dirty="0"/>
              <a:t> database',</a:t>
            </a:r>
          </a:p>
          <a:p>
            <a:pPr marL="114300" indent="0">
              <a:buNone/>
            </a:pPr>
            <a:r>
              <a:rPr lang="en-US" dirty="0"/>
              <a:t>by: 'Basit Jasani',</a:t>
            </a:r>
          </a:p>
          <a:p>
            <a:pPr marL="114300" indent="0">
              <a:buNone/>
            </a:pPr>
            <a:r>
              <a:rPr lang="en-US" dirty="0"/>
              <a:t>url: 'http://www.gmail.com',</a:t>
            </a:r>
          </a:p>
          <a:p>
            <a:pPr marL="114300" indent="0">
              <a:buNone/>
            </a:pPr>
            <a:r>
              <a:rPr lang="en-US" dirty="0"/>
              <a:t>tags: ['</a:t>
            </a:r>
            <a:r>
              <a:rPr lang="en-US" dirty="0" err="1"/>
              <a:t>mongodb</a:t>
            </a:r>
            <a:r>
              <a:rPr lang="en-US" dirty="0"/>
              <a:t>', 'database', 'NoSQL'],</a:t>
            </a:r>
          </a:p>
          <a:p>
            <a:pPr marL="114300" indent="0">
              <a:buNone/>
            </a:pPr>
            <a:r>
              <a:rPr lang="en-US" dirty="0"/>
              <a:t>likes: 100</a:t>
            </a:r>
          </a:p>
          <a:p>
            <a:pPr marL="114300" indent="0">
              <a:buNone/>
            </a:pPr>
            <a:r>
              <a:rPr lang="en-US" dirty="0" smtClean="0"/>
              <a:t>})</a:t>
            </a:r>
          </a:p>
          <a:p>
            <a:pPr marL="114300" indent="0">
              <a:buNone/>
            </a:pPr>
            <a:endParaRPr lang="en-US" dirty="0"/>
          </a:p>
          <a:p>
            <a:pPr marL="114300" indent="0">
              <a:buNone/>
            </a:pPr>
            <a:r>
              <a:rPr lang="en-US" dirty="0" smtClean="0"/>
              <a:t>Notepad: </a:t>
            </a:r>
            <a:r>
              <a:rPr lang="en-US" dirty="0"/>
              <a:t>Here </a:t>
            </a:r>
            <a:r>
              <a:rPr lang="en-US" b="1" dirty="0" err="1" smtClean="0"/>
              <a:t>mycollection</a:t>
            </a:r>
            <a:r>
              <a:rPr lang="en-US" dirty="0"/>
              <a:t> is our collection name, as created in the previous </a:t>
            </a:r>
            <a:r>
              <a:rPr lang="en-US" dirty="0" smtClean="0"/>
              <a:t>slide. </a:t>
            </a:r>
            <a:r>
              <a:rPr lang="en-US" dirty="0"/>
              <a:t>If the collection doesn't exist in the database, then MongoDB will create this collection and then insert a document into it.</a:t>
            </a:r>
            <a:endParaRPr lang="en-US" dirty="0" smtClean="0"/>
          </a:p>
        </p:txBody>
      </p:sp>
    </p:spTree>
    <p:extLst>
      <p:ext uri="{BB962C8B-B14F-4D97-AF65-F5344CB8AC3E}">
        <p14:creationId xmlns:p14="http://schemas.microsoft.com/office/powerpoint/2010/main" val="4233880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_id parameter</a:t>
            </a:r>
          </a:p>
        </p:txBody>
      </p:sp>
      <p:sp>
        <p:nvSpPr>
          <p:cNvPr id="3" name="Content Placeholder 2"/>
          <p:cNvSpPr>
            <a:spLocks noGrp="1"/>
          </p:cNvSpPr>
          <p:nvPr>
            <p:ph idx="1"/>
          </p:nvPr>
        </p:nvSpPr>
        <p:spPr/>
        <p:txBody>
          <a:bodyPr/>
          <a:lstStyle/>
          <a:p>
            <a:endParaRPr lang="en-US" dirty="0" smtClean="0"/>
          </a:p>
          <a:p>
            <a:endParaRPr lang="en-US" dirty="0"/>
          </a:p>
          <a:p>
            <a:r>
              <a:rPr lang="en-US" dirty="0" smtClean="0"/>
              <a:t>In </a:t>
            </a:r>
            <a:r>
              <a:rPr lang="en-US" dirty="0"/>
              <a:t>the inserted document, if we don't specify the _id parameter, then MongoDB assigns a unique </a:t>
            </a:r>
            <a:r>
              <a:rPr lang="en-US" dirty="0" err="1"/>
              <a:t>ObjectId</a:t>
            </a:r>
            <a:r>
              <a:rPr lang="en-US" dirty="0"/>
              <a:t> for this document.</a:t>
            </a:r>
          </a:p>
        </p:txBody>
      </p:sp>
    </p:spTree>
    <p:extLst>
      <p:ext uri="{BB962C8B-B14F-4D97-AF65-F5344CB8AC3E}">
        <p14:creationId xmlns:p14="http://schemas.microsoft.com/office/powerpoint/2010/main" val="504524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multiple document</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To </a:t>
            </a:r>
            <a:r>
              <a:rPr lang="en-US" dirty="0"/>
              <a:t>insert multiple documents in a single query, you can pass an array of documents in insert() command</a:t>
            </a:r>
            <a:r>
              <a:rPr lang="en-US" dirty="0" smtClean="0"/>
              <a:t>.</a:t>
            </a:r>
          </a:p>
          <a:p>
            <a:endParaRPr lang="en-US" dirty="0"/>
          </a:p>
          <a:p>
            <a:r>
              <a:rPr lang="en-US" dirty="0" err="1"/>
              <a:t>db.post.insert</a:t>
            </a:r>
            <a:r>
              <a:rPr lang="en-US" dirty="0"/>
              <a:t>([</a:t>
            </a:r>
          </a:p>
          <a:p>
            <a:r>
              <a:rPr lang="en-US" dirty="0"/>
              <a:t>   {</a:t>
            </a:r>
          </a:p>
          <a:p>
            <a:r>
              <a:rPr lang="en-US" dirty="0"/>
              <a:t>      title: 'MongoDB Overview', </a:t>
            </a:r>
          </a:p>
          <a:p>
            <a:r>
              <a:rPr lang="en-US" dirty="0"/>
              <a:t>      description: 'MongoDB is no </a:t>
            </a:r>
            <a:r>
              <a:rPr lang="en-US" dirty="0" err="1"/>
              <a:t>sql</a:t>
            </a:r>
            <a:r>
              <a:rPr lang="en-US" dirty="0"/>
              <a:t> database',</a:t>
            </a:r>
          </a:p>
          <a:p>
            <a:r>
              <a:rPr lang="en-US" dirty="0"/>
              <a:t>      by: 'Basit Jasani',</a:t>
            </a:r>
          </a:p>
          <a:p>
            <a:r>
              <a:rPr lang="en-US" dirty="0"/>
              <a:t>      url: 'http://www.gmail.com',</a:t>
            </a:r>
          </a:p>
          <a:p>
            <a:r>
              <a:rPr lang="en-US" dirty="0"/>
              <a:t>      tags: ['</a:t>
            </a:r>
            <a:r>
              <a:rPr lang="en-US" dirty="0" err="1"/>
              <a:t>mongodb</a:t>
            </a:r>
            <a:r>
              <a:rPr lang="en-US" dirty="0"/>
              <a:t>', 'database', 'NoSQL'],</a:t>
            </a:r>
          </a:p>
          <a:p>
            <a:r>
              <a:rPr lang="en-US" dirty="0"/>
              <a:t>      likes: 100</a:t>
            </a:r>
          </a:p>
          <a:p>
            <a:r>
              <a:rPr lang="en-US" dirty="0"/>
              <a:t>   },</a:t>
            </a:r>
          </a:p>
          <a:p>
            <a:r>
              <a:rPr lang="en-US" dirty="0"/>
              <a:t>	</a:t>
            </a:r>
          </a:p>
          <a:p>
            <a:r>
              <a:rPr lang="en-US" dirty="0"/>
              <a:t>   {</a:t>
            </a:r>
          </a:p>
          <a:p>
            <a:r>
              <a:rPr lang="en-US" dirty="0"/>
              <a:t>      title: 'NoSQL Database', </a:t>
            </a:r>
          </a:p>
          <a:p>
            <a:r>
              <a:rPr lang="en-US" dirty="0"/>
              <a:t>      description: "NoSQL database doesn't have tables",</a:t>
            </a:r>
          </a:p>
          <a:p>
            <a:r>
              <a:rPr lang="en-US" dirty="0"/>
              <a:t>      by: 'Ali Raza',</a:t>
            </a:r>
          </a:p>
          <a:p>
            <a:r>
              <a:rPr lang="en-US" dirty="0"/>
              <a:t>      url: 'http://www.gmail.com',</a:t>
            </a:r>
          </a:p>
          <a:p>
            <a:r>
              <a:rPr lang="en-US" dirty="0"/>
              <a:t>      tags: ['</a:t>
            </a:r>
            <a:r>
              <a:rPr lang="en-US" dirty="0" err="1"/>
              <a:t>mongodb</a:t>
            </a:r>
            <a:r>
              <a:rPr lang="en-US" dirty="0"/>
              <a:t>', 'database', 'NoSQL'],</a:t>
            </a:r>
          </a:p>
          <a:p>
            <a:r>
              <a:rPr lang="en-US" dirty="0"/>
              <a:t>      likes: 20, </a:t>
            </a:r>
          </a:p>
          <a:p>
            <a:r>
              <a:rPr lang="en-US" dirty="0"/>
              <a:t>      comments: [	</a:t>
            </a:r>
          </a:p>
          <a:p>
            <a:r>
              <a:rPr lang="en-US" dirty="0"/>
              <a:t>         {</a:t>
            </a:r>
          </a:p>
          <a:p>
            <a:r>
              <a:rPr lang="en-US" dirty="0"/>
              <a:t>            user:'user1',</a:t>
            </a:r>
          </a:p>
          <a:p>
            <a:r>
              <a:rPr lang="en-US" dirty="0"/>
              <a:t>            message: 'My first comment',</a:t>
            </a:r>
          </a:p>
          <a:p>
            <a:r>
              <a:rPr lang="en-US" dirty="0"/>
              <a:t>            </a:t>
            </a:r>
            <a:r>
              <a:rPr lang="en-US" dirty="0" err="1"/>
              <a:t>dateCreated</a:t>
            </a:r>
            <a:r>
              <a:rPr lang="en-US" dirty="0"/>
              <a:t>: new Date(2013,11,10,2,35),</a:t>
            </a:r>
          </a:p>
          <a:p>
            <a:r>
              <a:rPr lang="en-US" dirty="0"/>
              <a:t>            like: 0 </a:t>
            </a:r>
          </a:p>
          <a:p>
            <a:r>
              <a:rPr lang="en-US" dirty="0"/>
              <a:t>         }</a:t>
            </a:r>
          </a:p>
          <a:p>
            <a:r>
              <a:rPr lang="en-US" dirty="0"/>
              <a:t>      ]</a:t>
            </a:r>
          </a:p>
          <a:p>
            <a:r>
              <a:rPr lang="en-US" dirty="0"/>
              <a:t>   }</a:t>
            </a:r>
          </a:p>
          <a:p>
            <a:r>
              <a:rPr lang="en-US" dirty="0"/>
              <a:t>])</a:t>
            </a:r>
          </a:p>
        </p:txBody>
      </p:sp>
    </p:spTree>
    <p:extLst>
      <p:ext uri="{BB962C8B-B14F-4D97-AF65-F5344CB8AC3E}">
        <p14:creationId xmlns:p14="http://schemas.microsoft.com/office/powerpoint/2010/main" val="1547131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Query Document</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marL="114300" indent="0">
              <a:buNone/>
            </a:pPr>
            <a:r>
              <a:rPr lang="en-US" sz="2800" b="1" dirty="0"/>
              <a:t>The find() Method</a:t>
            </a:r>
          </a:p>
          <a:p>
            <a:r>
              <a:rPr lang="en-US" dirty="0"/>
              <a:t>To query data from MongoDB collection, you need to use MongoDB's find() method.</a:t>
            </a:r>
          </a:p>
          <a:p>
            <a:endParaRPr lang="en-US" dirty="0"/>
          </a:p>
          <a:p>
            <a:pPr marL="114300" indent="0">
              <a:buNone/>
            </a:pPr>
            <a:r>
              <a:rPr lang="en-US" sz="2800" b="1" dirty="0"/>
              <a:t>Syntax</a:t>
            </a:r>
          </a:p>
          <a:p>
            <a:r>
              <a:rPr lang="en-US" dirty="0"/>
              <a:t>The basic syntax of find() method is as follows −</a:t>
            </a:r>
          </a:p>
          <a:p>
            <a:endParaRPr lang="en-US" dirty="0"/>
          </a:p>
          <a:p>
            <a:r>
              <a:rPr lang="en-US" dirty="0"/>
              <a:t>&gt;</a:t>
            </a:r>
            <a:r>
              <a:rPr lang="en-US" dirty="0" err="1"/>
              <a:t>db.COLLECTION_NAME.find</a:t>
            </a:r>
            <a:r>
              <a:rPr lang="en-US" dirty="0" smtClean="0"/>
              <a:t>()</a:t>
            </a:r>
          </a:p>
          <a:p>
            <a:endParaRPr lang="en-US" dirty="0"/>
          </a:p>
          <a:p>
            <a:pPr marL="114300" indent="0">
              <a:buNone/>
            </a:pPr>
            <a:r>
              <a:rPr lang="en-US" dirty="0" smtClean="0"/>
              <a:t>Note: </a:t>
            </a:r>
            <a:r>
              <a:rPr lang="en-US" b="1" dirty="0"/>
              <a:t>find()</a:t>
            </a:r>
            <a:r>
              <a:rPr lang="en-US" dirty="0"/>
              <a:t> method will display all the documents in a non-structured way</a:t>
            </a:r>
            <a:r>
              <a:rPr lang="en-US" dirty="0" smtClean="0"/>
              <a:t>.</a:t>
            </a:r>
          </a:p>
          <a:p>
            <a:pPr marL="114300" indent="0">
              <a:buNone/>
            </a:pPr>
            <a:endParaRPr lang="en-US" dirty="0"/>
          </a:p>
          <a:p>
            <a:pPr marL="114300" indent="0">
              <a:buNone/>
            </a:pPr>
            <a:r>
              <a:rPr lang="en-US" sz="3000" b="1" dirty="0"/>
              <a:t>The pretty() </a:t>
            </a:r>
            <a:r>
              <a:rPr lang="en-US" sz="3000" b="1" dirty="0" smtClean="0"/>
              <a:t>Method</a:t>
            </a:r>
          </a:p>
          <a:p>
            <a:pPr marL="114300" indent="0">
              <a:buNone/>
            </a:pPr>
            <a:endParaRPr lang="en-US" dirty="0" smtClean="0"/>
          </a:p>
          <a:p>
            <a:pPr marL="114300" indent="0">
              <a:buNone/>
            </a:pPr>
            <a:r>
              <a:rPr lang="en-US" dirty="0" smtClean="0"/>
              <a:t>To </a:t>
            </a:r>
            <a:r>
              <a:rPr lang="en-US" dirty="0"/>
              <a:t>display the results in a formatted way, you can use pretty() method.</a:t>
            </a:r>
          </a:p>
          <a:p>
            <a:pPr marL="114300" indent="0">
              <a:buNone/>
            </a:pPr>
            <a:endParaRPr lang="en-US" dirty="0"/>
          </a:p>
          <a:p>
            <a:pPr marL="114300" indent="0">
              <a:buNone/>
            </a:pPr>
            <a:r>
              <a:rPr lang="en-US" sz="3000" b="1" dirty="0" smtClean="0"/>
              <a:t>Syntax</a:t>
            </a:r>
          </a:p>
          <a:p>
            <a:pPr marL="114300" indent="0">
              <a:buNone/>
            </a:pPr>
            <a:endParaRPr lang="en-US" sz="3000" b="1" dirty="0"/>
          </a:p>
          <a:p>
            <a:r>
              <a:rPr lang="en-US" dirty="0"/>
              <a:t>&gt;</a:t>
            </a:r>
            <a:r>
              <a:rPr lang="en-US" dirty="0" err="1"/>
              <a:t>db.mycol.find</a:t>
            </a:r>
            <a:r>
              <a:rPr lang="en-US" dirty="0"/>
              <a:t>().pretty</a:t>
            </a:r>
            <a:r>
              <a:rPr lang="en-US" dirty="0" smtClean="0"/>
              <a:t>()</a:t>
            </a:r>
          </a:p>
          <a:p>
            <a:pPr marL="114300" indent="0">
              <a:buNone/>
            </a:pPr>
            <a:endParaRPr lang="en-US" dirty="0" smtClean="0"/>
          </a:p>
          <a:p>
            <a:pPr marL="114300" indent="0">
              <a:buNone/>
            </a:pPr>
            <a:r>
              <a:rPr lang="en-US" dirty="0"/>
              <a:t>Apart from find() method, there is </a:t>
            </a:r>
            <a:r>
              <a:rPr lang="en-US" b="1" dirty="0" err="1"/>
              <a:t>findOne</a:t>
            </a:r>
            <a:r>
              <a:rPr lang="en-US" b="1" dirty="0"/>
              <a:t>()</a:t>
            </a:r>
            <a:r>
              <a:rPr lang="en-US" dirty="0"/>
              <a:t> method, that returns only one document.</a:t>
            </a:r>
          </a:p>
          <a:p>
            <a:pPr marL="114300" indent="0">
              <a:buNone/>
            </a:pPr>
            <a:r>
              <a:rPr lang="en-US" dirty="0"/>
              <a:t/>
            </a:r>
            <a:br>
              <a:rPr lang="en-US" dirty="0"/>
            </a:br>
            <a:endParaRPr lang="en-US" dirty="0"/>
          </a:p>
        </p:txBody>
      </p:sp>
    </p:spTree>
    <p:extLst>
      <p:ext uri="{BB962C8B-B14F-4D97-AF65-F5344CB8AC3E}">
        <p14:creationId xmlns:p14="http://schemas.microsoft.com/office/powerpoint/2010/main" val="2758656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28600"/>
            <a:ext cx="8305800" cy="1249362"/>
          </a:xfrm>
        </p:spPr>
        <p:txBody>
          <a:bodyPr/>
          <a:lstStyle/>
          <a:p>
            <a:r>
              <a:rPr lang="en-US" dirty="0"/>
              <a:t>RDBMS Where Clause Equivalents in MongoDB</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522125360"/>
              </p:ext>
            </p:extLst>
          </p:nvPr>
        </p:nvGraphicFramePr>
        <p:xfrm>
          <a:off x="838201" y="1600200"/>
          <a:ext cx="7238998" cy="4800601"/>
        </p:xfrm>
        <a:graphic>
          <a:graphicData uri="http://schemas.openxmlformats.org/drawingml/2006/table">
            <a:tbl>
              <a:tblPr/>
              <a:tblGrid>
                <a:gridCol w="1653943">
                  <a:extLst>
                    <a:ext uri="{9D8B030D-6E8A-4147-A177-3AD203B41FA5}">
                      <a16:colId xmlns:a16="http://schemas.microsoft.com/office/drawing/2014/main" xmlns="" val="704698229"/>
                    </a:ext>
                  </a:extLst>
                </a:gridCol>
                <a:gridCol w="1947578">
                  <a:extLst>
                    <a:ext uri="{9D8B030D-6E8A-4147-A177-3AD203B41FA5}">
                      <a16:colId xmlns:a16="http://schemas.microsoft.com/office/drawing/2014/main" xmlns="" val="3117701970"/>
                    </a:ext>
                  </a:extLst>
                </a:gridCol>
                <a:gridCol w="1947578">
                  <a:extLst>
                    <a:ext uri="{9D8B030D-6E8A-4147-A177-3AD203B41FA5}">
                      <a16:colId xmlns:a16="http://schemas.microsoft.com/office/drawing/2014/main" xmlns="" val="3966577489"/>
                    </a:ext>
                  </a:extLst>
                </a:gridCol>
                <a:gridCol w="1689899">
                  <a:extLst>
                    <a:ext uri="{9D8B030D-6E8A-4147-A177-3AD203B41FA5}">
                      <a16:colId xmlns:a16="http://schemas.microsoft.com/office/drawing/2014/main" xmlns="" val="781926803"/>
                    </a:ext>
                  </a:extLst>
                </a:gridCol>
              </a:tblGrid>
              <a:tr h="473879">
                <a:tc>
                  <a:txBody>
                    <a:bodyPr/>
                    <a:lstStyle/>
                    <a:p>
                      <a:pPr algn="ctr" fontAlgn="t"/>
                      <a:r>
                        <a:rPr lang="en-US" sz="1200">
                          <a:effectLst/>
                        </a:rPr>
                        <a:t>Operation</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a:effectLst/>
                        </a:rPr>
                        <a:t>Syntax</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a:effectLst/>
                        </a:rPr>
                        <a:t>Example</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a:effectLst/>
                        </a:rPr>
                        <a:t>RDBMS Equivalent</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1356435010"/>
                  </a:ext>
                </a:extLst>
              </a:tr>
              <a:tr h="1030172">
                <a:tc>
                  <a:txBody>
                    <a:bodyPr/>
                    <a:lstStyle/>
                    <a:p>
                      <a:pPr fontAlgn="t"/>
                      <a:r>
                        <a:rPr lang="en-US" sz="1200">
                          <a:effectLst/>
                        </a:rPr>
                        <a:t>Equality</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{&lt;key&gt;:&lt;value&gt;}</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err="1" smtClean="0">
                          <a:effectLst/>
                        </a:rPr>
                        <a:t>db.mycollection.find</a:t>
                      </a:r>
                      <a:r>
                        <a:rPr lang="en-US" sz="1200" dirty="0">
                          <a:effectLst/>
                        </a:rPr>
                        <a:t>({"</a:t>
                      </a:r>
                      <a:r>
                        <a:rPr lang="en-US" sz="1200" dirty="0" err="1">
                          <a:effectLst/>
                        </a:rPr>
                        <a:t>by</a:t>
                      </a:r>
                      <a:r>
                        <a:rPr lang="en-US" sz="1200" dirty="0" err="1" smtClean="0">
                          <a:effectLst/>
                        </a:rPr>
                        <a:t>":“Basit</a:t>
                      </a:r>
                      <a:r>
                        <a:rPr lang="en-US" sz="1200" dirty="0" smtClean="0">
                          <a:effectLst/>
                        </a:rPr>
                        <a:t> Jasani"}).</a:t>
                      </a:r>
                      <a:r>
                        <a:rPr lang="en-US" sz="1200" dirty="0">
                          <a:effectLst/>
                        </a:rPr>
                        <a:t>pretty()</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where by = 'tutorials point'</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72769439"/>
                  </a:ext>
                </a:extLst>
              </a:tr>
              <a:tr h="659310">
                <a:tc>
                  <a:txBody>
                    <a:bodyPr/>
                    <a:lstStyle/>
                    <a:p>
                      <a:pPr fontAlgn="t"/>
                      <a:r>
                        <a:rPr lang="en-US" sz="1200">
                          <a:effectLst/>
                        </a:rPr>
                        <a:t>Less Than</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{&lt;key&gt;:{$lt:&lt;value&gt;}}</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err="1">
                          <a:effectLst/>
                        </a:rPr>
                        <a:t>db.mycol.find</a:t>
                      </a:r>
                      <a:r>
                        <a:rPr lang="en-US" sz="1200" dirty="0">
                          <a:effectLst/>
                        </a:rPr>
                        <a:t>({"likes":{$lt:50}}).pretty()</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where likes &lt; 50</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982154555"/>
                  </a:ext>
                </a:extLst>
              </a:tr>
              <a:tr h="659310">
                <a:tc>
                  <a:txBody>
                    <a:bodyPr/>
                    <a:lstStyle/>
                    <a:p>
                      <a:pPr fontAlgn="t"/>
                      <a:r>
                        <a:rPr lang="en-US" sz="1200">
                          <a:effectLst/>
                        </a:rPr>
                        <a:t>Less Than Equals</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{&lt;key&gt;:{$lte:&lt;value&gt;}}</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db.mycol.find({"likes":{$lte:50}}).pretty()</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where likes &lt;= 50</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925712033"/>
                  </a:ext>
                </a:extLst>
              </a:tr>
              <a:tr h="659310">
                <a:tc>
                  <a:txBody>
                    <a:bodyPr/>
                    <a:lstStyle/>
                    <a:p>
                      <a:pPr fontAlgn="t"/>
                      <a:r>
                        <a:rPr lang="en-US" sz="1200">
                          <a:effectLst/>
                        </a:rPr>
                        <a:t>Greater Than</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{&lt;key&gt;:{$gt:&lt;value&gt;}}</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db.mycol.find({"likes":{$gt:50}}).pretty()</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where likes &gt; 50</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420945791"/>
                  </a:ext>
                </a:extLst>
              </a:tr>
              <a:tr h="659310">
                <a:tc>
                  <a:txBody>
                    <a:bodyPr/>
                    <a:lstStyle/>
                    <a:p>
                      <a:pPr fontAlgn="t"/>
                      <a:r>
                        <a:rPr lang="en-US" sz="1200">
                          <a:effectLst/>
                        </a:rPr>
                        <a:t>Greater Than Equals</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{&lt;key&gt;:{$gte:&lt;value&gt;}}</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db.mycol.find({"likes":{$gte:50}}).pretty()</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where likes &gt;= 50</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5259296"/>
                  </a:ext>
                </a:extLst>
              </a:tr>
              <a:tr h="659310">
                <a:tc>
                  <a:txBody>
                    <a:bodyPr/>
                    <a:lstStyle/>
                    <a:p>
                      <a:pPr fontAlgn="t"/>
                      <a:r>
                        <a:rPr lang="en-US" sz="1200">
                          <a:effectLst/>
                        </a:rPr>
                        <a:t>Not Equals</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{&lt;key&gt;:{$ne:&lt;value&gt;}}</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db.mycol.find({"likes":{$ne:50}}).pretty()</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where likes != 50</a:t>
                      </a:r>
                    </a:p>
                  </a:txBody>
                  <a:tcPr marL="51509" marR="51509" marT="51509" marB="5150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50640292"/>
                  </a:ext>
                </a:extLst>
              </a:tr>
            </a:tbl>
          </a:graphicData>
        </a:graphic>
      </p:graphicFrame>
    </p:spTree>
    <p:extLst>
      <p:ext uri="{BB962C8B-B14F-4D97-AF65-F5344CB8AC3E}">
        <p14:creationId xmlns:p14="http://schemas.microsoft.com/office/powerpoint/2010/main" val="1177026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in MongoDB</a:t>
            </a:r>
            <a:br>
              <a:rPr lang="en-US" dirty="0"/>
            </a:br>
            <a:endParaRPr lang="en-US" dirty="0"/>
          </a:p>
        </p:txBody>
      </p:sp>
      <p:sp>
        <p:nvSpPr>
          <p:cNvPr id="3" name="Content Placeholder 2"/>
          <p:cNvSpPr>
            <a:spLocks noGrp="1"/>
          </p:cNvSpPr>
          <p:nvPr>
            <p:ph idx="1"/>
          </p:nvPr>
        </p:nvSpPr>
        <p:spPr/>
        <p:txBody>
          <a:bodyPr/>
          <a:lstStyle/>
          <a:p>
            <a:pPr marL="114300" indent="0">
              <a:buNone/>
            </a:pPr>
            <a:r>
              <a:rPr lang="en-US" b="1" dirty="0"/>
              <a:t>Syntax</a:t>
            </a:r>
          </a:p>
          <a:p>
            <a:r>
              <a:rPr lang="en-US" dirty="0"/>
              <a:t>In the find() method, if you pass multiple keys by separating them by ',' then MongoDB treats it as AND condition. Following is the basic syntax of AND −</a:t>
            </a:r>
          </a:p>
          <a:p>
            <a:endParaRPr lang="en-US" dirty="0"/>
          </a:p>
          <a:p>
            <a:pPr marL="114300" indent="0">
              <a:buNone/>
            </a:pPr>
            <a:r>
              <a:rPr lang="en-US" dirty="0" err="1" smtClean="0"/>
              <a:t>db.mycol.find</a:t>
            </a:r>
            <a:r>
              <a:rPr lang="en-US" dirty="0"/>
              <a:t>(</a:t>
            </a:r>
          </a:p>
          <a:p>
            <a:pPr marL="114300" indent="0">
              <a:buNone/>
            </a:pPr>
            <a:r>
              <a:rPr lang="en-US" dirty="0"/>
              <a:t>   {</a:t>
            </a:r>
          </a:p>
          <a:p>
            <a:pPr marL="114300" indent="0">
              <a:buNone/>
            </a:pPr>
            <a:r>
              <a:rPr lang="en-US" dirty="0"/>
              <a:t>      $and: [</a:t>
            </a:r>
          </a:p>
          <a:p>
            <a:pPr marL="114300" indent="0">
              <a:buNone/>
            </a:pPr>
            <a:r>
              <a:rPr lang="en-US" dirty="0"/>
              <a:t>         {key1: value1}, {key2:value2}</a:t>
            </a:r>
          </a:p>
          <a:p>
            <a:pPr marL="114300" indent="0">
              <a:buNone/>
            </a:pPr>
            <a:r>
              <a:rPr lang="en-US" dirty="0"/>
              <a:t>      ]</a:t>
            </a:r>
          </a:p>
          <a:p>
            <a:pPr marL="114300" indent="0">
              <a:buNone/>
            </a:pPr>
            <a:r>
              <a:rPr lang="en-US" dirty="0"/>
              <a:t>   }</a:t>
            </a:r>
          </a:p>
          <a:p>
            <a:pPr marL="114300" indent="0">
              <a:buNone/>
            </a:pPr>
            <a:r>
              <a:rPr lang="en-US" dirty="0"/>
              <a:t>).pretty()</a:t>
            </a:r>
          </a:p>
        </p:txBody>
      </p:sp>
    </p:spTree>
    <p:extLst>
      <p:ext uri="{BB962C8B-B14F-4D97-AF65-F5344CB8AC3E}">
        <p14:creationId xmlns:p14="http://schemas.microsoft.com/office/powerpoint/2010/main" val="3753925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114300" indent="0">
              <a:buNone/>
            </a:pPr>
            <a:r>
              <a:rPr lang="en-US" dirty="0"/>
              <a:t>Following example will show all the tutorials written by </a:t>
            </a:r>
            <a:r>
              <a:rPr lang="en-US" dirty="0" smtClean="0"/>
              <a:t>‘Basit Jasani' </a:t>
            </a:r>
            <a:r>
              <a:rPr lang="en-US" dirty="0"/>
              <a:t>and whose title is 'MongoDB Overview'.</a:t>
            </a:r>
          </a:p>
          <a:p>
            <a:endParaRPr lang="en-US" dirty="0" smtClean="0"/>
          </a:p>
          <a:p>
            <a:endParaRPr lang="en-US" dirty="0"/>
          </a:p>
          <a:p>
            <a:pPr marL="114300" indent="0">
              <a:buNone/>
            </a:pPr>
            <a:r>
              <a:rPr lang="en-US" dirty="0"/>
              <a:t>&gt;</a:t>
            </a:r>
            <a:r>
              <a:rPr lang="en-US" dirty="0" err="1"/>
              <a:t>db.mycollection.find</a:t>
            </a:r>
            <a:r>
              <a:rPr lang="en-US" dirty="0"/>
              <a:t>({$and:[{"</a:t>
            </a:r>
            <a:r>
              <a:rPr lang="en-US" dirty="0" err="1"/>
              <a:t>by":"Basit</a:t>
            </a:r>
            <a:r>
              <a:rPr lang="en-US" dirty="0"/>
              <a:t> Jasani"},{"title": "MongoDB Overview"}]}).pretty() </a:t>
            </a:r>
            <a:endParaRPr lang="en-US" dirty="0" smtClean="0"/>
          </a:p>
          <a:p>
            <a:pPr marL="114300" indent="0">
              <a:buNone/>
            </a:pPr>
            <a:endParaRPr lang="en-US" dirty="0"/>
          </a:p>
          <a:p>
            <a:pPr marL="114300" indent="0">
              <a:buNone/>
            </a:pPr>
            <a:endParaRPr lang="en-US" dirty="0" smtClean="0"/>
          </a:p>
        </p:txBody>
      </p:sp>
    </p:spTree>
    <p:extLst>
      <p:ext uri="{BB962C8B-B14F-4D97-AF65-F5344CB8AC3E}">
        <p14:creationId xmlns:p14="http://schemas.microsoft.com/office/powerpoint/2010/main" val="214070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in terminology</a:t>
            </a:r>
            <a:endParaRPr lang="en-US" dirty="0"/>
          </a:p>
        </p:txBody>
      </p:sp>
      <p:pic>
        <p:nvPicPr>
          <p:cNvPr id="4" name="Content Placeholder 3"/>
          <p:cNvPicPr>
            <a:picLocks noGrp="1" noChangeAspect="1"/>
          </p:cNvPicPr>
          <p:nvPr>
            <p:ph idx="1"/>
          </p:nvPr>
        </p:nvPicPr>
        <p:blipFill>
          <a:blip r:embed="rId2"/>
          <a:stretch>
            <a:fillRect/>
          </a:stretch>
        </p:blipFill>
        <p:spPr>
          <a:xfrm>
            <a:off x="685800" y="1676400"/>
            <a:ext cx="6400800" cy="4262437"/>
          </a:xfrm>
          <a:prstGeom prst="rect">
            <a:avLst/>
          </a:prstGeom>
        </p:spPr>
      </p:pic>
    </p:spTree>
    <p:extLst>
      <p:ext uri="{BB962C8B-B14F-4D97-AF65-F5344CB8AC3E}">
        <p14:creationId xmlns:p14="http://schemas.microsoft.com/office/powerpoint/2010/main" val="14300039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in MongoDB</a:t>
            </a:r>
            <a:br>
              <a:rPr lang="en-US" dirty="0"/>
            </a:b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sz="2800" b="1" dirty="0" smtClean="0"/>
              <a:t>Syntax</a:t>
            </a:r>
          </a:p>
          <a:p>
            <a:pPr marL="114300" indent="0">
              <a:buNone/>
            </a:pPr>
            <a:endParaRPr lang="en-US" sz="2800" b="1" dirty="0"/>
          </a:p>
          <a:p>
            <a:r>
              <a:rPr lang="en-US" dirty="0"/>
              <a:t>To query documents based on the OR condition, you need to use $or keyword. Following is the basic syntax of OR −</a:t>
            </a:r>
          </a:p>
          <a:p>
            <a:endParaRPr lang="en-US" dirty="0"/>
          </a:p>
          <a:p>
            <a:pPr marL="114300" indent="0">
              <a:buNone/>
            </a:pPr>
            <a:r>
              <a:rPr lang="en-US" dirty="0" err="1" smtClean="0"/>
              <a:t>db.mycol.find</a:t>
            </a:r>
            <a:r>
              <a:rPr lang="en-US" dirty="0"/>
              <a:t>(</a:t>
            </a:r>
          </a:p>
          <a:p>
            <a:pPr marL="114300" indent="0">
              <a:buNone/>
            </a:pPr>
            <a:r>
              <a:rPr lang="en-US" dirty="0"/>
              <a:t>   {</a:t>
            </a:r>
          </a:p>
          <a:p>
            <a:pPr marL="114300" indent="0">
              <a:buNone/>
            </a:pPr>
            <a:r>
              <a:rPr lang="en-US" dirty="0"/>
              <a:t>      $or: [</a:t>
            </a:r>
          </a:p>
          <a:p>
            <a:pPr marL="114300" indent="0">
              <a:buNone/>
            </a:pPr>
            <a:r>
              <a:rPr lang="en-US" dirty="0"/>
              <a:t>         {key1: value1}, {key2:value2}</a:t>
            </a:r>
          </a:p>
          <a:p>
            <a:pPr marL="114300" indent="0">
              <a:buNone/>
            </a:pPr>
            <a:r>
              <a:rPr lang="en-US" dirty="0"/>
              <a:t>      ]</a:t>
            </a:r>
          </a:p>
          <a:p>
            <a:pPr marL="114300" indent="0">
              <a:buNone/>
            </a:pPr>
            <a:r>
              <a:rPr lang="en-US" dirty="0"/>
              <a:t>   }</a:t>
            </a:r>
          </a:p>
          <a:p>
            <a:pPr marL="114300" indent="0">
              <a:buNone/>
            </a:pPr>
            <a:r>
              <a:rPr lang="en-US" dirty="0"/>
              <a:t>).pretty()</a:t>
            </a:r>
          </a:p>
        </p:txBody>
      </p:sp>
    </p:spTree>
    <p:extLst>
      <p:ext uri="{BB962C8B-B14F-4D97-AF65-F5344CB8AC3E}">
        <p14:creationId xmlns:p14="http://schemas.microsoft.com/office/powerpoint/2010/main" val="36451091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br>
              <a:rPr lang="en-US" dirty="0"/>
            </a:br>
            <a:endParaRPr lang="en-US" dirty="0"/>
          </a:p>
        </p:txBody>
      </p:sp>
      <p:sp>
        <p:nvSpPr>
          <p:cNvPr id="3" name="Content Placeholder 2"/>
          <p:cNvSpPr>
            <a:spLocks noGrp="1"/>
          </p:cNvSpPr>
          <p:nvPr>
            <p:ph idx="1"/>
          </p:nvPr>
        </p:nvSpPr>
        <p:spPr/>
        <p:txBody>
          <a:bodyPr/>
          <a:lstStyle/>
          <a:p>
            <a:r>
              <a:rPr lang="en-US" dirty="0"/>
              <a:t>Following example will show all the tutorials written by </a:t>
            </a:r>
            <a:r>
              <a:rPr lang="en-US" dirty="0" smtClean="0"/>
              <a:t>‘Basit Jasani' </a:t>
            </a:r>
            <a:r>
              <a:rPr lang="en-US" dirty="0"/>
              <a:t>or whose title is 'MongoDB Overview'.</a:t>
            </a:r>
          </a:p>
          <a:p>
            <a:endParaRPr lang="en-US" dirty="0"/>
          </a:p>
          <a:p>
            <a:pPr marL="114300" indent="0">
              <a:buNone/>
            </a:pPr>
            <a:r>
              <a:rPr lang="en-US" dirty="0" err="1" smtClean="0"/>
              <a:t>db.mycol.find</a:t>
            </a:r>
            <a:r>
              <a:rPr lang="en-US" dirty="0"/>
              <a:t>({$or:[{"</a:t>
            </a:r>
            <a:r>
              <a:rPr lang="en-US" dirty="0" err="1"/>
              <a:t>by</a:t>
            </a:r>
            <a:r>
              <a:rPr lang="en-US" dirty="0" err="1" smtClean="0"/>
              <a:t>":“Basit</a:t>
            </a:r>
            <a:r>
              <a:rPr lang="en-US" dirty="0" smtClean="0"/>
              <a:t> Jasani"},{"</a:t>
            </a:r>
            <a:r>
              <a:rPr lang="en-US" dirty="0"/>
              <a:t>title": "MongoDB Overview"}]}).</a:t>
            </a:r>
            <a:r>
              <a:rPr lang="en-US" dirty="0" smtClean="0"/>
              <a:t>pretty</a:t>
            </a:r>
            <a:endParaRPr lang="en-US" dirty="0"/>
          </a:p>
        </p:txBody>
      </p:sp>
    </p:spTree>
    <p:extLst>
      <p:ext uri="{BB962C8B-B14F-4D97-AF65-F5344CB8AC3E}">
        <p14:creationId xmlns:p14="http://schemas.microsoft.com/office/powerpoint/2010/main" val="4166356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AND </a:t>
            </a:r>
            <a:r>
              <a:rPr lang="en-US" dirty="0" err="1"/>
              <a:t>and</a:t>
            </a:r>
            <a:r>
              <a:rPr lang="en-US" dirty="0"/>
              <a:t> OR Together</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following example will show the documents that have likes greater than 10 and whose title is either 'MongoDB Overview' or by is </a:t>
            </a:r>
            <a:r>
              <a:rPr lang="en-US" dirty="0" smtClean="0"/>
              <a:t>Basit Jasani'. </a:t>
            </a:r>
            <a:r>
              <a:rPr lang="en-US" dirty="0"/>
              <a:t>Equivalent SQL where clause is 'where likes&gt;10 AND (by = </a:t>
            </a:r>
            <a:r>
              <a:rPr lang="en-US" dirty="0" smtClean="0"/>
              <a:t>‘Basit Jasani' </a:t>
            </a:r>
            <a:r>
              <a:rPr lang="en-US" dirty="0"/>
              <a:t>OR title = 'MongoDB Overview')'</a:t>
            </a:r>
          </a:p>
          <a:p>
            <a:endParaRPr lang="en-US" dirty="0"/>
          </a:p>
          <a:p>
            <a:pPr marL="114300" indent="0">
              <a:buNone/>
            </a:pPr>
            <a:r>
              <a:rPr lang="en-US" dirty="0" err="1" smtClean="0"/>
              <a:t>db.mycollection.find</a:t>
            </a:r>
            <a:r>
              <a:rPr lang="en-US" dirty="0"/>
              <a:t>({"likes": {$gt:10}, $or: [{"by": </a:t>
            </a:r>
            <a:r>
              <a:rPr lang="en-US" dirty="0" smtClean="0"/>
              <a:t>“Basit Jasani"}, {"</a:t>
            </a:r>
            <a:r>
              <a:rPr lang="en-US" dirty="0"/>
              <a:t>title": "MongoDB Overview"}]}).pretty()</a:t>
            </a:r>
          </a:p>
        </p:txBody>
      </p:sp>
    </p:spTree>
    <p:extLst>
      <p:ext uri="{BB962C8B-B14F-4D97-AF65-F5344CB8AC3E}">
        <p14:creationId xmlns:p14="http://schemas.microsoft.com/office/powerpoint/2010/main" val="3580999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Update Document</a:t>
            </a:r>
            <a:br>
              <a:rPr lang="en-US" dirty="0"/>
            </a:br>
            <a:endParaRPr lang="en-US" dirty="0"/>
          </a:p>
        </p:txBody>
      </p:sp>
      <p:sp>
        <p:nvSpPr>
          <p:cNvPr id="3" name="Content Placeholder 2"/>
          <p:cNvSpPr>
            <a:spLocks noGrp="1"/>
          </p:cNvSpPr>
          <p:nvPr>
            <p:ph idx="1"/>
          </p:nvPr>
        </p:nvSpPr>
        <p:spPr/>
        <p:txBody>
          <a:bodyPr>
            <a:normAutofit fontScale="92500"/>
          </a:bodyPr>
          <a:lstStyle/>
          <a:p>
            <a:pPr marL="114300" indent="0">
              <a:buNone/>
            </a:pPr>
            <a:endParaRPr lang="en-US" dirty="0"/>
          </a:p>
          <a:p>
            <a:pPr marL="114300" indent="0">
              <a:buNone/>
            </a:pPr>
            <a:r>
              <a:rPr lang="en-US" sz="3200" b="1" dirty="0"/>
              <a:t>MongoDB Update() </a:t>
            </a:r>
            <a:r>
              <a:rPr lang="en-US" sz="3200" b="1" dirty="0" smtClean="0"/>
              <a:t>Method</a:t>
            </a:r>
          </a:p>
          <a:p>
            <a:pPr marL="114300" indent="0">
              <a:buNone/>
            </a:pPr>
            <a:endParaRPr lang="en-US" sz="3200" b="1" dirty="0" smtClean="0"/>
          </a:p>
          <a:p>
            <a:r>
              <a:rPr lang="en-US" dirty="0"/>
              <a:t>The update() method updates the values in the existing document.</a:t>
            </a:r>
          </a:p>
          <a:p>
            <a:pPr marL="114300" indent="0">
              <a:buNone/>
            </a:pPr>
            <a:endParaRPr lang="en-US" sz="3200" b="1" dirty="0"/>
          </a:p>
          <a:p>
            <a:pPr marL="114300" indent="0">
              <a:buNone/>
            </a:pPr>
            <a:r>
              <a:rPr lang="en-US" sz="3200" b="1" dirty="0" smtClean="0"/>
              <a:t>Syntax</a:t>
            </a:r>
          </a:p>
          <a:p>
            <a:pPr marL="114300" indent="0">
              <a:buNone/>
            </a:pPr>
            <a:endParaRPr lang="en-US" sz="3200" b="1" dirty="0"/>
          </a:p>
          <a:p>
            <a:r>
              <a:rPr lang="en-US" dirty="0"/>
              <a:t>The basic syntax of update() method is as follows −</a:t>
            </a:r>
          </a:p>
          <a:p>
            <a:endParaRPr lang="en-US" dirty="0"/>
          </a:p>
          <a:p>
            <a:pPr marL="114300" indent="0">
              <a:buNone/>
            </a:pPr>
            <a:r>
              <a:rPr lang="en-US" dirty="0" err="1" smtClean="0"/>
              <a:t>db.COLLECTION_NAME.update</a:t>
            </a:r>
            <a:r>
              <a:rPr lang="en-US" dirty="0" smtClean="0"/>
              <a:t>(SELECTION_CRITERIA</a:t>
            </a:r>
            <a:r>
              <a:rPr lang="en-US" dirty="0"/>
              <a:t>, UPDATED_DATA)</a:t>
            </a:r>
          </a:p>
          <a:p>
            <a:endParaRPr lang="en-US" dirty="0"/>
          </a:p>
        </p:txBody>
      </p:sp>
    </p:spTree>
    <p:extLst>
      <p:ext uri="{BB962C8B-B14F-4D97-AF65-F5344CB8AC3E}">
        <p14:creationId xmlns:p14="http://schemas.microsoft.com/office/powerpoint/2010/main" val="33438496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smtClean="0"/>
              <a:t>Consider </a:t>
            </a:r>
            <a:r>
              <a:rPr lang="en-US" dirty="0"/>
              <a:t>the </a:t>
            </a:r>
            <a:r>
              <a:rPr lang="en-US" dirty="0" err="1" smtClean="0"/>
              <a:t>mycollection</a:t>
            </a:r>
            <a:r>
              <a:rPr lang="en-US" dirty="0" smtClean="0"/>
              <a:t> </a:t>
            </a:r>
            <a:r>
              <a:rPr lang="en-US" dirty="0"/>
              <a:t>collection has the following data.</a:t>
            </a:r>
          </a:p>
          <a:p>
            <a:endParaRPr lang="en-US" dirty="0"/>
          </a:p>
          <a:p>
            <a:pPr marL="114300" indent="0">
              <a:buNone/>
            </a:pPr>
            <a:r>
              <a:rPr lang="en-US" dirty="0"/>
              <a:t>{ "_id" : </a:t>
            </a:r>
            <a:r>
              <a:rPr lang="en-US" dirty="0" err="1"/>
              <a:t>ObjectId</a:t>
            </a:r>
            <a:r>
              <a:rPr lang="en-US" dirty="0"/>
              <a:t>(5983548781331adf45ec5), "</a:t>
            </a:r>
            <a:r>
              <a:rPr lang="en-US" dirty="0" err="1"/>
              <a:t>title":"MongoDB</a:t>
            </a:r>
            <a:r>
              <a:rPr lang="en-US" dirty="0"/>
              <a:t> Overview"}</a:t>
            </a:r>
          </a:p>
          <a:p>
            <a:pPr marL="114300" indent="0">
              <a:buNone/>
            </a:pPr>
            <a:r>
              <a:rPr lang="en-US" dirty="0"/>
              <a:t>{ "_id" : </a:t>
            </a:r>
            <a:r>
              <a:rPr lang="en-US" dirty="0" err="1"/>
              <a:t>ObjectId</a:t>
            </a:r>
            <a:r>
              <a:rPr lang="en-US" dirty="0"/>
              <a:t>(5983548781331adf45ec6), "</a:t>
            </a:r>
            <a:r>
              <a:rPr lang="en-US" dirty="0" err="1"/>
              <a:t>title":"NoSQL</a:t>
            </a:r>
            <a:r>
              <a:rPr lang="en-US" dirty="0"/>
              <a:t> Overview"}</a:t>
            </a:r>
          </a:p>
          <a:p>
            <a:pPr marL="114300" indent="0">
              <a:buNone/>
            </a:pPr>
            <a:r>
              <a:rPr lang="en-US" dirty="0"/>
              <a:t>{ "_id" : </a:t>
            </a:r>
            <a:r>
              <a:rPr lang="en-US" dirty="0" err="1"/>
              <a:t>ObjectId</a:t>
            </a:r>
            <a:r>
              <a:rPr lang="en-US" dirty="0"/>
              <a:t>(5983548781331adf45ec7), "</a:t>
            </a:r>
            <a:r>
              <a:rPr lang="en-US" dirty="0" err="1"/>
              <a:t>title":"Tutorials</a:t>
            </a:r>
            <a:r>
              <a:rPr lang="en-US" dirty="0"/>
              <a:t> Point Overview</a:t>
            </a:r>
            <a:r>
              <a:rPr lang="en-US" dirty="0" smtClean="0"/>
              <a:t>"}</a:t>
            </a:r>
          </a:p>
          <a:p>
            <a:pPr marL="114300" indent="0">
              <a:buNone/>
            </a:pPr>
            <a:endParaRPr lang="en-US" dirty="0"/>
          </a:p>
          <a:p>
            <a:pPr marL="114300" indent="0">
              <a:buNone/>
            </a:pPr>
            <a:r>
              <a:rPr lang="en-US" dirty="0"/>
              <a:t>Following example will set the new title 'New MongoDB Tutorial' of the documents whose title is 'MongoDB Overview'.</a:t>
            </a:r>
          </a:p>
          <a:p>
            <a:pPr marL="114300" indent="0">
              <a:buNone/>
            </a:pPr>
            <a:endParaRPr lang="en-US" dirty="0"/>
          </a:p>
          <a:p>
            <a:pPr marL="114300" indent="0">
              <a:buNone/>
            </a:pPr>
            <a:r>
              <a:rPr lang="en-US" dirty="0" err="1" smtClean="0"/>
              <a:t>db.mycollection.update</a:t>
            </a:r>
            <a:r>
              <a:rPr lang="en-US" dirty="0"/>
              <a:t>({'</a:t>
            </a:r>
            <a:r>
              <a:rPr lang="en-US" dirty="0" err="1"/>
              <a:t>title':'MongoDB</a:t>
            </a:r>
            <a:r>
              <a:rPr lang="en-US" dirty="0"/>
              <a:t> Overview'},{$set:{'</a:t>
            </a:r>
            <a:r>
              <a:rPr lang="en-US" dirty="0" err="1"/>
              <a:t>title':'New</a:t>
            </a:r>
            <a:r>
              <a:rPr lang="en-US" dirty="0"/>
              <a:t> MongoDB Tutorial'}</a:t>
            </a:r>
          </a:p>
          <a:p>
            <a:endParaRPr lang="en-US" dirty="0"/>
          </a:p>
        </p:txBody>
      </p:sp>
    </p:spTree>
    <p:extLst>
      <p:ext uri="{BB962C8B-B14F-4D97-AF65-F5344CB8AC3E}">
        <p14:creationId xmlns:p14="http://schemas.microsoft.com/office/powerpoint/2010/main" val="2427843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Delete Document</a:t>
            </a:r>
            <a:br>
              <a:rPr lang="en-US" dirty="0"/>
            </a:br>
            <a:endParaRPr lang="en-US" dirty="0"/>
          </a:p>
        </p:txBody>
      </p:sp>
      <p:sp>
        <p:nvSpPr>
          <p:cNvPr id="3" name="Content Placeholder 2"/>
          <p:cNvSpPr>
            <a:spLocks noGrp="1"/>
          </p:cNvSpPr>
          <p:nvPr>
            <p:ph idx="1"/>
          </p:nvPr>
        </p:nvSpPr>
        <p:spPr/>
        <p:txBody>
          <a:bodyPr/>
          <a:lstStyle/>
          <a:p>
            <a:pPr marL="114300" indent="0">
              <a:buNone/>
            </a:pPr>
            <a:r>
              <a:rPr lang="en-US" sz="2800" b="1" dirty="0"/>
              <a:t>The remove() </a:t>
            </a:r>
            <a:r>
              <a:rPr lang="en-US" sz="2800" b="1" dirty="0" smtClean="0"/>
              <a:t>Method</a:t>
            </a:r>
          </a:p>
          <a:p>
            <a:pPr marL="114300" indent="0">
              <a:buNone/>
            </a:pPr>
            <a:endParaRPr lang="en-US" sz="2800" b="1" dirty="0"/>
          </a:p>
          <a:p>
            <a:r>
              <a:rPr lang="en-US" dirty="0"/>
              <a:t>MongoDB's </a:t>
            </a:r>
            <a:r>
              <a:rPr lang="en-US" b="1" dirty="0"/>
              <a:t>remove()</a:t>
            </a:r>
            <a:r>
              <a:rPr lang="en-US" dirty="0"/>
              <a:t> method is used to remove a document from the collection. remove() method accepts two parameters. One is deletion criteria and second is </a:t>
            </a:r>
            <a:r>
              <a:rPr lang="en-US" dirty="0" err="1"/>
              <a:t>justOne</a:t>
            </a:r>
            <a:r>
              <a:rPr lang="en-US" dirty="0"/>
              <a:t> flag.</a:t>
            </a:r>
          </a:p>
          <a:p>
            <a:r>
              <a:rPr lang="en-US" b="1" dirty="0"/>
              <a:t>deletion criteria</a:t>
            </a:r>
            <a:r>
              <a:rPr lang="en-US" dirty="0"/>
              <a:t> − (Optional) deletion criteria according to documents will be removed.</a:t>
            </a:r>
          </a:p>
          <a:p>
            <a:r>
              <a:rPr lang="en-US" b="1" dirty="0" err="1"/>
              <a:t>justOne</a:t>
            </a:r>
            <a:r>
              <a:rPr lang="en-US" dirty="0"/>
              <a:t> − (Optional) if set to true or 1, then remove only one document.</a:t>
            </a:r>
          </a:p>
          <a:p>
            <a:endParaRPr lang="en-US" dirty="0"/>
          </a:p>
        </p:txBody>
      </p:sp>
    </p:spTree>
    <p:extLst>
      <p:ext uri="{BB962C8B-B14F-4D97-AF65-F5344CB8AC3E}">
        <p14:creationId xmlns:p14="http://schemas.microsoft.com/office/powerpoint/2010/main" val="17210685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943600"/>
          </a:xfrm>
        </p:spPr>
        <p:txBody>
          <a:bodyPr>
            <a:normAutofit fontScale="85000" lnSpcReduction="20000"/>
          </a:bodyPr>
          <a:lstStyle/>
          <a:p>
            <a:pPr marL="114300" indent="0">
              <a:buNone/>
            </a:pPr>
            <a:r>
              <a:rPr lang="en-US" sz="3000" b="1" dirty="0" smtClean="0"/>
              <a:t>Syntax</a:t>
            </a:r>
          </a:p>
          <a:p>
            <a:pPr marL="114300" indent="0">
              <a:buNone/>
            </a:pPr>
            <a:endParaRPr lang="en-US" sz="3000" b="1" dirty="0"/>
          </a:p>
          <a:p>
            <a:r>
              <a:rPr lang="en-US" dirty="0"/>
              <a:t>Basic syntax of remove() method is as follows −</a:t>
            </a:r>
          </a:p>
          <a:p>
            <a:endParaRPr lang="en-US" dirty="0"/>
          </a:p>
          <a:p>
            <a:pPr marL="114300" indent="0">
              <a:buNone/>
            </a:pPr>
            <a:r>
              <a:rPr lang="en-US" dirty="0" err="1" smtClean="0"/>
              <a:t>db.COLLECTION_NAME.remove</a:t>
            </a:r>
            <a:r>
              <a:rPr lang="en-US" dirty="0" smtClean="0"/>
              <a:t>(DELLETION_CRITTERIA</a:t>
            </a:r>
            <a:r>
              <a:rPr lang="en-US" dirty="0"/>
              <a:t>)</a:t>
            </a:r>
          </a:p>
          <a:p>
            <a:pPr marL="114300" indent="0">
              <a:buNone/>
            </a:pPr>
            <a:endParaRPr lang="en-US" dirty="0" smtClean="0"/>
          </a:p>
          <a:p>
            <a:pPr marL="114300" indent="0">
              <a:buNone/>
            </a:pPr>
            <a:r>
              <a:rPr lang="en-US" sz="3000" b="1" dirty="0" smtClean="0"/>
              <a:t>Example</a:t>
            </a:r>
          </a:p>
          <a:p>
            <a:pPr marL="114300" indent="0">
              <a:buNone/>
            </a:pPr>
            <a:endParaRPr lang="en-US" sz="3000" b="1" dirty="0"/>
          </a:p>
          <a:p>
            <a:r>
              <a:rPr lang="en-US" dirty="0"/>
              <a:t>Consider the </a:t>
            </a:r>
            <a:r>
              <a:rPr lang="en-US" dirty="0" err="1" smtClean="0"/>
              <a:t>mycollection</a:t>
            </a:r>
            <a:r>
              <a:rPr lang="en-US" dirty="0" smtClean="0"/>
              <a:t> </a:t>
            </a:r>
            <a:r>
              <a:rPr lang="en-US" dirty="0"/>
              <a:t>collection has the following data.</a:t>
            </a:r>
          </a:p>
          <a:p>
            <a:endParaRPr lang="en-US" dirty="0"/>
          </a:p>
          <a:p>
            <a:pPr marL="114300" indent="0">
              <a:buNone/>
            </a:pPr>
            <a:r>
              <a:rPr lang="en-US" dirty="0"/>
              <a:t>{ "_id" : </a:t>
            </a:r>
            <a:r>
              <a:rPr lang="en-US" dirty="0" err="1"/>
              <a:t>ObjectId</a:t>
            </a:r>
            <a:r>
              <a:rPr lang="en-US" dirty="0"/>
              <a:t>(5983548781331adf45ec5), "</a:t>
            </a:r>
            <a:r>
              <a:rPr lang="en-US" dirty="0" err="1"/>
              <a:t>title":"MongoDB</a:t>
            </a:r>
            <a:r>
              <a:rPr lang="en-US" dirty="0"/>
              <a:t> Overview"}</a:t>
            </a:r>
          </a:p>
          <a:p>
            <a:pPr marL="114300" indent="0">
              <a:buNone/>
            </a:pPr>
            <a:r>
              <a:rPr lang="en-US" dirty="0"/>
              <a:t>{ "_id" : </a:t>
            </a:r>
            <a:r>
              <a:rPr lang="en-US" dirty="0" err="1"/>
              <a:t>ObjectId</a:t>
            </a:r>
            <a:r>
              <a:rPr lang="en-US" dirty="0"/>
              <a:t>(5983548781331adf45ec6), "</a:t>
            </a:r>
            <a:r>
              <a:rPr lang="en-US" dirty="0" err="1"/>
              <a:t>title":"NoSQL</a:t>
            </a:r>
            <a:r>
              <a:rPr lang="en-US" dirty="0"/>
              <a:t> Overview"}</a:t>
            </a:r>
          </a:p>
          <a:p>
            <a:pPr marL="114300" indent="0">
              <a:buNone/>
            </a:pPr>
            <a:r>
              <a:rPr lang="en-US" dirty="0"/>
              <a:t>{ "_id" : </a:t>
            </a:r>
            <a:r>
              <a:rPr lang="en-US" dirty="0" err="1"/>
              <a:t>ObjectId</a:t>
            </a:r>
            <a:r>
              <a:rPr lang="en-US" dirty="0"/>
              <a:t>(5983548781331adf45ec7), "</a:t>
            </a:r>
            <a:r>
              <a:rPr lang="en-US" dirty="0" err="1"/>
              <a:t>title":"Tutorials</a:t>
            </a:r>
            <a:r>
              <a:rPr lang="en-US" dirty="0"/>
              <a:t> Point Overview"}</a:t>
            </a:r>
          </a:p>
          <a:p>
            <a:endParaRPr lang="en-US" dirty="0" smtClean="0"/>
          </a:p>
          <a:p>
            <a:r>
              <a:rPr lang="en-US" dirty="0" smtClean="0"/>
              <a:t>Following </a:t>
            </a:r>
            <a:r>
              <a:rPr lang="en-US" dirty="0"/>
              <a:t>example will remove all the documents whose title is 'MongoDB Overview'.</a:t>
            </a:r>
          </a:p>
          <a:p>
            <a:endParaRPr lang="en-US" dirty="0"/>
          </a:p>
          <a:p>
            <a:pPr marL="114300" indent="0">
              <a:buNone/>
            </a:pPr>
            <a:r>
              <a:rPr lang="en-US" dirty="0" err="1" smtClean="0"/>
              <a:t>db.mycollection.remove</a:t>
            </a:r>
            <a:r>
              <a:rPr lang="en-US" dirty="0"/>
              <a:t>({'</a:t>
            </a:r>
            <a:r>
              <a:rPr lang="en-US" dirty="0" err="1"/>
              <a:t>title':'MongoDB</a:t>
            </a:r>
            <a:r>
              <a:rPr lang="en-US" dirty="0"/>
              <a:t> Overview'})</a:t>
            </a:r>
          </a:p>
        </p:txBody>
      </p:sp>
    </p:spTree>
    <p:extLst>
      <p:ext uri="{BB962C8B-B14F-4D97-AF65-F5344CB8AC3E}">
        <p14:creationId xmlns:p14="http://schemas.microsoft.com/office/powerpoint/2010/main" val="26094085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normAutofit fontScale="62500" lnSpcReduction="20000"/>
          </a:bodyPr>
          <a:lstStyle/>
          <a:p>
            <a:pPr marL="114300" indent="0">
              <a:buNone/>
            </a:pPr>
            <a:r>
              <a:rPr lang="en-US" dirty="0" smtClean="0"/>
              <a:t>Consider the Structure </a:t>
            </a:r>
            <a:r>
              <a:rPr lang="en-US" dirty="0"/>
              <a:t>of 'restaurants' </a:t>
            </a:r>
            <a:r>
              <a:rPr lang="en-US" dirty="0" smtClean="0"/>
              <a:t>collection given below:</a:t>
            </a:r>
            <a:endParaRPr lang="en-US" dirty="0"/>
          </a:p>
          <a:p>
            <a:pPr marL="114300" indent="0">
              <a:buNone/>
            </a:pPr>
            <a:endParaRPr lang="en-US" dirty="0"/>
          </a:p>
          <a:p>
            <a:pPr marL="114300" indent="0">
              <a:buNone/>
            </a:pPr>
            <a:r>
              <a:rPr lang="en-US" dirty="0"/>
              <a:t>{</a:t>
            </a:r>
          </a:p>
          <a:p>
            <a:pPr marL="114300" indent="0">
              <a:buNone/>
            </a:pPr>
            <a:r>
              <a:rPr lang="en-US" dirty="0"/>
              <a:t>  "address": {</a:t>
            </a:r>
          </a:p>
          <a:p>
            <a:pPr marL="114300" indent="0">
              <a:buNone/>
            </a:pPr>
            <a:r>
              <a:rPr lang="en-US" dirty="0"/>
              <a:t>     "building": "1007",</a:t>
            </a:r>
          </a:p>
          <a:p>
            <a:pPr marL="114300" indent="0">
              <a:buNone/>
            </a:pPr>
            <a:r>
              <a:rPr lang="en-US" dirty="0"/>
              <a:t>     "</a:t>
            </a:r>
            <a:r>
              <a:rPr lang="en-US" dirty="0" err="1"/>
              <a:t>coord</a:t>
            </a:r>
            <a:r>
              <a:rPr lang="en-US" dirty="0"/>
              <a:t>": [ -73.856077, 40.848447 ],</a:t>
            </a:r>
          </a:p>
          <a:p>
            <a:pPr marL="114300" indent="0">
              <a:buNone/>
            </a:pPr>
            <a:r>
              <a:rPr lang="en-US" dirty="0"/>
              <a:t>     "street": "Morris Park Ave",</a:t>
            </a:r>
          </a:p>
          <a:p>
            <a:pPr marL="114300" indent="0">
              <a:buNone/>
            </a:pPr>
            <a:r>
              <a:rPr lang="en-US" dirty="0"/>
              <a:t>     "</a:t>
            </a:r>
            <a:r>
              <a:rPr lang="en-US" dirty="0" err="1"/>
              <a:t>zipcode</a:t>
            </a:r>
            <a:r>
              <a:rPr lang="en-US" dirty="0"/>
              <a:t>": "10462"</a:t>
            </a:r>
          </a:p>
          <a:p>
            <a:pPr marL="114300" indent="0">
              <a:buNone/>
            </a:pPr>
            <a:r>
              <a:rPr lang="en-US" dirty="0"/>
              <a:t>  },</a:t>
            </a:r>
          </a:p>
          <a:p>
            <a:pPr marL="114300" indent="0">
              <a:buNone/>
            </a:pPr>
            <a:r>
              <a:rPr lang="en-US" dirty="0"/>
              <a:t>  "borough": "Bronx",</a:t>
            </a:r>
          </a:p>
          <a:p>
            <a:pPr marL="114300" indent="0">
              <a:buNone/>
            </a:pPr>
            <a:r>
              <a:rPr lang="en-US" dirty="0"/>
              <a:t>  "cuisine": "Bakery",</a:t>
            </a:r>
          </a:p>
          <a:p>
            <a:pPr marL="114300" indent="0">
              <a:buNone/>
            </a:pPr>
            <a:r>
              <a:rPr lang="en-US" dirty="0"/>
              <a:t>  "grades": [</a:t>
            </a:r>
          </a:p>
          <a:p>
            <a:pPr marL="114300" indent="0">
              <a:buNone/>
            </a:pPr>
            <a:r>
              <a:rPr lang="en-US" dirty="0"/>
              <a:t>     { "date": { "$date": 1393804800000 }, "grade": "A", "score": 2 },</a:t>
            </a:r>
          </a:p>
          <a:p>
            <a:pPr marL="114300" indent="0">
              <a:buNone/>
            </a:pPr>
            <a:r>
              <a:rPr lang="en-US" dirty="0"/>
              <a:t>     { "date": { "$date": 1378857600000 }, "grade": "A", "score": 6 },</a:t>
            </a:r>
          </a:p>
          <a:p>
            <a:pPr marL="114300" indent="0">
              <a:buNone/>
            </a:pPr>
            <a:r>
              <a:rPr lang="en-US" dirty="0"/>
              <a:t>     { "date": { "$date": 1358985600000 }, "grade": "A", "score": 10 },</a:t>
            </a:r>
          </a:p>
          <a:p>
            <a:pPr marL="114300" indent="0">
              <a:buNone/>
            </a:pPr>
            <a:r>
              <a:rPr lang="en-US" dirty="0"/>
              <a:t>     { "date": { "$date": 1322006400000 }, "grade": "A", "score": 9 },</a:t>
            </a:r>
          </a:p>
          <a:p>
            <a:pPr marL="114300" indent="0">
              <a:buNone/>
            </a:pPr>
            <a:r>
              <a:rPr lang="en-US" dirty="0"/>
              <a:t>     { "date": { "$date": 1299715200000 }, "grade": "B", "score": 14 }</a:t>
            </a:r>
          </a:p>
          <a:p>
            <a:pPr marL="114300" indent="0">
              <a:buNone/>
            </a:pPr>
            <a:r>
              <a:rPr lang="en-US" dirty="0"/>
              <a:t>  ],</a:t>
            </a:r>
          </a:p>
          <a:p>
            <a:pPr marL="114300" indent="0">
              <a:buNone/>
            </a:pPr>
            <a:r>
              <a:rPr lang="en-US" dirty="0"/>
              <a:t>  "name": "Morris Park Bake Shop",</a:t>
            </a:r>
          </a:p>
          <a:p>
            <a:pPr marL="114300" indent="0">
              <a:buNone/>
            </a:pPr>
            <a:r>
              <a:rPr lang="en-US" dirty="0"/>
              <a:t>  "</a:t>
            </a:r>
            <a:r>
              <a:rPr lang="en-US" dirty="0" err="1"/>
              <a:t>restaurant_id</a:t>
            </a:r>
            <a:r>
              <a:rPr lang="en-US" dirty="0"/>
              <a:t>": "30075445"</a:t>
            </a:r>
          </a:p>
          <a:p>
            <a:pPr marL="114300" indent="0">
              <a:buNone/>
            </a:pPr>
            <a:r>
              <a:rPr lang="en-US" dirty="0"/>
              <a:t>}</a:t>
            </a:r>
          </a:p>
        </p:txBody>
      </p:sp>
    </p:spTree>
    <p:extLst>
      <p:ext uri="{BB962C8B-B14F-4D97-AF65-F5344CB8AC3E}">
        <p14:creationId xmlns:p14="http://schemas.microsoft.com/office/powerpoint/2010/main" val="2188115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marL="114300" indent="0">
              <a:buNone/>
            </a:pPr>
            <a:r>
              <a:rPr lang="en-US" sz="1600" b="1" dirty="0"/>
              <a:t>1.</a:t>
            </a:r>
            <a:r>
              <a:rPr lang="en-US" sz="1600" dirty="0"/>
              <a:t> Write a MongoDB query to display all the documents in the collection restaurants. </a:t>
            </a:r>
          </a:p>
          <a:p>
            <a:pPr marL="114300" indent="0">
              <a:buNone/>
            </a:pPr>
            <a:r>
              <a:rPr lang="en-US" sz="1600" b="1" dirty="0"/>
              <a:t>2.</a:t>
            </a:r>
            <a:r>
              <a:rPr lang="en-US" sz="1600" dirty="0"/>
              <a:t> Write a MongoDB query to display the fields </a:t>
            </a:r>
            <a:r>
              <a:rPr lang="en-US" sz="1600" dirty="0" err="1"/>
              <a:t>restaurant_id</a:t>
            </a:r>
            <a:r>
              <a:rPr lang="en-US" sz="1600" dirty="0"/>
              <a:t>, name, borough and cuisine for all the documents in the collection restaurant. </a:t>
            </a:r>
          </a:p>
          <a:p>
            <a:pPr marL="114300" indent="0">
              <a:buNone/>
            </a:pPr>
            <a:r>
              <a:rPr lang="en-US" sz="1600" b="1" dirty="0"/>
              <a:t>3.</a:t>
            </a:r>
            <a:r>
              <a:rPr lang="en-US" sz="1600" dirty="0"/>
              <a:t> Write a MongoDB query to display the fields </a:t>
            </a:r>
            <a:r>
              <a:rPr lang="en-US" sz="1600" dirty="0" err="1"/>
              <a:t>restaurant_id</a:t>
            </a:r>
            <a:r>
              <a:rPr lang="en-US" sz="1600" dirty="0"/>
              <a:t>, name, borough and cuisine, but exclude the field _id for all the documents in the collection </a:t>
            </a:r>
            <a:r>
              <a:rPr lang="en-US" sz="1600" dirty="0" smtClean="0"/>
              <a:t>restaurant</a:t>
            </a:r>
            <a:r>
              <a:rPr lang="en-US" sz="1600" dirty="0"/>
              <a:t>.</a:t>
            </a:r>
            <a:r>
              <a:rPr lang="en-US" sz="1600" dirty="0"/>
              <a:t/>
            </a:r>
            <a:br>
              <a:rPr lang="en-US" sz="1600" dirty="0"/>
            </a:br>
            <a:r>
              <a:rPr lang="en-US" sz="1600" b="1" dirty="0" smtClean="0"/>
              <a:t>4</a:t>
            </a:r>
            <a:r>
              <a:rPr lang="en-US" sz="1600" b="1" dirty="0"/>
              <a:t>.</a:t>
            </a:r>
            <a:r>
              <a:rPr lang="en-US" sz="1600" dirty="0"/>
              <a:t> Write a MongoDB query to display the fields </a:t>
            </a:r>
            <a:r>
              <a:rPr lang="en-US" sz="1600" dirty="0" err="1"/>
              <a:t>restaurant_id</a:t>
            </a:r>
            <a:r>
              <a:rPr lang="en-US" sz="1600" dirty="0"/>
              <a:t>, name, borough and zip code, but exclude the field _id for all the documents in the collection restaurant. </a:t>
            </a:r>
          </a:p>
          <a:p>
            <a:pPr marL="114300" indent="0">
              <a:buNone/>
            </a:pPr>
            <a:r>
              <a:rPr lang="en-US" sz="1600" b="1" dirty="0"/>
              <a:t>5.</a:t>
            </a:r>
            <a:r>
              <a:rPr lang="en-US" sz="1600" dirty="0"/>
              <a:t> Write a MongoDB query to display all the restaurant which is in the borough Bronx. </a:t>
            </a:r>
            <a:endParaRPr lang="en-US" sz="1600" dirty="0" smtClean="0"/>
          </a:p>
          <a:p>
            <a:pPr marL="114300" indent="0">
              <a:buNone/>
            </a:pPr>
            <a:r>
              <a:rPr lang="en-US" sz="1600" b="1" dirty="0" smtClean="0"/>
              <a:t>6</a:t>
            </a:r>
            <a:r>
              <a:rPr lang="en-US" sz="1600" dirty="0"/>
              <a:t>. Write a MongoDB query to display the first 5 restaurant which is in the borough Bronx. </a:t>
            </a:r>
            <a:endParaRPr lang="en-US" sz="1600" dirty="0" smtClean="0"/>
          </a:p>
          <a:p>
            <a:pPr marL="114300" indent="0">
              <a:buNone/>
            </a:pPr>
            <a:r>
              <a:rPr lang="en-US" sz="1600" b="1" dirty="0"/>
              <a:t>7</a:t>
            </a:r>
            <a:r>
              <a:rPr lang="en-US" sz="1600" b="1" dirty="0" smtClean="0"/>
              <a:t>.</a:t>
            </a:r>
            <a:r>
              <a:rPr lang="en-US" sz="1600" dirty="0"/>
              <a:t> Write a MongoDB query to find the restaurants who achieved a score more than 90. </a:t>
            </a:r>
            <a:endParaRPr lang="en-US" sz="1600" dirty="0" smtClean="0"/>
          </a:p>
          <a:p>
            <a:pPr marL="114300" indent="0">
              <a:buNone/>
            </a:pPr>
            <a:r>
              <a:rPr lang="en-US" sz="1600" dirty="0" smtClean="0"/>
              <a:t> </a:t>
            </a:r>
            <a:r>
              <a:rPr lang="en-US" sz="1600" b="1" dirty="0"/>
              <a:t>8</a:t>
            </a:r>
            <a:r>
              <a:rPr lang="en-US" sz="1600" b="1" dirty="0" smtClean="0"/>
              <a:t>.</a:t>
            </a:r>
            <a:r>
              <a:rPr lang="en-US" sz="1600" dirty="0"/>
              <a:t> Write a MongoDB query to find the restaurants that achieved a score, more than 80 but less than 100</a:t>
            </a:r>
            <a:r>
              <a:rPr lang="en-US" sz="1600" dirty="0" smtClean="0"/>
              <a:t>.</a:t>
            </a:r>
          </a:p>
          <a:p>
            <a:pPr marL="114300" indent="0">
              <a:buNone/>
            </a:pPr>
            <a:r>
              <a:rPr lang="en-US" sz="1600" b="1" dirty="0"/>
              <a:t>9</a:t>
            </a:r>
            <a:r>
              <a:rPr lang="en-US" sz="1600" b="1" dirty="0" smtClean="0"/>
              <a:t>.</a:t>
            </a:r>
            <a:r>
              <a:rPr lang="en-US" sz="1600" dirty="0"/>
              <a:t> Write a MongoDB query to find the restaurants which locate in latitude value less than -95.754168. </a:t>
            </a:r>
            <a:endParaRPr lang="en-US" sz="1600" dirty="0" smtClean="0"/>
          </a:p>
          <a:p>
            <a:pPr marL="114300" indent="0">
              <a:buNone/>
            </a:pPr>
            <a:r>
              <a:rPr lang="en-US" sz="1600" b="1" dirty="0"/>
              <a:t>10</a:t>
            </a:r>
            <a:r>
              <a:rPr lang="en-US" sz="1600" b="1" dirty="0"/>
              <a:t>. </a:t>
            </a:r>
            <a:r>
              <a:rPr lang="en-US" sz="1600" dirty="0"/>
              <a:t>Write a MongoDB query to find the restaurants which belong to the borough Bronx and prepared either </a:t>
            </a:r>
            <a:r>
              <a:rPr lang="en-US" sz="1600" dirty="0" smtClean="0"/>
              <a:t>American </a:t>
            </a:r>
            <a:r>
              <a:rPr lang="en-US" sz="1600" dirty="0"/>
              <a:t>or Chinese dish</a:t>
            </a:r>
            <a:r>
              <a:rPr lang="en-US" sz="1600" dirty="0" smtClean="0"/>
              <a:t>.</a:t>
            </a:r>
          </a:p>
        </p:txBody>
      </p:sp>
    </p:spTree>
    <p:extLst>
      <p:ext uri="{BB962C8B-B14F-4D97-AF65-F5344CB8AC3E}">
        <p14:creationId xmlns:p14="http://schemas.microsoft.com/office/powerpoint/2010/main" val="266537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endParaRPr lang="en-US" dirty="0"/>
          </a:p>
        </p:txBody>
      </p:sp>
      <p:sp>
        <p:nvSpPr>
          <p:cNvPr id="3" name="Content Placeholder 2"/>
          <p:cNvSpPr>
            <a:spLocks noGrp="1"/>
          </p:cNvSpPr>
          <p:nvPr>
            <p:ph idx="1"/>
          </p:nvPr>
        </p:nvSpPr>
        <p:spPr/>
        <p:txBody>
          <a:bodyPr>
            <a:normAutofit fontScale="92500"/>
          </a:bodyPr>
          <a:lstStyle/>
          <a:p>
            <a:r>
              <a:rPr lang="en-US" b="1" dirty="0"/>
              <a:t>Schema less</a:t>
            </a:r>
            <a:r>
              <a:rPr lang="en-US" dirty="0"/>
              <a:t> − MongoDB is a document database in which one collection holds different documents. Number of fields, content and size of the document can differ from one document to another.</a:t>
            </a:r>
          </a:p>
          <a:p>
            <a:r>
              <a:rPr lang="en-US" dirty="0"/>
              <a:t>Structure of a single object is clear.</a:t>
            </a:r>
          </a:p>
          <a:p>
            <a:r>
              <a:rPr lang="en-US" dirty="0"/>
              <a:t>No complex joins.</a:t>
            </a:r>
          </a:p>
          <a:p>
            <a:r>
              <a:rPr lang="en-US" dirty="0"/>
              <a:t>Deep query-ability. MongoDB supports dynamic queries on documents using a document-based query language that's nearly as powerful as SQL.</a:t>
            </a:r>
          </a:p>
          <a:p>
            <a:r>
              <a:rPr lang="en-US" dirty="0"/>
              <a:t>Tuning.</a:t>
            </a:r>
          </a:p>
          <a:p>
            <a:r>
              <a:rPr lang="en-US" b="1" dirty="0"/>
              <a:t>Ease of scale-out</a:t>
            </a:r>
            <a:r>
              <a:rPr lang="en-US" dirty="0"/>
              <a:t> − MongoDB is easy to scale.</a:t>
            </a:r>
          </a:p>
          <a:p>
            <a:r>
              <a:rPr lang="en-US" dirty="0"/>
              <a:t>Conversion/mapping of application objects to database objects not needed.</a:t>
            </a:r>
          </a:p>
          <a:p>
            <a:r>
              <a:rPr lang="en-US" dirty="0"/>
              <a:t>Uses internal memory for storing the (windowed) working set, enabling faster access of data.</a:t>
            </a:r>
          </a:p>
          <a:p>
            <a:endParaRPr lang="en-US" dirty="0"/>
          </a:p>
        </p:txBody>
      </p:sp>
    </p:spTree>
    <p:extLst>
      <p:ext uri="{BB962C8B-B14F-4D97-AF65-F5344CB8AC3E}">
        <p14:creationId xmlns:p14="http://schemas.microsoft.com/office/powerpoint/2010/main" val="4039330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Install </a:t>
            </a:r>
            <a:r>
              <a:rPr lang="en-US" dirty="0"/>
              <a:t>MongoDB On Windows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457200" y="1600200"/>
            <a:ext cx="7620000" cy="4543425"/>
          </a:xfrm>
          <a:prstGeom prst="rect">
            <a:avLst/>
          </a:prstGeom>
        </p:spPr>
      </p:pic>
    </p:spTree>
    <p:extLst>
      <p:ext uri="{BB962C8B-B14F-4D97-AF65-F5344CB8AC3E}">
        <p14:creationId xmlns:p14="http://schemas.microsoft.com/office/powerpoint/2010/main" val="310773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endParaRPr lang="en-US" dirty="0"/>
          </a:p>
        </p:txBody>
      </p:sp>
      <p:pic>
        <p:nvPicPr>
          <p:cNvPr id="5" name="Content Placeholder 4"/>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316000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1395653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endParaRPr lang="en-US" dirty="0"/>
          </a:p>
        </p:txBody>
      </p:sp>
      <p:pic>
        <p:nvPicPr>
          <p:cNvPr id="4" name="Content Placeholder 3"/>
          <p:cNvPicPr>
            <a:picLocks noGrp="1" noChangeAspect="1"/>
          </p:cNvPicPr>
          <p:nvPr>
            <p:ph idx="1"/>
          </p:nvPr>
        </p:nvPicPr>
        <p:blipFill>
          <a:blip r:embed="rId2"/>
          <a:stretch>
            <a:fillRect/>
          </a:stretch>
        </p:blipFill>
        <p:spPr>
          <a:xfrm>
            <a:off x="457200" y="1857375"/>
            <a:ext cx="7620000" cy="4286250"/>
          </a:xfrm>
          <a:prstGeom prst="rect">
            <a:avLst/>
          </a:prstGeom>
        </p:spPr>
      </p:pic>
    </p:spTree>
    <p:extLst>
      <p:ext uri="{BB962C8B-B14F-4D97-AF65-F5344CB8AC3E}">
        <p14:creationId xmlns:p14="http://schemas.microsoft.com/office/powerpoint/2010/main" val="1512309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710</TotalTime>
  <Words>1662</Words>
  <Application>Microsoft Office PowerPoint</Application>
  <PresentationFormat>On-screen Show (4:3)</PresentationFormat>
  <Paragraphs>364</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Cambria</vt:lpstr>
      <vt:lpstr>Adjacency</vt:lpstr>
      <vt:lpstr>Database Systems</vt:lpstr>
      <vt:lpstr>Overview</vt:lpstr>
      <vt:lpstr>Database </vt:lpstr>
      <vt:lpstr>Difference in terminology</vt:lpstr>
      <vt:lpstr>Advantages </vt:lpstr>
      <vt:lpstr> Install MongoDB On Windows </vt:lpstr>
      <vt:lpstr>2</vt:lpstr>
      <vt:lpstr>3</vt:lpstr>
      <vt:lpstr>4</vt:lpstr>
      <vt:lpstr>ERROR</vt:lpstr>
      <vt:lpstr>Successful</vt:lpstr>
      <vt:lpstr>5</vt:lpstr>
      <vt:lpstr>Checking Already made DB</vt:lpstr>
      <vt:lpstr>Inserting in DB</vt:lpstr>
      <vt:lpstr>DB.help( )</vt:lpstr>
      <vt:lpstr>DB.stats( )</vt:lpstr>
      <vt:lpstr>Some considerations while designing Schema in MongoDB </vt:lpstr>
      <vt:lpstr>Example</vt:lpstr>
      <vt:lpstr>..</vt:lpstr>
      <vt:lpstr>..</vt:lpstr>
      <vt:lpstr>MongoDB - Create Database </vt:lpstr>
      <vt:lpstr>Example</vt:lpstr>
      <vt:lpstr>Command: show dbs</vt:lpstr>
      <vt:lpstr> The dropDatabase() Method </vt:lpstr>
      <vt:lpstr>Example </vt:lpstr>
      <vt:lpstr>The createCollection() Method</vt:lpstr>
      <vt:lpstr>PowerPoint Presentation</vt:lpstr>
      <vt:lpstr>Examples </vt:lpstr>
      <vt:lpstr>MongoDB - Drop Collection </vt:lpstr>
      <vt:lpstr>Example</vt:lpstr>
      <vt:lpstr>MongoDB - Datatypes </vt:lpstr>
      <vt:lpstr>MongoDB - Insert Document </vt:lpstr>
      <vt:lpstr>Example </vt:lpstr>
      <vt:lpstr>_id parameter</vt:lpstr>
      <vt:lpstr>Inserting multiple document</vt:lpstr>
      <vt:lpstr>MongoDB - Query Document </vt:lpstr>
      <vt:lpstr>RDBMS Where Clause Equivalents in MongoDB</vt:lpstr>
      <vt:lpstr>AND in MongoDB </vt:lpstr>
      <vt:lpstr>Example</vt:lpstr>
      <vt:lpstr>OR in MongoDB </vt:lpstr>
      <vt:lpstr>Example </vt:lpstr>
      <vt:lpstr>Using AND and OR Together </vt:lpstr>
      <vt:lpstr>MongoDB - Update Document </vt:lpstr>
      <vt:lpstr>Example </vt:lpstr>
      <vt:lpstr>MongoDB - Delete Document </vt:lpstr>
      <vt:lpstr>PowerPoint Presentation</vt:lpstr>
      <vt:lpstr>Exercises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MzB</dc:creator>
  <cp:lastModifiedBy>JasanY</cp:lastModifiedBy>
  <cp:revision>157</cp:revision>
  <dcterms:created xsi:type="dcterms:W3CDTF">2006-08-16T00:00:00Z</dcterms:created>
  <dcterms:modified xsi:type="dcterms:W3CDTF">2017-11-12T08:28:19Z</dcterms:modified>
</cp:coreProperties>
</file>