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33"/>
  </p:notesMasterIdLst>
  <p:handoutMasterIdLst>
    <p:handoutMasterId r:id="rId34"/>
  </p:handoutMasterIdLst>
  <p:sldIdLst>
    <p:sldId id="257" r:id="rId3"/>
    <p:sldId id="271" r:id="rId4"/>
    <p:sldId id="272" r:id="rId5"/>
    <p:sldId id="273" r:id="rId6"/>
    <p:sldId id="274" r:id="rId7"/>
    <p:sldId id="275" r:id="rId8"/>
    <p:sldId id="276" r:id="rId9"/>
    <p:sldId id="278" r:id="rId10"/>
    <p:sldId id="279" r:id="rId11"/>
    <p:sldId id="277" r:id="rId12"/>
    <p:sldId id="280" r:id="rId13"/>
    <p:sldId id="281" r:id="rId14"/>
    <p:sldId id="282" r:id="rId15"/>
    <p:sldId id="283" r:id="rId16"/>
    <p:sldId id="284" r:id="rId17"/>
    <p:sldId id="285" r:id="rId18"/>
    <p:sldId id="287" r:id="rId19"/>
    <p:sldId id="294" r:id="rId20"/>
    <p:sldId id="288" r:id="rId21"/>
    <p:sldId id="289" r:id="rId22"/>
    <p:sldId id="290" r:id="rId23"/>
    <p:sldId id="292" r:id="rId24"/>
    <p:sldId id="291" r:id="rId25"/>
    <p:sldId id="293" r:id="rId26"/>
    <p:sldId id="295" r:id="rId27"/>
    <p:sldId id="296" r:id="rId28"/>
    <p:sldId id="297" r:id="rId29"/>
    <p:sldId id="298" r:id="rId30"/>
    <p:sldId id="299" r:id="rId31"/>
    <p:sldId id="30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89911" autoAdjust="0"/>
  </p:normalViewPr>
  <p:slideViewPr>
    <p:cSldViewPr snapToGrid="0">
      <p:cViewPr varScale="1">
        <p:scale>
          <a:sx n="74" d="100"/>
          <a:sy n="74" d="100"/>
        </p:scale>
        <p:origin x="66" y="28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041346" y="1133339"/>
            <a:ext cx="10058398" cy="106787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/>
              <a:t>SOTWARE TESTING </a:t>
            </a:r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(CS-497)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3091194" y="3876071"/>
            <a:ext cx="4368378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Course Instructor: AMIR IMAM</a:t>
            </a:r>
            <a:endParaRPr lang="it-IT" dirty="0"/>
          </a:p>
        </p:txBody>
      </p:sp>
      <p:sp>
        <p:nvSpPr>
          <p:cNvPr id="2" name="Rectangle 1"/>
          <p:cNvSpPr/>
          <p:nvPr/>
        </p:nvSpPr>
        <p:spPr>
          <a:xfrm>
            <a:off x="2097662" y="2035610"/>
            <a:ext cx="7945765" cy="1003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4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Fundamentals of Software Testing</a:t>
            </a:r>
            <a:endParaRPr lang="en-US" sz="4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3494553"/>
          </a:xfrm>
        </p:spPr>
        <p:txBody>
          <a:bodyPr/>
          <a:lstStyle/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ISO </a:t>
            </a:r>
            <a:r>
              <a:rPr lang="en-US" dirty="0"/>
              <a:t>8402-1986 standard defines quality </a:t>
            </a:r>
            <a:r>
              <a:rPr lang="en-US" dirty="0" smtClean="0"/>
              <a:t>as:</a:t>
            </a:r>
            <a:r>
              <a:rPr lang="en-US" dirty="0"/>
              <a:t>  </a:t>
            </a:r>
            <a:endParaRPr lang="en-US" dirty="0" smtClean="0"/>
          </a:p>
          <a:p>
            <a:pPr marL="109728" indent="0" algn="ctr">
              <a:buNone/>
            </a:pPr>
            <a:endParaRPr lang="en-US" sz="3600" dirty="0"/>
          </a:p>
          <a:p>
            <a:pPr marL="109728" indent="0" algn="ctr">
              <a:buNone/>
            </a:pPr>
            <a:r>
              <a:rPr lang="en-US" sz="3600" dirty="0" smtClean="0"/>
              <a:t>“</a:t>
            </a:r>
            <a:r>
              <a:rPr lang="en-US" sz="3600" dirty="0"/>
              <a:t>the totality of features and characteristics of a product or service that bears its ability to satisfy stated or implied needs.”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Definition of Quality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42358" y="6376991"/>
            <a:ext cx="2150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ISO (Audit Standard)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30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558517"/>
            <a:ext cx="10972800" cy="3803646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/>
              <a:t>Key aspects of quality for the customer include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Good design – looks and style</a:t>
            </a:r>
          </a:p>
          <a:p>
            <a:r>
              <a:rPr lang="en-US" dirty="0"/>
              <a:t>Good functionality – it does the job well</a:t>
            </a:r>
          </a:p>
          <a:p>
            <a:r>
              <a:rPr lang="en-US" dirty="0"/>
              <a:t>Reliable – acceptable level of breakdowns or failure</a:t>
            </a:r>
          </a:p>
          <a:p>
            <a:r>
              <a:rPr lang="en-US" dirty="0"/>
              <a:t>Consistency</a:t>
            </a:r>
          </a:p>
          <a:p>
            <a:r>
              <a:rPr lang="en-US" dirty="0"/>
              <a:t>Durable – lasts as long as it should</a:t>
            </a:r>
          </a:p>
          <a:p>
            <a:r>
              <a:rPr lang="en-US" dirty="0"/>
              <a:t>Good after sales service</a:t>
            </a:r>
          </a:p>
          <a:p>
            <a:r>
              <a:rPr lang="en-US" dirty="0"/>
              <a:t>Value for money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Aspects of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9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940158" y="2108915"/>
            <a:ext cx="10187189" cy="2746419"/>
          </a:xfrm>
        </p:spPr>
        <p:txBody>
          <a:bodyPr>
            <a:noAutofit/>
          </a:bodyPr>
          <a:lstStyle/>
          <a:p>
            <a:pPr algn="ctr"/>
            <a:r>
              <a:rPr lang="en-US" sz="19900" b="1" dirty="0" smtClean="0"/>
              <a:t>?</a:t>
            </a: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7200" b="1" dirty="0" smtClean="0"/>
              <a:t>GOOD QUALITY </a:t>
            </a:r>
            <a:br>
              <a:rPr lang="en-US" sz="7200" b="1" dirty="0" smtClean="0"/>
            </a:br>
            <a:r>
              <a:rPr lang="en-US" sz="4800" b="1" dirty="0" smtClean="0"/>
              <a:t>MERCEDES-BENZ</a:t>
            </a:r>
            <a:r>
              <a:rPr lang="en-US" sz="4800" dirty="0" smtClean="0"/>
              <a:t> OR </a:t>
            </a:r>
            <a:r>
              <a:rPr lang="en-US" sz="4800" b="1" dirty="0" smtClean="0"/>
              <a:t>SUZUKI MEHRAN</a:t>
            </a:r>
            <a:r>
              <a:rPr lang="en-US" sz="4800" dirty="0" smtClean="0"/>
              <a:t> </a:t>
            </a:r>
            <a:r>
              <a:rPr lang="en-US" sz="7200" dirty="0" smtClean="0"/>
              <a:t/>
            </a:r>
            <a:br>
              <a:rPr lang="en-US" sz="7200" dirty="0" smtClean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02373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558517"/>
            <a:ext cx="10972800" cy="38036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Popular View: </a:t>
            </a:r>
            <a:r>
              <a:rPr lang="en-US" dirty="0" smtClean="0"/>
              <a:t>Quality is directly related to CLASS.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Technical View:</a:t>
            </a:r>
            <a:r>
              <a:rPr lang="en-US" dirty="0" smtClean="0"/>
              <a:t> To meets Customer Level of Satisfaction within Time Budget and Scope.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View of Quality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7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558517"/>
            <a:ext cx="10972800" cy="3803646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endParaRPr lang="en-US" sz="4400" dirty="0" smtClean="0"/>
          </a:p>
          <a:p>
            <a:pPr marL="109728" indent="0" algn="ctr">
              <a:lnSpc>
                <a:spcPct val="150000"/>
              </a:lnSpc>
              <a:buNone/>
            </a:pPr>
            <a:r>
              <a:rPr lang="en-US" sz="4400" dirty="0" smtClean="0"/>
              <a:t>“TESTING is the measurement of QUALITY”</a:t>
            </a:r>
            <a:endParaRPr lang="en-US" sz="4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between Quality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1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2060620" y="2946043"/>
            <a:ext cx="8813442" cy="1066800"/>
          </a:xfrm>
        </p:spPr>
        <p:txBody>
          <a:bodyPr>
            <a:noAutofit/>
          </a:bodyPr>
          <a:lstStyle/>
          <a:p>
            <a:r>
              <a:rPr lang="en-US" sz="7200" dirty="0" smtClean="0"/>
              <a:t>General Testing Terms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56828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558517"/>
            <a:ext cx="10972800" cy="32112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Bug</a:t>
            </a:r>
          </a:p>
          <a:p>
            <a:r>
              <a:rPr lang="en-US" sz="3200" dirty="0" smtClean="0"/>
              <a:t>Defect </a:t>
            </a:r>
          </a:p>
          <a:p>
            <a:r>
              <a:rPr lang="en-US" sz="3200" dirty="0" smtClean="0"/>
              <a:t>Error</a:t>
            </a:r>
          </a:p>
          <a:p>
            <a:r>
              <a:rPr lang="en-US" sz="3200" dirty="0" smtClean="0"/>
              <a:t>Mistake</a:t>
            </a:r>
          </a:p>
          <a:p>
            <a:r>
              <a:rPr lang="en-US" sz="3200" dirty="0" smtClean="0"/>
              <a:t>Fault</a:t>
            </a:r>
          </a:p>
          <a:p>
            <a:r>
              <a:rPr lang="en-US" sz="3200" dirty="0" smtClean="0"/>
              <a:t>Failure</a:t>
            </a:r>
          </a:p>
          <a:p>
            <a:pPr marL="109728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Testing Terms</a:t>
            </a:r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7602828" y="2405065"/>
            <a:ext cx="3348507" cy="3518122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506014"/>
            <a:ext cx="10972800" cy="3070538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600" dirty="0" smtClean="0"/>
              <a:t>“A human being can make an </a:t>
            </a:r>
            <a:r>
              <a:rPr lang="en-US" sz="3600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error (mistake)</a:t>
            </a:r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3600" dirty="0" smtClean="0"/>
              <a:t>which produces a </a:t>
            </a:r>
            <a:r>
              <a:rPr lang="en-US" sz="3600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defect(fault, bug)</a:t>
            </a:r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smtClean="0"/>
              <a:t>in the </a:t>
            </a:r>
            <a:r>
              <a:rPr lang="en-US" sz="36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program</a:t>
            </a:r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36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smtClean="0"/>
              <a:t>or in a </a:t>
            </a:r>
            <a:r>
              <a:rPr lang="en-US" sz="36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document</a:t>
            </a:r>
            <a:r>
              <a:rPr lang="en-US" sz="3600" dirty="0" smtClean="0"/>
              <a:t>. If a defect in code is executed, the system may fail to do what is should do (or do something it shouldn’t), causing a </a:t>
            </a:r>
            <a:r>
              <a:rPr lang="en-US" sz="3600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failure</a:t>
            </a:r>
            <a:r>
              <a:rPr lang="en-US" sz="3600" dirty="0" smtClean="0"/>
              <a:t>.”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Testing Terms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3899" y="6143223"/>
            <a:ext cx="10367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Defects in software, systems or documents may result in failures, but not all defects do </a:t>
            </a:r>
            <a:r>
              <a:rPr lang="en-US" sz="2000" dirty="0" smtClean="0"/>
              <a:t>so.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3575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Defects</a:t>
            </a:r>
            <a:endParaRPr lang="en-US" dirty="0"/>
          </a:p>
        </p:txBody>
      </p:sp>
      <p:pic>
        <p:nvPicPr>
          <p:cNvPr id="2050" name="Picture 2" descr="Image result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9"/>
          <a:stretch/>
        </p:blipFill>
        <p:spPr bwMode="auto">
          <a:xfrm>
            <a:off x="2898014" y="2209800"/>
            <a:ext cx="7168703" cy="397247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741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2343956" y="2933164"/>
            <a:ext cx="8813442" cy="1066800"/>
          </a:xfrm>
        </p:spPr>
        <p:txBody>
          <a:bodyPr>
            <a:noAutofit/>
          </a:bodyPr>
          <a:lstStyle/>
          <a:p>
            <a:r>
              <a:rPr lang="en-US" sz="7200" dirty="0" smtClean="0"/>
              <a:t>Testing Objectives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9820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061224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400" dirty="0" smtClean="0"/>
              <a:t>What </a:t>
            </a:r>
            <a:r>
              <a:rPr lang="en-US" sz="2400" dirty="0"/>
              <a:t>is testing?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Why </a:t>
            </a:r>
            <a:r>
              <a:rPr lang="en-US" sz="2400" dirty="0" smtClean="0"/>
              <a:t>is Testing </a:t>
            </a:r>
            <a:r>
              <a:rPr lang="en-US" sz="2400" dirty="0"/>
              <a:t>Necessary?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Quality </a:t>
            </a:r>
            <a:r>
              <a:rPr lang="en-US" sz="2400" dirty="0" err="1"/>
              <a:t>vs</a:t>
            </a:r>
            <a:r>
              <a:rPr lang="en-US" sz="2400" dirty="0"/>
              <a:t> Testing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Testing General </a:t>
            </a:r>
            <a:r>
              <a:rPr lang="en-US" sz="2400" dirty="0" smtClean="0"/>
              <a:t>Vocabulary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/>
              <a:t>Testing Objectives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General Testing Principles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Fundamental Test Process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Software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40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Objectives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09600" y="2459011"/>
            <a:ext cx="10972800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The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major objectives of Software testing are as follows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457200" indent="-457200">
              <a:buClrTx/>
            </a:pPr>
            <a:r>
              <a:rPr lang="en-US" dirty="0">
                <a:solidFill>
                  <a:schemeClr val="tx2"/>
                </a:solidFill>
                <a:latin typeface="+mn-lt"/>
              </a:rPr>
              <a:t>Finding defects </a:t>
            </a:r>
          </a:p>
          <a:p>
            <a:pPr marL="457200" indent="-457200">
              <a:buClrTx/>
            </a:pPr>
            <a:r>
              <a:rPr lang="en-US" dirty="0">
                <a:solidFill>
                  <a:schemeClr val="tx2"/>
                </a:solidFill>
                <a:latin typeface="+mn-lt"/>
              </a:rPr>
              <a:t>Gaining confidence 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to gain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the level of quality.</a:t>
            </a:r>
          </a:p>
          <a:p>
            <a:pPr marL="457200" indent="-457200">
              <a:buClrTx/>
            </a:pPr>
            <a:r>
              <a:rPr lang="en-US" dirty="0">
                <a:solidFill>
                  <a:schemeClr val="tx2"/>
                </a:solidFill>
                <a:latin typeface="+mn-lt"/>
              </a:rPr>
              <a:t>To prevent defects.</a:t>
            </a:r>
          </a:p>
          <a:p>
            <a:pPr marL="457200" indent="-457200">
              <a:buClrTx/>
            </a:pPr>
            <a:r>
              <a:rPr lang="en-US" dirty="0">
                <a:solidFill>
                  <a:schemeClr val="tx2"/>
                </a:solidFill>
                <a:latin typeface="+mn-lt"/>
              </a:rPr>
              <a:t>To make sure that the end result meets the business and user 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requirements and Specifications.</a:t>
            </a: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80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584101" y="2933164"/>
            <a:ext cx="9573297" cy="1252470"/>
          </a:xfrm>
        </p:spPr>
        <p:txBody>
          <a:bodyPr>
            <a:noAutofit/>
          </a:bodyPr>
          <a:lstStyle/>
          <a:p>
            <a:r>
              <a:rPr lang="en-US" sz="7200" dirty="0" smtClean="0"/>
              <a:t>General Testing Principle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02631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09600" y="2166626"/>
            <a:ext cx="10972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buClrTx/>
              <a:buNone/>
            </a:pPr>
            <a:r>
              <a:rPr lang="en-US" dirty="0">
                <a:solidFill>
                  <a:schemeClr val="tx2"/>
                </a:solidFill>
                <a:latin typeface="+mn-lt"/>
              </a:rPr>
              <a:t>There are 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following seven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principles of 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testing:</a:t>
            </a:r>
          </a:p>
          <a:p>
            <a:pPr marL="0" lvl="0" indent="0">
              <a:buClrTx/>
              <a:buNone/>
            </a:pP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514350" lvl="0" indent="-514350">
              <a:buClrTx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+mn-lt"/>
              </a:rPr>
              <a:t>Testing shows presence of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defects</a:t>
            </a:r>
          </a:p>
          <a:p>
            <a:pPr marL="514350" lvl="0" indent="-514350">
              <a:buClrTx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+mn-lt"/>
              </a:rPr>
              <a:t>Exhaustive testing is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impossible</a:t>
            </a:r>
          </a:p>
          <a:p>
            <a:pPr marL="514350" lvl="0" indent="-514350">
              <a:buClrTx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+mn-lt"/>
              </a:rPr>
              <a:t>Early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testing</a:t>
            </a:r>
          </a:p>
          <a:p>
            <a:pPr marL="514350" lvl="0" indent="-514350">
              <a:buClrTx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+mn-lt"/>
              </a:rPr>
              <a:t>Defect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clustering</a:t>
            </a:r>
          </a:p>
          <a:p>
            <a:pPr marL="514350" lvl="0" indent="-514350">
              <a:buClrTx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+mn-lt"/>
              </a:rPr>
              <a:t>Pesticide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paradox</a:t>
            </a:r>
          </a:p>
          <a:p>
            <a:pPr marL="514350" lvl="0" indent="-514350">
              <a:buClrTx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+mn-lt"/>
              </a:rPr>
              <a:t>Testing is context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dependent</a:t>
            </a:r>
          </a:p>
          <a:p>
            <a:pPr marL="514350" lvl="0" indent="-514350">
              <a:buClrTx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+mn-lt"/>
              </a:rPr>
              <a:t>Absence – of – errors fallacy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968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275008" y="2933164"/>
            <a:ext cx="9882390" cy="1066800"/>
          </a:xfrm>
        </p:spPr>
        <p:txBody>
          <a:bodyPr>
            <a:noAutofit/>
          </a:bodyPr>
          <a:lstStyle/>
          <a:p>
            <a:r>
              <a:rPr lang="en-US" sz="7200" dirty="0" smtClean="0"/>
              <a:t>Fundamental Test Process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76341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Test Process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25510" y="2720625"/>
            <a:ext cx="7620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lvl="0" indent="-514350">
              <a:buClrTx/>
              <a:buFont typeface="+mj-lt"/>
              <a:buAutoNum type="arabicPeriod"/>
            </a:pPr>
            <a:r>
              <a:rPr lang="en-US" sz="3600" dirty="0" smtClean="0">
                <a:solidFill>
                  <a:schemeClr val="tx2"/>
                </a:solidFill>
                <a:latin typeface="+mn-lt"/>
              </a:rPr>
              <a:t>Planning </a:t>
            </a:r>
            <a:r>
              <a:rPr lang="en-US" sz="3600" dirty="0">
                <a:solidFill>
                  <a:schemeClr val="tx2"/>
                </a:solidFill>
                <a:latin typeface="+mn-lt"/>
              </a:rPr>
              <a:t>and </a:t>
            </a:r>
            <a:r>
              <a:rPr lang="en-US" sz="3600" dirty="0" smtClean="0">
                <a:solidFill>
                  <a:schemeClr val="tx2"/>
                </a:solidFill>
                <a:latin typeface="+mn-lt"/>
              </a:rPr>
              <a:t>Control</a:t>
            </a:r>
          </a:p>
          <a:p>
            <a:pPr marL="514350" lvl="0" indent="-514350">
              <a:buClrTx/>
              <a:buFont typeface="+mj-lt"/>
              <a:buAutoNum type="arabicPeriod"/>
            </a:pPr>
            <a:r>
              <a:rPr lang="en-US" sz="3600" dirty="0" smtClean="0">
                <a:solidFill>
                  <a:schemeClr val="tx2"/>
                </a:solidFill>
                <a:latin typeface="+mn-lt"/>
              </a:rPr>
              <a:t>Analysis </a:t>
            </a:r>
            <a:r>
              <a:rPr lang="en-US" sz="3600" dirty="0">
                <a:solidFill>
                  <a:schemeClr val="tx2"/>
                </a:solidFill>
                <a:latin typeface="+mn-lt"/>
              </a:rPr>
              <a:t>and </a:t>
            </a:r>
            <a:r>
              <a:rPr lang="en-US" sz="3600" dirty="0" smtClean="0">
                <a:solidFill>
                  <a:schemeClr val="tx2"/>
                </a:solidFill>
                <a:latin typeface="+mn-lt"/>
              </a:rPr>
              <a:t>Design</a:t>
            </a:r>
          </a:p>
          <a:p>
            <a:pPr marL="514350" lvl="0" indent="-514350">
              <a:buClrTx/>
              <a:buFont typeface="+mj-lt"/>
              <a:buAutoNum type="arabicPeriod"/>
            </a:pPr>
            <a:r>
              <a:rPr lang="en-US" sz="3600" dirty="0" smtClean="0">
                <a:solidFill>
                  <a:schemeClr val="tx2"/>
                </a:solidFill>
                <a:latin typeface="+mn-lt"/>
              </a:rPr>
              <a:t>Implementation </a:t>
            </a:r>
            <a:r>
              <a:rPr lang="en-US" sz="3600" dirty="0">
                <a:solidFill>
                  <a:schemeClr val="tx2"/>
                </a:solidFill>
                <a:latin typeface="+mn-lt"/>
              </a:rPr>
              <a:t>and </a:t>
            </a:r>
            <a:r>
              <a:rPr lang="en-US" sz="3600" dirty="0" smtClean="0">
                <a:solidFill>
                  <a:schemeClr val="tx2"/>
                </a:solidFill>
                <a:latin typeface="+mn-lt"/>
              </a:rPr>
              <a:t>Execution</a:t>
            </a:r>
          </a:p>
          <a:p>
            <a:pPr marL="514350" lvl="0" indent="-514350">
              <a:buClrTx/>
              <a:buFont typeface="+mj-lt"/>
              <a:buAutoNum type="arabicPeriod"/>
            </a:pPr>
            <a:r>
              <a:rPr lang="en-US" sz="3600" dirty="0" smtClean="0">
                <a:solidFill>
                  <a:schemeClr val="tx2"/>
                </a:solidFill>
                <a:latin typeface="+mn-lt"/>
              </a:rPr>
              <a:t>Evaluating </a:t>
            </a:r>
            <a:r>
              <a:rPr lang="en-US" sz="3600" dirty="0">
                <a:solidFill>
                  <a:schemeClr val="tx2"/>
                </a:solidFill>
                <a:latin typeface="+mn-lt"/>
              </a:rPr>
              <a:t>exit criteria and </a:t>
            </a:r>
            <a:r>
              <a:rPr lang="en-US" sz="3600" dirty="0" smtClean="0">
                <a:solidFill>
                  <a:schemeClr val="tx2"/>
                </a:solidFill>
                <a:latin typeface="+mn-lt"/>
              </a:rPr>
              <a:t>Reporting</a:t>
            </a:r>
          </a:p>
          <a:p>
            <a:pPr marL="514350" lvl="0" indent="-514350">
              <a:buClrTx/>
              <a:buFont typeface="+mj-lt"/>
              <a:buAutoNum type="arabicPeriod"/>
            </a:pPr>
            <a:r>
              <a:rPr lang="en-US" sz="3600" dirty="0" smtClean="0">
                <a:solidFill>
                  <a:schemeClr val="tx2"/>
                </a:solidFill>
                <a:latin typeface="+mn-lt"/>
              </a:rPr>
              <a:t>Test </a:t>
            </a:r>
            <a:r>
              <a:rPr lang="en-US" sz="3600" dirty="0">
                <a:solidFill>
                  <a:schemeClr val="tx2"/>
                </a:solidFill>
                <a:latin typeface="+mn-lt"/>
              </a:rPr>
              <a:t>Closure activities</a:t>
            </a:r>
          </a:p>
        </p:txBody>
      </p:sp>
    </p:spTree>
    <p:extLst>
      <p:ext uri="{BB962C8B-B14F-4D97-AF65-F5344CB8AC3E}">
        <p14:creationId xmlns:p14="http://schemas.microsoft.com/office/powerpoint/2010/main" val="1181976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en-US" dirty="0"/>
              <a:t>Planning and Control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25510" y="2340592"/>
            <a:ext cx="1085689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09728" indent="0">
              <a:buNone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Test planning has following major tasks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:</a:t>
            </a:r>
          </a:p>
          <a:p>
            <a:pPr marL="109728" indent="0">
              <a:buNone/>
            </a:pP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+mn-lt"/>
              </a:rPr>
              <a:t>To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determine the scope and 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risks.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n-lt"/>
              </a:rPr>
              <a:t>To Identify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the objectives of 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testing.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n-lt"/>
              </a:rPr>
              <a:t>To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determine the test 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approach.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n-lt"/>
              </a:rPr>
              <a:t>To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implement the test policy and/or the test strategy. 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+mn-lt"/>
              </a:rPr>
              <a:t>To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determine the required test resources like people, test environments, PCs, 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etc.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n-lt"/>
              </a:rPr>
              <a:t>To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schedule test 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analysis, test design, test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implementation, execution 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&amp; evaluation.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n-lt"/>
              </a:rPr>
              <a:t>To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determine the Exit criteria </a:t>
            </a:r>
          </a:p>
        </p:txBody>
      </p:sp>
    </p:spTree>
    <p:extLst>
      <p:ext uri="{BB962C8B-B14F-4D97-AF65-F5344CB8AC3E}">
        <p14:creationId xmlns:p14="http://schemas.microsoft.com/office/powerpoint/2010/main" val="1073782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en-US" dirty="0"/>
              <a:t>Analysis and Design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25510" y="2525258"/>
            <a:ext cx="1085689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09728" lvl="0" indent="0">
              <a:buNone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Analysis and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Design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 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has following major tasks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:</a:t>
            </a:r>
          </a:p>
          <a:p>
            <a:pPr marL="109728" indent="0">
              <a:buNone/>
            </a:pP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+mn-lt"/>
              </a:rPr>
              <a:t>To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review the test basis. 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n-lt"/>
              </a:rPr>
              <a:t>To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identify test conditions.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n-lt"/>
              </a:rPr>
              <a:t>To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design the tests.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n-lt"/>
              </a:rPr>
              <a:t>To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evaluate testability of the requirements and system.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n-lt"/>
              </a:rPr>
              <a:t>To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design the test environment set-up and identify and required infrastructure and tools.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931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en-US" dirty="0"/>
              <a:t>Implementation and Execution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25510" y="2209800"/>
            <a:ext cx="1085689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09728" lvl="0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Implementation and Execution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 has following major tasks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:</a:t>
            </a:r>
          </a:p>
          <a:p>
            <a:pPr marL="109728" indent="0">
              <a:buNone/>
            </a:pP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+mn-lt"/>
              </a:rPr>
              <a:t>To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develop and prioritize our test cases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n-lt"/>
              </a:rPr>
              <a:t>To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create test suites from the test cases for efficient test execution.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n-lt"/>
              </a:rPr>
              <a:t>To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implement and verify the environment.</a:t>
            </a:r>
          </a:p>
          <a:p>
            <a:endParaRPr lang="en-US" sz="2400" dirty="0">
              <a:solidFill>
                <a:schemeClr val="tx2"/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+mn-lt"/>
              </a:rPr>
              <a:t>To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execute test suites and individual test 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cases.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+mn-lt"/>
              </a:rPr>
              <a:t>To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re-execute the tests that previously failed in order to confirm a fix. 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n-lt"/>
              </a:rPr>
              <a:t>To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log the outcome of the test 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execution.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+mn-lt"/>
              </a:rPr>
              <a:t>To compare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actual results with expected results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.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n-lt"/>
              </a:rPr>
              <a:t>Report discrepancies as Incidents.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2043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en-US" dirty="0"/>
              <a:t>Evaluating exit criteria and Reporting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09600" y="2454498"/>
            <a:ext cx="1085689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09728" lvl="0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Evaluating Exit Criteria and Reporting has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following major tasks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:</a:t>
            </a:r>
          </a:p>
          <a:p>
            <a:pPr marL="109728" indent="0">
              <a:buNone/>
            </a:pP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To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check the test logs against the exit criteria specified in test planning.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To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assess if more test are needed or if the exit criteria specified should be changed.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To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write a test summary report for stakeholders.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6770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en-US" dirty="0"/>
              <a:t>Test Closure activities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09600" y="2209800"/>
            <a:ext cx="1085689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09728" lvl="0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Test Closure activities has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following major tasks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:</a:t>
            </a:r>
          </a:p>
          <a:p>
            <a:pPr marL="109728" indent="0">
              <a:buNone/>
            </a:pP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To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check which planned deliverables are actually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delivered.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To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ensure that all incident reports have been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resolved.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To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finalize and archive </a:t>
            </a:r>
            <a:r>
              <a:rPr lang="en-US" sz="2400" dirty="0" err="1">
                <a:solidFill>
                  <a:schemeClr val="tx2"/>
                </a:solidFill>
                <a:latin typeface="+mn-lt"/>
              </a:rPr>
              <a:t>testware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 such as scripts, test environments, etc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To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handover the </a:t>
            </a:r>
            <a:r>
              <a:rPr lang="en-US" sz="2400" dirty="0" err="1">
                <a:solidFill>
                  <a:schemeClr val="tx2"/>
                </a:solidFill>
                <a:latin typeface="+mn-lt"/>
              </a:rPr>
              <a:t>testware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 to the maintenance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organization.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To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evaluate how the testing went and learn lessons for future releases and projects.</a:t>
            </a:r>
          </a:p>
        </p:txBody>
      </p:sp>
    </p:spTree>
    <p:extLst>
      <p:ext uri="{BB962C8B-B14F-4D97-AF65-F5344CB8AC3E}">
        <p14:creationId xmlns:p14="http://schemas.microsoft.com/office/powerpoint/2010/main" val="264703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2601533" y="2920285"/>
            <a:ext cx="7409644" cy="1066800"/>
          </a:xfrm>
        </p:spPr>
        <p:txBody>
          <a:bodyPr>
            <a:noAutofit/>
          </a:bodyPr>
          <a:lstStyle/>
          <a:p>
            <a:r>
              <a:rPr lang="en-US" sz="7200" dirty="0" smtClean="0"/>
              <a:t>What is Testing?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3238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2343956" y="2933164"/>
            <a:ext cx="7701565" cy="1066800"/>
          </a:xfrm>
        </p:spPr>
        <p:txBody>
          <a:bodyPr>
            <a:noAutofit/>
          </a:bodyPr>
          <a:lstStyle/>
          <a:p>
            <a:pPr algn="ctr"/>
            <a:r>
              <a:rPr lang="en-US" sz="13800" dirty="0" smtClean="0"/>
              <a:t>End!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949343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1979: </a:t>
            </a:r>
            <a:r>
              <a:rPr lang="en-US" dirty="0"/>
              <a:t>Software testing is a process of executing a program or application with the intent of finding the </a:t>
            </a:r>
            <a:r>
              <a:rPr lang="en-US" u="sng" dirty="0" smtClean="0"/>
              <a:t>errors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1983: Testing is an activity that measures the Software Quality. Or Testing is the measurement of </a:t>
            </a:r>
            <a:r>
              <a:rPr lang="en-US" u="sng" dirty="0" smtClean="0"/>
              <a:t>Quality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2002: Testing is a concurrent lifecycle process of engineering, using and maintaining </a:t>
            </a:r>
            <a:r>
              <a:rPr lang="en-US" u="sng" dirty="0" err="1" smtClean="0"/>
              <a:t>testware</a:t>
            </a:r>
            <a:r>
              <a:rPr lang="en-US" dirty="0" smtClean="0"/>
              <a:t> in order to measure and improve quality of software being tested.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TESTING over years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9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process of </a:t>
            </a:r>
            <a:r>
              <a:rPr lang="en-US" b="1" dirty="0" smtClean="0"/>
              <a:t>verifying and validating </a:t>
            </a:r>
            <a:r>
              <a:rPr lang="en-US" dirty="0" smtClean="0"/>
              <a:t>that </a:t>
            </a:r>
            <a:r>
              <a:rPr lang="en-US" dirty="0"/>
              <a:t>a software program or application or product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Meets </a:t>
            </a:r>
            <a:r>
              <a:rPr lang="en-US" dirty="0"/>
              <a:t>the business and technical </a:t>
            </a:r>
            <a:r>
              <a:rPr lang="en-US" dirty="0" smtClean="0"/>
              <a:t>requirements.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Works as </a:t>
            </a:r>
            <a:r>
              <a:rPr lang="en-US" dirty="0" smtClean="0"/>
              <a:t>expected.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Can be implemented with the same characteristic.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34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2601533" y="2920285"/>
            <a:ext cx="7409644" cy="1066800"/>
          </a:xfrm>
        </p:spPr>
        <p:txBody>
          <a:bodyPr>
            <a:noAutofit/>
          </a:bodyPr>
          <a:lstStyle/>
          <a:p>
            <a:r>
              <a:rPr lang="en-US" sz="7200" dirty="0" smtClean="0"/>
              <a:t>What is Necessary?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90697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Software Testing</a:t>
            </a:r>
            <a:r>
              <a:rPr lang="en-US" dirty="0"/>
              <a:t> is necessary because we all make </a:t>
            </a:r>
            <a:r>
              <a:rPr lang="en-US" u="sng" dirty="0"/>
              <a:t>mistakes</a:t>
            </a:r>
            <a:r>
              <a:rPr lang="en-US" dirty="0"/>
              <a:t>. Some of those mistakes are unimportant, but some of them are </a:t>
            </a:r>
            <a:r>
              <a:rPr lang="en-US" u="sng" dirty="0"/>
              <a:t>expensive</a:t>
            </a:r>
            <a:r>
              <a:rPr lang="en-US" dirty="0"/>
              <a:t> or </a:t>
            </a:r>
            <a:r>
              <a:rPr lang="en-US" u="sng" dirty="0"/>
              <a:t>dangerous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109728" indent="0" algn="ctr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“We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need to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check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everything and anything we produce because things can always go wrong – 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humans make mistakes all the time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 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Necessary?</a:t>
            </a:r>
          </a:p>
        </p:txBody>
      </p:sp>
    </p:spTree>
    <p:extLst>
      <p:ext uri="{BB962C8B-B14F-4D97-AF65-F5344CB8AC3E}">
        <p14:creationId xmlns:p14="http://schemas.microsoft.com/office/powerpoint/2010/main" val="3543888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2601533" y="2920285"/>
            <a:ext cx="7409644" cy="1066800"/>
          </a:xfrm>
        </p:spPr>
        <p:txBody>
          <a:bodyPr>
            <a:noAutofit/>
          </a:bodyPr>
          <a:lstStyle/>
          <a:p>
            <a:r>
              <a:rPr lang="en-US" sz="7200" dirty="0" smtClean="0"/>
              <a:t>Quality VS Testing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4320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713064"/>
            <a:ext cx="10972800" cy="267030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dirty="0" smtClean="0"/>
          </a:p>
          <a:p>
            <a:pPr marL="109728" indent="0" algn="ctr">
              <a:buNone/>
            </a:pPr>
            <a:r>
              <a:rPr lang="en-US" sz="3200" dirty="0" smtClean="0"/>
              <a:t>“Quality software </a:t>
            </a:r>
            <a:r>
              <a:rPr lang="en-US" sz="3200" dirty="0"/>
              <a:t>is reasonably </a:t>
            </a:r>
            <a:r>
              <a:rPr lang="en-US" sz="3200" u="sng" dirty="0"/>
              <a:t>bug or defect</a:t>
            </a:r>
            <a:r>
              <a:rPr lang="en-US" sz="3200" dirty="0"/>
              <a:t> free, delivered on </a:t>
            </a:r>
            <a:r>
              <a:rPr lang="en-US" sz="3200" u="sng" dirty="0"/>
              <a:t>time</a:t>
            </a:r>
            <a:r>
              <a:rPr lang="en-US" sz="3200" dirty="0"/>
              <a:t> and within </a:t>
            </a:r>
            <a:r>
              <a:rPr lang="en-US" sz="3200" u="sng" dirty="0"/>
              <a:t>budget</a:t>
            </a:r>
            <a:r>
              <a:rPr lang="en-US" sz="3200" dirty="0"/>
              <a:t>, meets </a:t>
            </a:r>
            <a:r>
              <a:rPr lang="en-US" sz="3200" u="sng" dirty="0"/>
              <a:t>requirements</a:t>
            </a:r>
            <a:r>
              <a:rPr lang="en-US" sz="3200" dirty="0"/>
              <a:t> and/or </a:t>
            </a:r>
            <a:r>
              <a:rPr lang="en-US" sz="3200" u="sng" dirty="0"/>
              <a:t>expectations</a:t>
            </a:r>
            <a:r>
              <a:rPr lang="en-US" sz="3200" dirty="0"/>
              <a:t>, and is </a:t>
            </a:r>
            <a:r>
              <a:rPr lang="en-US" sz="3200" u="sng" dirty="0" smtClean="0"/>
              <a:t>maintainable</a:t>
            </a:r>
            <a:r>
              <a:rPr lang="en-US" sz="3200" dirty="0" smtClean="0"/>
              <a:t>.”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03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489</Words>
  <Application>Microsoft Office PowerPoint</Application>
  <PresentationFormat>Widescreen</PresentationFormat>
  <Paragraphs>141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Georgia</vt:lpstr>
      <vt:lpstr>Wingdings 2</vt:lpstr>
      <vt:lpstr>Training presentation</vt:lpstr>
      <vt:lpstr>PowerPoint Presentation</vt:lpstr>
      <vt:lpstr>Fundamentals of Software Testing</vt:lpstr>
      <vt:lpstr>What is Testing?</vt:lpstr>
      <vt:lpstr>Definition of TESTING over years </vt:lpstr>
      <vt:lpstr>Modern Definition</vt:lpstr>
      <vt:lpstr>What is Necessary?</vt:lpstr>
      <vt:lpstr>What is Necessary?</vt:lpstr>
      <vt:lpstr>Quality VS Testing</vt:lpstr>
      <vt:lpstr>Quality </vt:lpstr>
      <vt:lpstr>ISO Definition of Quality </vt:lpstr>
      <vt:lpstr>Key Aspects of Quality</vt:lpstr>
      <vt:lpstr>? GOOD QUALITY  MERCEDES-BENZ OR SUZUKI MEHRAN  </vt:lpstr>
      <vt:lpstr>Two View of Quality Definition</vt:lpstr>
      <vt:lpstr>Relation between Quality and Testing</vt:lpstr>
      <vt:lpstr>General Testing Terms</vt:lpstr>
      <vt:lpstr>General Testing Terms</vt:lpstr>
      <vt:lpstr>General Testing Terms</vt:lpstr>
      <vt:lpstr>Cost of Defects</vt:lpstr>
      <vt:lpstr>Testing Objectives</vt:lpstr>
      <vt:lpstr>Testing Objectives</vt:lpstr>
      <vt:lpstr>General Testing Principle</vt:lpstr>
      <vt:lpstr>Testing Principles</vt:lpstr>
      <vt:lpstr>Fundamental Test Process</vt:lpstr>
      <vt:lpstr>Fundamental Test Process</vt:lpstr>
      <vt:lpstr>Planning and Control</vt:lpstr>
      <vt:lpstr>Analysis and Design</vt:lpstr>
      <vt:lpstr>Implementation and Execution</vt:lpstr>
      <vt:lpstr>Evaluating exit criteria and Reporting</vt:lpstr>
      <vt:lpstr>Test Closure activities</vt:lpstr>
      <vt:lpstr>End!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2017-06-11T06:24:53Z</dcterms:created>
  <dcterms:modified xsi:type="dcterms:W3CDTF">2017-06-11T21:43:02Z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