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2"/>
  </p:notesMasterIdLst>
  <p:handoutMasterIdLst>
    <p:handoutMasterId r:id="rId33"/>
  </p:handoutMasterIdLst>
  <p:sldIdLst>
    <p:sldId id="257" r:id="rId3"/>
    <p:sldId id="273" r:id="rId4"/>
    <p:sldId id="275" r:id="rId5"/>
    <p:sldId id="290" r:id="rId6"/>
    <p:sldId id="270" r:id="rId7"/>
    <p:sldId id="292" r:id="rId8"/>
    <p:sldId id="294" r:id="rId9"/>
    <p:sldId id="289" r:id="rId10"/>
    <p:sldId id="277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3" r:id="rId24"/>
    <p:sldId id="302" r:id="rId25"/>
    <p:sldId id="303" r:id="rId26"/>
    <p:sldId id="295" r:id="rId27"/>
    <p:sldId id="296" r:id="rId28"/>
    <p:sldId id="297" r:id="rId29"/>
    <p:sldId id="299" r:id="rId30"/>
    <p:sldId id="3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8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72" y="28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95512" y="2653047"/>
            <a:ext cx="10058398" cy="10678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SOTWARE TESTING 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(CS-497)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091194" y="3876071"/>
            <a:ext cx="4368378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Course Instructor: AMIR IMAM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486400" cy="432511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Waterfall Model was first </a:t>
            </a:r>
            <a:r>
              <a:rPr lang="en-US" dirty="0" smtClean="0"/>
              <a:t>Model </a:t>
            </a:r>
            <a:r>
              <a:rPr lang="en-US" dirty="0"/>
              <a:t>to be introduced.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end of each phase, a review takes place to determine if the project is on the right path and whether or not to continue or discard the project.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model </a:t>
            </a:r>
            <a:r>
              <a:rPr lang="en-US" b="1" dirty="0" smtClean="0"/>
              <a:t>Software Testing</a:t>
            </a:r>
            <a:r>
              <a:rPr lang="en-US" dirty="0"/>
              <a:t> starts only after the development is complete. 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b="1" dirty="0"/>
              <a:t>waterfall model phases</a:t>
            </a:r>
            <a:r>
              <a:rPr lang="en-US" dirty="0"/>
              <a:t> do not overlap</a:t>
            </a:r>
            <a:r>
              <a:rPr lang="en-US" dirty="0" smtClean="0"/>
              <a:t>.</a:t>
            </a:r>
          </a:p>
          <a:p>
            <a:r>
              <a:rPr lang="en-US" b="1" dirty="0"/>
              <a:t>Cost</a:t>
            </a:r>
            <a:r>
              <a:rPr lang="en-US" dirty="0"/>
              <a:t> of fixing </a:t>
            </a:r>
            <a:r>
              <a:rPr lang="en-US" dirty="0" smtClean="0"/>
              <a:t>issues </a:t>
            </a:r>
            <a:r>
              <a:rPr lang="en-US" dirty="0"/>
              <a:t>are </a:t>
            </a:r>
            <a:r>
              <a:rPr lang="en-US" b="1" dirty="0" smtClean="0"/>
              <a:t>high.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</a:t>
            </a:r>
            <a:endParaRPr lang="en-US" dirty="0"/>
          </a:p>
        </p:txBody>
      </p:sp>
      <p:pic>
        <p:nvPicPr>
          <p:cNvPr id="2050" name="Picture 2" descr="Waterfall mod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t="13737" r="1973" b="5194"/>
          <a:stretch/>
        </p:blipFill>
        <p:spPr bwMode="auto">
          <a:xfrm>
            <a:off x="6302062" y="2345995"/>
            <a:ext cx="5692462" cy="372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0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486400" cy="4325112"/>
          </a:xfrm>
        </p:spPr>
        <p:txBody>
          <a:bodyPr>
            <a:normAutofit/>
          </a:bodyPr>
          <a:lstStyle/>
          <a:p>
            <a:r>
              <a:rPr lang="en-US" dirty="0" smtClean="0"/>
              <a:t>A Sequential Model</a:t>
            </a:r>
          </a:p>
          <a:p>
            <a:r>
              <a:rPr lang="en-US" dirty="0"/>
              <a:t>Testing of the product is planned in parallel with a corresponding phase </a:t>
            </a:r>
            <a:r>
              <a:rPr lang="en-US" dirty="0" smtClean="0"/>
              <a:t>development phase.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</a:t>
            </a:r>
            <a:endParaRPr lang="en-US" dirty="0"/>
          </a:p>
        </p:txBody>
      </p:sp>
      <p:pic>
        <p:nvPicPr>
          <p:cNvPr id="6146" name="Picture 2" descr="V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53" y="1554860"/>
            <a:ext cx="6086475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8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486400" cy="4325112"/>
          </a:xfrm>
        </p:spPr>
        <p:txBody>
          <a:bodyPr>
            <a:normAutofit/>
          </a:bodyPr>
          <a:lstStyle/>
          <a:p>
            <a:r>
              <a:rPr lang="en-US" b="1" dirty="0"/>
              <a:t>Requirements</a:t>
            </a:r>
            <a:r>
              <a:rPr lang="en-US" dirty="0"/>
              <a:t> like BRS and SRS begin the life cycle model just like the waterfall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Before </a:t>
            </a:r>
            <a:r>
              <a:rPr lang="en-US" dirty="0"/>
              <a:t>development is started, a </a:t>
            </a:r>
            <a:r>
              <a:rPr lang="en-US" b="1" dirty="0" smtClean="0"/>
              <a:t>System Test</a:t>
            </a:r>
            <a:r>
              <a:rPr lang="en-US" dirty="0"/>
              <a:t> plan is created.  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smtClean="0"/>
              <a:t>Test Plan</a:t>
            </a:r>
            <a:r>
              <a:rPr lang="en-US" dirty="0"/>
              <a:t> focuses on meeting the functionality specified in the requirements gathering.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</a:t>
            </a:r>
            <a:endParaRPr lang="en-US" dirty="0"/>
          </a:p>
        </p:txBody>
      </p:sp>
      <p:pic>
        <p:nvPicPr>
          <p:cNvPr id="6146" name="Picture 2" descr="V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53" y="1554860"/>
            <a:ext cx="6086475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1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404834" cy="432511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The high-level design (HLD)</a:t>
            </a:r>
            <a:r>
              <a:rPr lang="en-US" dirty="0"/>
              <a:t> phase focuses on system architecture and design.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 overview of solution, platform, system, product and service/process. </a:t>
            </a:r>
            <a:endParaRPr lang="en-US" dirty="0" smtClean="0"/>
          </a:p>
          <a:p>
            <a:r>
              <a:rPr lang="en-US" dirty="0" smtClean="0"/>
              <a:t>An</a:t>
            </a:r>
            <a:r>
              <a:rPr lang="en-US" dirty="0"/>
              <a:t> </a:t>
            </a:r>
            <a:r>
              <a:rPr lang="en-US" dirty="0" smtClean="0"/>
              <a:t>I</a:t>
            </a:r>
            <a:r>
              <a:rPr lang="en-US" b="1" dirty="0" smtClean="0"/>
              <a:t>ntegration Test</a:t>
            </a:r>
            <a:r>
              <a:rPr lang="en-US" dirty="0"/>
              <a:t> plan is created in this phase as well in order to test the pieces of the software systems ability to work together.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</a:t>
            </a:r>
            <a:endParaRPr lang="en-US" dirty="0"/>
          </a:p>
        </p:txBody>
      </p:sp>
      <p:pic>
        <p:nvPicPr>
          <p:cNvPr id="6146" name="Picture 2" descr="V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553" y="1554860"/>
            <a:ext cx="6086475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427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417713" cy="43251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low-level design</a:t>
            </a:r>
            <a:r>
              <a:rPr lang="en-US" dirty="0"/>
              <a:t> </a:t>
            </a:r>
            <a:r>
              <a:rPr lang="en-US" b="1" dirty="0"/>
              <a:t>(LLD)</a:t>
            </a:r>
            <a:r>
              <a:rPr lang="en-US" dirty="0"/>
              <a:t> phase is where the actual software components are designed.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defines the actual logic for each and every component of the system.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diagram with all the methods and relation between classes comes under LLD. </a:t>
            </a:r>
            <a:endParaRPr lang="en-US" dirty="0" smtClean="0"/>
          </a:p>
          <a:p>
            <a:r>
              <a:rPr lang="en-US" b="1" dirty="0" smtClean="0"/>
              <a:t>Component Tests</a:t>
            </a:r>
            <a:r>
              <a:rPr lang="en-US" dirty="0"/>
              <a:t> are created in this phase as well.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</a:t>
            </a:r>
            <a:endParaRPr lang="en-US" dirty="0"/>
          </a:p>
        </p:txBody>
      </p:sp>
      <p:pic>
        <p:nvPicPr>
          <p:cNvPr id="6146" name="Picture 2" descr="V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13" y="1554860"/>
            <a:ext cx="5958715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865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417713" cy="43251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implementation</a:t>
            </a:r>
            <a:r>
              <a:rPr lang="en-US" dirty="0"/>
              <a:t> phase is, again, where all coding takes place.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coding is complete, the path of execution continues up the right side of the V where the test plans developed earlier are now put to use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Module </a:t>
            </a:r>
            <a:r>
              <a:rPr lang="en-US" dirty="0"/>
              <a:t>design is converted into code by developers. </a:t>
            </a:r>
            <a:r>
              <a:rPr lang="en-US" b="1" dirty="0"/>
              <a:t>Unit Testing</a:t>
            </a:r>
            <a:r>
              <a:rPr lang="en-US" dirty="0"/>
              <a:t> is performed by the developers on the code written by them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</a:t>
            </a:r>
            <a:endParaRPr lang="en-US" dirty="0"/>
          </a:p>
        </p:txBody>
      </p:sp>
      <p:pic>
        <p:nvPicPr>
          <p:cNvPr id="6146" name="Picture 2" descr="V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13" y="1554860"/>
            <a:ext cx="5958715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33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gundars.me/wp-content/uploads/2017/04/V-Model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28" y="894748"/>
            <a:ext cx="8081628" cy="55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13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417713" cy="432511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Agile development model</a:t>
            </a:r>
            <a:r>
              <a:rPr lang="en-US" dirty="0"/>
              <a:t> is </a:t>
            </a:r>
            <a:r>
              <a:rPr lang="en-US" dirty="0" smtClean="0"/>
              <a:t>an </a:t>
            </a:r>
            <a:r>
              <a:rPr lang="en-US" b="1" dirty="0" smtClean="0"/>
              <a:t>Iterative</a:t>
            </a:r>
            <a:r>
              <a:rPr lang="en-US" dirty="0" smtClean="0"/>
              <a:t> </a:t>
            </a:r>
            <a:r>
              <a:rPr lang="en-US" b="1" dirty="0" smtClean="0"/>
              <a:t>Incremental </a:t>
            </a:r>
            <a:r>
              <a:rPr lang="en-US" b="1" dirty="0"/>
              <a:t>model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results in small incremental releases with each release building on previous functionality.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release is thoroughly </a:t>
            </a:r>
            <a:r>
              <a:rPr lang="en-US" b="1" dirty="0"/>
              <a:t>tested</a:t>
            </a:r>
            <a:r>
              <a:rPr lang="en-US" dirty="0"/>
              <a:t> to ensure </a:t>
            </a:r>
            <a:r>
              <a:rPr lang="en-US" b="1" dirty="0"/>
              <a:t>software quality</a:t>
            </a:r>
            <a:r>
              <a:rPr lang="en-US" dirty="0"/>
              <a:t> is maintained.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for time critical applications.  </a:t>
            </a:r>
            <a:endParaRPr lang="en-US" dirty="0" smtClean="0"/>
          </a:p>
          <a:p>
            <a:r>
              <a:rPr lang="en-US" u="sng" dirty="0" smtClean="0"/>
              <a:t>SCRUM</a:t>
            </a:r>
            <a:r>
              <a:rPr lang="en-US" dirty="0" smtClean="0"/>
              <a:t> and </a:t>
            </a:r>
            <a:r>
              <a:rPr lang="en-US" u="sng" dirty="0" smtClean="0"/>
              <a:t>Extreme </a:t>
            </a:r>
            <a:r>
              <a:rPr lang="en-US" u="sng" dirty="0"/>
              <a:t>Programming (XP)</a:t>
            </a:r>
            <a:r>
              <a:rPr lang="en-US" dirty="0"/>
              <a:t> is currently one of the most well known agile </a:t>
            </a:r>
            <a:r>
              <a:rPr lang="en-US" b="1" dirty="0"/>
              <a:t>development life cycle model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 Model</a:t>
            </a:r>
            <a:endParaRPr lang="en-US" dirty="0"/>
          </a:p>
        </p:txBody>
      </p:sp>
      <p:pic>
        <p:nvPicPr>
          <p:cNvPr id="7170" name="Picture 2" descr="Agile model in Softwar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313" y="2686855"/>
            <a:ext cx="6000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3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Development Model</a:t>
            </a:r>
            <a:endParaRPr lang="en-US" dirty="0"/>
          </a:p>
        </p:txBody>
      </p:sp>
      <p:pic>
        <p:nvPicPr>
          <p:cNvPr id="7170" name="Picture 2" descr="Agile model in Software testin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" t="3077" r="1" b="5092"/>
          <a:stretch/>
        </p:blipFill>
        <p:spPr bwMode="auto">
          <a:xfrm>
            <a:off x="2112135" y="2498501"/>
            <a:ext cx="7559899" cy="361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45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en-US" dirty="0"/>
              <a:t>Advantages of Agile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401837" cy="4325112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Customer satisfaction</a:t>
            </a:r>
            <a:r>
              <a:rPr lang="en-US" dirty="0" smtClean="0"/>
              <a:t> by rapid, continuous delivery of useful software.</a:t>
            </a:r>
          </a:p>
          <a:p>
            <a:r>
              <a:rPr lang="en-US" dirty="0" smtClean="0"/>
              <a:t>People and interactions are emphasized rather than process and tools. </a:t>
            </a:r>
          </a:p>
          <a:p>
            <a:r>
              <a:rPr lang="en-US" dirty="0" smtClean="0"/>
              <a:t>Customers, developers and testers </a:t>
            </a:r>
            <a:r>
              <a:rPr lang="en-US" b="1" dirty="0" smtClean="0"/>
              <a:t>constantly interact</a:t>
            </a:r>
            <a:r>
              <a:rPr lang="en-US" dirty="0" smtClean="0"/>
              <a:t> with each other.</a:t>
            </a:r>
          </a:p>
          <a:p>
            <a:r>
              <a:rPr lang="en-US" b="1" dirty="0" smtClean="0"/>
              <a:t>Working software</a:t>
            </a:r>
            <a:r>
              <a:rPr lang="en-US" dirty="0" smtClean="0"/>
              <a:t> is delivered </a:t>
            </a:r>
            <a:r>
              <a:rPr lang="en-US" b="1" dirty="0" smtClean="0"/>
              <a:t>frequently </a:t>
            </a:r>
            <a:r>
              <a:rPr lang="en-US" dirty="0" smtClean="0"/>
              <a:t>(weeks rather than months).</a:t>
            </a:r>
          </a:p>
          <a:p>
            <a:r>
              <a:rPr lang="en-US" b="1" dirty="0" smtClean="0"/>
              <a:t>Face-to-face conversation</a:t>
            </a:r>
            <a:r>
              <a:rPr lang="en-US" dirty="0" smtClean="0"/>
              <a:t> is the best form of communication.</a:t>
            </a:r>
          </a:p>
          <a:p>
            <a:r>
              <a:rPr lang="en-US" dirty="0" smtClean="0"/>
              <a:t>Close, </a:t>
            </a:r>
            <a:r>
              <a:rPr lang="en-US" b="1" dirty="0" smtClean="0"/>
              <a:t>daily cooperation</a:t>
            </a:r>
            <a:r>
              <a:rPr lang="en-US" dirty="0" smtClean="0"/>
              <a:t> between business people and developers.</a:t>
            </a:r>
          </a:p>
          <a:p>
            <a:r>
              <a:rPr lang="en-US" b="1" dirty="0" smtClean="0"/>
              <a:t>Continuous attention</a:t>
            </a:r>
            <a:r>
              <a:rPr lang="en-US" dirty="0" smtClean="0"/>
              <a:t> to technical excellence and good design.</a:t>
            </a:r>
          </a:p>
          <a:p>
            <a:r>
              <a:rPr lang="en-US" b="1" dirty="0" smtClean="0"/>
              <a:t>Regular adaptation</a:t>
            </a:r>
            <a:r>
              <a:rPr lang="en-US" dirty="0" smtClean="0"/>
              <a:t> to changing circumstances.</a:t>
            </a:r>
          </a:p>
          <a:p>
            <a:r>
              <a:rPr lang="en-US" dirty="0" smtClean="0"/>
              <a:t>Even late changes in requirements are welcomed.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33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378213"/>
            <a:ext cx="10972800" cy="4061224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 smtClean="0"/>
              <a:t>Software </a:t>
            </a:r>
            <a:r>
              <a:rPr lang="en-US" sz="2800" dirty="0"/>
              <a:t>Development Model with respect to testing</a:t>
            </a:r>
          </a:p>
          <a:p>
            <a:pPr lvl="2"/>
            <a:r>
              <a:rPr lang="en-US" dirty="0"/>
              <a:t>Waterfall</a:t>
            </a:r>
          </a:p>
          <a:p>
            <a:pPr lvl="2"/>
            <a:r>
              <a:rPr lang="en-US" dirty="0"/>
              <a:t>V-Model (Validation Verification)</a:t>
            </a:r>
          </a:p>
          <a:p>
            <a:pPr lvl="2"/>
            <a:r>
              <a:rPr lang="en-US" dirty="0"/>
              <a:t>Agile (</a:t>
            </a:r>
            <a:r>
              <a:rPr lang="en-US" dirty="0" smtClean="0"/>
              <a:t>SCRUM/KANBAN)</a:t>
            </a:r>
          </a:p>
          <a:p>
            <a:pPr lvl="1"/>
            <a:r>
              <a:rPr lang="en-US" sz="2800" dirty="0" smtClean="0"/>
              <a:t>Testing Levels (Unit/Integration/System/UAT)</a:t>
            </a:r>
          </a:p>
          <a:p>
            <a:pPr lvl="1"/>
            <a:r>
              <a:rPr lang="en-US" sz="2800" dirty="0"/>
              <a:t>Testing Types</a:t>
            </a:r>
          </a:p>
          <a:p>
            <a:pPr lvl="2"/>
            <a:r>
              <a:rPr lang="en-US" dirty="0"/>
              <a:t>Functional (Sub types)</a:t>
            </a:r>
          </a:p>
          <a:p>
            <a:pPr lvl="2"/>
            <a:r>
              <a:rPr lang="en-US" dirty="0"/>
              <a:t>Non Functional (Sub types)</a:t>
            </a:r>
          </a:p>
          <a:p>
            <a:pPr lvl="2"/>
            <a:r>
              <a:rPr lang="en-US" dirty="0" smtClean="0"/>
              <a:t>Others</a:t>
            </a:r>
            <a:endParaRPr lang="en-US" sz="2800" dirty="0" smtClean="0"/>
          </a:p>
          <a:p>
            <a:pPr lvl="1"/>
            <a:r>
              <a:rPr lang="en-US" dirty="0" smtClean="0"/>
              <a:t>Bug </a:t>
            </a:r>
            <a:r>
              <a:rPr lang="en-US" dirty="0"/>
              <a:t>Life cycle</a:t>
            </a:r>
            <a:endParaRPr lang="en-US" sz="5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Testing throughout the Software Life Cycle</a:t>
            </a:r>
          </a:p>
        </p:txBody>
      </p:sp>
    </p:spTree>
    <p:extLst>
      <p:ext uri="{BB962C8B-B14F-4D97-AF65-F5344CB8AC3E}">
        <p14:creationId xmlns:p14="http://schemas.microsoft.com/office/powerpoint/2010/main" val="3591249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en-US" dirty="0" smtClean="0"/>
              <a:t>Disadvantages </a:t>
            </a:r>
            <a:r>
              <a:rPr lang="en-US" dirty="0"/>
              <a:t>of Agile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401837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case of some software deliverables, especially the large ones, it is difficult to assess the effort required at the beginning of the software development life cycle.</a:t>
            </a:r>
          </a:p>
          <a:p>
            <a:r>
              <a:rPr lang="en-US" dirty="0"/>
              <a:t>There is lack of emphasis on necessary designing and documentation.</a:t>
            </a:r>
          </a:p>
          <a:p>
            <a:r>
              <a:rPr lang="en-US" dirty="0"/>
              <a:t>The project can easily get taken off track if the customer representative is not clear what final outcome that they want.</a:t>
            </a:r>
          </a:p>
          <a:p>
            <a:r>
              <a:rPr lang="en-US" dirty="0"/>
              <a:t>Only senior programmers are capable of taking the kind of decisions required during the development process. Hence it has no place for newbie programmers, unless combined with experienced resources.</a:t>
            </a:r>
          </a:p>
        </p:txBody>
      </p:sp>
    </p:spTree>
    <p:extLst>
      <p:ext uri="{BB962C8B-B14F-4D97-AF65-F5344CB8AC3E}">
        <p14:creationId xmlns:p14="http://schemas.microsoft.com/office/powerpoint/2010/main" val="13883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en-US" dirty="0" smtClean="0"/>
              <a:t>Using Agile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401837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new changes are needed to be </a:t>
            </a:r>
            <a:r>
              <a:rPr lang="en-US" dirty="0" smtClean="0"/>
              <a:t>implemented (implemented in very little cost).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implement a new feature the developers need to lose only the work of a few days, or even only hours, to roll back and implement it.</a:t>
            </a:r>
          </a:p>
          <a:p>
            <a:r>
              <a:rPr lang="en-US" dirty="0"/>
              <a:t>Unlike the </a:t>
            </a:r>
            <a:r>
              <a:rPr lang="en-US" b="1" dirty="0"/>
              <a:t>waterfall model</a:t>
            </a:r>
            <a:r>
              <a:rPr lang="en-US" dirty="0"/>
              <a:t> in agile model very limited </a:t>
            </a:r>
            <a:r>
              <a:rPr lang="en-US" b="1" dirty="0"/>
              <a:t>planning</a:t>
            </a:r>
            <a:r>
              <a:rPr lang="en-US" dirty="0"/>
              <a:t> is required to get started with the project. </a:t>
            </a:r>
            <a:endParaRPr lang="en-US" dirty="0" smtClean="0"/>
          </a:p>
          <a:p>
            <a:r>
              <a:rPr lang="en-US" dirty="0" smtClean="0"/>
              <a:t>Agile </a:t>
            </a:r>
            <a:r>
              <a:rPr lang="en-US" dirty="0"/>
              <a:t>assumes that the end users’ needs are ever changing in a dynamic business and IT world. </a:t>
            </a:r>
            <a:endParaRPr lang="en-US" dirty="0" smtClean="0"/>
          </a:p>
          <a:p>
            <a:r>
              <a:rPr lang="en-US" dirty="0" smtClean="0"/>
              <a:t>Changes </a:t>
            </a:r>
            <a:r>
              <a:rPr lang="en-US" dirty="0"/>
              <a:t>can be discussed and features can be newly effected or removed based on feedback.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effectively gives the customer the finished system they want or need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52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sharpcorner.mindcrackerinc.netdna-cdn.com/UploadFile/BlogImages/11292015063901AM/SystemsPlus-Scrum-Image-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" t="1178" r="1113" b="2139"/>
          <a:stretch/>
        </p:blipFill>
        <p:spPr bwMode="auto">
          <a:xfrm>
            <a:off x="1197735" y="721216"/>
            <a:ext cx="9826581" cy="601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37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bpminstitute.org/articles/World_of_Agile_IT_Fig_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7" t="1846" r="1139" b="2339"/>
          <a:stretch/>
        </p:blipFill>
        <p:spPr bwMode="auto">
          <a:xfrm>
            <a:off x="1292181" y="921913"/>
            <a:ext cx="9873803" cy="57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4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SCRUM Team and Roles</a:t>
            </a:r>
            <a:endParaRPr lang="en-US" dirty="0"/>
          </a:p>
        </p:txBody>
      </p:sp>
      <p:pic>
        <p:nvPicPr>
          <p:cNvPr id="1028" name="Picture 4" descr="Image result for Agile stakehol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589" y="1437683"/>
            <a:ext cx="4290811" cy="488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agile role detai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20653" r="2493" b="12237"/>
          <a:stretch/>
        </p:blipFill>
        <p:spPr bwMode="auto">
          <a:xfrm>
            <a:off x="229673" y="2343955"/>
            <a:ext cx="7201300" cy="37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18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visualstudio.com/en-us/docs/work/kanban/_img/alm_kb_boar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57" y="2361775"/>
            <a:ext cx="11108756" cy="33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93457" y="882851"/>
            <a:ext cx="10972800" cy="1066800"/>
          </a:xfrm>
        </p:spPr>
        <p:txBody>
          <a:bodyPr/>
          <a:lstStyle/>
          <a:p>
            <a:pPr marL="109728"/>
            <a:r>
              <a:rPr lang="en-US" dirty="0" smtClean="0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60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kanbanflow.com/img/screenshots/KanbanFlowBoard_1000.png?235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2" y="724012"/>
            <a:ext cx="10559647" cy="600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9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eankit.com/uploads/images/general/_xLarge/1-SmalDevelopmentTeamKanbanBoard-eb79376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t="1338" b="11392"/>
          <a:stretch/>
        </p:blipFill>
        <p:spPr bwMode="auto">
          <a:xfrm>
            <a:off x="0" y="-1"/>
            <a:ext cx="12192000" cy="687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267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en-US" dirty="0" smtClean="0"/>
              <a:t>Bug Life Cycle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0047" y="2209800"/>
            <a:ext cx="56922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94949"/>
                </a:solidFill>
                <a:latin typeface="Verdana" panose="020B0604030504040204" pitchFamily="34" charset="0"/>
              </a:rPr>
              <a:t>Good bug reports </a:t>
            </a:r>
            <a:r>
              <a:rPr lang="en-US" dirty="0" smtClean="0">
                <a:solidFill>
                  <a:srgbClr val="494949"/>
                </a:solidFill>
                <a:latin typeface="Verdana" panose="020B0604030504040204" pitchFamily="34" charset="0"/>
              </a:rPr>
              <a:t>contains:</a:t>
            </a:r>
            <a:endParaRPr lang="en-US" dirty="0" smtClean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494949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94949"/>
                </a:solidFill>
              </a:rPr>
              <a:t>Descriptive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94949"/>
                </a:solidFill>
              </a:rPr>
              <a:t>Concise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94949"/>
                </a:solidFill>
              </a:rPr>
              <a:t>Expected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94949"/>
                </a:solidFill>
              </a:rPr>
              <a:t>Details About The Project And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94949"/>
                </a:solidFill>
              </a:rPr>
              <a:t>Platform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94949"/>
                </a:solidFill>
              </a:rPr>
              <a:t>Defect Type And Severity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94949"/>
                </a:solidFill>
              </a:rPr>
              <a:t>Steps To Reproduce Visual Attachment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94949"/>
                </a:solidFill>
              </a:rPr>
              <a:t>Tags &amp;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94949"/>
                </a:solidFill>
              </a:rPr>
              <a:t>Assignee</a:t>
            </a:r>
          </a:p>
        </p:txBody>
      </p:sp>
      <p:pic>
        <p:nvPicPr>
          <p:cNvPr id="7170" name="Picture 2" descr="Image result for bug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62" y="729535"/>
            <a:ext cx="5039739" cy="58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4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25532" y="3113468"/>
            <a:ext cx="3807854" cy="1066800"/>
          </a:xfrm>
        </p:spPr>
        <p:txBody>
          <a:bodyPr>
            <a:noAutofit/>
          </a:bodyPr>
          <a:lstStyle/>
          <a:p>
            <a:pPr marL="109728"/>
            <a:r>
              <a:rPr lang="en-US" sz="11500" dirty="0" smtClean="0"/>
              <a:t>END!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371553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Levels, Type and Approaches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609600" y="2378213"/>
            <a:ext cx="4116946" cy="406122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800" dirty="0" smtClean="0"/>
              <a:t>Unit Test</a:t>
            </a:r>
          </a:p>
          <a:p>
            <a:pPr lvl="1"/>
            <a:r>
              <a:rPr lang="en-US" sz="2800" dirty="0" smtClean="0"/>
              <a:t>Integration Test</a:t>
            </a:r>
          </a:p>
          <a:p>
            <a:pPr lvl="1"/>
            <a:r>
              <a:rPr lang="en-US" sz="2800" dirty="0" smtClean="0"/>
              <a:t>System Test</a:t>
            </a:r>
          </a:p>
          <a:p>
            <a:pPr lvl="1"/>
            <a:r>
              <a:rPr lang="en-US" sz="2800" dirty="0" smtClean="0"/>
              <a:t>User Acceptance (UAT)</a:t>
            </a:r>
          </a:p>
          <a:p>
            <a:pPr lvl="1"/>
            <a:r>
              <a:rPr lang="en-US" sz="2800" dirty="0" smtClean="0"/>
              <a:t>Functional Testing</a:t>
            </a:r>
          </a:p>
          <a:p>
            <a:pPr lvl="1"/>
            <a:r>
              <a:rPr lang="en-US" sz="2800" dirty="0" smtClean="0"/>
              <a:t>Non-Functional Testing</a:t>
            </a:r>
          </a:p>
          <a:p>
            <a:pPr lvl="1"/>
            <a:r>
              <a:rPr lang="en-US" sz="2800" dirty="0" smtClean="0"/>
              <a:t>Smoke Testing</a:t>
            </a:r>
          </a:p>
          <a:p>
            <a:pPr lvl="1"/>
            <a:r>
              <a:rPr lang="en-US" sz="2800" dirty="0" smtClean="0"/>
              <a:t>Regression Testing</a:t>
            </a:r>
          </a:p>
          <a:p>
            <a:pPr lvl="1"/>
            <a:r>
              <a:rPr lang="en-US" sz="2800" dirty="0" smtClean="0"/>
              <a:t>Re-Testing</a:t>
            </a:r>
          </a:p>
          <a:p>
            <a:pPr lvl="1"/>
            <a:r>
              <a:rPr lang="en-US" sz="2800" dirty="0" smtClean="0"/>
              <a:t>Performance Testing</a:t>
            </a:r>
          </a:p>
          <a:p>
            <a:pPr lvl="1"/>
            <a:r>
              <a:rPr lang="en-US" sz="2800" dirty="0" smtClean="0"/>
              <a:t>White-BOX Testing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pPr lvl="1"/>
            <a:endParaRPr lang="en-US" sz="54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887792" y="2378213"/>
            <a:ext cx="5406980" cy="4061224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Security Testing</a:t>
            </a:r>
          </a:p>
          <a:p>
            <a:pPr lvl="1"/>
            <a:r>
              <a:rPr lang="en-US" sz="2800" dirty="0" smtClean="0"/>
              <a:t>Sanity Testing</a:t>
            </a:r>
          </a:p>
          <a:p>
            <a:pPr lvl="1"/>
            <a:r>
              <a:rPr lang="en-US" sz="2800" dirty="0" smtClean="0"/>
              <a:t>Alpha Testing</a:t>
            </a:r>
          </a:p>
          <a:p>
            <a:pPr lvl="1"/>
            <a:r>
              <a:rPr lang="en-US" sz="2800" dirty="0" smtClean="0"/>
              <a:t>Beta Testing</a:t>
            </a:r>
          </a:p>
          <a:p>
            <a:pPr lvl="1"/>
            <a:r>
              <a:rPr lang="en-US" sz="2800" dirty="0" smtClean="0"/>
              <a:t>Factor Acceptance Test (FAT)</a:t>
            </a:r>
          </a:p>
          <a:p>
            <a:pPr lvl="1"/>
            <a:r>
              <a:rPr lang="en-US" sz="2800" dirty="0" smtClean="0"/>
              <a:t>Site Acceptance Test (SAT)</a:t>
            </a:r>
          </a:p>
          <a:p>
            <a:pPr lvl="1"/>
            <a:r>
              <a:rPr lang="en-US" sz="2800" dirty="0" smtClean="0"/>
              <a:t>Usability Testing</a:t>
            </a:r>
          </a:p>
          <a:p>
            <a:pPr lvl="1"/>
            <a:r>
              <a:rPr lang="en-US" sz="2800" dirty="0" smtClean="0"/>
              <a:t>Stress Testing</a:t>
            </a:r>
          </a:p>
          <a:p>
            <a:pPr lvl="1"/>
            <a:r>
              <a:rPr lang="en-US" sz="2800" dirty="0"/>
              <a:t>Load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 smtClean="0"/>
              <a:t>Compatibility Testing</a:t>
            </a:r>
          </a:p>
          <a:p>
            <a:pPr lvl="1"/>
            <a:r>
              <a:rPr lang="en-US" sz="2800" dirty="0" smtClean="0"/>
              <a:t>Black-BOX Testing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00290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Levels, Type and Approaches</a:t>
            </a:r>
            <a:endParaRPr lang="en-US" dirty="0"/>
          </a:p>
        </p:txBody>
      </p:sp>
      <p:pic>
        <p:nvPicPr>
          <p:cNvPr id="4100" name="Picture 4" descr="http://1.bp.blogspot.com/-HFfQHshja-A/Vm6_bg07DII/AAAAAAAACXM/ap9cPeU4SdY/s1600/Testing+level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6EE"/>
              </a:clrFrom>
              <a:clrTo>
                <a:srgbClr val="FFF6E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" t="7200" r="4726" b="15098"/>
          <a:stretch/>
        </p:blipFill>
        <p:spPr bwMode="auto">
          <a:xfrm>
            <a:off x="1236373" y="2073499"/>
            <a:ext cx="9298546" cy="45462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57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1" y="1966681"/>
            <a:ext cx="1112305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</a:pPr>
            <a:r>
              <a:rPr lang="en-US" dirty="0">
                <a:solidFill>
                  <a:schemeClr val="tx2"/>
                </a:solidFill>
                <a:latin typeface="+mn-lt"/>
              </a:rPr>
              <a:t>Verification makes sure that the product is designed to deliver all functionality to the customer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342900" indent="-342900">
              <a:buClrTx/>
            </a:pPr>
            <a:endParaRPr lang="en-US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ClrTx/>
            </a:pPr>
            <a:r>
              <a:rPr lang="en-US" dirty="0">
                <a:solidFill>
                  <a:schemeClr val="tx2"/>
                </a:solidFill>
                <a:latin typeface="+mn-lt"/>
              </a:rPr>
              <a:t>Verification is done at the starting of the development process. </a:t>
            </a:r>
          </a:p>
          <a:p>
            <a:pPr marL="342900" indent="-342900">
              <a:buClrTx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342900" indent="-342900">
              <a:buClrTx/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It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includes </a:t>
            </a:r>
            <a:r>
              <a:rPr lang="en-US" b="1" u="sng" dirty="0">
                <a:solidFill>
                  <a:schemeClr val="tx2"/>
                </a:solidFill>
                <a:latin typeface="+mn-lt"/>
              </a:rPr>
              <a:t>reviews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 and </a:t>
            </a:r>
            <a:r>
              <a:rPr lang="en-US" b="1" u="sng" dirty="0">
                <a:solidFill>
                  <a:schemeClr val="tx2"/>
                </a:solidFill>
                <a:latin typeface="+mn-lt"/>
              </a:rPr>
              <a:t>meetings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, </a:t>
            </a:r>
            <a:r>
              <a:rPr lang="en-US" b="1" u="sng" dirty="0">
                <a:solidFill>
                  <a:schemeClr val="tx2"/>
                </a:solidFill>
                <a:latin typeface="+mn-lt"/>
              </a:rPr>
              <a:t>walk-throughs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, </a:t>
            </a:r>
            <a:r>
              <a:rPr lang="en-US" b="1" u="sng" dirty="0">
                <a:solidFill>
                  <a:schemeClr val="tx2"/>
                </a:solidFill>
                <a:latin typeface="+mn-lt"/>
              </a:rPr>
              <a:t>inspection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, etc. to evaluate documents, plans, code, requirements and specifications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342900" indent="-342900">
              <a:buClrTx/>
            </a:pPr>
            <a:endParaRPr lang="en-US" dirty="0" smtClean="0">
              <a:solidFill>
                <a:schemeClr val="tx2"/>
              </a:solidFill>
              <a:latin typeface="+mn-lt"/>
            </a:endParaRPr>
          </a:p>
          <a:p>
            <a:pPr marL="342900" indent="-342900">
              <a:buClrTx/>
            </a:pPr>
            <a:r>
              <a:rPr lang="en-US" dirty="0">
                <a:solidFill>
                  <a:schemeClr val="tx2"/>
                </a:solidFill>
                <a:latin typeface="+mn-lt"/>
              </a:rPr>
              <a:t>It answers the question like: </a:t>
            </a:r>
            <a:r>
              <a:rPr lang="en-US" b="1" u="sng" dirty="0">
                <a:solidFill>
                  <a:schemeClr val="tx2"/>
                </a:solidFill>
                <a:latin typeface="+mn-lt"/>
              </a:rPr>
              <a:t>Am I building the right product?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2505195"/>
            <a:ext cx="1064653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Validation is determining if the system complies with the requirements and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performs functions for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which it is intended and meets the organization’s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goals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and user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needs</a:t>
            </a:r>
          </a:p>
          <a:p>
            <a:pPr marL="342900" indent="-342900">
              <a:buClrTx/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It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is done at the end of the development process and takes place after 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verifications.</a:t>
            </a:r>
          </a:p>
          <a:p>
            <a:pPr marL="342900" indent="-342900">
              <a:buClrTx/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ClrTx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It answers the question like: 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Am I building the right product?</a:t>
            </a:r>
          </a:p>
          <a:p>
            <a:pPr marL="285750" indent="-285750">
              <a:buClrTx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65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&amp; Validation</a:t>
            </a:r>
            <a:endParaRPr lang="en-US" dirty="0"/>
          </a:p>
        </p:txBody>
      </p:sp>
      <p:pic>
        <p:nvPicPr>
          <p:cNvPr id="1026" name="Picture 2" descr="Software verification and valid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2" y="2823937"/>
            <a:ext cx="10429467" cy="304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584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Model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927758"/>
            <a:ext cx="107495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There are various Software development models or methodologies. They are as follows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ClrTx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Waterfall model</a:t>
            </a:r>
          </a:p>
          <a:p>
            <a:pPr marL="342900" indent="-342900">
              <a:buClrTx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V model</a:t>
            </a:r>
          </a:p>
          <a:p>
            <a:pPr marL="342900" indent="-342900">
              <a:buClrTx/>
            </a:pPr>
            <a:r>
              <a:rPr lang="en-US" sz="2400" u="sng" dirty="0">
                <a:solidFill>
                  <a:schemeClr val="tx2"/>
                </a:solidFill>
                <a:latin typeface="+mn-lt"/>
              </a:rPr>
              <a:t>Incremental </a:t>
            </a:r>
            <a:r>
              <a:rPr lang="en-US" sz="2400" u="sng" dirty="0" smtClean="0">
                <a:solidFill>
                  <a:schemeClr val="tx2"/>
                </a:solidFill>
                <a:latin typeface="+mn-lt"/>
              </a:rPr>
              <a:t>model</a:t>
            </a:r>
          </a:p>
          <a:p>
            <a:pPr marL="342900" indent="-342900">
              <a:buClrTx/>
            </a:pPr>
            <a:r>
              <a:rPr lang="en-US" sz="2400" u="sng" dirty="0" smtClean="0">
                <a:solidFill>
                  <a:schemeClr val="tx2"/>
                </a:solidFill>
                <a:latin typeface="+mn-lt"/>
              </a:rPr>
              <a:t>Sequential</a:t>
            </a:r>
            <a:endParaRPr lang="en-US" sz="2400" b="1" dirty="0">
              <a:solidFill>
                <a:schemeClr val="tx2"/>
              </a:solidFill>
            </a:endParaRPr>
          </a:p>
          <a:p>
            <a:pPr marL="342900" indent="-342900">
              <a:buClrTx/>
            </a:pPr>
            <a:r>
              <a:rPr lang="en-US" sz="2400" u="sng" dirty="0">
                <a:solidFill>
                  <a:schemeClr val="tx2"/>
                </a:solidFill>
              </a:rPr>
              <a:t>Iterative </a:t>
            </a:r>
            <a:r>
              <a:rPr lang="en-US" sz="2400" u="sng" dirty="0" smtClean="0">
                <a:solidFill>
                  <a:schemeClr val="tx2"/>
                </a:solidFill>
              </a:rPr>
              <a:t>model</a:t>
            </a:r>
            <a:endParaRPr lang="en-US" sz="2400" u="sng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ClrTx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RAD model</a:t>
            </a:r>
          </a:p>
          <a:p>
            <a:pPr marL="342900" indent="-342900">
              <a:buClrTx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Agile 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model</a:t>
            </a: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Spiral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model</a:t>
            </a:r>
          </a:p>
          <a:p>
            <a:pPr marL="342900" indent="-342900">
              <a:buClrTx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Prototype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model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34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Models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2404483"/>
            <a:ext cx="10749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Choosing right model for developing of the software product or application is very important. </a:t>
            </a:r>
            <a:endParaRPr lang="en-US" sz="2400" dirty="0" smtClean="0">
              <a:solidFill>
                <a:schemeClr val="tx2"/>
              </a:solidFill>
              <a:latin typeface="+mn-lt"/>
            </a:endParaRPr>
          </a:p>
          <a:p>
            <a:pPr marL="342900" indent="-342900">
              <a:buClrTx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Based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on the model the development and testing processes are carried out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342900" indent="-342900">
              <a:buClrTx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These days in market the ‘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Agile Methodology‘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is the most used model.</a:t>
            </a:r>
          </a:p>
          <a:p>
            <a:pPr marL="342900" indent="-342900">
              <a:buClrTx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‘Waterfall Model‘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is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now considered to be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very old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model.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ClrTx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‘V-model‘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is also used by many of the companies in their product. ‘V-model’ is nothing but ‘Verification’ and ‘Validation’ model.</a:t>
            </a:r>
          </a:p>
          <a:p>
            <a:pPr marL="342900" indent="-342900">
              <a:buClrTx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Likewise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‘Incremental model’, ‘RAD model’, ‘Iterative model’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and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‘Spiral model’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are also used based on the requirement of the customer and need of the product.</a:t>
            </a:r>
          </a:p>
        </p:txBody>
      </p:sp>
    </p:spTree>
    <p:extLst>
      <p:ext uri="{BB962C8B-B14F-4D97-AF65-F5344CB8AC3E}">
        <p14:creationId xmlns:p14="http://schemas.microsoft.com/office/powerpoint/2010/main" val="2639802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592</Words>
  <Application>Microsoft Office PowerPoint</Application>
  <PresentationFormat>Widescreen</PresentationFormat>
  <Paragraphs>146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Georgia</vt:lpstr>
      <vt:lpstr>Verdana</vt:lpstr>
      <vt:lpstr>Wingdings 2</vt:lpstr>
      <vt:lpstr>Training presentation</vt:lpstr>
      <vt:lpstr>PowerPoint Presentation</vt:lpstr>
      <vt:lpstr>Testing throughout the Software Life Cycle</vt:lpstr>
      <vt:lpstr>Test Levels, Type and Approaches</vt:lpstr>
      <vt:lpstr>Test Levels, Type and Approaches</vt:lpstr>
      <vt:lpstr>Verification</vt:lpstr>
      <vt:lpstr>Validation</vt:lpstr>
      <vt:lpstr>Verification &amp; Validation</vt:lpstr>
      <vt:lpstr>Software Development Model</vt:lpstr>
      <vt:lpstr>Software Development Models</vt:lpstr>
      <vt:lpstr>Waterfall Model </vt:lpstr>
      <vt:lpstr>V-Model </vt:lpstr>
      <vt:lpstr>V-Model </vt:lpstr>
      <vt:lpstr>V-Model </vt:lpstr>
      <vt:lpstr>V-Model </vt:lpstr>
      <vt:lpstr>V-Model </vt:lpstr>
      <vt:lpstr>PowerPoint Presentation</vt:lpstr>
      <vt:lpstr>Agile Development Model</vt:lpstr>
      <vt:lpstr>Agile Development Model</vt:lpstr>
      <vt:lpstr>Advantages of Agile model</vt:lpstr>
      <vt:lpstr>Disadvantages of Agile model</vt:lpstr>
      <vt:lpstr>Using Agile Model</vt:lpstr>
      <vt:lpstr>PowerPoint Presentation</vt:lpstr>
      <vt:lpstr>PowerPoint Presentation</vt:lpstr>
      <vt:lpstr>Agile SCRUM Team and Roles</vt:lpstr>
      <vt:lpstr>KANBAN</vt:lpstr>
      <vt:lpstr>PowerPoint Presentation</vt:lpstr>
      <vt:lpstr>PowerPoint Presentation</vt:lpstr>
      <vt:lpstr>Bug Life Cycle</vt:lpstr>
      <vt:lpstr>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2017-06-11T06:24:53Z</dcterms:created>
  <dcterms:modified xsi:type="dcterms:W3CDTF">2017-06-18T21:31:42Z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