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5"/>
  </p:notesMasterIdLst>
  <p:handoutMasterIdLst>
    <p:handoutMasterId r:id="rId36"/>
  </p:handoutMasterIdLst>
  <p:sldIdLst>
    <p:sldId id="257" r:id="rId3"/>
    <p:sldId id="271" r:id="rId4"/>
    <p:sldId id="272" r:id="rId5"/>
    <p:sldId id="273" r:id="rId6"/>
    <p:sldId id="274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89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89911" autoAdjust="0"/>
  </p:normalViewPr>
  <p:slideViewPr>
    <p:cSldViewPr snapToGrid="0">
      <p:cViewPr varScale="1">
        <p:scale>
          <a:sx n="79" d="100"/>
          <a:sy n="79" d="100"/>
        </p:scale>
        <p:origin x="78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95512" y="2653047"/>
            <a:ext cx="10058398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SOTWARE TESTING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(CS-497)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091194" y="3876071"/>
            <a:ext cx="4368378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Course Instructor: AMIR IMAM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3200" b="1" dirty="0" smtClean="0"/>
              <a:t>1. Planning: </a:t>
            </a:r>
            <a:r>
              <a:rPr lang="en-US" sz="3200" b="1" dirty="0"/>
              <a:t> </a:t>
            </a:r>
            <a:r>
              <a:rPr lang="en-US" dirty="0" smtClean="0"/>
              <a:t>In this phase the review process begins with a </a:t>
            </a:r>
            <a:r>
              <a:rPr lang="en-US" u="sng" dirty="0" smtClean="0"/>
              <a:t>request for review by the author</a:t>
            </a:r>
            <a:r>
              <a:rPr lang="en-US" dirty="0" smtClean="0"/>
              <a:t> to the moderator (or inspection leader). </a:t>
            </a:r>
          </a:p>
          <a:p>
            <a:r>
              <a:rPr lang="en-US" dirty="0" smtClean="0"/>
              <a:t>A </a:t>
            </a:r>
            <a:r>
              <a:rPr lang="en-US" dirty="0"/>
              <a:t>moderator has to take care of the scheduling like date, time, place and invitation of the review.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formal reviews the moderator performs the entry check and also defines the formal exit criteria.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entry check is done to ensure that the reviewer’s time is not wasted on a document that is not ready for review. </a:t>
            </a:r>
            <a:r>
              <a:rPr lang="en-US" dirty="0" smtClean="0"/>
              <a:t>So</a:t>
            </a:r>
            <a:r>
              <a:rPr lang="en-US" dirty="0"/>
              <a:t>, the entry criteria are to check that whether the document is ready to enter the formal review process or not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Once</a:t>
            </a:r>
            <a:r>
              <a:rPr lang="en-US" dirty="0"/>
              <a:t>, the document clear the entry check the moderator and author decides that which part of the document is to be reviewed.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human mind can understand only a limited set of pages at one time so in a review the maximum size is between 10 and 20 pages.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44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2. Kick-off:  </a:t>
            </a:r>
            <a:endParaRPr lang="en-US" dirty="0"/>
          </a:p>
          <a:p>
            <a:r>
              <a:rPr lang="en-US" dirty="0"/>
              <a:t>The goal of this step is to give a short introduction on the objectives of the review and the documents to everyone in the meeting. </a:t>
            </a:r>
          </a:p>
          <a:p>
            <a:r>
              <a:rPr lang="en-US" dirty="0"/>
              <a:t>The relationships between the document under review and the other documents are also explained, especially if the numbers of related documents are high. </a:t>
            </a:r>
          </a:p>
          <a:p>
            <a:r>
              <a:rPr lang="en-US" dirty="0"/>
              <a:t>By performing Kick-off, it has been observed that up to 70% more major defects found per page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/>
              <a:t>3. Preparation: 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this step the reviewers review the document individually using the related documents, procedures, rules and checklists provided.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participant while reviewing individually identifies the defects, questions and comments according to their understanding of the document and role.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all issues are recorded using a logging 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success factor for a thorough preparation is the number of pages checked per </a:t>
            </a:r>
            <a:r>
              <a:rPr lang="en-US" dirty="0" smtClean="0"/>
              <a:t>hour(</a:t>
            </a:r>
            <a:r>
              <a:rPr lang="en-US" b="1" dirty="0"/>
              <a:t>checking rate</a:t>
            </a:r>
            <a:r>
              <a:rPr lang="en-US" dirty="0" smtClean="0"/>
              <a:t>). Usually </a:t>
            </a:r>
            <a:r>
              <a:rPr lang="en-US" dirty="0"/>
              <a:t>the checking rate is in the range of 5 to 10 pages per hour.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89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5100" b="1" dirty="0"/>
              <a:t>4. Review meeting: </a:t>
            </a:r>
            <a:r>
              <a:rPr lang="en-US" dirty="0"/>
              <a:t>The review meeting consists of three phases: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3300" b="1" u="sng" dirty="0"/>
              <a:t>Logging phase: </a:t>
            </a:r>
            <a:r>
              <a:rPr lang="en-US" dirty="0"/>
              <a:t>In this phase the issues and the defects that have been identified during the preparation step are logged page by page. The logging is basically done </a:t>
            </a:r>
            <a:r>
              <a:rPr lang="en-US" dirty="0" smtClean="0"/>
              <a:t>by the author or by </a:t>
            </a:r>
            <a:r>
              <a:rPr lang="en-US" dirty="0"/>
              <a:t>a scribe.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Every </a:t>
            </a:r>
            <a:r>
              <a:rPr lang="en-US" dirty="0"/>
              <a:t>defects and it’s severity should be logged in any of the three severity classes given below:</a:t>
            </a:r>
          </a:p>
          <a:p>
            <a:pPr marL="109728" indent="0">
              <a:buNone/>
            </a:pPr>
            <a:r>
              <a:rPr lang="en-US" b="1" dirty="0"/>
              <a:t>— Critical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defects will cause downstream damage.</a:t>
            </a:r>
          </a:p>
          <a:p>
            <a:pPr marL="109728" indent="0">
              <a:buNone/>
            </a:pPr>
            <a:r>
              <a:rPr lang="en-US" b="1" dirty="0"/>
              <a:t>— Major:</a:t>
            </a:r>
            <a:r>
              <a:rPr lang="en-US" dirty="0"/>
              <a:t> The defects could cause a downstream damage.</a:t>
            </a:r>
          </a:p>
          <a:p>
            <a:pPr marL="109728" indent="0">
              <a:buNone/>
            </a:pPr>
            <a:r>
              <a:rPr lang="en-US" b="1" dirty="0"/>
              <a:t>— Minor:</a:t>
            </a:r>
            <a:r>
              <a:rPr lang="en-US" dirty="0"/>
              <a:t> The defects are highly unlikely to cause the downstream damage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During the logging phase the moderator focuses on logging as many defects as possible within a certain time frame and tries to keep a good logging rate (number of defects logged per minute).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formal review meeting the good logging rate should be between one and two defects logged per minute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7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/>
              <a:t>4. Review meeting:</a:t>
            </a:r>
          </a:p>
          <a:p>
            <a:pPr marL="109728" indent="0">
              <a:buNone/>
            </a:pPr>
            <a:r>
              <a:rPr lang="en-US" sz="3200" b="1" u="sng" dirty="0"/>
              <a:t>Discussion phase: </a:t>
            </a:r>
            <a:endParaRPr lang="en-US" sz="3200" b="1" u="sng" dirty="0" smtClean="0"/>
          </a:p>
          <a:p>
            <a:r>
              <a:rPr lang="en-US" dirty="0" smtClean="0"/>
              <a:t>If </a:t>
            </a:r>
            <a:r>
              <a:rPr lang="en-US" dirty="0"/>
              <a:t>any issue needs discussion then the item is logged and then handled in the discussion phase. </a:t>
            </a:r>
            <a:endParaRPr lang="en-US" dirty="0" smtClean="0"/>
          </a:p>
          <a:p>
            <a:r>
              <a:rPr lang="en-US" dirty="0" smtClean="0"/>
              <a:t>Moderator </a:t>
            </a:r>
            <a:r>
              <a:rPr lang="en-US" dirty="0"/>
              <a:t>takes care of the people issues and prevents discussion from getting too personal and calls for a break to cool down the heated discussion.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outcome of the discussions is documented for the future reference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0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/>
              <a:t>4. Review meeting</a:t>
            </a:r>
            <a:r>
              <a:rPr lang="en-US" sz="3200" b="1" dirty="0" smtClean="0"/>
              <a:t>:</a:t>
            </a:r>
            <a:endParaRPr lang="en-US" sz="1400" dirty="0"/>
          </a:p>
          <a:p>
            <a:pPr marL="109728" indent="0">
              <a:buNone/>
            </a:pPr>
            <a:r>
              <a:rPr lang="en-US" b="1" u="sng" dirty="0" smtClean="0"/>
              <a:t>Decision </a:t>
            </a:r>
            <a:r>
              <a:rPr lang="en-US" b="1" u="sng" dirty="0"/>
              <a:t>phase: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the meeting a decision on the document under review has to be made by the participants, sometimes based on formal exit </a:t>
            </a:r>
            <a:r>
              <a:rPr lang="en-US" dirty="0" smtClean="0"/>
              <a:t>criteria.</a:t>
            </a:r>
          </a:p>
          <a:p>
            <a:r>
              <a:rPr lang="en-US" dirty="0" smtClean="0"/>
              <a:t>Exit </a:t>
            </a:r>
            <a:r>
              <a:rPr lang="en-US" dirty="0"/>
              <a:t>criteria are the average number of critical and/or major defects found per page (for example no more than three critical/major defects per page).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number of defects found per page is more than a certain level then the document must be reviewed again, after it has been reworked.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5. Rework: 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this step if the number of defects found per page exceeds the certain level then the document has to be </a:t>
            </a:r>
            <a:r>
              <a:rPr lang="en-US" dirty="0" smtClean="0"/>
              <a:t>reworked.</a:t>
            </a:r>
          </a:p>
          <a:p>
            <a:r>
              <a:rPr lang="en-US" dirty="0" smtClean="0"/>
              <a:t>Not </a:t>
            </a:r>
            <a:r>
              <a:rPr lang="en-US" dirty="0"/>
              <a:t>every defect that is found leads to rework.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author’s responsibility to judge whether the defect has to be fixed.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nothing can be done about an issue then at least it should be indicated that the author has considered the issue.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6. Follow-up: 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this step the moderator check to make sure that the author has taken action on all known defects.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decided that all participants will check the updated documents then the moderator takes care of the distribution and collects the feedback.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responsibility of the moderator to ensure that the information is correct and stored for future analysis.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1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2984313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Moderator</a:t>
            </a:r>
          </a:p>
          <a:p>
            <a:r>
              <a:rPr lang="en-US" sz="3600" dirty="0" smtClean="0"/>
              <a:t>Author</a:t>
            </a:r>
          </a:p>
          <a:p>
            <a:r>
              <a:rPr lang="en-US" sz="3600" dirty="0" smtClean="0"/>
              <a:t>Reviewer</a:t>
            </a:r>
          </a:p>
          <a:p>
            <a:r>
              <a:rPr lang="en-US" sz="3600" dirty="0" smtClean="0"/>
              <a:t>Scribe</a:t>
            </a:r>
          </a:p>
          <a:p>
            <a:r>
              <a:rPr lang="en-US" sz="3600" dirty="0" smtClean="0"/>
              <a:t>Manager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4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Moderator</a:t>
            </a:r>
            <a:r>
              <a:rPr lang="en-US" b="1" dirty="0"/>
              <a:t>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known as review leader</a:t>
            </a:r>
          </a:p>
          <a:p>
            <a:r>
              <a:rPr lang="en-US" dirty="0"/>
              <a:t>Performs entry check</a:t>
            </a:r>
          </a:p>
          <a:p>
            <a:r>
              <a:rPr lang="en-US" dirty="0"/>
              <a:t>Follow-up on the rework</a:t>
            </a:r>
          </a:p>
          <a:p>
            <a:r>
              <a:rPr lang="en-US" dirty="0"/>
              <a:t>Schedules the meeting</a:t>
            </a:r>
          </a:p>
          <a:p>
            <a:r>
              <a:rPr lang="en-US" dirty="0"/>
              <a:t>Coaches other team</a:t>
            </a:r>
          </a:p>
          <a:p>
            <a:r>
              <a:rPr lang="en-US" dirty="0"/>
              <a:t>Leads the possible discussion and stores the data that is collected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8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61224"/>
          </a:xfrm>
        </p:spPr>
        <p:txBody>
          <a:bodyPr/>
          <a:lstStyle/>
          <a:p>
            <a:pPr lvl="0"/>
            <a:r>
              <a:rPr lang="en-US" b="1" dirty="0"/>
              <a:t>Test– Planning and Design</a:t>
            </a:r>
            <a:endParaRPr lang="en-US" dirty="0"/>
          </a:p>
          <a:p>
            <a:pPr lvl="1"/>
            <a:r>
              <a:rPr lang="en-US" sz="2800" dirty="0"/>
              <a:t>Static Testing  </a:t>
            </a:r>
          </a:p>
          <a:p>
            <a:pPr lvl="2"/>
            <a:r>
              <a:rPr lang="en-US" dirty="0"/>
              <a:t>Static </a:t>
            </a:r>
            <a:r>
              <a:rPr lang="en-US" dirty="0" smtClean="0"/>
              <a:t>Analysis</a:t>
            </a:r>
          </a:p>
          <a:p>
            <a:pPr lvl="3"/>
            <a:r>
              <a:rPr lang="en-US" dirty="0" smtClean="0"/>
              <a:t>Control flow</a:t>
            </a:r>
          </a:p>
          <a:p>
            <a:pPr lvl="3"/>
            <a:r>
              <a:rPr lang="en-US" dirty="0" smtClean="0"/>
              <a:t>Static Analysis by tools</a:t>
            </a:r>
            <a:endParaRPr lang="en-US" dirty="0"/>
          </a:p>
          <a:p>
            <a:pPr lvl="2"/>
            <a:r>
              <a:rPr lang="en-US" dirty="0"/>
              <a:t>Reviews </a:t>
            </a:r>
            <a:endParaRPr lang="en-US" dirty="0" smtClean="0"/>
          </a:p>
          <a:p>
            <a:pPr lvl="3"/>
            <a:r>
              <a:rPr lang="en-US" dirty="0" smtClean="0"/>
              <a:t>Formal</a:t>
            </a:r>
          </a:p>
          <a:p>
            <a:pPr lvl="3"/>
            <a:r>
              <a:rPr lang="en-US" dirty="0" smtClean="0"/>
              <a:t>Informal</a:t>
            </a:r>
          </a:p>
          <a:p>
            <a:pPr lvl="3"/>
            <a:r>
              <a:rPr lang="en-US" dirty="0" smtClean="0"/>
              <a:t>Inspections</a:t>
            </a:r>
          </a:p>
          <a:p>
            <a:pPr lvl="3"/>
            <a:r>
              <a:rPr lang="en-US" dirty="0" smtClean="0"/>
              <a:t>Walkthroughs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Syllabus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Author:</a:t>
            </a:r>
          </a:p>
          <a:p>
            <a:pPr marL="109728" indent="0">
              <a:buNone/>
            </a:pPr>
            <a:endParaRPr lang="en-US" b="1" dirty="0" smtClean="0"/>
          </a:p>
          <a:p>
            <a:r>
              <a:rPr lang="en-US" dirty="0" smtClean="0"/>
              <a:t>Whose work will be reviewed. </a:t>
            </a:r>
          </a:p>
          <a:p>
            <a:r>
              <a:rPr lang="en-US" dirty="0" smtClean="0"/>
              <a:t>Illuminate </a:t>
            </a:r>
            <a:r>
              <a:rPr lang="en-US" dirty="0"/>
              <a:t>the unclear areas and understand the defects </a:t>
            </a:r>
            <a:r>
              <a:rPr lang="en-US" dirty="0" smtClean="0"/>
              <a:t>found.</a:t>
            </a:r>
          </a:p>
          <a:p>
            <a:r>
              <a:rPr lang="en-US" dirty="0" smtClean="0"/>
              <a:t>Basic </a:t>
            </a:r>
            <a:r>
              <a:rPr lang="en-US" dirty="0"/>
              <a:t>goal should be to learn as much as possible with regard to improving the quality of </a:t>
            </a:r>
            <a:r>
              <a:rPr lang="en-US" dirty="0" smtClean="0"/>
              <a:t>the </a:t>
            </a:r>
            <a:r>
              <a:rPr lang="en-US" dirty="0"/>
              <a:t>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 Rework.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The scribe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i="1" dirty="0"/>
              <a:t>Scribe is a separate </a:t>
            </a:r>
            <a:r>
              <a:rPr lang="en-US" i="1" dirty="0" smtClean="0"/>
              <a:t>person. </a:t>
            </a:r>
          </a:p>
          <a:p>
            <a:r>
              <a:rPr lang="en-US" i="1" dirty="0" smtClean="0"/>
              <a:t>To </a:t>
            </a:r>
            <a:r>
              <a:rPr lang="en-US" i="1" dirty="0"/>
              <a:t>do the logging </a:t>
            </a:r>
            <a:r>
              <a:rPr lang="en-US" i="1" dirty="0" smtClean="0"/>
              <a:t>the entire meeting.</a:t>
            </a:r>
          </a:p>
          <a:p>
            <a:r>
              <a:rPr lang="en-US" i="1" dirty="0" smtClean="0"/>
              <a:t>To log the defects </a:t>
            </a:r>
            <a:r>
              <a:rPr lang="en-US" i="1" dirty="0"/>
              <a:t>found during the review.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29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Reviewers: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i="1" dirty="0"/>
              <a:t>Also known as checkers or inspectors</a:t>
            </a:r>
            <a:endParaRPr lang="en-US" dirty="0"/>
          </a:p>
          <a:p>
            <a:r>
              <a:rPr lang="en-US" i="1" dirty="0"/>
              <a:t>Check any material for defects, mostly prior to the meeting</a:t>
            </a:r>
            <a:endParaRPr lang="en-US" dirty="0"/>
          </a:p>
          <a:p>
            <a:r>
              <a:rPr lang="en-US" dirty="0"/>
              <a:t>The manager can also be involved in the review depending on his or her background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93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Managers: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i="1" dirty="0"/>
              <a:t>Manager decides on the execution of reviews</a:t>
            </a:r>
            <a:endParaRPr lang="en-US" dirty="0"/>
          </a:p>
          <a:p>
            <a:r>
              <a:rPr lang="en-US" i="1" dirty="0"/>
              <a:t>Allocates time in project schedules and determines whether review process objectives have been met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</a:t>
            </a:r>
            <a:r>
              <a:rPr lang="en-US" dirty="0"/>
              <a:t>responsibilities involved during a review?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Walkthrough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It is not a formal process</a:t>
            </a:r>
          </a:p>
          <a:p>
            <a:r>
              <a:rPr lang="en-US" dirty="0"/>
              <a:t>It is led by the authors</a:t>
            </a:r>
          </a:p>
          <a:p>
            <a:r>
              <a:rPr lang="en-US" dirty="0"/>
              <a:t>Author guide the participants through the document according to his or her thought process to achieve a common understanding and to gather feedback.</a:t>
            </a:r>
          </a:p>
          <a:p>
            <a:r>
              <a:rPr lang="en-US" dirty="0"/>
              <a:t>Useful for the people if they are not from the software discipline, who are not used to or cannot easily understand software development process.</a:t>
            </a:r>
          </a:p>
          <a:p>
            <a:r>
              <a:rPr lang="en-US" dirty="0"/>
              <a:t>Is especially useful for higher level documents like requirement specification,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types of review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Technical review:</a:t>
            </a:r>
            <a:endParaRPr lang="en-US" dirty="0"/>
          </a:p>
          <a:p>
            <a:r>
              <a:rPr lang="en-US" dirty="0"/>
              <a:t>It is less formal review</a:t>
            </a:r>
          </a:p>
          <a:p>
            <a:r>
              <a:rPr lang="en-US" dirty="0"/>
              <a:t>It is led by the trained moderator but can also be led by a technical expert</a:t>
            </a:r>
          </a:p>
          <a:p>
            <a:r>
              <a:rPr lang="en-US" dirty="0"/>
              <a:t>It is often performed as a peer review without </a:t>
            </a:r>
            <a:r>
              <a:rPr lang="en-US" dirty="0" smtClean="0"/>
              <a:t>management</a:t>
            </a:r>
            <a:r>
              <a:rPr lang="en-US" dirty="0"/>
              <a:t>  participation</a:t>
            </a:r>
          </a:p>
          <a:p>
            <a:r>
              <a:rPr lang="en-US" dirty="0"/>
              <a:t>Defects are found by the experts (such as architects, designers, key users) who focus on the content of the document.</a:t>
            </a:r>
          </a:p>
          <a:p>
            <a:r>
              <a:rPr lang="en-US" dirty="0"/>
              <a:t>In practice, technical reviews vary from quite informal to very formal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types of review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/>
              <a:t>Inspection:</a:t>
            </a:r>
            <a:endParaRPr lang="en-US" dirty="0"/>
          </a:p>
          <a:p>
            <a:r>
              <a:rPr lang="en-US" dirty="0"/>
              <a:t>It is the most formal review type</a:t>
            </a:r>
          </a:p>
          <a:p>
            <a:r>
              <a:rPr lang="en-US" dirty="0"/>
              <a:t>It is led by the trained moderators</a:t>
            </a:r>
          </a:p>
          <a:p>
            <a:r>
              <a:rPr lang="en-US" dirty="0"/>
              <a:t>During inspection the documents are prepared and checked thoroughly by the reviewers before the meeting</a:t>
            </a:r>
          </a:p>
          <a:p>
            <a:r>
              <a:rPr lang="en-US" dirty="0"/>
              <a:t>It involves peers to examine the product</a:t>
            </a:r>
          </a:p>
          <a:p>
            <a:r>
              <a:rPr lang="en-US" dirty="0"/>
              <a:t>A separate preparation is carried out during which the product is examined and the defects are found</a:t>
            </a:r>
          </a:p>
          <a:p>
            <a:r>
              <a:rPr lang="en-US" dirty="0"/>
              <a:t>The defects found are documented in a logging list or issue log</a:t>
            </a:r>
          </a:p>
          <a:p>
            <a:r>
              <a:rPr lang="en-US" dirty="0"/>
              <a:t>A formal follow-up is carried out by the moderator applying exit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types of review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on requirement design or code without actually executing the software or before the code is actually run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Goal </a:t>
            </a:r>
            <a:r>
              <a:rPr lang="en-US" dirty="0"/>
              <a:t>of static analysis is to find the defects whether or not they may cause failure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Static analysis find defects rather than failures.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static analysis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Standard Compliance</a:t>
            </a:r>
          </a:p>
          <a:p>
            <a:r>
              <a:rPr lang="en-US" sz="3600" dirty="0" smtClean="0"/>
              <a:t>Code Metrics</a:t>
            </a:r>
          </a:p>
          <a:p>
            <a:r>
              <a:rPr lang="en-US" sz="3600" dirty="0" smtClean="0"/>
              <a:t>Data Flow Analysis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static analysis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Compliance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9" y="3454717"/>
            <a:ext cx="6718912" cy="233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30" y="1026343"/>
            <a:ext cx="3899407" cy="485674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9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 </a:t>
            </a:r>
            <a:r>
              <a:rPr lang="en-US" b="1" dirty="0"/>
              <a:t>Design</a:t>
            </a:r>
            <a:r>
              <a:rPr lang="en-US" dirty="0"/>
              <a:t> is creating a set of inputs for given software that will provide a set of expected outputs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Broadly speaking there are two main categories of </a:t>
            </a:r>
            <a:r>
              <a:rPr lang="en-US" b="1" dirty="0"/>
              <a:t>Test Design Techniques</a:t>
            </a:r>
            <a:r>
              <a:rPr lang="en-US" dirty="0"/>
              <a:t>. They are:</a:t>
            </a:r>
          </a:p>
          <a:p>
            <a:pPr lvl="1"/>
            <a:r>
              <a:rPr lang="en-US" b="1" dirty="0"/>
              <a:t>Static </a:t>
            </a:r>
            <a:r>
              <a:rPr lang="en-US" b="1" dirty="0" smtClean="0"/>
              <a:t>Techniques	</a:t>
            </a:r>
            <a:endParaRPr lang="en-US" dirty="0"/>
          </a:p>
          <a:p>
            <a:pPr lvl="1"/>
            <a:r>
              <a:rPr lang="en-US" b="1" dirty="0"/>
              <a:t>Dynamic Techniques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design technique?</a:t>
            </a:r>
          </a:p>
        </p:txBody>
      </p:sp>
    </p:spTree>
    <p:extLst>
      <p:ext uri="{BB962C8B-B14F-4D97-AF65-F5344CB8AC3E}">
        <p14:creationId xmlns:p14="http://schemas.microsoft.com/office/powerpoint/2010/main" val="121814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Metric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Cyclomatic </a:t>
            </a:r>
            <a:r>
              <a:rPr lang="en-US" dirty="0"/>
              <a:t>Code Complexity</a:t>
            </a:r>
            <a:br>
              <a:rPr lang="en-US" dirty="0"/>
            </a:br>
            <a:r>
              <a:rPr lang="en-US" dirty="0"/>
              <a:t>CC = E – N + 2P</a:t>
            </a:r>
            <a:br>
              <a:rPr lang="en-US" dirty="0"/>
            </a:br>
            <a:r>
              <a:rPr lang="en-US" dirty="0"/>
              <a:t>E = Number of Edges</a:t>
            </a:r>
            <a:br>
              <a:rPr lang="en-US" dirty="0"/>
            </a:br>
            <a:r>
              <a:rPr lang="en-US" dirty="0"/>
              <a:t>N = Number of Nodes in Graph (Shapes)</a:t>
            </a:r>
            <a:br>
              <a:rPr lang="en-US" dirty="0"/>
            </a:br>
            <a:r>
              <a:rPr lang="en-US" dirty="0"/>
              <a:t>P = Exit Paths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09" y="1296904"/>
            <a:ext cx="4552950" cy="50101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2097405"/>
            <a:ext cx="1724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9" y="1788194"/>
            <a:ext cx="4705350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0088"/>
          <a:stretch/>
        </p:blipFill>
        <p:spPr>
          <a:xfrm>
            <a:off x="1013159" y="2968942"/>
            <a:ext cx="293319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HP Fortify </a:t>
            </a:r>
          </a:p>
          <a:p>
            <a:r>
              <a:rPr lang="en-US" b="1" dirty="0" smtClean="0"/>
              <a:t>McCabe</a:t>
            </a:r>
            <a:endParaRPr lang="en-US" b="1" dirty="0"/>
          </a:p>
          <a:p>
            <a:r>
              <a:rPr lang="en-US" b="1" dirty="0" smtClean="0"/>
              <a:t>LDRA</a:t>
            </a:r>
            <a:endParaRPr lang="en-US" b="1" dirty="0"/>
          </a:p>
          <a:p>
            <a:r>
              <a:rPr lang="en-US" b="1" dirty="0" smtClean="0"/>
              <a:t>Lint Tools</a:t>
            </a:r>
          </a:p>
          <a:p>
            <a:r>
              <a:rPr lang="en-US" b="1" dirty="0" smtClean="0"/>
              <a:t>Source Monitor</a:t>
            </a:r>
          </a:p>
          <a:p>
            <a:r>
              <a:rPr lang="en-US" b="1" dirty="0" err="1" smtClean="0"/>
              <a:t>Parasoft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i="1" dirty="0"/>
              <a:t>To calculate metrics such as cyclomatic complexity or nesting levels (which can help to identify where more testing may be needed due to increased risk).</a:t>
            </a:r>
            <a:endParaRPr lang="en-US" dirty="0"/>
          </a:p>
          <a:p>
            <a:r>
              <a:rPr lang="en-US" i="1" dirty="0"/>
              <a:t>To enforce coding standards.</a:t>
            </a:r>
            <a:endParaRPr lang="en-US" dirty="0"/>
          </a:p>
          <a:p>
            <a:r>
              <a:rPr lang="en-US" i="1" dirty="0"/>
              <a:t>To analyze structures and dependencies.</a:t>
            </a:r>
            <a:endParaRPr lang="en-US" dirty="0"/>
          </a:p>
          <a:p>
            <a:r>
              <a:rPr lang="en-US" i="1" dirty="0"/>
              <a:t>Help in code understanding.</a:t>
            </a:r>
            <a:endParaRPr lang="en-US" dirty="0"/>
          </a:p>
          <a:p>
            <a:r>
              <a:rPr lang="en-US" i="1" dirty="0"/>
              <a:t>To identify anomalies or defects in the code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ing techniqu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4327" r="3152" b="6113"/>
          <a:stretch/>
        </p:blipFill>
        <p:spPr bwMode="auto">
          <a:xfrm>
            <a:off x="998622" y="842210"/>
            <a:ext cx="10242884" cy="57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1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Static testing is the testing of the software work products manually, or with a set of tools, but they are </a:t>
            </a:r>
            <a:r>
              <a:rPr lang="en-US" b="1" dirty="0"/>
              <a:t>not executed</a:t>
            </a:r>
            <a:r>
              <a:rPr lang="en-US" dirty="0" smtClean="0"/>
              <a:t>.</a:t>
            </a:r>
          </a:p>
          <a:p>
            <a:r>
              <a:rPr lang="en-US" dirty="0"/>
              <a:t>It starts early in the Life cycle and so it is done during the verification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primary objective of static testing is to improve the quality of software products by assisting engineers to recognize and fix their own defects early in the software development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Because of Static testing those errors uncover which are unable to find in </a:t>
            </a:r>
            <a:r>
              <a:rPr lang="en-US" u="sng" dirty="0" smtClean="0"/>
              <a:t>dynamic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does not need computer as the testing of program is done without executing the program. </a:t>
            </a:r>
            <a:r>
              <a:rPr lang="en-US" b="1" dirty="0"/>
              <a:t>For example:  reviewing, walk through, inspection,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static test technique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6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The uses of static testing are as follows:</a:t>
            </a:r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static testing can start early in the life cycle so early feedback on quality issues can be established.</a:t>
            </a:r>
          </a:p>
          <a:p>
            <a:r>
              <a:rPr lang="en-US" dirty="0"/>
              <a:t>As the defects are getting detected at an early stage so the rework cost most often relatively low.</a:t>
            </a:r>
          </a:p>
          <a:p>
            <a:r>
              <a:rPr lang="en-US" dirty="0"/>
              <a:t>Development productivity is likely to increase because of the less rework effort.</a:t>
            </a:r>
          </a:p>
          <a:p>
            <a:r>
              <a:rPr lang="en-US" dirty="0"/>
              <a:t>Types of the defects that are easier to find during the static testing are: </a:t>
            </a:r>
            <a:r>
              <a:rPr lang="en-US" b="1" dirty="0" smtClean="0"/>
              <a:t>deviation </a:t>
            </a:r>
            <a:r>
              <a:rPr lang="en-US" b="1" dirty="0"/>
              <a:t>from standards, missing requirements, design defects, non-maintainable code and inconsistent interface specifications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uses of Static Testing?</a:t>
            </a:r>
          </a:p>
        </p:txBody>
      </p:sp>
    </p:spTree>
    <p:extLst>
      <p:ext uri="{BB962C8B-B14F-4D97-AF65-F5344CB8AC3E}">
        <p14:creationId xmlns:p14="http://schemas.microsoft.com/office/powerpoint/2010/main" val="136466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ing techniqu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4327" r="3152" b="6113"/>
          <a:stretch/>
        </p:blipFill>
        <p:spPr bwMode="auto">
          <a:xfrm>
            <a:off x="998622" y="842210"/>
            <a:ext cx="10242884" cy="57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15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reviews are applied many times during the early stages of the life cycle of the document.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two person team can conduct an informal review.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later stages these reviews often involve more people and a </a:t>
            </a:r>
            <a:r>
              <a:rPr lang="en-US" dirty="0" smtClean="0"/>
              <a:t>meeting.</a:t>
            </a:r>
          </a:p>
          <a:p>
            <a:r>
              <a:rPr lang="en-US" dirty="0" smtClean="0"/>
              <a:t>The </a:t>
            </a:r>
            <a:r>
              <a:rPr lang="en-US" dirty="0"/>
              <a:t>goal is to keep the author and to improve the quality of the document.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important thing to keep in mind about the informal reviews is that they are </a:t>
            </a:r>
            <a:r>
              <a:rPr lang="en-US" b="1" dirty="0"/>
              <a:t>not documented.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Informal reviews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33864"/>
            <a:ext cx="10972800" cy="432511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Formal reviews follow a formal process. It is well structured and regulated.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A </a:t>
            </a:r>
            <a:r>
              <a:rPr lang="en-US" dirty="0"/>
              <a:t>formal review process consists of </a:t>
            </a:r>
            <a:r>
              <a:rPr lang="en-US" b="1" u="sng" dirty="0"/>
              <a:t>six</a:t>
            </a:r>
            <a:r>
              <a:rPr lang="en-US" dirty="0"/>
              <a:t> main steps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Planning</a:t>
            </a:r>
          </a:p>
          <a:p>
            <a:r>
              <a:rPr lang="en-US" b="1" dirty="0"/>
              <a:t>Kick-off</a:t>
            </a:r>
          </a:p>
          <a:p>
            <a:r>
              <a:rPr lang="en-US" b="1" dirty="0"/>
              <a:t>Preparation</a:t>
            </a:r>
          </a:p>
          <a:p>
            <a:r>
              <a:rPr lang="en-US" b="1" dirty="0"/>
              <a:t>Review meeting</a:t>
            </a:r>
          </a:p>
          <a:p>
            <a:r>
              <a:rPr lang="en-US" b="1" dirty="0"/>
              <a:t>Rework</a:t>
            </a:r>
          </a:p>
          <a:p>
            <a:r>
              <a:rPr lang="en-US" b="1" dirty="0"/>
              <a:t>Follow-up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Formal review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9" name="Picture 3" descr="http://chemimage.pairserver.com/wp-content/uploads/sites/2/2013/01/quality-management-review1-300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986" y="420503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46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1147</Words>
  <Application>Microsoft Office PowerPoint</Application>
  <PresentationFormat>Widescreen</PresentationFormat>
  <Paragraphs>195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Georgia</vt:lpstr>
      <vt:lpstr>Wingdings 2</vt:lpstr>
      <vt:lpstr>Training presentation</vt:lpstr>
      <vt:lpstr>PowerPoint Presentation</vt:lpstr>
      <vt:lpstr>Syllabus Chapter 3</vt:lpstr>
      <vt:lpstr>What is test design technique?</vt:lpstr>
      <vt:lpstr>PowerPoint Presentation</vt:lpstr>
      <vt:lpstr>What is a static test technique?</vt:lpstr>
      <vt:lpstr>What are the uses of Static Testing?</vt:lpstr>
      <vt:lpstr>PowerPoint Presentation</vt:lpstr>
      <vt:lpstr>What is Informal reviews?</vt:lpstr>
      <vt:lpstr>What is Formal review?</vt:lpstr>
      <vt:lpstr>Formal Review</vt:lpstr>
      <vt:lpstr>Formal Review</vt:lpstr>
      <vt:lpstr>Formal Review</vt:lpstr>
      <vt:lpstr>Formal Review</vt:lpstr>
      <vt:lpstr>Formal Review</vt:lpstr>
      <vt:lpstr>Formal Review</vt:lpstr>
      <vt:lpstr>Formal Review</vt:lpstr>
      <vt:lpstr>Formal Review</vt:lpstr>
      <vt:lpstr>Roles and responsibilities involved during a review? </vt:lpstr>
      <vt:lpstr>Roles and responsibilities involved during a review? </vt:lpstr>
      <vt:lpstr>Roles and responsibilities involved during a review? </vt:lpstr>
      <vt:lpstr>Roles and responsibilities involved during a review? </vt:lpstr>
      <vt:lpstr>Roles and responsibilities involved during a review? </vt:lpstr>
      <vt:lpstr>Roles and responsibilities involved during a review? </vt:lpstr>
      <vt:lpstr>What are the types of review?</vt:lpstr>
      <vt:lpstr>What are the types of review?</vt:lpstr>
      <vt:lpstr>What are the types of review?</vt:lpstr>
      <vt:lpstr>What is static analysis?</vt:lpstr>
      <vt:lpstr>What is static analysis?</vt:lpstr>
      <vt:lpstr>Static Analysis By Tool</vt:lpstr>
      <vt:lpstr>Static Analysis By Tool</vt:lpstr>
      <vt:lpstr>Static Analysis By Tool</vt:lpstr>
      <vt:lpstr>Static Analyzer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2017-06-11T06:24:53Z</dcterms:created>
  <dcterms:modified xsi:type="dcterms:W3CDTF">2017-07-05T02:17:37Z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