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24"/>
  </p:notesMasterIdLst>
  <p:handoutMasterIdLst>
    <p:handoutMasterId r:id="rId25"/>
  </p:handoutMasterIdLst>
  <p:sldIdLst>
    <p:sldId id="257" r:id="rId3"/>
    <p:sldId id="271" r:id="rId4"/>
    <p:sldId id="272" r:id="rId5"/>
    <p:sldId id="273" r:id="rId6"/>
    <p:sldId id="274" r:id="rId7"/>
    <p:sldId id="275" r:id="rId8"/>
    <p:sldId id="276" r:id="rId9"/>
    <p:sldId id="278" r:id="rId10"/>
    <p:sldId id="277"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89911" autoAdjust="0"/>
  </p:normalViewPr>
  <p:slideViewPr>
    <p:cSldViewPr snapToGrid="0">
      <p:cViewPr varScale="1">
        <p:scale>
          <a:sx n="79" d="100"/>
          <a:sy n="79" d="100"/>
        </p:scale>
        <p:origin x="78" y="7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7/5/2017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7/5/2017</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7/5/2017</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7/5/2017</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7/5/2017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7/5/2017</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95512" y="2653047"/>
            <a:ext cx="10058398" cy="1067873"/>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sz="6000" dirty="0" smtClean="0"/>
              <a:t>SOTWARE TESTING </a:t>
            </a:r>
            <a:r>
              <a:rPr lang="en-US" sz="4800" dirty="0" smtClean="0">
                <a:latin typeface="Calibri" panose="020F0502020204030204" pitchFamily="34" charset="0"/>
                <a:cs typeface="Calibri" panose="020F0502020204030204" pitchFamily="34" charset="0"/>
              </a:rPr>
              <a:t>(CS-497)</a:t>
            </a:r>
            <a:endParaRPr lang="en-US" sz="4800" dirty="0">
              <a:latin typeface="Calibri" panose="020F0502020204030204" pitchFamily="34" charset="0"/>
              <a:cs typeface="Calibri" panose="020F0502020204030204" pitchFamily="34" charset="0"/>
            </a:endParaRPr>
          </a:p>
        </p:txBody>
      </p:sp>
      <p:sp>
        <p:nvSpPr>
          <p:cNvPr id="5" name="Subtitle 3"/>
          <p:cNvSpPr txBox="1">
            <a:spLocks/>
          </p:cNvSpPr>
          <p:nvPr/>
        </p:nvSpPr>
        <p:spPr>
          <a:xfrm>
            <a:off x="3091194" y="3876071"/>
            <a:ext cx="4368378" cy="1143000"/>
          </a:xfrm>
          <a:prstGeom prst="rect">
            <a:avLst/>
          </a:prstGeom>
        </p:spPr>
        <p:txBody>
          <a:bodyPr vert="horz">
            <a:normAutofit/>
          </a:bodyPr>
          <a:lstStyle>
            <a:lvl1pPr marL="64008" indent="0" algn="l" rtl="0" eaLnBrk="1" latinLnBrk="0" hangingPunct="1">
              <a:spcBef>
                <a:spcPts val="300"/>
              </a:spcBef>
              <a:buClr>
                <a:schemeClr val="accent3"/>
              </a:buClr>
              <a:buFont typeface="Georgia"/>
              <a:buNone/>
              <a:defRPr kumimoji="0" sz="2400" kern="1200">
                <a:solidFill>
                  <a:schemeClr val="tx2"/>
                </a:solidFill>
                <a:latin typeface="+mn-lt"/>
                <a:ea typeface="+mn-ea"/>
                <a:cs typeface="+mn-cs"/>
              </a:defRPr>
            </a:lvl1pPr>
            <a:lvl2pPr marL="457200" indent="0" algn="ctr" rtl="0" eaLnBrk="1" latinLnBrk="0" hangingPunct="1">
              <a:spcBef>
                <a:spcPts val="300"/>
              </a:spcBef>
              <a:buClr>
                <a:schemeClr val="accent2"/>
              </a:buClr>
              <a:buFont typeface="Georgia"/>
              <a:buNone/>
              <a:defRPr kumimoji="0" sz="2600" kern="1200">
                <a:solidFill>
                  <a:schemeClr val="tx2"/>
                </a:solidFill>
                <a:latin typeface="+mn-lt"/>
                <a:ea typeface="+mn-ea"/>
                <a:cs typeface="+mn-cs"/>
              </a:defRPr>
            </a:lvl2pPr>
            <a:lvl3pPr marL="914400" indent="0" algn="ctr" rtl="0" eaLnBrk="1" latinLnBrk="0" hangingPunct="1">
              <a:spcBef>
                <a:spcPts val="300"/>
              </a:spcBef>
              <a:buClr>
                <a:schemeClr val="accent1"/>
              </a:buClr>
              <a:buFont typeface="Wingdings 2" panose="05020102010507070707" pitchFamily="18" charset="2"/>
              <a:buNone/>
              <a:defRPr kumimoji="0" sz="2400" kern="1200">
                <a:solidFill>
                  <a:schemeClr val="tx2"/>
                </a:solidFill>
                <a:latin typeface="+mn-lt"/>
                <a:ea typeface="+mn-ea"/>
                <a:cs typeface="+mn-cs"/>
              </a:defRPr>
            </a:lvl3pPr>
            <a:lvl4pPr marL="1371600" indent="0" algn="ctr" rtl="0" eaLnBrk="1" latinLnBrk="0" hangingPunct="1">
              <a:spcBef>
                <a:spcPts val="300"/>
              </a:spcBef>
              <a:buClr>
                <a:schemeClr val="accent1"/>
              </a:buClr>
              <a:buFont typeface="Wingdings 2" panose="05020102010507070707" pitchFamily="18" charset="2"/>
              <a:buNone/>
              <a:defRPr kumimoji="0" sz="2200" kern="1200">
                <a:solidFill>
                  <a:schemeClr val="tx2"/>
                </a:solidFill>
                <a:latin typeface="+mn-lt"/>
                <a:ea typeface="+mn-ea"/>
                <a:cs typeface="+mn-cs"/>
              </a:defRPr>
            </a:lvl4pPr>
            <a:lvl5pPr marL="1828800" indent="0" algn="ctr" rtl="0" eaLnBrk="1" latinLnBrk="0" hangingPunct="1">
              <a:spcBef>
                <a:spcPts val="300"/>
              </a:spcBef>
              <a:buClr>
                <a:schemeClr val="accent1"/>
              </a:buClr>
              <a:buFont typeface="Wingdings 2" panose="05020102010507070707" pitchFamily="18" charset="2"/>
              <a:buNone/>
              <a:defRPr kumimoji="0" sz="2000" kern="1200">
                <a:solidFill>
                  <a:schemeClr val="tx2"/>
                </a:solidFill>
                <a:latin typeface="+mn-lt"/>
                <a:ea typeface="+mn-ea"/>
                <a:cs typeface="+mn-cs"/>
              </a:defRPr>
            </a:lvl5pPr>
            <a:lvl6pPr marL="2286000" indent="0" algn="ctr" rtl="0" eaLnBrk="1" latinLnBrk="0" hangingPunct="1">
              <a:spcBef>
                <a:spcPts val="300"/>
              </a:spcBef>
              <a:buClr>
                <a:schemeClr val="accent1"/>
              </a:buClr>
              <a:buFont typeface="Wingdings 2" panose="05020102010507070707" pitchFamily="18" charset="2"/>
              <a:buNone/>
              <a:defRPr kumimoji="0" sz="1800" kern="1200">
                <a:solidFill>
                  <a:schemeClr val="tx2"/>
                </a:solidFill>
                <a:latin typeface="+mn-lt"/>
                <a:ea typeface="+mn-ea"/>
                <a:cs typeface="+mn-cs"/>
              </a:defRPr>
            </a:lvl6pPr>
            <a:lvl7pPr marL="2743200" indent="0" algn="ctr" rtl="0" eaLnBrk="1" latinLnBrk="0" hangingPunct="1">
              <a:spcBef>
                <a:spcPts val="300"/>
              </a:spcBef>
              <a:buClr>
                <a:schemeClr val="accent1"/>
              </a:buClr>
              <a:buFont typeface="Wingdings 2" panose="05020102010507070707" pitchFamily="18" charset="2"/>
              <a:buNone/>
              <a:defRPr kumimoji="0" sz="1600" kern="1200">
                <a:solidFill>
                  <a:schemeClr val="tx2"/>
                </a:solidFill>
                <a:latin typeface="+mn-lt"/>
                <a:ea typeface="+mn-ea"/>
                <a:cs typeface="+mn-cs"/>
              </a:defRPr>
            </a:lvl7pPr>
            <a:lvl8pPr marL="3200400" indent="0" algn="ctr" rtl="0" eaLnBrk="1" latinLnBrk="0" hangingPunct="1">
              <a:spcBef>
                <a:spcPts val="300"/>
              </a:spcBef>
              <a:buClr>
                <a:schemeClr val="accent1"/>
              </a:buClr>
              <a:buFont typeface="Wingdings 2" panose="05020102010507070707" pitchFamily="18" charset="2"/>
              <a:buNone/>
              <a:defRPr kumimoji="0" sz="1500" kern="1200">
                <a:solidFill>
                  <a:schemeClr val="tx2"/>
                </a:solidFill>
                <a:latin typeface="+mn-lt"/>
                <a:ea typeface="+mn-ea"/>
                <a:cs typeface="+mn-cs"/>
              </a:defRPr>
            </a:lvl8pPr>
            <a:lvl9pPr marL="3657600" indent="0" algn="ctr" rtl="0" eaLnBrk="1" latinLnBrk="0" hangingPunct="1">
              <a:spcBef>
                <a:spcPts val="300"/>
              </a:spcBef>
              <a:buClr>
                <a:schemeClr val="accent1"/>
              </a:buClr>
              <a:buFont typeface="Wingdings 2" panose="05020102010507070707" pitchFamily="18" charset="2"/>
              <a:buNone/>
              <a:defRPr kumimoji="0" sz="1400" kern="1200" baseline="0">
                <a:solidFill>
                  <a:schemeClr val="tx2"/>
                </a:solidFill>
                <a:latin typeface="+mn-lt"/>
                <a:ea typeface="+mn-ea"/>
                <a:cs typeface="+mn-cs"/>
              </a:defRPr>
            </a:lvl9pPr>
          </a:lstStyle>
          <a:p>
            <a:r>
              <a:rPr lang="it-IT" dirty="0" smtClean="0"/>
              <a:t>Course Instructor: AMIR IMAM</a:t>
            </a:r>
            <a:endParaRPr lang="it-IT" dirty="0"/>
          </a:p>
        </p:txBody>
      </p:sp>
    </p:spTree>
    <p:extLst>
      <p:ext uri="{BB962C8B-B14F-4D97-AF65-F5344CB8AC3E}">
        <p14:creationId xmlns:p14="http://schemas.microsoft.com/office/powerpoint/2010/main" val="70630554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In </a:t>
            </a:r>
            <a:r>
              <a:rPr lang="en-US" b="1" dirty="0"/>
              <a:t>experience-based techniques, </a:t>
            </a:r>
            <a:r>
              <a:rPr lang="en-US" dirty="0"/>
              <a:t>people’s knowledge, skills and background are of prime importance to the test conditions and test cases.</a:t>
            </a:r>
          </a:p>
          <a:p>
            <a:r>
              <a:rPr lang="en-US" dirty="0"/>
              <a:t>The experience of both technical and business people is </a:t>
            </a:r>
            <a:r>
              <a:rPr lang="en-US" dirty="0" smtClean="0"/>
              <a:t>required.</a:t>
            </a:r>
            <a:endParaRPr lang="en-US" dirty="0"/>
          </a:p>
          <a:p>
            <a:r>
              <a:rPr lang="en-US" dirty="0"/>
              <a:t>Experience-based techniques go together with specification-based and structure-based techniques, and are also used when there is no specification, or if the specification is inadequate or out of date.</a:t>
            </a:r>
          </a:p>
          <a:p>
            <a:r>
              <a:rPr lang="en-US" dirty="0"/>
              <a:t>This may be the only type of technique used for </a:t>
            </a:r>
            <a:r>
              <a:rPr lang="en-US" b="1" dirty="0"/>
              <a:t>low-risk systems</a:t>
            </a:r>
            <a:r>
              <a:rPr lang="en-US" dirty="0"/>
              <a:t>, but this approach may be particularly useful under extreme time pressure – in fact this is one of the factors leading to exploratory testing.</a:t>
            </a:r>
          </a:p>
          <a:p>
            <a:endParaRPr lang="en-US" dirty="0"/>
          </a:p>
        </p:txBody>
      </p:sp>
      <p:sp>
        <p:nvSpPr>
          <p:cNvPr id="3" name="Title 2"/>
          <p:cNvSpPr>
            <a:spLocks noGrp="1"/>
          </p:cNvSpPr>
          <p:nvPr>
            <p:ph type="title"/>
          </p:nvPr>
        </p:nvSpPr>
        <p:spPr/>
        <p:txBody>
          <a:bodyPr/>
          <a:lstStyle/>
          <a:p>
            <a:r>
              <a:rPr lang="en-US" dirty="0" smtClean="0"/>
              <a:t>Experienced Based Techniques</a:t>
            </a:r>
            <a:endParaRPr lang="en-US" dirty="0"/>
          </a:p>
        </p:txBody>
      </p:sp>
    </p:spTree>
    <p:extLst>
      <p:ext uri="{BB962C8B-B14F-4D97-AF65-F5344CB8AC3E}">
        <p14:creationId xmlns:p14="http://schemas.microsoft.com/office/powerpoint/2010/main" val="2387117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Error Guessing</a:t>
            </a:r>
          </a:p>
          <a:p>
            <a:r>
              <a:rPr lang="en-US" dirty="0" smtClean="0"/>
              <a:t>Exploratory Testing</a:t>
            </a:r>
            <a:endParaRPr lang="en-US" dirty="0"/>
          </a:p>
        </p:txBody>
      </p:sp>
      <p:sp>
        <p:nvSpPr>
          <p:cNvPr id="3" name="Title 2"/>
          <p:cNvSpPr>
            <a:spLocks noGrp="1"/>
          </p:cNvSpPr>
          <p:nvPr>
            <p:ph type="title"/>
          </p:nvPr>
        </p:nvSpPr>
        <p:spPr/>
        <p:txBody>
          <a:bodyPr/>
          <a:lstStyle/>
          <a:p>
            <a:r>
              <a:rPr lang="en-US" dirty="0" smtClean="0"/>
              <a:t>Experienced Based Techniques</a:t>
            </a:r>
            <a:endParaRPr lang="en-US" dirty="0"/>
          </a:p>
        </p:txBody>
      </p:sp>
    </p:spTree>
    <p:extLst>
      <p:ext uri="{BB962C8B-B14F-4D97-AF65-F5344CB8AC3E}">
        <p14:creationId xmlns:p14="http://schemas.microsoft.com/office/powerpoint/2010/main" val="606256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structured approach to the error-guessing technique is to list possible defects or failures and to design tests that attempt to produce </a:t>
            </a:r>
            <a:r>
              <a:rPr lang="en-US" dirty="0" smtClean="0"/>
              <a:t>them.</a:t>
            </a:r>
          </a:p>
          <a:p>
            <a:endParaRPr lang="en-US" dirty="0" smtClean="0"/>
          </a:p>
          <a:p>
            <a:r>
              <a:rPr lang="en-US" dirty="0" smtClean="0"/>
              <a:t>These </a:t>
            </a:r>
            <a:r>
              <a:rPr lang="en-US" dirty="0"/>
              <a:t>defect and failure lists can be built based on the tester’s own experience or that of other people, available defect and failure data, and from common knowledge about why software fails</a:t>
            </a:r>
            <a:r>
              <a:rPr lang="en-US" dirty="0" smtClean="0"/>
              <a:t>.</a:t>
            </a:r>
          </a:p>
          <a:p>
            <a:endParaRPr lang="en-US" dirty="0" smtClean="0"/>
          </a:p>
          <a:p>
            <a:r>
              <a:rPr lang="en-US" dirty="0" smtClean="0"/>
              <a:t>Typical </a:t>
            </a:r>
            <a:r>
              <a:rPr lang="en-US" dirty="0"/>
              <a:t>conditions to try include division by zero, blank (or no) input, empty files and the wrong kind of data (e.g. alphabetic characters where numeric are required</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a:t>What is Error guessing in software testing?</a:t>
            </a:r>
          </a:p>
        </p:txBody>
      </p:sp>
    </p:spTree>
    <p:extLst>
      <p:ext uri="{BB962C8B-B14F-4D97-AF65-F5344CB8AC3E}">
        <p14:creationId xmlns:p14="http://schemas.microsoft.com/office/powerpoint/2010/main" val="3592390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Exploratory testing</a:t>
            </a:r>
            <a:r>
              <a:rPr lang="en-US" b="1" dirty="0"/>
              <a:t> </a:t>
            </a:r>
            <a:r>
              <a:rPr lang="en-US" dirty="0"/>
              <a:t>is a hands-on approach in which testers are involved in minimum planning and maximum test execution.</a:t>
            </a:r>
          </a:p>
          <a:p>
            <a:endParaRPr lang="en-US" dirty="0" smtClean="0"/>
          </a:p>
          <a:p>
            <a:r>
              <a:rPr lang="en-US" dirty="0" smtClean="0"/>
              <a:t>The </a:t>
            </a:r>
            <a:r>
              <a:rPr lang="en-US" dirty="0"/>
              <a:t>planning involves the creation of a test charter, a short declaration of the scope of a short (1 to 2 hour) time-boxed test effort, the objectives and possible approaches to be used</a:t>
            </a:r>
            <a:r>
              <a:rPr lang="en-US" dirty="0" smtClean="0"/>
              <a:t>.</a:t>
            </a:r>
          </a:p>
          <a:p>
            <a:endParaRPr lang="en-US" dirty="0" smtClean="0"/>
          </a:p>
          <a:p>
            <a:r>
              <a:rPr lang="en-US" dirty="0" smtClean="0"/>
              <a:t>Test </a:t>
            </a:r>
            <a:r>
              <a:rPr lang="en-US" dirty="0"/>
              <a:t>logging is undertaken as test execution is performed, documenting the key aspects of what is tested, any defects found and any thoughts about possible further testing.</a:t>
            </a:r>
          </a:p>
          <a:p>
            <a:endParaRPr lang="en-US" dirty="0"/>
          </a:p>
        </p:txBody>
      </p:sp>
      <p:sp>
        <p:nvSpPr>
          <p:cNvPr id="3" name="Title 2"/>
          <p:cNvSpPr>
            <a:spLocks noGrp="1"/>
          </p:cNvSpPr>
          <p:nvPr>
            <p:ph type="title"/>
          </p:nvPr>
        </p:nvSpPr>
        <p:spPr/>
        <p:txBody>
          <a:bodyPr/>
          <a:lstStyle/>
          <a:p>
            <a:r>
              <a:rPr lang="en-US" dirty="0"/>
              <a:t>What is </a:t>
            </a:r>
            <a:r>
              <a:rPr lang="en-US" dirty="0" smtClean="0"/>
              <a:t>Exploratory Testing in </a:t>
            </a:r>
            <a:r>
              <a:rPr lang="en-US" dirty="0"/>
              <a:t>software testing?</a:t>
            </a:r>
          </a:p>
        </p:txBody>
      </p:sp>
    </p:spTree>
    <p:extLst>
      <p:ext uri="{BB962C8B-B14F-4D97-AF65-F5344CB8AC3E}">
        <p14:creationId xmlns:p14="http://schemas.microsoft.com/office/powerpoint/2010/main" val="3615341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600" dirty="0"/>
              <a:t>Equivalence partitioning</a:t>
            </a:r>
          </a:p>
          <a:p>
            <a:r>
              <a:rPr lang="en-US" sz="3600" dirty="0"/>
              <a:t>Boundary value analysis</a:t>
            </a:r>
          </a:p>
          <a:p>
            <a:r>
              <a:rPr lang="en-US" sz="3600" dirty="0"/>
              <a:t>Decision </a:t>
            </a:r>
            <a:r>
              <a:rPr lang="en-US" sz="3600" dirty="0" smtClean="0"/>
              <a:t>tables</a:t>
            </a:r>
          </a:p>
          <a:p>
            <a:r>
              <a:rPr lang="en-US" sz="3600" dirty="0" smtClean="0"/>
              <a:t>Use Case testing</a:t>
            </a:r>
            <a:endParaRPr lang="en-US" sz="3600" dirty="0"/>
          </a:p>
          <a:p>
            <a:r>
              <a:rPr lang="en-US" sz="3600" dirty="0"/>
              <a:t>State transition testing</a:t>
            </a:r>
          </a:p>
          <a:p>
            <a:endParaRPr lang="en-US" dirty="0"/>
          </a:p>
        </p:txBody>
      </p:sp>
      <p:sp>
        <p:nvSpPr>
          <p:cNvPr id="3" name="Title 2"/>
          <p:cNvSpPr>
            <a:spLocks noGrp="1"/>
          </p:cNvSpPr>
          <p:nvPr>
            <p:ph type="title"/>
          </p:nvPr>
        </p:nvSpPr>
        <p:spPr/>
        <p:txBody>
          <a:bodyPr/>
          <a:lstStyle/>
          <a:p>
            <a:r>
              <a:rPr lang="en-US" dirty="0" smtClean="0"/>
              <a:t>Specification Based Techniques </a:t>
            </a:r>
            <a:endParaRPr lang="en-US" dirty="0"/>
          </a:p>
        </p:txBody>
      </p:sp>
    </p:spTree>
    <p:extLst>
      <p:ext uri="{BB962C8B-B14F-4D97-AF65-F5344CB8AC3E}">
        <p14:creationId xmlns:p14="http://schemas.microsoft.com/office/powerpoint/2010/main" val="3073069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Boundary Value</a:t>
            </a:r>
          </a:p>
          <a:p>
            <a:r>
              <a:rPr lang="en-US" dirty="0" smtClean="0"/>
              <a:t>Equivalence Class Partitioning</a:t>
            </a:r>
            <a:endParaRPr lang="en-US" dirty="0"/>
          </a:p>
        </p:txBody>
      </p:sp>
      <p:sp>
        <p:nvSpPr>
          <p:cNvPr id="3" name="Title 2"/>
          <p:cNvSpPr>
            <a:spLocks noGrp="1"/>
          </p:cNvSpPr>
          <p:nvPr>
            <p:ph type="title"/>
          </p:nvPr>
        </p:nvSpPr>
        <p:spPr/>
        <p:txBody>
          <a:bodyPr/>
          <a:lstStyle/>
          <a:p>
            <a:r>
              <a:rPr lang="en-US" dirty="0" smtClean="0"/>
              <a:t>Specification Based – Black Box</a:t>
            </a:r>
            <a:endParaRPr lang="en-US" dirty="0"/>
          </a:p>
        </p:txBody>
      </p:sp>
      <p:pic>
        <p:nvPicPr>
          <p:cNvPr id="4" name="Picture 3"/>
          <p:cNvPicPr>
            <a:picLocks noChangeAspect="1"/>
          </p:cNvPicPr>
          <p:nvPr/>
        </p:nvPicPr>
        <p:blipFill>
          <a:blip r:embed="rId2"/>
          <a:stretch>
            <a:fillRect/>
          </a:stretch>
        </p:blipFill>
        <p:spPr>
          <a:xfrm>
            <a:off x="978317" y="3492817"/>
            <a:ext cx="9525251" cy="2691616"/>
          </a:xfrm>
          <a:prstGeom prst="rect">
            <a:avLst/>
          </a:prstGeom>
        </p:spPr>
      </p:pic>
    </p:spTree>
    <p:extLst>
      <p:ext uri="{BB962C8B-B14F-4D97-AF65-F5344CB8AC3E}">
        <p14:creationId xmlns:p14="http://schemas.microsoft.com/office/powerpoint/2010/main" val="2104644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Boundary Value</a:t>
            </a:r>
          </a:p>
          <a:p>
            <a:r>
              <a:rPr lang="en-US" dirty="0" smtClean="0"/>
              <a:t>Equivalence Class Partitioning</a:t>
            </a:r>
          </a:p>
          <a:p>
            <a:endParaRPr lang="en-US" dirty="0"/>
          </a:p>
          <a:p>
            <a:pPr marL="109728" indent="0">
              <a:buNone/>
            </a:pPr>
            <a:r>
              <a:rPr lang="en-US" dirty="0"/>
              <a:t>In a system designed to work out the tax to be paid:</a:t>
            </a:r>
          </a:p>
          <a:p>
            <a:pPr marL="109728" indent="0">
              <a:buNone/>
            </a:pPr>
            <a:r>
              <a:rPr lang="en-US" dirty="0"/>
              <a:t>An employee has £4000 of salary tax free. The next £1500 is taxed at 10%</a:t>
            </a:r>
          </a:p>
          <a:p>
            <a:pPr marL="109728" indent="0">
              <a:buNone/>
            </a:pPr>
            <a:r>
              <a:rPr lang="en-US" dirty="0"/>
              <a:t>The next £28000 is taxed at 22%</a:t>
            </a:r>
          </a:p>
          <a:p>
            <a:pPr marL="109728" indent="0">
              <a:buNone/>
            </a:pPr>
            <a:r>
              <a:rPr lang="en-US" dirty="0"/>
              <a:t>Any further amount is taxed at 40%</a:t>
            </a:r>
          </a:p>
          <a:p>
            <a:pPr marL="109728" indent="0">
              <a:buNone/>
            </a:pPr>
            <a:r>
              <a:rPr lang="en-US" dirty="0"/>
              <a:t>To the nearest whole pound, which of these is a valid Boundary Value Analysis test case?</a:t>
            </a:r>
          </a:p>
          <a:p>
            <a:pPr marL="109728" indent="0">
              <a:buNone/>
            </a:pPr>
            <a:r>
              <a:rPr lang="en-US" dirty="0"/>
              <a:t>a) £1500</a:t>
            </a:r>
          </a:p>
          <a:p>
            <a:pPr marL="109728" indent="0">
              <a:buNone/>
            </a:pPr>
            <a:r>
              <a:rPr lang="en-US" dirty="0"/>
              <a:t>b) £32001</a:t>
            </a:r>
          </a:p>
          <a:p>
            <a:pPr marL="109728" indent="0">
              <a:buNone/>
            </a:pPr>
            <a:r>
              <a:rPr lang="en-US" dirty="0"/>
              <a:t>c) £33501</a:t>
            </a:r>
          </a:p>
          <a:p>
            <a:pPr marL="109728" indent="0">
              <a:buNone/>
            </a:pPr>
            <a:r>
              <a:rPr lang="en-US" dirty="0"/>
              <a:t>d) £</a:t>
            </a:r>
            <a:r>
              <a:rPr lang="en-US" dirty="0" smtClean="0"/>
              <a:t>28000</a:t>
            </a:r>
            <a:endParaRPr lang="en-US" dirty="0"/>
          </a:p>
        </p:txBody>
      </p:sp>
      <p:sp>
        <p:nvSpPr>
          <p:cNvPr id="3" name="Title 2"/>
          <p:cNvSpPr>
            <a:spLocks noGrp="1"/>
          </p:cNvSpPr>
          <p:nvPr>
            <p:ph type="title"/>
          </p:nvPr>
        </p:nvSpPr>
        <p:spPr/>
        <p:txBody>
          <a:bodyPr/>
          <a:lstStyle/>
          <a:p>
            <a:r>
              <a:rPr lang="en-US" dirty="0" smtClean="0"/>
              <a:t>Specification Based – Black Box</a:t>
            </a:r>
            <a:endParaRPr lang="en-US" dirty="0"/>
          </a:p>
        </p:txBody>
      </p:sp>
    </p:spTree>
    <p:extLst>
      <p:ext uri="{BB962C8B-B14F-4D97-AF65-F5344CB8AC3E}">
        <p14:creationId xmlns:p14="http://schemas.microsoft.com/office/powerpoint/2010/main" val="3006251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Boundary Value</a:t>
            </a:r>
          </a:p>
          <a:p>
            <a:r>
              <a:rPr lang="en-US" dirty="0" smtClean="0"/>
              <a:t>Equivalence Class Partitioning</a:t>
            </a:r>
          </a:p>
          <a:p>
            <a:endParaRPr lang="en-US" dirty="0" smtClean="0"/>
          </a:p>
          <a:p>
            <a:endParaRPr lang="en-US" dirty="0"/>
          </a:p>
          <a:p>
            <a:pPr marL="109728" indent="0">
              <a:buNone/>
            </a:pPr>
            <a:r>
              <a:rPr lang="en-US" dirty="0"/>
              <a:t>In a system designed to work out the tax to be paid:</a:t>
            </a:r>
          </a:p>
          <a:p>
            <a:pPr marL="109728" indent="0">
              <a:buNone/>
            </a:pPr>
            <a:r>
              <a:rPr lang="en-US" dirty="0"/>
              <a:t>An employee has £4000 of salary tax free. The next £1500 is taxed at 10%</a:t>
            </a:r>
          </a:p>
          <a:p>
            <a:pPr marL="109728" indent="0">
              <a:buNone/>
            </a:pPr>
            <a:r>
              <a:rPr lang="en-US" dirty="0"/>
              <a:t>The next £28000 is taxed at 22%</a:t>
            </a:r>
          </a:p>
          <a:p>
            <a:pPr marL="109728" indent="0">
              <a:buNone/>
            </a:pPr>
            <a:r>
              <a:rPr lang="en-US" dirty="0"/>
              <a:t>Any further amount is taxed at 40%</a:t>
            </a:r>
          </a:p>
          <a:p>
            <a:pPr marL="109728" indent="0">
              <a:buNone/>
            </a:pPr>
            <a:r>
              <a:rPr lang="en-US" dirty="0"/>
              <a:t>Which of these groups of numbers would fall into the same equivalence class?</a:t>
            </a:r>
          </a:p>
          <a:p>
            <a:pPr marL="109728" indent="0">
              <a:buNone/>
            </a:pPr>
            <a:r>
              <a:rPr lang="en-US" dirty="0"/>
              <a:t>a) £4800; £14000; £28000</a:t>
            </a:r>
          </a:p>
          <a:p>
            <a:pPr marL="109728" indent="0">
              <a:buNone/>
            </a:pPr>
            <a:r>
              <a:rPr lang="en-US" dirty="0"/>
              <a:t>b) £5200; £5500; £28000</a:t>
            </a:r>
          </a:p>
          <a:p>
            <a:pPr marL="109728" indent="0">
              <a:buNone/>
            </a:pPr>
            <a:r>
              <a:rPr lang="en-US" dirty="0"/>
              <a:t>c) £28001; £32000; £35000</a:t>
            </a:r>
          </a:p>
          <a:p>
            <a:pPr marL="109728" indent="0">
              <a:buNone/>
            </a:pPr>
            <a:r>
              <a:rPr lang="en-US" dirty="0"/>
              <a:t>d) £5800; £28000; £32000</a:t>
            </a:r>
          </a:p>
          <a:p>
            <a:endParaRPr lang="en-US" dirty="0"/>
          </a:p>
        </p:txBody>
      </p:sp>
      <p:sp>
        <p:nvSpPr>
          <p:cNvPr id="3" name="Title 2"/>
          <p:cNvSpPr>
            <a:spLocks noGrp="1"/>
          </p:cNvSpPr>
          <p:nvPr>
            <p:ph type="title"/>
          </p:nvPr>
        </p:nvSpPr>
        <p:spPr/>
        <p:txBody>
          <a:bodyPr/>
          <a:lstStyle/>
          <a:p>
            <a:r>
              <a:rPr lang="en-US" dirty="0" smtClean="0"/>
              <a:t>Specification Based – Black Box</a:t>
            </a:r>
            <a:endParaRPr lang="en-US" dirty="0"/>
          </a:p>
        </p:txBody>
      </p:sp>
    </p:spTree>
    <p:extLst>
      <p:ext uri="{BB962C8B-B14F-4D97-AF65-F5344CB8AC3E}">
        <p14:creationId xmlns:p14="http://schemas.microsoft.com/office/powerpoint/2010/main" val="3518551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Boundary Value</a:t>
            </a:r>
          </a:p>
          <a:p>
            <a:r>
              <a:rPr lang="en-US" dirty="0" smtClean="0"/>
              <a:t>Equivalence Class Partitioning</a:t>
            </a:r>
          </a:p>
          <a:p>
            <a:endParaRPr lang="en-US" dirty="0" smtClean="0"/>
          </a:p>
          <a:p>
            <a:r>
              <a:rPr lang="en-US" b="1" dirty="0"/>
              <a:t>Order numbers on a stock control system can range between 10000 and 99999 inclusive. Which of the following inputs might be a result of designing tests for only valid equivalence classes and valid boundaries:</a:t>
            </a:r>
            <a:r>
              <a:rPr lang="en-US" dirty="0"/>
              <a:t/>
            </a:r>
            <a:br>
              <a:rPr lang="en-US" dirty="0"/>
            </a:br>
            <a:r>
              <a:rPr lang="en-US" dirty="0"/>
              <a:t>A. 1000, 5000, 99999</a:t>
            </a:r>
            <a:br>
              <a:rPr lang="en-US" dirty="0"/>
            </a:br>
            <a:r>
              <a:rPr lang="en-US" dirty="0"/>
              <a:t>B. 9999, 50000, 100000</a:t>
            </a:r>
            <a:br>
              <a:rPr lang="en-US" dirty="0"/>
            </a:br>
            <a:r>
              <a:rPr lang="en-US" dirty="0"/>
              <a:t>C. 10000, 50000, 99999</a:t>
            </a:r>
            <a:br>
              <a:rPr lang="en-US" dirty="0"/>
            </a:br>
            <a:r>
              <a:rPr lang="en-US" dirty="0"/>
              <a:t>D. 10000, 99999</a:t>
            </a:r>
            <a:br>
              <a:rPr lang="en-US" dirty="0"/>
            </a:br>
            <a:r>
              <a:rPr lang="en-US" dirty="0"/>
              <a:t>E. 9999, 10000, 50000, 99999, 10000</a:t>
            </a:r>
          </a:p>
          <a:p>
            <a:endParaRPr lang="en-US" dirty="0"/>
          </a:p>
        </p:txBody>
      </p:sp>
      <p:sp>
        <p:nvSpPr>
          <p:cNvPr id="3" name="Title 2"/>
          <p:cNvSpPr>
            <a:spLocks noGrp="1"/>
          </p:cNvSpPr>
          <p:nvPr>
            <p:ph type="title"/>
          </p:nvPr>
        </p:nvSpPr>
        <p:spPr/>
        <p:txBody>
          <a:bodyPr/>
          <a:lstStyle/>
          <a:p>
            <a:r>
              <a:rPr lang="en-US" dirty="0" smtClean="0"/>
              <a:t>Specification Based – Black Box</a:t>
            </a:r>
            <a:endParaRPr lang="en-US" dirty="0"/>
          </a:p>
        </p:txBody>
      </p:sp>
    </p:spTree>
    <p:extLst>
      <p:ext uri="{BB962C8B-B14F-4D97-AF65-F5344CB8AC3E}">
        <p14:creationId xmlns:p14="http://schemas.microsoft.com/office/powerpoint/2010/main" val="1451049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Decision Table</a:t>
            </a:r>
          </a:p>
          <a:p>
            <a:endParaRPr lang="en-US" dirty="0" smtClean="0"/>
          </a:p>
          <a:p>
            <a:endParaRPr lang="en-US" dirty="0"/>
          </a:p>
        </p:txBody>
      </p:sp>
      <p:sp>
        <p:nvSpPr>
          <p:cNvPr id="3" name="Title 2"/>
          <p:cNvSpPr>
            <a:spLocks noGrp="1"/>
          </p:cNvSpPr>
          <p:nvPr>
            <p:ph type="title"/>
          </p:nvPr>
        </p:nvSpPr>
        <p:spPr/>
        <p:txBody>
          <a:bodyPr/>
          <a:lstStyle/>
          <a:p>
            <a:r>
              <a:rPr lang="en-US" dirty="0" smtClean="0"/>
              <a:t>Specification Based – Black Box</a:t>
            </a:r>
            <a:endParaRPr lang="en-US" dirty="0"/>
          </a:p>
        </p:txBody>
      </p:sp>
      <p:pic>
        <p:nvPicPr>
          <p:cNvPr id="4" name="Picture 3"/>
          <p:cNvPicPr>
            <a:picLocks noChangeAspect="1"/>
          </p:cNvPicPr>
          <p:nvPr/>
        </p:nvPicPr>
        <p:blipFill rotWithShape="1">
          <a:blip r:embed="rId2"/>
          <a:srcRect r="440"/>
          <a:stretch/>
        </p:blipFill>
        <p:spPr>
          <a:xfrm>
            <a:off x="888082" y="3088755"/>
            <a:ext cx="8159666" cy="3769245"/>
          </a:xfrm>
          <a:prstGeom prst="rect">
            <a:avLst/>
          </a:prstGeom>
        </p:spPr>
      </p:pic>
    </p:spTree>
    <p:extLst>
      <p:ext uri="{BB962C8B-B14F-4D97-AF65-F5344CB8AC3E}">
        <p14:creationId xmlns:p14="http://schemas.microsoft.com/office/powerpoint/2010/main" val="258405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249424"/>
            <a:ext cx="10972800" cy="4061224"/>
          </a:xfrm>
        </p:spPr>
        <p:txBody>
          <a:bodyPr/>
          <a:lstStyle/>
          <a:p>
            <a:pPr lvl="0"/>
            <a:r>
              <a:rPr lang="en-US" b="1" dirty="0" smtClean="0"/>
              <a:t>Test Design Techniques</a:t>
            </a:r>
          </a:p>
          <a:p>
            <a:pPr marL="109728" lvl="0" indent="0">
              <a:buNone/>
            </a:pPr>
            <a:endParaRPr lang="en-US" dirty="0"/>
          </a:p>
          <a:p>
            <a:pPr lvl="1"/>
            <a:r>
              <a:rPr lang="en-US" sz="2800" dirty="0" smtClean="0"/>
              <a:t>Dynamic Technique</a:t>
            </a:r>
            <a:endParaRPr lang="en-US" sz="2800" dirty="0"/>
          </a:p>
          <a:p>
            <a:pPr lvl="2"/>
            <a:r>
              <a:rPr lang="en-US" dirty="0"/>
              <a:t>Structured Based </a:t>
            </a:r>
          </a:p>
          <a:p>
            <a:pPr lvl="2"/>
            <a:r>
              <a:rPr lang="en-US" dirty="0"/>
              <a:t>Specification Based</a:t>
            </a:r>
          </a:p>
          <a:p>
            <a:pPr lvl="2"/>
            <a:r>
              <a:rPr lang="en-US" dirty="0"/>
              <a:t>Experience Based</a:t>
            </a:r>
            <a:endParaRPr lang="en-US" sz="9600" dirty="0"/>
          </a:p>
          <a:p>
            <a:pPr>
              <a:lnSpc>
                <a:spcPct val="150000"/>
              </a:lnSpc>
            </a:pPr>
            <a:endParaRPr lang="en-US" dirty="0"/>
          </a:p>
        </p:txBody>
      </p:sp>
      <p:sp>
        <p:nvSpPr>
          <p:cNvPr id="3" name="Title 2"/>
          <p:cNvSpPr>
            <a:spLocks noGrp="1"/>
          </p:cNvSpPr>
          <p:nvPr>
            <p:ph type="title"/>
          </p:nvPr>
        </p:nvSpPr>
        <p:spPr/>
        <p:txBody>
          <a:bodyPr/>
          <a:lstStyle/>
          <a:p>
            <a:r>
              <a:rPr lang="en-US" dirty="0" smtClean="0"/>
              <a:t>Syllabus Chapter </a:t>
            </a:r>
            <a:r>
              <a:rPr lang="en-US" dirty="0" smtClean="0"/>
              <a:t>4</a:t>
            </a:r>
            <a:endParaRPr lang="en-US" dirty="0"/>
          </a:p>
        </p:txBody>
      </p:sp>
    </p:spTree>
    <p:extLst>
      <p:ext uri="{BB962C8B-B14F-4D97-AF65-F5344CB8AC3E}">
        <p14:creationId xmlns:p14="http://schemas.microsoft.com/office/powerpoint/2010/main" val="866240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anim calcmode="lin" valueType="num">
                                      <p:cBhvr>
                                        <p:cTn id="2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Use Case Testing</a:t>
            </a:r>
          </a:p>
          <a:p>
            <a:endParaRPr lang="en-US" dirty="0" smtClean="0"/>
          </a:p>
          <a:p>
            <a:endParaRPr lang="en-US" dirty="0"/>
          </a:p>
        </p:txBody>
      </p:sp>
      <p:sp>
        <p:nvSpPr>
          <p:cNvPr id="3" name="Title 2"/>
          <p:cNvSpPr>
            <a:spLocks noGrp="1"/>
          </p:cNvSpPr>
          <p:nvPr>
            <p:ph type="title"/>
          </p:nvPr>
        </p:nvSpPr>
        <p:spPr/>
        <p:txBody>
          <a:bodyPr/>
          <a:lstStyle/>
          <a:p>
            <a:r>
              <a:rPr lang="en-US" dirty="0" smtClean="0"/>
              <a:t>Specification Based – Black Box</a:t>
            </a:r>
            <a:endParaRPr lang="en-US" dirty="0"/>
          </a:p>
        </p:txBody>
      </p:sp>
      <p:pic>
        <p:nvPicPr>
          <p:cNvPr id="5" name="Picture 4"/>
          <p:cNvPicPr>
            <a:picLocks noChangeAspect="1"/>
          </p:cNvPicPr>
          <p:nvPr/>
        </p:nvPicPr>
        <p:blipFill>
          <a:blip r:embed="rId2"/>
          <a:stretch>
            <a:fillRect/>
          </a:stretch>
        </p:blipFill>
        <p:spPr>
          <a:xfrm>
            <a:off x="5750093" y="2371925"/>
            <a:ext cx="6270230" cy="4242235"/>
          </a:xfrm>
          <a:prstGeom prst="rect">
            <a:avLst/>
          </a:prstGeom>
        </p:spPr>
      </p:pic>
    </p:spTree>
    <p:extLst>
      <p:ext uri="{BB962C8B-B14F-4D97-AF65-F5344CB8AC3E}">
        <p14:creationId xmlns:p14="http://schemas.microsoft.com/office/powerpoint/2010/main" val="317706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State Transition</a:t>
            </a:r>
          </a:p>
          <a:p>
            <a:endParaRPr lang="en-US" dirty="0" smtClean="0"/>
          </a:p>
          <a:p>
            <a:endParaRPr lang="en-US" dirty="0"/>
          </a:p>
        </p:txBody>
      </p:sp>
      <p:sp>
        <p:nvSpPr>
          <p:cNvPr id="3" name="Title 2"/>
          <p:cNvSpPr>
            <a:spLocks noGrp="1"/>
          </p:cNvSpPr>
          <p:nvPr>
            <p:ph type="title"/>
          </p:nvPr>
        </p:nvSpPr>
        <p:spPr/>
        <p:txBody>
          <a:bodyPr/>
          <a:lstStyle/>
          <a:p>
            <a:r>
              <a:rPr lang="en-US" dirty="0" smtClean="0"/>
              <a:t>Specification Based – Black Box</a:t>
            </a:r>
            <a:endParaRPr lang="en-US" dirty="0"/>
          </a:p>
        </p:txBody>
      </p:sp>
      <p:pic>
        <p:nvPicPr>
          <p:cNvPr id="4" name="Picture 3"/>
          <p:cNvPicPr>
            <a:picLocks noChangeAspect="1"/>
          </p:cNvPicPr>
          <p:nvPr/>
        </p:nvPicPr>
        <p:blipFill>
          <a:blip r:embed="rId2">
            <a:duotone>
              <a:prstClr val="black"/>
              <a:schemeClr val="accent1">
                <a:tint val="45000"/>
                <a:satMod val="400000"/>
              </a:schemeClr>
            </a:duotone>
          </a:blip>
          <a:stretch>
            <a:fillRect/>
          </a:stretch>
        </p:blipFill>
        <p:spPr>
          <a:xfrm>
            <a:off x="609600" y="2059305"/>
            <a:ext cx="11125200" cy="4705350"/>
          </a:xfrm>
          <a:prstGeom prst="rect">
            <a:avLst/>
          </a:prstGeom>
        </p:spPr>
      </p:pic>
    </p:spTree>
    <p:extLst>
      <p:ext uri="{BB962C8B-B14F-4D97-AF65-F5344CB8AC3E}">
        <p14:creationId xmlns:p14="http://schemas.microsoft.com/office/powerpoint/2010/main" val="870133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Statement Testing and </a:t>
            </a:r>
            <a:r>
              <a:rPr lang="en-US" dirty="0" smtClean="0"/>
              <a:t>Coverage</a:t>
            </a:r>
            <a:endParaRPr lang="en-US" dirty="0"/>
          </a:p>
          <a:p>
            <a:r>
              <a:rPr lang="en-US" dirty="0" smtClean="0"/>
              <a:t>Decision </a:t>
            </a:r>
            <a:r>
              <a:rPr lang="en-US" dirty="0"/>
              <a:t>Testing and </a:t>
            </a:r>
            <a:r>
              <a:rPr lang="en-US" dirty="0" smtClean="0"/>
              <a:t>Coverage</a:t>
            </a:r>
            <a:endParaRPr lang="en-US" dirty="0"/>
          </a:p>
          <a:p>
            <a:r>
              <a:rPr lang="en-US" dirty="0" smtClean="0"/>
              <a:t>Condition </a:t>
            </a:r>
            <a:r>
              <a:rPr lang="en-US" dirty="0"/>
              <a:t>Testing and Coverage</a:t>
            </a:r>
            <a:r>
              <a:rPr lang="en-US" dirty="0"/>
              <a:t> </a:t>
            </a:r>
            <a:br>
              <a:rPr lang="en-US" dirty="0"/>
            </a:br>
            <a:endParaRPr lang="en-US" dirty="0"/>
          </a:p>
        </p:txBody>
      </p:sp>
      <p:sp>
        <p:nvSpPr>
          <p:cNvPr id="3" name="Title 2"/>
          <p:cNvSpPr>
            <a:spLocks noGrp="1"/>
          </p:cNvSpPr>
          <p:nvPr>
            <p:ph type="title"/>
          </p:nvPr>
        </p:nvSpPr>
        <p:spPr/>
        <p:txBody>
          <a:bodyPr>
            <a:normAutofit/>
          </a:bodyPr>
          <a:lstStyle/>
          <a:p>
            <a:r>
              <a:rPr lang="en-US" dirty="0" smtClean="0"/>
              <a:t>Structured Based – </a:t>
            </a:r>
            <a:r>
              <a:rPr lang="en-US" sz="2800" dirty="0" smtClean="0"/>
              <a:t>White Box Techniques</a:t>
            </a:r>
            <a:endParaRPr lang="en-US" sz="2800" dirty="0"/>
          </a:p>
        </p:txBody>
      </p:sp>
      <p:pic>
        <p:nvPicPr>
          <p:cNvPr id="4" name="Picture 3"/>
          <p:cNvPicPr>
            <a:picLocks noChangeAspect="1"/>
          </p:cNvPicPr>
          <p:nvPr/>
        </p:nvPicPr>
        <p:blipFill>
          <a:blip r:embed="rId2"/>
          <a:stretch>
            <a:fillRect/>
          </a:stretch>
        </p:blipFill>
        <p:spPr>
          <a:xfrm>
            <a:off x="1055771" y="4411979"/>
            <a:ext cx="5874418" cy="939907"/>
          </a:xfrm>
          <a:prstGeom prst="rect">
            <a:avLst/>
          </a:prstGeom>
        </p:spPr>
      </p:pic>
      <p:pic>
        <p:nvPicPr>
          <p:cNvPr id="1026" name="Picture 2" descr="Image result for statement coverage"/>
          <p:cNvPicPr>
            <a:picLocks noChangeAspect="1" noChangeArrowheads="1"/>
          </p:cNvPicPr>
          <p:nvPr/>
        </p:nvPicPr>
        <p:blipFill rotWithShape="1">
          <a:blip r:embed="rId3">
            <a:extLst>
              <a:ext uri="{28A0092B-C50C-407E-A947-70E740481C1C}">
                <a14:useLocalDpi xmlns:a14="http://schemas.microsoft.com/office/drawing/2010/main" val="0"/>
              </a:ext>
            </a:extLst>
          </a:blip>
          <a:srcRect l="12331" r="2848" b="4130"/>
          <a:stretch/>
        </p:blipFill>
        <p:spPr bwMode="auto">
          <a:xfrm>
            <a:off x="8734926" y="1143000"/>
            <a:ext cx="3344779" cy="534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216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Test Data:</a:t>
            </a:r>
            <a:br>
              <a:rPr lang="en-US" b="1" dirty="0"/>
            </a:br>
            <a:r>
              <a:rPr lang="en-US" dirty="0"/>
              <a:t>input_1 = 2</a:t>
            </a:r>
            <a:br>
              <a:rPr lang="en-US" dirty="0"/>
            </a:br>
            <a:r>
              <a:rPr lang="en-US" dirty="0"/>
              <a:t>input_2 = </a:t>
            </a:r>
            <a:r>
              <a:rPr lang="en-US" dirty="0" smtClean="0"/>
              <a:t>3</a:t>
            </a:r>
          </a:p>
          <a:p>
            <a:endParaRPr lang="en-US" b="1" dirty="0"/>
          </a:p>
          <a:p>
            <a:r>
              <a:rPr lang="en-US" b="1" dirty="0" smtClean="0"/>
              <a:t>Test </a:t>
            </a:r>
            <a:r>
              <a:rPr lang="en-US" b="1" dirty="0"/>
              <a:t>Data:</a:t>
            </a:r>
            <a:br>
              <a:rPr lang="en-US" b="1" dirty="0"/>
            </a:br>
            <a:r>
              <a:rPr lang="en-US" dirty="0"/>
              <a:t>input_1 = 100</a:t>
            </a:r>
            <a:br>
              <a:rPr lang="en-US" dirty="0"/>
            </a:br>
            <a:r>
              <a:rPr lang="en-US" dirty="0"/>
              <a:t>input_2 = </a:t>
            </a:r>
            <a:r>
              <a:rPr lang="en-US" dirty="0" smtClean="0"/>
              <a:t>25</a:t>
            </a:r>
          </a:p>
          <a:p>
            <a:endParaRPr lang="en-US" b="1" dirty="0"/>
          </a:p>
          <a:p>
            <a:r>
              <a:rPr lang="en-US" b="1" dirty="0" smtClean="0"/>
              <a:t>Test </a:t>
            </a:r>
            <a:r>
              <a:rPr lang="en-US" b="1" dirty="0"/>
              <a:t>Data:</a:t>
            </a:r>
            <a:br>
              <a:rPr lang="en-US" b="1" dirty="0"/>
            </a:br>
            <a:r>
              <a:rPr lang="en-US" dirty="0"/>
              <a:t>input_1 = 0</a:t>
            </a:r>
            <a:br>
              <a:rPr lang="en-US" dirty="0"/>
            </a:br>
            <a:r>
              <a:rPr lang="en-US" dirty="0"/>
              <a:t>input_2 = 25</a:t>
            </a:r>
            <a:r>
              <a:rPr lang="en-US" dirty="0"/>
              <a:t> </a:t>
            </a:r>
            <a:br>
              <a:rPr lang="en-US" dirty="0"/>
            </a:br>
            <a:endParaRPr lang="en-US" dirty="0"/>
          </a:p>
        </p:txBody>
      </p:sp>
      <p:sp>
        <p:nvSpPr>
          <p:cNvPr id="3" name="Title 2"/>
          <p:cNvSpPr>
            <a:spLocks noGrp="1"/>
          </p:cNvSpPr>
          <p:nvPr>
            <p:ph type="title"/>
          </p:nvPr>
        </p:nvSpPr>
        <p:spPr/>
        <p:txBody>
          <a:bodyPr/>
          <a:lstStyle/>
          <a:p>
            <a:r>
              <a:rPr lang="en-US" dirty="0"/>
              <a:t>Statement Testing and Coverage</a:t>
            </a:r>
          </a:p>
        </p:txBody>
      </p:sp>
      <p:pic>
        <p:nvPicPr>
          <p:cNvPr id="4" name="Picture 3"/>
          <p:cNvPicPr>
            <a:picLocks noChangeAspect="1"/>
          </p:cNvPicPr>
          <p:nvPr/>
        </p:nvPicPr>
        <p:blipFill>
          <a:blip r:embed="rId2"/>
          <a:stretch>
            <a:fillRect/>
          </a:stretch>
        </p:blipFill>
        <p:spPr>
          <a:xfrm>
            <a:off x="6599320" y="2458452"/>
            <a:ext cx="5057975" cy="3316705"/>
          </a:xfrm>
          <a:prstGeom prst="rect">
            <a:avLst/>
          </a:prstGeom>
        </p:spPr>
      </p:pic>
    </p:spTree>
    <p:extLst>
      <p:ext uri="{BB962C8B-B14F-4D97-AF65-F5344CB8AC3E}">
        <p14:creationId xmlns:p14="http://schemas.microsoft.com/office/powerpoint/2010/main" val="1288246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Test Data</a:t>
            </a:r>
            <a:endParaRPr lang="en-US" dirty="0" smtClean="0"/>
          </a:p>
          <a:p>
            <a:endParaRPr lang="en-US" dirty="0"/>
          </a:p>
        </p:txBody>
      </p:sp>
      <p:sp>
        <p:nvSpPr>
          <p:cNvPr id="3" name="Title 2"/>
          <p:cNvSpPr>
            <a:spLocks noGrp="1"/>
          </p:cNvSpPr>
          <p:nvPr>
            <p:ph type="title"/>
          </p:nvPr>
        </p:nvSpPr>
        <p:spPr/>
        <p:txBody>
          <a:bodyPr/>
          <a:lstStyle/>
          <a:p>
            <a:r>
              <a:rPr lang="en-US" dirty="0"/>
              <a:t>Statement Testing and Coverage</a:t>
            </a:r>
          </a:p>
        </p:txBody>
      </p:sp>
      <p:pic>
        <p:nvPicPr>
          <p:cNvPr id="2050"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r="38408"/>
          <a:stretch/>
        </p:blipFill>
        <p:spPr bwMode="auto">
          <a:xfrm>
            <a:off x="9287541" y="1443790"/>
            <a:ext cx="2719658" cy="498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135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Test Data:</a:t>
            </a:r>
            <a:br>
              <a:rPr lang="en-US" b="1" dirty="0"/>
            </a:br>
            <a:r>
              <a:rPr lang="en-US" dirty="0"/>
              <a:t>input_1 = 2</a:t>
            </a:r>
            <a:br>
              <a:rPr lang="en-US" dirty="0"/>
            </a:br>
            <a:r>
              <a:rPr lang="en-US" dirty="0"/>
              <a:t>input_2 = </a:t>
            </a:r>
            <a:r>
              <a:rPr lang="en-US" dirty="0" smtClean="0"/>
              <a:t>3</a:t>
            </a:r>
          </a:p>
          <a:p>
            <a:endParaRPr lang="en-US" b="1" dirty="0"/>
          </a:p>
          <a:p>
            <a:r>
              <a:rPr lang="en-US" b="1" dirty="0" smtClean="0"/>
              <a:t>Test </a:t>
            </a:r>
            <a:r>
              <a:rPr lang="en-US" b="1" dirty="0"/>
              <a:t>Data:</a:t>
            </a:r>
            <a:br>
              <a:rPr lang="en-US" b="1" dirty="0"/>
            </a:br>
            <a:r>
              <a:rPr lang="en-US" dirty="0"/>
              <a:t>input_1 = 1</a:t>
            </a:r>
            <a:br>
              <a:rPr lang="en-US" dirty="0"/>
            </a:br>
            <a:r>
              <a:rPr lang="en-US" dirty="0"/>
              <a:t>input_2 = 3</a:t>
            </a:r>
            <a:r>
              <a:rPr lang="en-US" dirty="0"/>
              <a:t> </a:t>
            </a:r>
            <a:br>
              <a:rPr lang="en-US" dirty="0"/>
            </a:br>
            <a:endParaRPr lang="en-US" dirty="0"/>
          </a:p>
        </p:txBody>
      </p:sp>
      <p:sp>
        <p:nvSpPr>
          <p:cNvPr id="3" name="Title 2"/>
          <p:cNvSpPr>
            <a:spLocks noGrp="1"/>
          </p:cNvSpPr>
          <p:nvPr>
            <p:ph type="title"/>
          </p:nvPr>
        </p:nvSpPr>
        <p:spPr/>
        <p:txBody>
          <a:bodyPr>
            <a:normAutofit/>
          </a:bodyPr>
          <a:lstStyle/>
          <a:p>
            <a:r>
              <a:rPr lang="en-US" dirty="0"/>
              <a:t>Decision and Condition Coverage</a:t>
            </a:r>
            <a:r>
              <a:rPr lang="en-US" dirty="0"/>
              <a:t> </a:t>
            </a:r>
          </a:p>
        </p:txBody>
      </p:sp>
      <p:pic>
        <p:nvPicPr>
          <p:cNvPr id="4" name="Picture 3"/>
          <p:cNvPicPr>
            <a:picLocks noChangeAspect="1"/>
          </p:cNvPicPr>
          <p:nvPr/>
        </p:nvPicPr>
        <p:blipFill>
          <a:blip r:embed="rId2"/>
          <a:stretch>
            <a:fillRect/>
          </a:stretch>
        </p:blipFill>
        <p:spPr>
          <a:xfrm>
            <a:off x="7072062" y="2368968"/>
            <a:ext cx="4400550" cy="2962275"/>
          </a:xfrm>
          <a:prstGeom prst="rect">
            <a:avLst/>
          </a:prstGeom>
        </p:spPr>
      </p:pic>
    </p:spTree>
    <p:extLst>
      <p:ext uri="{BB962C8B-B14F-4D97-AF65-F5344CB8AC3E}">
        <p14:creationId xmlns:p14="http://schemas.microsoft.com/office/powerpoint/2010/main" val="572622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Test Data:</a:t>
            </a:r>
            <a:br>
              <a:rPr lang="en-US" b="1" dirty="0"/>
            </a:br>
            <a:r>
              <a:rPr lang="en-US" dirty="0" smtClean="0"/>
              <a:t> </a:t>
            </a:r>
            <a:r>
              <a:rPr lang="en-US" dirty="0"/>
              <a:t/>
            </a:r>
            <a:br>
              <a:rPr lang="en-US" dirty="0"/>
            </a:br>
            <a:endParaRPr lang="en-US" dirty="0"/>
          </a:p>
        </p:txBody>
      </p:sp>
      <p:sp>
        <p:nvSpPr>
          <p:cNvPr id="3" name="Title 2"/>
          <p:cNvSpPr>
            <a:spLocks noGrp="1"/>
          </p:cNvSpPr>
          <p:nvPr>
            <p:ph type="title"/>
          </p:nvPr>
        </p:nvSpPr>
        <p:spPr/>
        <p:txBody>
          <a:bodyPr>
            <a:normAutofit/>
          </a:bodyPr>
          <a:lstStyle/>
          <a:p>
            <a:r>
              <a:rPr lang="en-US" dirty="0"/>
              <a:t>Decision and Condition Coverage</a:t>
            </a:r>
            <a:r>
              <a:rPr lang="en-US" dirty="0"/>
              <a:t> </a:t>
            </a:r>
          </a:p>
        </p:txBody>
      </p:sp>
      <p:pic>
        <p:nvPicPr>
          <p:cNvPr id="5"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r="38408"/>
          <a:stretch/>
        </p:blipFill>
        <p:spPr bwMode="auto">
          <a:xfrm>
            <a:off x="8862742" y="1323474"/>
            <a:ext cx="2719658" cy="498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77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en-US" b="1" dirty="0" smtClean="0"/>
          </a:p>
          <a:p>
            <a:r>
              <a:rPr lang="en-US" b="1" dirty="0" smtClean="0"/>
              <a:t>Test </a:t>
            </a:r>
            <a:r>
              <a:rPr lang="en-US" b="1" dirty="0"/>
              <a:t>Data:</a:t>
            </a:r>
            <a:br>
              <a:rPr lang="en-US" b="1" dirty="0"/>
            </a:br>
            <a:r>
              <a:rPr lang="en-US" dirty="0"/>
              <a:t>input_1 = 1</a:t>
            </a:r>
            <a:br>
              <a:rPr lang="en-US" dirty="0"/>
            </a:br>
            <a:r>
              <a:rPr lang="en-US" dirty="0"/>
              <a:t>input_2 = </a:t>
            </a:r>
            <a:r>
              <a:rPr lang="en-US" dirty="0" smtClean="0"/>
              <a:t>0</a:t>
            </a:r>
          </a:p>
          <a:p>
            <a:endParaRPr lang="en-US" b="1" dirty="0" smtClean="0"/>
          </a:p>
          <a:p>
            <a:r>
              <a:rPr lang="en-US" b="1" dirty="0" smtClean="0"/>
              <a:t>Test </a:t>
            </a:r>
            <a:r>
              <a:rPr lang="en-US" b="1" dirty="0"/>
              <a:t>Data:</a:t>
            </a:r>
            <a:br>
              <a:rPr lang="en-US" b="1" dirty="0"/>
            </a:br>
            <a:r>
              <a:rPr lang="en-US" dirty="0"/>
              <a:t>input_1 = 0</a:t>
            </a:r>
            <a:br>
              <a:rPr lang="en-US" dirty="0"/>
            </a:br>
            <a:r>
              <a:rPr lang="en-US" dirty="0"/>
              <a:t>input_2 = </a:t>
            </a:r>
            <a:r>
              <a:rPr lang="en-US" dirty="0" smtClean="0"/>
              <a:t>4</a:t>
            </a:r>
            <a:endParaRPr lang="en-US" dirty="0"/>
          </a:p>
          <a:p>
            <a:endParaRPr lang="en-US" b="1" dirty="0"/>
          </a:p>
          <a:p>
            <a:r>
              <a:rPr lang="en-US" b="1" dirty="0" smtClean="0"/>
              <a:t>Test </a:t>
            </a:r>
            <a:r>
              <a:rPr lang="en-US" b="1" dirty="0"/>
              <a:t>Data:</a:t>
            </a:r>
            <a:br>
              <a:rPr lang="en-US" b="1" dirty="0"/>
            </a:br>
            <a:r>
              <a:rPr lang="en-US" dirty="0"/>
              <a:t>input_1 = 0</a:t>
            </a:r>
            <a:br>
              <a:rPr lang="en-US" dirty="0"/>
            </a:br>
            <a:r>
              <a:rPr lang="en-US" dirty="0"/>
              <a:t>input_2 = 1</a:t>
            </a:r>
            <a:r>
              <a:rPr lang="en-US" dirty="0"/>
              <a:t> </a:t>
            </a:r>
            <a:br>
              <a:rPr lang="en-US" dirty="0"/>
            </a:br>
            <a:r>
              <a:rPr lang="en-US" b="1" dirty="0"/>
              <a:t/>
            </a:r>
            <a:br>
              <a:rPr lang="en-US" b="1" dirty="0"/>
            </a:br>
            <a:r>
              <a:rPr lang="en-US" dirty="0" smtClean="0"/>
              <a:t> </a:t>
            </a:r>
            <a:r>
              <a:rPr lang="en-US" dirty="0"/>
              <a:t/>
            </a:r>
            <a:br>
              <a:rPr lang="en-US" dirty="0"/>
            </a:br>
            <a:endParaRPr lang="en-US" dirty="0"/>
          </a:p>
        </p:txBody>
      </p:sp>
      <p:sp>
        <p:nvSpPr>
          <p:cNvPr id="3" name="Title 2"/>
          <p:cNvSpPr>
            <a:spLocks noGrp="1"/>
          </p:cNvSpPr>
          <p:nvPr>
            <p:ph type="title"/>
          </p:nvPr>
        </p:nvSpPr>
        <p:spPr/>
        <p:txBody>
          <a:bodyPr>
            <a:normAutofit fontScale="90000"/>
          </a:bodyPr>
          <a:lstStyle/>
          <a:p>
            <a:r>
              <a:rPr lang="en-US" dirty="0"/>
              <a:t>Decision and </a:t>
            </a:r>
            <a:r>
              <a:rPr lang="en-US" dirty="0" smtClean="0"/>
              <a:t/>
            </a:r>
            <a:br>
              <a:rPr lang="en-US" dirty="0" smtClean="0"/>
            </a:br>
            <a:r>
              <a:rPr lang="en-US" dirty="0" smtClean="0"/>
              <a:t>Condition </a:t>
            </a:r>
            <a:r>
              <a:rPr lang="en-US" dirty="0"/>
              <a:t>Coverage</a:t>
            </a:r>
            <a:r>
              <a:rPr lang="en-US" dirty="0"/>
              <a:t> </a:t>
            </a:r>
          </a:p>
        </p:txBody>
      </p:sp>
      <p:pic>
        <p:nvPicPr>
          <p:cNvPr id="4" name="Picture 3"/>
          <p:cNvPicPr>
            <a:picLocks noChangeAspect="1"/>
          </p:cNvPicPr>
          <p:nvPr/>
        </p:nvPicPr>
        <p:blipFill>
          <a:blip r:embed="rId2"/>
          <a:stretch>
            <a:fillRect/>
          </a:stretch>
        </p:blipFill>
        <p:spPr>
          <a:xfrm>
            <a:off x="5955632" y="1121430"/>
            <a:ext cx="5959391" cy="5453106"/>
          </a:xfrm>
          <a:prstGeom prst="rect">
            <a:avLst/>
          </a:prstGeom>
        </p:spPr>
      </p:pic>
    </p:spTree>
    <p:extLst>
      <p:ext uri="{BB962C8B-B14F-4D97-AF65-F5344CB8AC3E}">
        <p14:creationId xmlns:p14="http://schemas.microsoft.com/office/powerpoint/2010/main" val="2707083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Test Data:</a:t>
            </a:r>
            <a:endParaRPr lang="en-US" b="1" dirty="0"/>
          </a:p>
        </p:txBody>
      </p:sp>
      <p:sp>
        <p:nvSpPr>
          <p:cNvPr id="3" name="Title 2"/>
          <p:cNvSpPr>
            <a:spLocks noGrp="1"/>
          </p:cNvSpPr>
          <p:nvPr>
            <p:ph type="title"/>
          </p:nvPr>
        </p:nvSpPr>
        <p:spPr/>
        <p:txBody>
          <a:bodyPr/>
          <a:lstStyle/>
          <a:p>
            <a:r>
              <a:rPr lang="en-US" dirty="0" smtClean="0"/>
              <a:t>Branch Coverage</a:t>
            </a:r>
            <a:endParaRPr lang="en-US" dirty="0"/>
          </a:p>
        </p:txBody>
      </p:sp>
      <p:pic>
        <p:nvPicPr>
          <p:cNvPr id="4"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r="38408"/>
          <a:stretch/>
        </p:blipFill>
        <p:spPr bwMode="auto">
          <a:xfrm>
            <a:off x="8862742" y="1323474"/>
            <a:ext cx="2719658" cy="498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888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502</Words>
  <Application>Microsoft Office PowerPoint</Application>
  <PresentationFormat>Widescreen</PresentationFormat>
  <Paragraphs>104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Georgia</vt:lpstr>
      <vt:lpstr>Wingdings 2</vt:lpstr>
      <vt:lpstr>Training presentation</vt:lpstr>
      <vt:lpstr>PowerPoint Presentation</vt:lpstr>
      <vt:lpstr>Syllabus Chapter 4</vt:lpstr>
      <vt:lpstr>Structured Based – White Box Techniques</vt:lpstr>
      <vt:lpstr>Statement Testing and Coverage</vt:lpstr>
      <vt:lpstr>Statement Testing and Coverage</vt:lpstr>
      <vt:lpstr>Decision and Condition Coverage </vt:lpstr>
      <vt:lpstr>Decision and Condition Coverage </vt:lpstr>
      <vt:lpstr>Decision and  Condition Coverage </vt:lpstr>
      <vt:lpstr>Branch Coverage</vt:lpstr>
      <vt:lpstr>Experienced Based Techniques</vt:lpstr>
      <vt:lpstr>Experienced Based Techniques</vt:lpstr>
      <vt:lpstr>What is Error guessing in software testing?</vt:lpstr>
      <vt:lpstr>What is Exploratory Testing in software testing?</vt:lpstr>
      <vt:lpstr>Specification Based Techniques </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2017-06-11T06:24:53Z</dcterms:created>
  <dcterms:modified xsi:type="dcterms:W3CDTF">2017-07-05T03:04:56Z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