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53"/>
  </p:notesMasterIdLst>
  <p:handoutMasterIdLst>
    <p:handoutMasterId r:id="rId54"/>
  </p:handoutMasterIdLst>
  <p:sldIdLst>
    <p:sldId id="257" r:id="rId3"/>
    <p:sldId id="353" r:id="rId4"/>
    <p:sldId id="352" r:id="rId5"/>
    <p:sldId id="307" r:id="rId6"/>
    <p:sldId id="355" r:id="rId7"/>
    <p:sldId id="356" r:id="rId8"/>
    <p:sldId id="308" r:id="rId9"/>
    <p:sldId id="357" r:id="rId10"/>
    <p:sldId id="360" r:id="rId11"/>
    <p:sldId id="359" r:id="rId12"/>
    <p:sldId id="361" r:id="rId13"/>
    <p:sldId id="363" r:id="rId14"/>
    <p:sldId id="364" r:id="rId15"/>
    <p:sldId id="313" r:id="rId16"/>
    <p:sldId id="314" r:id="rId17"/>
    <p:sldId id="315" r:id="rId18"/>
    <p:sldId id="365" r:id="rId19"/>
    <p:sldId id="317" r:id="rId20"/>
    <p:sldId id="354"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338" r:id="rId41"/>
    <p:sldId id="342" r:id="rId42"/>
    <p:sldId id="343" r:id="rId43"/>
    <p:sldId id="344" r:id="rId44"/>
    <p:sldId id="345" r:id="rId45"/>
    <p:sldId id="346" r:id="rId46"/>
    <p:sldId id="347" r:id="rId47"/>
    <p:sldId id="348" r:id="rId48"/>
    <p:sldId id="349" r:id="rId49"/>
    <p:sldId id="350" r:id="rId50"/>
    <p:sldId id="351" r:id="rId51"/>
    <p:sldId id="301"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8" autoAdjust="0"/>
    <p:restoredTop sz="89911" autoAdjust="0"/>
  </p:normalViewPr>
  <p:slideViewPr>
    <p:cSldViewPr snapToGrid="0">
      <p:cViewPr varScale="1">
        <p:scale>
          <a:sx n="67" d="100"/>
          <a:sy n="67" d="100"/>
        </p:scale>
        <p:origin x="744" y="66"/>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7/26/2017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7/26/2017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8" name="Date Placeholder 27"/>
          <p:cNvSpPr>
            <a:spLocks noGrp="1"/>
          </p:cNvSpPr>
          <p:nvPr>
            <p:ph type="dt" sz="half" idx="10"/>
          </p:nvPr>
        </p:nvSpPr>
        <p:spPr>
          <a:xfrm>
            <a:off x="8940800" y="4206240"/>
            <a:ext cx="1280160" cy="457200"/>
          </a:xfrm>
        </p:spPr>
        <p:txBody>
          <a:bodyPr/>
          <a:lstStyle/>
          <a:p>
            <a:fld id="{4E708F12-96AD-4ED4-8132-A78F5E42C1F5}" type="datetime1">
              <a:rPr lang="en-US" smtClean="0"/>
              <a:t>7/26/2017</a:t>
            </a:fld>
            <a:endParaRPr lang="en-US" dirty="0"/>
          </a:p>
        </p:txBody>
      </p:sp>
      <p:sp>
        <p:nvSpPr>
          <p:cNvPr id="17" name="Footer Placeholder 16"/>
          <p:cNvSpPr>
            <a:spLocks noGrp="1"/>
          </p:cNvSpPr>
          <p:nvPr>
            <p:ph type="ftr" sz="quarter" idx="11"/>
          </p:nvPr>
        </p:nvSpPr>
        <p:spPr>
          <a:xfrm>
            <a:off x="7213600" y="4205288"/>
            <a:ext cx="1727200" cy="457200"/>
          </a:xfrm>
        </p:spPr>
        <p:txBody>
          <a:bodyPr/>
          <a:lstStyle/>
          <a:p>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a:t>Click to edit Master title style</a:t>
            </a:r>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7FA170-8299-44AD-AEEF-FC686C3D7804}" type="datetime1">
              <a:rPr lang="en-US" smtClean="0"/>
              <a:t>7/26/2017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1763A-68EC-4ECD-9620-D9FE9CDDD622}" type="datetime1">
              <a:rPr lang="en-US" smtClean="0"/>
              <a:t>7/26/2017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a:xfrm>
            <a:off x="609600" y="1143000"/>
            <a:ext cx="8331200" cy="54483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9042400" y="1143000"/>
            <a:ext cx="2540000" cy="5448300"/>
          </a:xfrm>
        </p:spPr>
        <p:txBody>
          <a:bodyPr vert="eaVert"/>
          <a:lstStyle/>
          <a:p>
            <a:r>
              <a:rPr kumimoji="0" lang="en-US"/>
              <a:t>Click to edit Master title style</a:t>
            </a:r>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t>7/26/2017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E819F-B7FD-4B29-8F66-9E318144BC2A}" type="datetime1">
              <a:rPr lang="en-US" smtClean="0"/>
              <a:t>7/26/2017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CA159C-B6E0-4F10-9F4A-2FA57003B139}" type="datetime1">
              <a:rPr lang="en-US" smtClean="0"/>
              <a:t>7/26/2017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p:txBody>
          <a:bodyPr rtlCol="0"/>
          <a:lstStyle/>
          <a:p>
            <a:fld id="{8170CBBB-D1D1-4386-A5E9-07F3477B78F3}" type="datetime1">
              <a:rPr lang="en-US" smtClean="0"/>
              <a:t>7/26/2017</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
        <p:nvSpPr>
          <p:cNvPr id="28" name="Footer Placeholder 27"/>
          <p:cNvSpPr>
            <a:spLocks noGrp="1"/>
          </p:cNvSpPr>
          <p:nvPr>
            <p:ph type="ftr" sz="quarter" idx="12"/>
          </p:nvPr>
        </p:nvSpPr>
        <p:spPr/>
        <p:txBody>
          <a:bodyPr rtlCol="0"/>
          <a:lstStyle/>
          <a:p>
            <a:endParaRPr lang="en-US" dirty="0"/>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7/26/2017</a:t>
            </a:fld>
            <a:endParaRPr lang="en-US" dirty="0"/>
          </a:p>
        </p:txBody>
      </p:sp>
      <p:sp>
        <p:nvSpPr>
          <p:cNvPr id="4" name="Footer Placeholder 3"/>
          <p:cNvSpPr>
            <a:spLocks noGrp="1"/>
          </p:cNvSpPr>
          <p:nvPr>
            <p:ph type="ftr" sz="quarter" idx="11"/>
          </p:nvPr>
        </p:nvSpPr>
        <p:spPr>
          <a:xfrm>
            <a:off x="7010400" y="612648"/>
            <a:ext cx="1767840" cy="457200"/>
          </a:xfrm>
        </p:spPr>
        <p:txBody>
          <a:bodyPr/>
          <a:lstStyle/>
          <a:p>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7/26/2017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A17D9B-D4D3-4E23-88DF-2E354FA43196}" type="datetime1">
              <a:rPr lang="en-US" smtClean="0"/>
              <a:t>7/26/2017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a:t>Click to edit Master title style</a:t>
            </a:r>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1F67C5-D04E-4576-B61C-12ABA14BBD6C}" type="datetime1">
              <a:rPr lang="en-US" smtClean="0"/>
              <a:t>7/26/2017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20F09E4-6EA4-4BF3-9FC8-FF40373B88E6}" type="datetime1">
              <a:rPr lang="en-US" smtClean="0"/>
              <a:t>7/26/2017</a:t>
            </a:fld>
            <a:endParaRPr lang="en-US"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endParaRPr kumimoji="0"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statisticshowto.com/wp-content/uploads/2013/08/Pie_chart.jpeg" TargetMode="External"/><Relationship Id="rId2" Type="http://schemas.openxmlformats.org/officeDocument/2006/relationships/hyperlink" Target="http://www.statisticshowto.com/nominal-variable/"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hyperlink" Target="http://www.statisticshowto.com/likert-scale-definition-and-examples/" TargetMode="External"/><Relationship Id="rId2" Type="http://schemas.openxmlformats.org/officeDocument/2006/relationships/hyperlink" Target="http://www.statisticshowto.com/ordinal-numbers/"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statisticshowto.com/interval-scal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262573" y="4601044"/>
            <a:ext cx="7242035" cy="1067873"/>
          </a:xfrm>
          <a:prstGeom prst="rect">
            <a:avLst/>
          </a:prstGeom>
        </p:spPr>
        <p:txBody>
          <a:bodyPr vert="horz" anchor="b">
            <a:normAutofit fontScale="85000" lnSpcReduction="10000"/>
          </a:bodyPr>
          <a:lstStyle>
            <a:lvl1pPr algn="l" rtl="0" eaLnBrk="1" latinLnBrk="0" hangingPunct="1">
              <a:spcBef>
                <a:spcPct val="0"/>
              </a:spcBef>
              <a:buNone/>
              <a:defRPr kumimoji="0" sz="4400" kern="1200">
                <a:solidFill>
                  <a:schemeClr val="bg1"/>
                </a:solidFill>
                <a:latin typeface="+mj-lt"/>
                <a:ea typeface="+mj-ea"/>
                <a:cs typeface="+mj-cs"/>
              </a:defRPr>
            </a:lvl1pPr>
          </a:lstStyle>
          <a:p>
            <a:pPr algn="ctr"/>
            <a:r>
              <a:rPr lang="en-US" dirty="0" smtClean="0">
                <a:solidFill>
                  <a:schemeClr val="accent2">
                    <a:lumMod val="60000"/>
                    <a:lumOff val="40000"/>
                  </a:schemeClr>
                </a:solidFill>
              </a:rPr>
              <a:t>Test </a:t>
            </a:r>
            <a:r>
              <a:rPr lang="en-US" dirty="0" smtClean="0">
                <a:solidFill>
                  <a:schemeClr val="accent2">
                    <a:lumMod val="60000"/>
                    <a:lumOff val="40000"/>
                  </a:schemeClr>
                </a:solidFill>
              </a:rPr>
              <a:t>Management and Organization</a:t>
            </a:r>
            <a:endParaRPr lang="en-US" sz="3600" dirty="0">
              <a:solidFill>
                <a:schemeClr val="accent2">
                  <a:lumMod val="60000"/>
                  <a:lumOff val="40000"/>
                </a:schemeClr>
              </a:solidFill>
              <a:latin typeface="Calibri" panose="020F0502020204030204" pitchFamily="34" charset="0"/>
              <a:cs typeface="Calibri" panose="020F0502020204030204" pitchFamily="34" charset="0"/>
            </a:endParaRPr>
          </a:p>
        </p:txBody>
      </p:sp>
      <p:sp>
        <p:nvSpPr>
          <p:cNvPr id="5" name="Subtitle 3"/>
          <p:cNvSpPr txBox="1">
            <a:spLocks/>
          </p:cNvSpPr>
          <p:nvPr/>
        </p:nvSpPr>
        <p:spPr>
          <a:xfrm>
            <a:off x="3091194" y="3876071"/>
            <a:ext cx="4368378" cy="1143000"/>
          </a:xfrm>
          <a:prstGeom prst="rect">
            <a:avLst/>
          </a:prstGeom>
        </p:spPr>
        <p:txBody>
          <a:bodyPr vert="horz">
            <a:normAutofit/>
          </a:bodyPr>
          <a:lstStyle>
            <a:lvl1pPr marL="64008" indent="0" algn="l" rtl="0" eaLnBrk="1" latinLnBrk="0" hangingPunct="1">
              <a:spcBef>
                <a:spcPts val="300"/>
              </a:spcBef>
              <a:buClr>
                <a:schemeClr val="accent3"/>
              </a:buClr>
              <a:buFont typeface="Georgia"/>
              <a:buNone/>
              <a:defRPr kumimoji="0" sz="2400" kern="1200">
                <a:solidFill>
                  <a:schemeClr val="tx2"/>
                </a:solidFill>
                <a:latin typeface="+mn-lt"/>
                <a:ea typeface="+mn-ea"/>
                <a:cs typeface="+mn-cs"/>
              </a:defRPr>
            </a:lvl1pPr>
            <a:lvl2pPr marL="457200" indent="0" algn="ctr" rtl="0" eaLnBrk="1" latinLnBrk="0" hangingPunct="1">
              <a:spcBef>
                <a:spcPts val="300"/>
              </a:spcBef>
              <a:buClr>
                <a:schemeClr val="accent2"/>
              </a:buClr>
              <a:buFont typeface="Georgia"/>
              <a:buNone/>
              <a:defRPr kumimoji="0" sz="2600" kern="1200">
                <a:solidFill>
                  <a:schemeClr val="tx2"/>
                </a:solidFill>
                <a:latin typeface="+mn-lt"/>
                <a:ea typeface="+mn-ea"/>
                <a:cs typeface="+mn-cs"/>
              </a:defRPr>
            </a:lvl2pPr>
            <a:lvl3pPr marL="914400" indent="0" algn="ctr" rtl="0" eaLnBrk="1" latinLnBrk="0" hangingPunct="1">
              <a:spcBef>
                <a:spcPts val="300"/>
              </a:spcBef>
              <a:buClr>
                <a:schemeClr val="accent1"/>
              </a:buClr>
              <a:buFont typeface="Wingdings 2" panose="05020102010507070707" pitchFamily="18" charset="2"/>
              <a:buNone/>
              <a:defRPr kumimoji="0" sz="2400" kern="1200">
                <a:solidFill>
                  <a:schemeClr val="tx2"/>
                </a:solidFill>
                <a:latin typeface="+mn-lt"/>
                <a:ea typeface="+mn-ea"/>
                <a:cs typeface="+mn-cs"/>
              </a:defRPr>
            </a:lvl3pPr>
            <a:lvl4pPr marL="1371600" indent="0" algn="ctr" rtl="0" eaLnBrk="1" latinLnBrk="0" hangingPunct="1">
              <a:spcBef>
                <a:spcPts val="300"/>
              </a:spcBef>
              <a:buClr>
                <a:schemeClr val="accent1"/>
              </a:buClr>
              <a:buFont typeface="Wingdings 2" panose="05020102010507070707" pitchFamily="18" charset="2"/>
              <a:buNone/>
              <a:defRPr kumimoji="0" sz="2200" kern="1200">
                <a:solidFill>
                  <a:schemeClr val="tx2"/>
                </a:solidFill>
                <a:latin typeface="+mn-lt"/>
                <a:ea typeface="+mn-ea"/>
                <a:cs typeface="+mn-cs"/>
              </a:defRPr>
            </a:lvl4pPr>
            <a:lvl5pPr marL="1828800" indent="0" algn="ctr" rtl="0" eaLnBrk="1" latinLnBrk="0" hangingPunct="1">
              <a:spcBef>
                <a:spcPts val="300"/>
              </a:spcBef>
              <a:buClr>
                <a:schemeClr val="accent1"/>
              </a:buClr>
              <a:buFont typeface="Wingdings 2" panose="05020102010507070707" pitchFamily="18" charset="2"/>
              <a:buNone/>
              <a:defRPr kumimoji="0" sz="2000" kern="1200">
                <a:solidFill>
                  <a:schemeClr val="tx2"/>
                </a:solidFill>
                <a:latin typeface="+mn-lt"/>
                <a:ea typeface="+mn-ea"/>
                <a:cs typeface="+mn-cs"/>
              </a:defRPr>
            </a:lvl5pPr>
            <a:lvl6pPr marL="2286000" indent="0" algn="ctr" rtl="0" eaLnBrk="1" latinLnBrk="0" hangingPunct="1">
              <a:spcBef>
                <a:spcPts val="300"/>
              </a:spcBef>
              <a:buClr>
                <a:schemeClr val="accent1"/>
              </a:buClr>
              <a:buFont typeface="Wingdings 2" panose="05020102010507070707" pitchFamily="18" charset="2"/>
              <a:buNone/>
              <a:defRPr kumimoji="0" sz="1800" kern="1200">
                <a:solidFill>
                  <a:schemeClr val="tx2"/>
                </a:solidFill>
                <a:latin typeface="+mn-lt"/>
                <a:ea typeface="+mn-ea"/>
                <a:cs typeface="+mn-cs"/>
              </a:defRPr>
            </a:lvl6pPr>
            <a:lvl7pPr marL="2743200" indent="0" algn="ctr" rtl="0" eaLnBrk="1" latinLnBrk="0" hangingPunct="1">
              <a:spcBef>
                <a:spcPts val="300"/>
              </a:spcBef>
              <a:buClr>
                <a:schemeClr val="accent1"/>
              </a:buClr>
              <a:buFont typeface="Wingdings 2" panose="05020102010507070707" pitchFamily="18" charset="2"/>
              <a:buNone/>
              <a:defRPr kumimoji="0" sz="1600" kern="1200">
                <a:solidFill>
                  <a:schemeClr val="tx2"/>
                </a:solidFill>
                <a:latin typeface="+mn-lt"/>
                <a:ea typeface="+mn-ea"/>
                <a:cs typeface="+mn-cs"/>
              </a:defRPr>
            </a:lvl7pPr>
            <a:lvl8pPr marL="3200400" indent="0" algn="ctr" rtl="0" eaLnBrk="1" latinLnBrk="0" hangingPunct="1">
              <a:spcBef>
                <a:spcPts val="300"/>
              </a:spcBef>
              <a:buClr>
                <a:schemeClr val="accent1"/>
              </a:buClr>
              <a:buFont typeface="Wingdings 2" panose="05020102010507070707" pitchFamily="18" charset="2"/>
              <a:buNone/>
              <a:defRPr kumimoji="0" sz="1500" kern="1200">
                <a:solidFill>
                  <a:schemeClr val="tx2"/>
                </a:solidFill>
                <a:latin typeface="+mn-lt"/>
                <a:ea typeface="+mn-ea"/>
                <a:cs typeface="+mn-cs"/>
              </a:defRPr>
            </a:lvl8pPr>
            <a:lvl9pPr marL="3657600" indent="0" algn="ctr" rtl="0" eaLnBrk="1" latinLnBrk="0" hangingPunct="1">
              <a:spcBef>
                <a:spcPts val="300"/>
              </a:spcBef>
              <a:buClr>
                <a:schemeClr val="accent1"/>
              </a:buClr>
              <a:buFont typeface="Wingdings 2" panose="05020102010507070707" pitchFamily="18" charset="2"/>
              <a:buNone/>
              <a:defRPr kumimoji="0" sz="1400" kern="1200" baseline="0">
                <a:solidFill>
                  <a:schemeClr val="tx2"/>
                </a:solidFill>
                <a:latin typeface="+mn-lt"/>
                <a:ea typeface="+mn-ea"/>
                <a:cs typeface="+mn-cs"/>
              </a:defRPr>
            </a:lvl9pPr>
          </a:lstStyle>
          <a:p>
            <a:r>
              <a:rPr lang="it-IT" dirty="0"/>
              <a:t>Course Instructor: AMIR IMAM</a:t>
            </a:r>
          </a:p>
        </p:txBody>
      </p:sp>
      <p:sp>
        <p:nvSpPr>
          <p:cNvPr id="6" name="Title 2"/>
          <p:cNvSpPr txBox="1">
            <a:spLocks/>
          </p:cNvSpPr>
          <p:nvPr/>
        </p:nvSpPr>
        <p:spPr>
          <a:xfrm>
            <a:off x="547912" y="2805447"/>
            <a:ext cx="10058398" cy="1067873"/>
          </a:xfrm>
          <a:prstGeom prst="rect">
            <a:avLst/>
          </a:prstGeom>
        </p:spPr>
        <p:txBody>
          <a:bodyPr vert="horz" anchor="b">
            <a:normAutofit/>
          </a:bodyPr>
          <a:lstStyle>
            <a:lvl1pPr algn="l" rtl="0" eaLnBrk="1" latinLnBrk="0" hangingPunct="1">
              <a:spcBef>
                <a:spcPct val="0"/>
              </a:spcBef>
              <a:buNone/>
              <a:defRPr kumimoji="0" sz="4400" kern="1200">
                <a:solidFill>
                  <a:schemeClr val="bg1"/>
                </a:solidFill>
                <a:latin typeface="+mj-lt"/>
                <a:ea typeface="+mj-ea"/>
                <a:cs typeface="+mj-cs"/>
              </a:defRPr>
            </a:lvl1pPr>
          </a:lstStyle>
          <a:p>
            <a:pPr algn="ctr"/>
            <a:r>
              <a:rPr lang="en-US" sz="6000" dirty="0"/>
              <a:t>SOTWARE TESTING </a:t>
            </a:r>
            <a:r>
              <a:rPr lang="en-US" sz="4800" dirty="0">
                <a:latin typeface="Calibri" panose="020F0502020204030204" pitchFamily="34" charset="0"/>
                <a:cs typeface="Calibri" panose="020F0502020204030204" pitchFamily="34" charset="0"/>
              </a:rPr>
              <a:t>(CS-497)</a:t>
            </a:r>
          </a:p>
        </p:txBody>
      </p:sp>
    </p:spTree>
    <p:extLst>
      <p:ext uri="{BB962C8B-B14F-4D97-AF65-F5344CB8AC3E}">
        <p14:creationId xmlns:p14="http://schemas.microsoft.com/office/powerpoint/2010/main" val="70630554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Can’t </a:t>
            </a:r>
            <a:r>
              <a:rPr lang="en-GB" dirty="0"/>
              <a:t>reproduce a fault reported by a customer</a:t>
            </a:r>
          </a:p>
          <a:p>
            <a:r>
              <a:rPr lang="en-GB" dirty="0" smtClean="0"/>
              <a:t>Can’t </a:t>
            </a:r>
            <a:r>
              <a:rPr lang="en-GB" dirty="0"/>
              <a:t>roll back to previous subsystem</a:t>
            </a:r>
          </a:p>
          <a:p>
            <a:r>
              <a:rPr lang="en-GB" dirty="0" smtClean="0"/>
              <a:t>One </a:t>
            </a:r>
            <a:r>
              <a:rPr lang="en-GB" dirty="0"/>
              <a:t>change overwrites another</a:t>
            </a:r>
          </a:p>
          <a:p>
            <a:r>
              <a:rPr lang="en-GB" dirty="0" smtClean="0"/>
              <a:t>Emergency </a:t>
            </a:r>
            <a:r>
              <a:rPr lang="en-GB" dirty="0"/>
              <a:t>fault fix needs testing but tests have been updated to new software version</a:t>
            </a:r>
          </a:p>
          <a:p>
            <a:r>
              <a:rPr lang="en-GB" dirty="0" smtClean="0"/>
              <a:t>Which </a:t>
            </a:r>
            <a:r>
              <a:rPr lang="en-GB" dirty="0"/>
              <a:t>code changes belong to which version?</a:t>
            </a:r>
          </a:p>
          <a:p>
            <a:r>
              <a:rPr lang="en-GB" dirty="0" smtClean="0"/>
              <a:t>Faults </a:t>
            </a:r>
            <a:r>
              <a:rPr lang="en-GB" dirty="0"/>
              <a:t>which were fixed re-appear</a:t>
            </a:r>
          </a:p>
          <a:p>
            <a:r>
              <a:rPr lang="en-GB" dirty="0" smtClean="0"/>
              <a:t>Tests </a:t>
            </a:r>
            <a:r>
              <a:rPr lang="en-GB" dirty="0"/>
              <a:t>worked perfectly - on old version</a:t>
            </a:r>
          </a:p>
          <a:p>
            <a:r>
              <a:rPr lang="en-GB" dirty="0"/>
              <a:t>“Shouldn’t that feature be in this version?”</a:t>
            </a:r>
          </a:p>
          <a:p>
            <a:endParaRPr lang="en-US" dirty="0"/>
          </a:p>
        </p:txBody>
      </p:sp>
      <p:sp>
        <p:nvSpPr>
          <p:cNvPr id="3" name="Title 2"/>
          <p:cNvSpPr>
            <a:spLocks noGrp="1"/>
          </p:cNvSpPr>
          <p:nvPr>
            <p:ph type="title"/>
          </p:nvPr>
        </p:nvSpPr>
        <p:spPr/>
        <p:txBody>
          <a:bodyPr>
            <a:noAutofit/>
          </a:bodyPr>
          <a:lstStyle/>
          <a:p>
            <a:r>
              <a:rPr lang="en-GB" sz="3600" dirty="0"/>
              <a:t>Problems resulting from poor </a:t>
            </a:r>
            <a:r>
              <a:rPr lang="en-GB" sz="3600" b="1" dirty="0"/>
              <a:t>configuration </a:t>
            </a:r>
            <a:r>
              <a:rPr lang="en-GB" sz="3600" b="1" dirty="0" smtClean="0"/>
              <a:t>management</a:t>
            </a:r>
            <a:endParaRPr lang="en-US" sz="3600" b="1" dirty="0"/>
          </a:p>
        </p:txBody>
      </p:sp>
      <p:sp>
        <p:nvSpPr>
          <p:cNvPr id="4" name="Rectangle 4"/>
          <p:cNvSpPr txBox="1">
            <a:spLocks noChangeArrowheads="1"/>
          </p:cNvSpPr>
          <p:nvPr/>
        </p:nvSpPr>
        <p:spPr>
          <a:xfrm>
            <a:off x="495300" y="533400"/>
            <a:ext cx="8420100" cy="609600"/>
          </a:xfrm>
          <a:prstGeom prst="rect">
            <a:avLst/>
          </a:prstGeom>
          <a:noFill/>
          <a:ln/>
        </p:spPr>
        <p:txBody>
          <a:bodyPr vert="horz" lIns="94358" tIns="47180" rIns="94358" bIns="47180" anchor="ctr">
            <a:normAutofit fontScale="92500" lnSpcReduction="10000"/>
          </a:bodyPr>
          <a:lstStyle>
            <a:lvl1pPr algn="l" rtl="0" eaLnBrk="1" latinLnBrk="0" hangingPunct="1">
              <a:spcBef>
                <a:spcPct val="0"/>
              </a:spcBef>
              <a:buNone/>
              <a:defRPr kumimoji="0" sz="4000" kern="1200">
                <a:solidFill>
                  <a:schemeClr val="tx2"/>
                </a:solidFill>
                <a:latin typeface="+mj-lt"/>
                <a:ea typeface="+mj-ea"/>
                <a:cs typeface="+mj-cs"/>
              </a:defRPr>
            </a:lvl1pPr>
          </a:lstStyle>
          <a:p>
            <a:endParaRPr lang="en-GB" dirty="0"/>
          </a:p>
        </p:txBody>
      </p:sp>
    </p:spTree>
    <p:extLst>
      <p:ext uri="{BB962C8B-B14F-4D97-AF65-F5344CB8AC3E}">
        <p14:creationId xmlns:p14="http://schemas.microsoft.com/office/powerpoint/2010/main" val="5911213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“The process of identifying and defining the configuration items in a system,</a:t>
            </a:r>
          </a:p>
          <a:p>
            <a:r>
              <a:rPr lang="en-GB" dirty="0"/>
              <a:t>controlling the release and change of these items throughout the system life cycle,</a:t>
            </a:r>
          </a:p>
          <a:p>
            <a:r>
              <a:rPr lang="en-GB" dirty="0"/>
              <a:t>recording and reporting the status of configuration items and change requests,</a:t>
            </a:r>
          </a:p>
          <a:p>
            <a:r>
              <a:rPr lang="en-GB" dirty="0"/>
              <a:t>and verifying the completeness and correctness of configuration items.”</a:t>
            </a:r>
          </a:p>
          <a:p>
            <a:pPr lvl="1"/>
            <a:endParaRPr lang="en-GB" dirty="0" smtClean="0"/>
          </a:p>
          <a:p>
            <a:pPr lvl="3" algn="r"/>
            <a:r>
              <a:rPr lang="en-GB" sz="2000" dirty="0" smtClean="0"/>
              <a:t>ANSI/IEEE </a:t>
            </a:r>
            <a:r>
              <a:rPr lang="en-GB" sz="2000" dirty="0" err="1"/>
              <a:t>Std</a:t>
            </a:r>
            <a:r>
              <a:rPr lang="en-GB" sz="2000" dirty="0"/>
              <a:t> 729-1983, Software Engineering Terminology</a:t>
            </a:r>
          </a:p>
          <a:p>
            <a:endParaRPr lang="en-US" b="1" dirty="0"/>
          </a:p>
        </p:txBody>
      </p:sp>
      <p:sp>
        <p:nvSpPr>
          <p:cNvPr id="3" name="Title 2"/>
          <p:cNvSpPr>
            <a:spLocks noGrp="1"/>
          </p:cNvSpPr>
          <p:nvPr>
            <p:ph type="title"/>
          </p:nvPr>
        </p:nvSpPr>
        <p:spPr/>
        <p:txBody>
          <a:bodyPr/>
          <a:lstStyle/>
          <a:p>
            <a:r>
              <a:rPr lang="en-US" dirty="0" smtClean="0"/>
              <a:t>Configuration Management</a:t>
            </a:r>
            <a:endParaRPr lang="en-US" dirty="0"/>
          </a:p>
        </p:txBody>
      </p:sp>
    </p:spTree>
    <p:extLst>
      <p:ext uri="{BB962C8B-B14F-4D97-AF65-F5344CB8AC3E}">
        <p14:creationId xmlns:p14="http://schemas.microsoft.com/office/powerpoint/2010/main" val="27721889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4800" dirty="0"/>
              <a:t>Entry/exit criteria examples</a:t>
            </a:r>
            <a:endParaRPr lang="en-US" sz="4800" dirty="0"/>
          </a:p>
        </p:txBody>
      </p:sp>
      <p:grpSp>
        <p:nvGrpSpPr>
          <p:cNvPr id="4" name="Group 7"/>
          <p:cNvGrpSpPr>
            <a:grpSpLocks/>
          </p:cNvGrpSpPr>
          <p:nvPr/>
        </p:nvGrpSpPr>
        <p:grpSpPr bwMode="auto">
          <a:xfrm>
            <a:off x="9898062" y="2590800"/>
            <a:ext cx="1139825" cy="3717925"/>
            <a:chOff x="5380" y="1242"/>
            <a:chExt cx="718" cy="2342"/>
          </a:xfrm>
        </p:grpSpPr>
        <p:sp>
          <p:nvSpPr>
            <p:cNvPr id="5" name="Rectangle 3"/>
            <p:cNvSpPr>
              <a:spLocks noChangeArrowheads="1"/>
            </p:cNvSpPr>
            <p:nvPr/>
          </p:nvSpPr>
          <p:spPr bwMode="auto">
            <a:xfrm>
              <a:off x="5428" y="1242"/>
              <a:ext cx="506"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Times New Roman" panose="02020603050405020304" pitchFamily="18" charset="0"/>
                </a:defRPr>
              </a:lvl1pPr>
              <a:lvl2pPr marL="461963" defTabSz="923925">
                <a:defRPr sz="2400">
                  <a:solidFill>
                    <a:schemeClr val="tx1"/>
                  </a:solidFill>
                  <a:latin typeface="Times New Roman" panose="02020603050405020304" pitchFamily="18" charset="0"/>
                </a:defRPr>
              </a:lvl2pPr>
              <a:lvl3pPr marL="923925" defTabSz="923925">
                <a:defRPr sz="2400">
                  <a:solidFill>
                    <a:schemeClr val="tx1"/>
                  </a:solidFill>
                  <a:latin typeface="Times New Roman" panose="02020603050405020304" pitchFamily="18" charset="0"/>
                </a:defRPr>
              </a:lvl3pPr>
              <a:lvl4pPr marL="1385888" defTabSz="923925">
                <a:defRPr sz="2400">
                  <a:solidFill>
                    <a:schemeClr val="tx1"/>
                  </a:solidFill>
                  <a:latin typeface="Times New Roman" panose="02020603050405020304" pitchFamily="18" charset="0"/>
                </a:defRPr>
              </a:lvl4pPr>
              <a:lvl5pPr marL="1847850" defTabSz="923925">
                <a:defRPr sz="2400">
                  <a:solidFill>
                    <a:schemeClr val="tx1"/>
                  </a:solidFill>
                  <a:latin typeface="Times New Roman" panose="02020603050405020304" pitchFamily="18" charset="0"/>
                </a:defRPr>
              </a:lvl5pPr>
              <a:lvl6pPr marL="2305050" defTabSz="923925" eaLnBrk="0" fontAlgn="base" hangingPunct="0">
                <a:spcBef>
                  <a:spcPct val="0"/>
                </a:spcBef>
                <a:spcAft>
                  <a:spcPct val="0"/>
                </a:spcAft>
                <a:defRPr sz="2400">
                  <a:solidFill>
                    <a:schemeClr val="tx1"/>
                  </a:solidFill>
                  <a:latin typeface="Times New Roman" panose="02020603050405020304" pitchFamily="18" charset="0"/>
                </a:defRPr>
              </a:lvl6pPr>
              <a:lvl7pPr marL="2762250" defTabSz="923925" eaLnBrk="0" fontAlgn="base" hangingPunct="0">
                <a:spcBef>
                  <a:spcPct val="0"/>
                </a:spcBef>
                <a:spcAft>
                  <a:spcPct val="0"/>
                </a:spcAft>
                <a:defRPr sz="2400">
                  <a:solidFill>
                    <a:schemeClr val="tx1"/>
                  </a:solidFill>
                  <a:latin typeface="Times New Roman" panose="02020603050405020304" pitchFamily="18" charset="0"/>
                </a:defRPr>
              </a:lvl7pPr>
              <a:lvl8pPr marL="3219450" defTabSz="923925" eaLnBrk="0" fontAlgn="base" hangingPunct="0">
                <a:spcBef>
                  <a:spcPct val="0"/>
                </a:spcBef>
                <a:spcAft>
                  <a:spcPct val="0"/>
                </a:spcAft>
                <a:defRPr sz="2400">
                  <a:solidFill>
                    <a:schemeClr val="tx1"/>
                  </a:solidFill>
                  <a:latin typeface="Times New Roman" panose="02020603050405020304" pitchFamily="18" charset="0"/>
                </a:defRPr>
              </a:lvl8pPr>
              <a:lvl9pPr marL="3676650" defTabSz="923925"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pPr>
              <a:r>
                <a:rPr lang="en-GB" b="1">
                  <a:solidFill>
                    <a:schemeClr val="accent2"/>
                  </a:solidFill>
                  <a:latin typeface="Arial" panose="020B0604020202020204" pitchFamily="34" charset="0"/>
                </a:rPr>
                <a:t>poor</a:t>
              </a:r>
            </a:p>
          </p:txBody>
        </p:sp>
        <p:sp>
          <p:nvSpPr>
            <p:cNvPr id="6" name="Rectangle 4"/>
            <p:cNvSpPr>
              <a:spLocks noChangeArrowheads="1"/>
            </p:cNvSpPr>
            <p:nvPr/>
          </p:nvSpPr>
          <p:spPr bwMode="auto">
            <a:xfrm>
              <a:off x="5380" y="3356"/>
              <a:ext cx="614"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Times New Roman" panose="02020603050405020304" pitchFamily="18" charset="0"/>
                </a:defRPr>
              </a:lvl1pPr>
              <a:lvl2pPr marL="461963" defTabSz="923925">
                <a:defRPr sz="2400">
                  <a:solidFill>
                    <a:schemeClr val="tx1"/>
                  </a:solidFill>
                  <a:latin typeface="Times New Roman" panose="02020603050405020304" pitchFamily="18" charset="0"/>
                </a:defRPr>
              </a:lvl2pPr>
              <a:lvl3pPr marL="923925" defTabSz="923925">
                <a:defRPr sz="2400">
                  <a:solidFill>
                    <a:schemeClr val="tx1"/>
                  </a:solidFill>
                  <a:latin typeface="Times New Roman" panose="02020603050405020304" pitchFamily="18" charset="0"/>
                </a:defRPr>
              </a:lvl3pPr>
              <a:lvl4pPr marL="1385888" defTabSz="923925">
                <a:defRPr sz="2400">
                  <a:solidFill>
                    <a:schemeClr val="tx1"/>
                  </a:solidFill>
                  <a:latin typeface="Times New Roman" panose="02020603050405020304" pitchFamily="18" charset="0"/>
                </a:defRPr>
              </a:lvl4pPr>
              <a:lvl5pPr marL="1847850" defTabSz="923925">
                <a:defRPr sz="2400">
                  <a:solidFill>
                    <a:schemeClr val="tx1"/>
                  </a:solidFill>
                  <a:latin typeface="Times New Roman" panose="02020603050405020304" pitchFamily="18" charset="0"/>
                </a:defRPr>
              </a:lvl5pPr>
              <a:lvl6pPr marL="2305050" defTabSz="923925" eaLnBrk="0" fontAlgn="base" hangingPunct="0">
                <a:spcBef>
                  <a:spcPct val="0"/>
                </a:spcBef>
                <a:spcAft>
                  <a:spcPct val="0"/>
                </a:spcAft>
                <a:defRPr sz="2400">
                  <a:solidFill>
                    <a:schemeClr val="tx1"/>
                  </a:solidFill>
                  <a:latin typeface="Times New Roman" panose="02020603050405020304" pitchFamily="18" charset="0"/>
                </a:defRPr>
              </a:lvl6pPr>
              <a:lvl7pPr marL="2762250" defTabSz="923925" eaLnBrk="0" fontAlgn="base" hangingPunct="0">
                <a:spcBef>
                  <a:spcPct val="0"/>
                </a:spcBef>
                <a:spcAft>
                  <a:spcPct val="0"/>
                </a:spcAft>
                <a:defRPr sz="2400">
                  <a:solidFill>
                    <a:schemeClr val="tx1"/>
                  </a:solidFill>
                  <a:latin typeface="Times New Roman" panose="02020603050405020304" pitchFamily="18" charset="0"/>
                </a:defRPr>
              </a:lvl7pPr>
              <a:lvl8pPr marL="3219450" defTabSz="923925" eaLnBrk="0" fontAlgn="base" hangingPunct="0">
                <a:spcBef>
                  <a:spcPct val="0"/>
                </a:spcBef>
                <a:spcAft>
                  <a:spcPct val="0"/>
                </a:spcAft>
                <a:defRPr sz="2400">
                  <a:solidFill>
                    <a:schemeClr val="tx1"/>
                  </a:solidFill>
                  <a:latin typeface="Times New Roman" panose="02020603050405020304" pitchFamily="18" charset="0"/>
                </a:defRPr>
              </a:lvl8pPr>
              <a:lvl9pPr marL="3676650" defTabSz="923925"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pPr>
              <a:r>
                <a:rPr lang="en-GB" b="1">
                  <a:solidFill>
                    <a:schemeClr val="accent2"/>
                  </a:solidFill>
                  <a:latin typeface="Arial" panose="020B0604020202020204" pitchFamily="34" charset="0"/>
                </a:rPr>
                <a:t>better</a:t>
              </a:r>
            </a:p>
          </p:txBody>
        </p:sp>
        <p:sp>
          <p:nvSpPr>
            <p:cNvPr id="7" name="Line 5"/>
            <p:cNvSpPr>
              <a:spLocks noChangeShapeType="1"/>
            </p:cNvSpPr>
            <p:nvPr/>
          </p:nvSpPr>
          <p:spPr bwMode="auto">
            <a:xfrm>
              <a:off x="6098" y="1307"/>
              <a:ext cx="0" cy="2214"/>
            </a:xfrm>
            <a:prstGeom prst="line">
              <a:avLst/>
            </a:prstGeom>
            <a:noFill/>
            <a:ln w="508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 name="Rectangle 6"/>
          <p:cNvSpPr txBox="1">
            <a:spLocks noChangeArrowheads="1"/>
          </p:cNvSpPr>
          <p:nvPr/>
        </p:nvSpPr>
        <p:spPr>
          <a:xfrm>
            <a:off x="957263" y="2439193"/>
            <a:ext cx="8420100" cy="4024313"/>
          </a:xfrm>
          <a:prstGeom prst="rect">
            <a:avLst/>
          </a:prstGeom>
          <a:noFill/>
          <a:ln/>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a:lstStyle>
          <a:p>
            <a:r>
              <a:rPr lang="en-GB" dirty="0" smtClean="0"/>
              <a:t>clean compiled</a:t>
            </a:r>
          </a:p>
          <a:p>
            <a:r>
              <a:rPr lang="en-GB" dirty="0" smtClean="0"/>
              <a:t>programmer claims it is working OK</a:t>
            </a:r>
          </a:p>
          <a:p>
            <a:r>
              <a:rPr lang="en-GB" dirty="0" smtClean="0"/>
              <a:t>lots of tests have been run</a:t>
            </a:r>
          </a:p>
          <a:p>
            <a:r>
              <a:rPr lang="en-GB" dirty="0" smtClean="0"/>
              <a:t>tests have been reviewed / Inspected</a:t>
            </a:r>
          </a:p>
          <a:p>
            <a:r>
              <a:rPr lang="en-GB" dirty="0" smtClean="0"/>
              <a:t>no faults found in current tests</a:t>
            </a:r>
          </a:p>
          <a:p>
            <a:r>
              <a:rPr lang="en-GB" dirty="0" smtClean="0"/>
              <a:t>all faults found fixed and retested</a:t>
            </a:r>
          </a:p>
          <a:p>
            <a:r>
              <a:rPr lang="en-GB" dirty="0" smtClean="0"/>
              <a:t>specified coverage achieved</a:t>
            </a:r>
          </a:p>
          <a:p>
            <a:r>
              <a:rPr lang="en-GB" dirty="0" smtClean="0"/>
              <a:t>all tests run after last fault fix, no new faults</a:t>
            </a:r>
            <a:endParaRPr lang="en-GB" dirty="0"/>
          </a:p>
        </p:txBody>
      </p:sp>
    </p:spTree>
    <p:extLst>
      <p:ext uri="{BB962C8B-B14F-4D97-AF65-F5344CB8AC3E}">
        <p14:creationId xmlns:p14="http://schemas.microsoft.com/office/powerpoint/2010/main" val="39814281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up)">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2249424"/>
            <a:ext cx="11406188" cy="4325112"/>
          </a:xfrm>
        </p:spPr>
        <p:txBody>
          <a:bodyPr>
            <a:noAutofit/>
          </a:bodyPr>
          <a:lstStyle/>
          <a:p>
            <a:pPr marL="109728" indent="0">
              <a:buNone/>
            </a:pPr>
            <a:r>
              <a:rPr lang="en-US" sz="2400" b="1" dirty="0"/>
              <a:t>The factors which affect the test effort are:</a:t>
            </a:r>
            <a:endParaRPr lang="en-US" sz="2400" dirty="0"/>
          </a:p>
          <a:p>
            <a:endParaRPr lang="en-US" sz="2400" b="1" dirty="0" smtClean="0"/>
          </a:p>
          <a:p>
            <a:r>
              <a:rPr lang="en-US" sz="2400" b="1" dirty="0" smtClean="0"/>
              <a:t>Extra Detailed Documentation (TCs)</a:t>
            </a:r>
            <a:r>
              <a:rPr lang="en-US" sz="2400" dirty="0" smtClean="0"/>
              <a:t>: it’s </a:t>
            </a:r>
            <a:r>
              <a:rPr lang="en-US" sz="2400" dirty="0"/>
              <a:t>also true that having to produce detailed documentation, such as meticulously specified test cases, results in delays. </a:t>
            </a:r>
            <a:r>
              <a:rPr lang="en-US" sz="2400" dirty="0" smtClean="0"/>
              <a:t>Maintenance  required requires </a:t>
            </a:r>
            <a:r>
              <a:rPr lang="en-US" sz="2400" dirty="0"/>
              <a:t>lots of effort, as does working with fragile test data that must be maintained or restored frequently during testing</a:t>
            </a:r>
            <a:r>
              <a:rPr lang="en-US" sz="2400" dirty="0" smtClean="0"/>
              <a:t>.</a:t>
            </a:r>
          </a:p>
          <a:p>
            <a:endParaRPr lang="en-US" sz="2400" dirty="0"/>
          </a:p>
          <a:p>
            <a:r>
              <a:rPr lang="en-US" sz="2400" b="1" dirty="0" smtClean="0"/>
              <a:t>Increase Product Size:</a:t>
            </a:r>
            <a:r>
              <a:rPr lang="en-US" sz="2400" dirty="0" smtClean="0"/>
              <a:t> Increasing </a:t>
            </a:r>
            <a:r>
              <a:rPr lang="en-US" sz="2400" dirty="0"/>
              <a:t>the size of the product leads to increases in the size of the project and the project team. Increases in the project and project team increases the difficulty of predicting and managing them. This leads to the disproportionate rate of collapse of large projects</a:t>
            </a:r>
            <a:r>
              <a:rPr lang="en-US" sz="2400" dirty="0" smtClean="0"/>
              <a:t>.</a:t>
            </a:r>
            <a:endParaRPr lang="en-US" sz="2400" dirty="0"/>
          </a:p>
        </p:txBody>
      </p:sp>
      <p:sp>
        <p:nvSpPr>
          <p:cNvPr id="3" name="Title 2"/>
          <p:cNvSpPr>
            <a:spLocks noGrp="1"/>
          </p:cNvSpPr>
          <p:nvPr>
            <p:ph type="title"/>
          </p:nvPr>
        </p:nvSpPr>
        <p:spPr/>
        <p:txBody>
          <a:bodyPr>
            <a:normAutofit fontScale="90000"/>
          </a:bodyPr>
          <a:lstStyle/>
          <a:p>
            <a:r>
              <a:rPr lang="en-US" dirty="0"/>
              <a:t>What are the factors affecting test effort in software testing</a:t>
            </a:r>
            <a:r>
              <a:rPr lang="en-US" dirty="0" smtClean="0"/>
              <a:t>?</a:t>
            </a:r>
            <a:endParaRPr lang="en-US" dirty="0"/>
          </a:p>
        </p:txBody>
      </p:sp>
    </p:spTree>
    <p:extLst>
      <p:ext uri="{BB962C8B-B14F-4D97-AF65-F5344CB8AC3E}">
        <p14:creationId xmlns:p14="http://schemas.microsoft.com/office/powerpoint/2010/main" val="15552607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b="1" dirty="0" smtClean="0"/>
          </a:p>
          <a:p>
            <a:r>
              <a:rPr lang="en-US" b="1" dirty="0"/>
              <a:t>Development Model:</a:t>
            </a:r>
            <a:r>
              <a:rPr lang="en-US" dirty="0"/>
              <a:t> The life cycle itself is an influential process factor, as the V-model tends to be more fragile in the face of late change while incremental models tend to have high regression testing costs.</a:t>
            </a:r>
          </a:p>
          <a:p>
            <a:endParaRPr lang="en-US" b="1" dirty="0"/>
          </a:p>
          <a:p>
            <a:r>
              <a:rPr lang="en-US" b="1" dirty="0" smtClean="0"/>
              <a:t>Time Pressure: </a:t>
            </a:r>
            <a:r>
              <a:rPr lang="en-US" dirty="0" smtClean="0"/>
              <a:t> Pressure </a:t>
            </a:r>
            <a:r>
              <a:rPr lang="en-US" dirty="0"/>
              <a:t>should not be an excuse to take unwarranted risks. However, it is a reason to make careful, considered decisions and to plan and re-plan intelligently throughout the process.</a:t>
            </a:r>
          </a:p>
          <a:p>
            <a:endParaRPr lang="en-US" dirty="0"/>
          </a:p>
        </p:txBody>
      </p:sp>
      <p:sp>
        <p:nvSpPr>
          <p:cNvPr id="3" name="Title 2"/>
          <p:cNvSpPr>
            <a:spLocks noGrp="1"/>
          </p:cNvSpPr>
          <p:nvPr>
            <p:ph type="title"/>
          </p:nvPr>
        </p:nvSpPr>
        <p:spPr/>
        <p:txBody>
          <a:bodyPr>
            <a:normAutofit fontScale="90000"/>
          </a:bodyPr>
          <a:lstStyle/>
          <a:p>
            <a:r>
              <a:rPr lang="en-US" dirty="0"/>
              <a:t>What are the factors affecting test effort in software testing</a:t>
            </a:r>
            <a:r>
              <a:rPr lang="en-US" dirty="0" smtClean="0"/>
              <a:t>?</a:t>
            </a:r>
            <a:endParaRPr lang="en-US" dirty="0"/>
          </a:p>
        </p:txBody>
      </p:sp>
    </p:spTree>
    <p:extLst>
      <p:ext uri="{BB962C8B-B14F-4D97-AF65-F5344CB8AC3E}">
        <p14:creationId xmlns:p14="http://schemas.microsoft.com/office/powerpoint/2010/main" val="19484608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We can classify risks into following categories:</a:t>
            </a:r>
          </a:p>
          <a:p>
            <a:endParaRPr lang="en-US" dirty="0" smtClean="0"/>
          </a:p>
          <a:p>
            <a:r>
              <a:rPr lang="en-US" b="1" dirty="0" smtClean="0"/>
              <a:t>Product </a:t>
            </a:r>
            <a:r>
              <a:rPr lang="en-US" b="1" dirty="0"/>
              <a:t>risk</a:t>
            </a:r>
            <a:r>
              <a:rPr lang="en-US" dirty="0"/>
              <a:t> (factors relating to what is produced by the work, i.e. the thing we are testing).</a:t>
            </a:r>
          </a:p>
          <a:p>
            <a:endParaRPr lang="en-US" dirty="0" smtClean="0"/>
          </a:p>
          <a:p>
            <a:r>
              <a:rPr lang="en-US" b="1" dirty="0" smtClean="0"/>
              <a:t>Project </a:t>
            </a:r>
            <a:r>
              <a:rPr lang="en-US" b="1" dirty="0"/>
              <a:t>risk</a:t>
            </a:r>
            <a:r>
              <a:rPr lang="en-US" dirty="0"/>
              <a:t> (factors relating to the way the work is carried out, i.e. the test project)</a:t>
            </a:r>
          </a:p>
          <a:p>
            <a:endParaRPr lang="en-US" dirty="0"/>
          </a:p>
        </p:txBody>
      </p:sp>
      <p:sp>
        <p:nvSpPr>
          <p:cNvPr id="3" name="Title 2"/>
          <p:cNvSpPr>
            <a:spLocks noGrp="1"/>
          </p:cNvSpPr>
          <p:nvPr>
            <p:ph type="title"/>
          </p:nvPr>
        </p:nvSpPr>
        <p:spPr/>
        <p:txBody>
          <a:bodyPr>
            <a:normAutofit/>
          </a:bodyPr>
          <a:lstStyle/>
          <a:p>
            <a:r>
              <a:rPr lang="en-US" dirty="0"/>
              <a:t>What is risk in software testing</a:t>
            </a:r>
            <a:r>
              <a:rPr lang="en-US" dirty="0" smtClean="0"/>
              <a:t>?</a:t>
            </a:r>
            <a:endParaRPr lang="en-US" dirty="0"/>
          </a:p>
        </p:txBody>
      </p:sp>
    </p:spTree>
    <p:extLst>
      <p:ext uri="{BB962C8B-B14F-4D97-AF65-F5344CB8AC3E}">
        <p14:creationId xmlns:p14="http://schemas.microsoft.com/office/powerpoint/2010/main" val="11582350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Product Risk</a:t>
            </a:r>
            <a:endParaRPr lang="en-US" dirty="0"/>
          </a:p>
        </p:txBody>
      </p:sp>
      <p:sp>
        <p:nvSpPr>
          <p:cNvPr id="4" name="Rectangle 1"/>
          <p:cNvSpPr>
            <a:spLocks noGrp="1" noChangeArrowheads="1"/>
          </p:cNvSpPr>
          <p:nvPr>
            <p:ph idx="1"/>
          </p:nvPr>
        </p:nvSpPr>
        <p:spPr bwMode="auto">
          <a:xfrm>
            <a:off x="609600" y="2052632"/>
            <a:ext cx="1144905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2200" dirty="0">
                <a:solidFill>
                  <a:schemeClr val="tx2"/>
                </a:solidFill>
                <a:latin typeface="+mn-lt"/>
              </a:rPr>
              <a:t>Product risk is the possibility that the system or software might fail to satisfy or fulfill some reasonable expectation of the customer, user, or stakeholder. </a:t>
            </a:r>
            <a:r>
              <a:rPr lang="en-US" sz="2200" dirty="0" smtClean="0">
                <a:solidFill>
                  <a:schemeClr val="tx2"/>
                </a:solidFill>
                <a:latin typeface="+mn-lt"/>
              </a:rPr>
              <a:t>(</a:t>
            </a:r>
            <a:r>
              <a:rPr lang="en-US" sz="2200" dirty="0">
                <a:solidFill>
                  <a:schemeClr val="tx2"/>
                </a:solidFill>
                <a:latin typeface="+mn-lt"/>
              </a:rPr>
              <a:t>Some authors also called the ‘Product risks’ as ‘Quality risks’ as they are risks to the quality of the product</a:t>
            </a:r>
            <a:r>
              <a:rPr lang="en-US" sz="2200" dirty="0" smtClean="0">
                <a:solidFill>
                  <a:schemeClr val="tx2"/>
                </a:solidFill>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200" dirty="0">
              <a:solidFill>
                <a:schemeClr val="tx2"/>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200" b="1" u="sng" dirty="0">
                <a:solidFill>
                  <a:schemeClr val="tx2"/>
                </a:solidFill>
                <a:latin typeface="+mn-lt"/>
              </a:rPr>
              <a:t>The product risks that can put the product or software in danger are</a:t>
            </a:r>
            <a:r>
              <a:rPr lang="en-US" sz="2200" b="1" u="sng" dirty="0" smtClean="0">
                <a:solidFill>
                  <a:schemeClr val="tx2"/>
                </a:solidFill>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200" b="1" u="sng" dirty="0">
              <a:solidFill>
                <a:schemeClr val="tx2"/>
              </a:solidFill>
              <a:latin typeface="+mn-lt"/>
            </a:endParaRPr>
          </a:p>
          <a:p>
            <a:pPr marL="342900" indent="-342900">
              <a:buClrTx/>
            </a:pPr>
            <a:r>
              <a:rPr lang="en-US" sz="2200" dirty="0">
                <a:solidFill>
                  <a:schemeClr val="tx2"/>
                </a:solidFill>
                <a:latin typeface="+mn-lt"/>
              </a:rPr>
              <a:t>If the software skips some key function that the customers specified, the users required or the stakeholders were promised.</a:t>
            </a:r>
          </a:p>
          <a:p>
            <a:pPr marL="342900" indent="-342900">
              <a:buClrTx/>
            </a:pPr>
            <a:r>
              <a:rPr lang="en-US" sz="2200" dirty="0">
                <a:solidFill>
                  <a:schemeClr val="tx2"/>
                </a:solidFill>
                <a:latin typeface="+mn-lt"/>
              </a:rPr>
              <a:t>If the software is unreliable and frequently fails to work.</a:t>
            </a:r>
          </a:p>
          <a:p>
            <a:pPr marL="342900" indent="-342900">
              <a:buClrTx/>
            </a:pPr>
            <a:r>
              <a:rPr lang="en-US" sz="2200" dirty="0">
                <a:solidFill>
                  <a:schemeClr val="tx2"/>
                </a:solidFill>
                <a:latin typeface="+mn-lt"/>
              </a:rPr>
              <a:t>If software fail in ways that cause financial or other damage to a user or the company that user works for.</a:t>
            </a:r>
          </a:p>
          <a:p>
            <a:pPr marL="342900" indent="-342900">
              <a:buClrTx/>
            </a:pPr>
            <a:r>
              <a:rPr lang="en-US" sz="2200" dirty="0">
                <a:solidFill>
                  <a:schemeClr val="tx2"/>
                </a:solidFill>
                <a:latin typeface="+mn-lt"/>
              </a:rPr>
              <a:t>If the software has problems related to a particular quality characteristic, which might not be functionality, but rather security, reliability, usability, maintainability or performance</a:t>
            </a:r>
            <a:r>
              <a:rPr lang="en-US" sz="2200" dirty="0" smtClean="0">
                <a:solidFill>
                  <a:schemeClr val="tx2"/>
                </a:solidFill>
                <a:latin typeface="+mn-lt"/>
              </a:rPr>
              <a:t>.</a:t>
            </a:r>
            <a:endParaRPr lang="en-US" sz="2200" dirty="0">
              <a:solidFill>
                <a:schemeClr val="tx2"/>
              </a:solidFill>
              <a:latin typeface="+mn-lt"/>
            </a:endParaRPr>
          </a:p>
        </p:txBody>
      </p:sp>
    </p:spTree>
    <p:extLst>
      <p:ext uri="{BB962C8B-B14F-4D97-AF65-F5344CB8AC3E}">
        <p14:creationId xmlns:p14="http://schemas.microsoft.com/office/powerpoint/2010/main" val="484584528"/>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Project Risk</a:t>
            </a:r>
            <a:endParaRPr lang="en-US" dirty="0"/>
          </a:p>
        </p:txBody>
      </p:sp>
      <p:sp>
        <p:nvSpPr>
          <p:cNvPr id="4" name="Rectangle 1"/>
          <p:cNvSpPr>
            <a:spLocks noGrp="1" noChangeArrowheads="1"/>
          </p:cNvSpPr>
          <p:nvPr>
            <p:ph idx="1"/>
          </p:nvPr>
        </p:nvSpPr>
        <p:spPr bwMode="auto">
          <a:xfrm>
            <a:off x="609600" y="2334487"/>
            <a:ext cx="1122045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1" u="sng" dirty="0" smtClean="0">
                <a:solidFill>
                  <a:schemeClr val="tx2"/>
                </a:solidFill>
                <a:latin typeface="+mn-lt"/>
              </a:rPr>
              <a:t>The </a:t>
            </a:r>
            <a:r>
              <a:rPr lang="en-US" sz="2000" b="1" u="sng" dirty="0">
                <a:solidFill>
                  <a:schemeClr val="tx2"/>
                </a:solidFill>
                <a:latin typeface="+mn-lt"/>
              </a:rPr>
              <a:t>project risk that can endanger the project are: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2000" dirty="0" smtClean="0">
              <a:solidFill>
                <a:schemeClr val="tx2"/>
              </a:solidFill>
              <a:latin typeface="+mn-lt"/>
            </a:endParaRPr>
          </a:p>
          <a:p>
            <a:pPr marL="342900" indent="-342900">
              <a:buClrTx/>
            </a:pPr>
            <a:r>
              <a:rPr lang="en-US" sz="2000" dirty="0" smtClean="0">
                <a:solidFill>
                  <a:schemeClr val="tx2"/>
                </a:solidFill>
                <a:latin typeface="+mn-lt"/>
              </a:rPr>
              <a:t>Risk </a:t>
            </a:r>
            <a:r>
              <a:rPr lang="en-US" sz="2000" dirty="0">
                <a:solidFill>
                  <a:schemeClr val="tx2"/>
                </a:solidFill>
                <a:latin typeface="+mn-lt"/>
              </a:rPr>
              <a:t>such as the late delivery of the test items to the test team or availability issues with the test environment.</a:t>
            </a:r>
          </a:p>
          <a:p>
            <a:pPr marL="342900" indent="-342900">
              <a:buClrTx/>
            </a:pPr>
            <a:r>
              <a:rPr lang="en-US" sz="2000" dirty="0">
                <a:solidFill>
                  <a:schemeClr val="tx2"/>
                </a:solidFill>
                <a:latin typeface="+mn-lt"/>
              </a:rPr>
              <a:t>There are also indirect risks such as excessive delays in repairing defects found in testing or problems with getting professional system administration support for the test environment.</a:t>
            </a:r>
          </a:p>
          <a:p>
            <a:pPr marL="342900" indent="-342900">
              <a:buClrTx/>
            </a:pPr>
            <a:r>
              <a:rPr lang="en-US" sz="2000" dirty="0">
                <a:solidFill>
                  <a:schemeClr val="tx2"/>
                </a:solidFill>
                <a:latin typeface="+mn-lt"/>
              </a:rPr>
              <a:t> For any risk, project risk </a:t>
            </a:r>
            <a:r>
              <a:rPr lang="en-US" sz="2000" dirty="0" smtClean="0">
                <a:solidFill>
                  <a:schemeClr val="tx2"/>
                </a:solidFill>
                <a:latin typeface="+mn-lt"/>
              </a:rPr>
              <a:t>we </a:t>
            </a:r>
            <a:r>
              <a:rPr lang="en-US" sz="2000" dirty="0">
                <a:solidFill>
                  <a:schemeClr val="tx2"/>
                </a:solidFill>
                <a:latin typeface="+mn-lt"/>
              </a:rPr>
              <a:t>have four typical actions that we can take:</a:t>
            </a:r>
          </a:p>
          <a:p>
            <a:pPr marL="635508" lvl="1" indent="-342900">
              <a:buClrTx/>
            </a:pPr>
            <a:r>
              <a:rPr lang="en-US" sz="1800" b="1" dirty="0">
                <a:solidFill>
                  <a:schemeClr val="tx2"/>
                </a:solidFill>
                <a:latin typeface="+mn-lt"/>
              </a:rPr>
              <a:t>Mitigate:</a:t>
            </a:r>
            <a:r>
              <a:rPr lang="en-US" sz="1800" dirty="0">
                <a:solidFill>
                  <a:schemeClr val="tx2"/>
                </a:solidFill>
                <a:latin typeface="+mn-lt"/>
              </a:rPr>
              <a:t> Take steps in advance to reduce the possibility and impact of the risk.</a:t>
            </a:r>
          </a:p>
          <a:p>
            <a:pPr marL="635508" lvl="1" indent="-342900">
              <a:buClrTx/>
            </a:pPr>
            <a:r>
              <a:rPr lang="en-US" sz="1800" b="1" dirty="0">
                <a:solidFill>
                  <a:schemeClr val="tx2"/>
                </a:solidFill>
                <a:latin typeface="+mn-lt"/>
              </a:rPr>
              <a:t>Contingency:</a:t>
            </a:r>
            <a:r>
              <a:rPr lang="en-US" sz="1800" dirty="0">
                <a:solidFill>
                  <a:schemeClr val="tx2"/>
                </a:solidFill>
                <a:latin typeface="+mn-lt"/>
              </a:rPr>
              <a:t> Have a plan in place to reduce the possibility of the risk to become an outcome.</a:t>
            </a:r>
          </a:p>
          <a:p>
            <a:pPr marL="635508" lvl="1" indent="-342900">
              <a:buClrTx/>
            </a:pPr>
            <a:r>
              <a:rPr lang="en-US" sz="1800" b="1" dirty="0">
                <a:solidFill>
                  <a:schemeClr val="tx2"/>
                </a:solidFill>
                <a:latin typeface="+mn-lt"/>
              </a:rPr>
              <a:t>Transfer:</a:t>
            </a:r>
            <a:r>
              <a:rPr lang="en-US" sz="1800" dirty="0">
                <a:solidFill>
                  <a:schemeClr val="tx2"/>
                </a:solidFill>
                <a:latin typeface="+mn-lt"/>
              </a:rPr>
              <a:t> Convince some other member of the team or project stakeholder to reduce the probability or accept the impact of the risk.</a:t>
            </a:r>
          </a:p>
          <a:p>
            <a:pPr marL="635508" lvl="1" indent="-342900">
              <a:buClrTx/>
            </a:pPr>
            <a:r>
              <a:rPr lang="en-US" sz="1800" b="1" dirty="0">
                <a:solidFill>
                  <a:schemeClr val="tx2"/>
                </a:solidFill>
                <a:latin typeface="+mn-lt"/>
              </a:rPr>
              <a:t>Ignore: </a:t>
            </a:r>
            <a:r>
              <a:rPr lang="en-US" sz="1800" dirty="0">
                <a:solidFill>
                  <a:schemeClr val="tx2"/>
                </a:solidFill>
                <a:latin typeface="+mn-lt"/>
              </a:rPr>
              <a:t>Ignore the risk, which is usually a good option only when there is little that can be done or when the possibility and impact of that risk are low in the project.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5498917"/>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Risk Analysis</a:t>
            </a:r>
            <a:endParaRPr lang="en-US" dirty="0"/>
          </a:p>
        </p:txBody>
      </p:sp>
      <p:sp>
        <p:nvSpPr>
          <p:cNvPr id="4" name="Rectangle 1"/>
          <p:cNvSpPr>
            <a:spLocks noGrp="1" noChangeArrowheads="1"/>
          </p:cNvSpPr>
          <p:nvPr>
            <p:ph idx="1"/>
          </p:nvPr>
        </p:nvSpPr>
        <p:spPr bwMode="auto">
          <a:xfrm>
            <a:off x="609600" y="1918990"/>
            <a:ext cx="11220450"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tx2"/>
                </a:solidFill>
                <a:latin typeface="+mn-lt"/>
              </a:rPr>
              <a:t>Let us also discuss some risks which occur usually along with some options for managing them:</a:t>
            </a:r>
          </a:p>
          <a:p>
            <a:pPr marL="171450" indent="-171450">
              <a:buClrTx/>
            </a:pPr>
            <a:endParaRPr lang="en-US" sz="2000" dirty="0">
              <a:solidFill>
                <a:schemeClr val="tx2"/>
              </a:solidFill>
              <a:latin typeface="+mn-lt"/>
            </a:endParaRPr>
          </a:p>
          <a:p>
            <a:pPr marL="171450" indent="-171450">
              <a:buClrTx/>
            </a:pPr>
            <a:r>
              <a:rPr lang="en-US" sz="2000" b="1" dirty="0">
                <a:solidFill>
                  <a:schemeClr val="tx2"/>
                </a:solidFill>
                <a:latin typeface="+mn-lt"/>
              </a:rPr>
              <a:t>Logistics or product quality problems that block tests:</a:t>
            </a:r>
            <a:r>
              <a:rPr lang="en-US" sz="2000" dirty="0">
                <a:solidFill>
                  <a:schemeClr val="tx2"/>
                </a:solidFill>
                <a:latin typeface="+mn-lt"/>
              </a:rPr>
              <a:t> These can be made moderate by careful planning, good defect triage and management, and robust test design.</a:t>
            </a:r>
          </a:p>
          <a:p>
            <a:pPr marL="171450" indent="-171450">
              <a:buClrTx/>
            </a:pPr>
            <a:r>
              <a:rPr lang="en-US" sz="2000" b="1" dirty="0">
                <a:solidFill>
                  <a:schemeClr val="tx2"/>
                </a:solidFill>
                <a:latin typeface="+mn-lt"/>
              </a:rPr>
              <a:t>Test items </a:t>
            </a:r>
            <a:r>
              <a:rPr lang="en-US" sz="2000" b="1" dirty="0" smtClean="0">
                <a:solidFill>
                  <a:schemeClr val="tx2"/>
                </a:solidFill>
                <a:latin typeface="+mn-lt"/>
              </a:rPr>
              <a:t>that </a:t>
            </a:r>
            <a:r>
              <a:rPr lang="en-US" sz="2000" b="1" dirty="0">
                <a:solidFill>
                  <a:schemeClr val="tx2"/>
                </a:solidFill>
                <a:latin typeface="+mn-lt"/>
              </a:rPr>
              <a:t>won’t install in the test environment: </a:t>
            </a:r>
            <a:r>
              <a:rPr lang="en-US" sz="2000" dirty="0">
                <a:solidFill>
                  <a:schemeClr val="tx2"/>
                </a:solidFill>
                <a:latin typeface="+mn-lt"/>
              </a:rPr>
              <a:t>These can be mitigated through smoke (or acceptance) testing prior to starting test phases or as part of a nightly build or continuous integration. </a:t>
            </a:r>
            <a:r>
              <a:rPr lang="en-US" sz="2000" dirty="0">
                <a:solidFill>
                  <a:schemeClr val="tx2"/>
                </a:solidFill>
                <a:latin typeface="+mn-lt"/>
              </a:rPr>
              <a:t>Having a defined uninstall process is a good contingency plan.</a:t>
            </a:r>
          </a:p>
          <a:p>
            <a:pPr marL="171450" indent="-171450">
              <a:buClrTx/>
            </a:pPr>
            <a:r>
              <a:rPr lang="en-US" sz="2000" b="1" dirty="0">
                <a:solidFill>
                  <a:schemeClr val="tx2"/>
                </a:solidFill>
                <a:latin typeface="+mn-lt"/>
              </a:rPr>
              <a:t>Excessive change to the product that invalidates test results or requires updates to test cases, expected results and environments:</a:t>
            </a:r>
            <a:r>
              <a:rPr lang="en-US" sz="2000" dirty="0">
                <a:solidFill>
                  <a:schemeClr val="tx2"/>
                </a:solidFill>
                <a:latin typeface="+mn-lt"/>
              </a:rPr>
              <a:t> These can be mitigated through good change-control processes, robust test design and light weight test documentation. When severe incidents occur, transference of the risk by escalation to management is often in order.</a:t>
            </a:r>
          </a:p>
          <a:p>
            <a:pPr marL="171450" indent="-171450">
              <a:buClrTx/>
            </a:pPr>
            <a:r>
              <a:rPr lang="en-US" sz="2000" b="1" dirty="0">
                <a:solidFill>
                  <a:schemeClr val="tx2"/>
                </a:solidFill>
                <a:latin typeface="+mn-lt"/>
              </a:rPr>
              <a:t>Insufficient or unrealistic test environments that yield misleading results</a:t>
            </a:r>
            <a:r>
              <a:rPr lang="en-US" sz="2000" b="1" dirty="0" smtClean="0">
                <a:solidFill>
                  <a:schemeClr val="tx2"/>
                </a:solidFill>
                <a:latin typeface="+mn-lt"/>
              </a:rPr>
              <a:t>: </a:t>
            </a:r>
            <a:r>
              <a:rPr lang="en-US" sz="2000" dirty="0" smtClean="0">
                <a:solidFill>
                  <a:schemeClr val="tx2"/>
                </a:solidFill>
                <a:latin typeface="+mn-lt"/>
              </a:rPr>
              <a:t>One</a:t>
            </a:r>
            <a:r>
              <a:rPr lang="en-US" sz="2000" b="1" dirty="0" smtClean="0">
                <a:solidFill>
                  <a:schemeClr val="tx2"/>
                </a:solidFill>
                <a:latin typeface="+mn-lt"/>
              </a:rPr>
              <a:t> </a:t>
            </a:r>
            <a:r>
              <a:rPr lang="en-US" sz="2000" dirty="0">
                <a:solidFill>
                  <a:schemeClr val="tx2"/>
                </a:solidFill>
                <a:latin typeface="+mn-lt"/>
              </a:rPr>
              <a:t>option is to transfer the risks to management by explaining the limits on test results obtained in limited environments. </a:t>
            </a:r>
            <a:r>
              <a:rPr lang="en-US" sz="2000" dirty="0">
                <a:solidFill>
                  <a:schemeClr val="tx2"/>
                </a:solidFill>
                <a:latin typeface="+mn-lt"/>
              </a:rPr>
              <a:t>Mitigation – sometimes complete alleviation – can be achieved by outsourcing tests such as performance tests that are particularly sensitive to proper test environments.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8426530"/>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91890" y="2898800"/>
            <a:ext cx="8328338" cy="1614238"/>
          </a:xfrm>
        </p:spPr>
        <p:txBody>
          <a:bodyPr>
            <a:normAutofit fontScale="77500" lnSpcReduction="20000"/>
          </a:bodyPr>
          <a:lstStyle/>
          <a:p>
            <a:pPr marL="109728" indent="0" algn="ctr">
              <a:buNone/>
            </a:pPr>
            <a:r>
              <a:rPr lang="en-US" sz="8000" dirty="0" smtClean="0"/>
              <a:t>METRIC &amp; MEASUREMENT</a:t>
            </a:r>
            <a:endParaRPr lang="en-US" sz="8000" dirty="0"/>
          </a:p>
        </p:txBody>
      </p:sp>
    </p:spTree>
    <p:extLst>
      <p:ext uri="{BB962C8B-B14F-4D97-AF65-F5344CB8AC3E}">
        <p14:creationId xmlns:p14="http://schemas.microsoft.com/office/powerpoint/2010/main" val="271493670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49003" y="2713063"/>
            <a:ext cx="8328338" cy="1614238"/>
          </a:xfrm>
        </p:spPr>
        <p:txBody>
          <a:bodyPr>
            <a:normAutofit/>
          </a:bodyPr>
          <a:lstStyle/>
          <a:p>
            <a:pPr marL="109728" indent="0" algn="ctr">
              <a:buNone/>
            </a:pPr>
            <a:r>
              <a:rPr lang="en-US" sz="8000" dirty="0" smtClean="0"/>
              <a:t>COST OF QUALITY</a:t>
            </a:r>
            <a:endParaRPr lang="en-US" sz="8000" dirty="0"/>
          </a:p>
        </p:txBody>
      </p:sp>
    </p:spTree>
    <p:extLst>
      <p:ext uri="{BB962C8B-B14F-4D97-AF65-F5344CB8AC3E}">
        <p14:creationId xmlns:p14="http://schemas.microsoft.com/office/powerpoint/2010/main" val="7832962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Measurement Scales</a:t>
            </a:r>
          </a:p>
        </p:txBody>
      </p:sp>
      <p:sp>
        <p:nvSpPr>
          <p:cNvPr id="5" name="Content Placeholder 4"/>
          <p:cNvSpPr>
            <a:spLocks noGrp="1"/>
          </p:cNvSpPr>
          <p:nvPr>
            <p:ph idx="1"/>
          </p:nvPr>
        </p:nvSpPr>
        <p:spPr/>
        <p:txBody>
          <a:bodyPr>
            <a:normAutofit/>
          </a:bodyPr>
          <a:lstStyle/>
          <a:p>
            <a:r>
              <a:rPr lang="en-US" sz="3600" dirty="0"/>
              <a:t>Nominal Scale</a:t>
            </a:r>
          </a:p>
          <a:p>
            <a:r>
              <a:rPr lang="en-US" sz="3600" dirty="0"/>
              <a:t>Ordinal Scale</a:t>
            </a:r>
          </a:p>
          <a:p>
            <a:r>
              <a:rPr lang="en-US" sz="3600" dirty="0"/>
              <a:t>Interval Scale</a:t>
            </a:r>
          </a:p>
          <a:p>
            <a:r>
              <a:rPr lang="en-US" sz="3600" dirty="0"/>
              <a:t>Ratio Scale</a:t>
            </a:r>
          </a:p>
          <a:p>
            <a:endParaRPr lang="en-US" sz="3600" dirty="0"/>
          </a:p>
        </p:txBody>
      </p:sp>
    </p:spTree>
    <p:extLst>
      <p:ext uri="{BB962C8B-B14F-4D97-AF65-F5344CB8AC3E}">
        <p14:creationId xmlns:p14="http://schemas.microsoft.com/office/powerpoint/2010/main" val="22051953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Measurement Scales</a:t>
            </a:r>
          </a:p>
        </p:txBody>
      </p:sp>
      <p:sp>
        <p:nvSpPr>
          <p:cNvPr id="5" name="Content Placeholder 4"/>
          <p:cNvSpPr>
            <a:spLocks noGrp="1"/>
          </p:cNvSpPr>
          <p:nvPr>
            <p:ph idx="1"/>
          </p:nvPr>
        </p:nvSpPr>
        <p:spPr/>
        <p:txBody>
          <a:bodyPr>
            <a:normAutofit/>
          </a:bodyPr>
          <a:lstStyle/>
          <a:p>
            <a:r>
              <a:rPr lang="en-US" sz="3600" b="1" dirty="0"/>
              <a:t>Nominal Scale: </a:t>
            </a:r>
            <a:r>
              <a:rPr lang="en-US" sz="3200" i="1" dirty="0">
                <a:hlinkClick r:id="rId2"/>
              </a:rPr>
              <a:t>Nominal</a:t>
            </a:r>
            <a:r>
              <a:rPr lang="en-US" sz="3200" i="1" dirty="0"/>
              <a:t>: nominal is from the Latin </a:t>
            </a:r>
            <a:r>
              <a:rPr lang="en-US" sz="3200" dirty="0" err="1"/>
              <a:t>nomalis</a:t>
            </a:r>
            <a:r>
              <a:rPr lang="en-US" sz="3200" i="1" dirty="0"/>
              <a:t>, which means “pertaining to names”. </a:t>
            </a:r>
          </a:p>
          <a:p>
            <a:r>
              <a:rPr lang="en-US" sz="3200" i="1" u="sng" dirty="0">
                <a:solidFill>
                  <a:srgbClr val="92D050"/>
                </a:solidFill>
              </a:rPr>
              <a:t>It’s another name for a </a:t>
            </a:r>
            <a:r>
              <a:rPr lang="en-US" sz="3200" b="1" i="1" u="sng" dirty="0">
                <a:solidFill>
                  <a:srgbClr val="92D050"/>
                </a:solidFill>
              </a:rPr>
              <a:t>category</a:t>
            </a:r>
            <a:r>
              <a:rPr lang="en-US" sz="3200" i="1" u="sng" dirty="0">
                <a:solidFill>
                  <a:srgbClr val="92D050"/>
                </a:solidFill>
              </a:rPr>
              <a:t>.</a:t>
            </a:r>
          </a:p>
          <a:p>
            <a:pPr fontAlgn="base"/>
            <a:r>
              <a:rPr lang="en-US" sz="3000" b="1" dirty="0"/>
              <a:t>Examples</a:t>
            </a:r>
            <a:r>
              <a:rPr lang="en-US" sz="3000" dirty="0"/>
              <a:t>:</a:t>
            </a:r>
          </a:p>
          <a:p>
            <a:pPr lvl="1" fontAlgn="base"/>
            <a:r>
              <a:rPr lang="en-US" b="1" dirty="0"/>
              <a:t>Gender</a:t>
            </a:r>
            <a:r>
              <a:rPr lang="en-US" dirty="0"/>
              <a:t>: Male, Female, Other.</a:t>
            </a:r>
          </a:p>
          <a:p>
            <a:pPr lvl="1" fontAlgn="base"/>
            <a:r>
              <a:rPr lang="en-US" b="1" dirty="0"/>
              <a:t>Hair Color</a:t>
            </a:r>
            <a:r>
              <a:rPr lang="en-US" dirty="0"/>
              <a:t>: Brown, Black, Blonde, Red, Other.</a:t>
            </a:r>
          </a:p>
          <a:p>
            <a:pPr lvl="1" fontAlgn="base"/>
            <a:r>
              <a:rPr lang="en-US" b="1" dirty="0"/>
              <a:t>Type of living accommodation</a:t>
            </a:r>
            <a:r>
              <a:rPr lang="en-US" dirty="0"/>
              <a:t>: House, Apartment, Trailer, Other.</a:t>
            </a:r>
          </a:p>
          <a:p>
            <a:pPr lvl="1" fontAlgn="base"/>
            <a:r>
              <a:rPr lang="en-US" b="1" dirty="0"/>
              <a:t>Religious preference</a:t>
            </a:r>
            <a:r>
              <a:rPr lang="en-US" dirty="0"/>
              <a:t>: Muslim, Buddhist, Jewish, Christian, Other</a:t>
            </a:r>
          </a:p>
          <a:p>
            <a:pPr lvl="1"/>
            <a:endParaRPr lang="en-US" sz="3400" dirty="0"/>
          </a:p>
          <a:p>
            <a:endParaRPr lang="en-US" sz="3600" dirty="0"/>
          </a:p>
        </p:txBody>
      </p:sp>
      <p:pic>
        <p:nvPicPr>
          <p:cNvPr id="2050" name="Picture 2" descr="Nominal Ordinal Interval Ratio: Examples.">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257" t="9591" r="21532" b="24407"/>
          <a:stretch/>
        </p:blipFill>
        <p:spPr bwMode="auto">
          <a:xfrm>
            <a:off x="9829799" y="3429000"/>
            <a:ext cx="1840832" cy="1722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4355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1000"/>
                                        <p:tgtEl>
                                          <p:spTgt spid="5">
                                            <p:txEl>
                                              <p:pRg st="4" end="4"/>
                                            </p:txEl>
                                          </p:spTgt>
                                        </p:tgtEl>
                                      </p:cBhvr>
                                    </p:animEffect>
                                    <p:anim calcmode="lin" valueType="num">
                                      <p:cBhvr>
                                        <p:cTn id="3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Effect transition="in" filter="fade">
                                      <p:cBhvr>
                                        <p:cTn id="36" dur="1000"/>
                                        <p:tgtEl>
                                          <p:spTgt spid="5">
                                            <p:txEl>
                                              <p:pRg st="5" end="5"/>
                                            </p:txEl>
                                          </p:spTgt>
                                        </p:tgtEl>
                                      </p:cBhvr>
                                    </p:animEffect>
                                    <p:anim calcmode="lin" valueType="num">
                                      <p:cBhvr>
                                        <p:cTn id="37"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Effect transition="in" filter="fade">
                                      <p:cBhvr>
                                        <p:cTn id="41" dur="1000"/>
                                        <p:tgtEl>
                                          <p:spTgt spid="5">
                                            <p:txEl>
                                              <p:pRg st="6" end="6"/>
                                            </p:txEl>
                                          </p:spTgt>
                                        </p:tgtEl>
                                      </p:cBhvr>
                                    </p:animEffect>
                                    <p:anim calcmode="lin" valueType="num">
                                      <p:cBhvr>
                                        <p:cTn id="4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Measurement Scales</a:t>
            </a:r>
          </a:p>
        </p:txBody>
      </p:sp>
      <p:sp>
        <p:nvSpPr>
          <p:cNvPr id="5" name="Content Placeholder 4"/>
          <p:cNvSpPr>
            <a:spLocks noGrp="1"/>
          </p:cNvSpPr>
          <p:nvPr>
            <p:ph idx="1"/>
          </p:nvPr>
        </p:nvSpPr>
        <p:spPr/>
        <p:txBody>
          <a:bodyPr>
            <a:normAutofit fontScale="92500" lnSpcReduction="10000"/>
          </a:bodyPr>
          <a:lstStyle/>
          <a:p>
            <a:r>
              <a:rPr lang="en-US" sz="3600" b="1" dirty="0"/>
              <a:t>Ordinal Scale: </a:t>
            </a:r>
            <a:r>
              <a:rPr lang="en-US" sz="3200" b="1" i="1" dirty="0">
                <a:hlinkClick r:id="rId2"/>
              </a:rPr>
              <a:t>Ordinal</a:t>
            </a:r>
            <a:r>
              <a:rPr lang="en-US" sz="3200" i="1" dirty="0"/>
              <a:t>: means </a:t>
            </a:r>
            <a:r>
              <a:rPr lang="en-US" sz="3200" dirty="0"/>
              <a:t>in order</a:t>
            </a:r>
            <a:r>
              <a:rPr lang="en-US" sz="3200" i="1" dirty="0"/>
              <a:t>. Includes “First,” “second” and “ninety ninth.”</a:t>
            </a:r>
          </a:p>
          <a:p>
            <a:r>
              <a:rPr lang="en-US" sz="3200" i="1" u="sng" dirty="0">
                <a:solidFill>
                  <a:srgbClr val="92D050"/>
                </a:solidFill>
              </a:rPr>
              <a:t>The ordinal scale classifies according to rank.</a:t>
            </a:r>
          </a:p>
          <a:p>
            <a:pPr fontAlgn="base"/>
            <a:r>
              <a:rPr lang="en-US" sz="3200" b="1" dirty="0"/>
              <a:t>Examples</a:t>
            </a:r>
            <a:r>
              <a:rPr lang="en-US" sz="3200" dirty="0"/>
              <a:t>:</a:t>
            </a:r>
          </a:p>
          <a:p>
            <a:pPr lvl="1" fontAlgn="base"/>
            <a:r>
              <a:rPr lang="en-US" b="1" dirty="0"/>
              <a:t>High school class ranking</a:t>
            </a:r>
            <a:r>
              <a:rPr lang="en-US" dirty="0"/>
              <a:t>: 1st, 9th, 87th…</a:t>
            </a:r>
          </a:p>
          <a:p>
            <a:pPr lvl="1" fontAlgn="base"/>
            <a:r>
              <a:rPr lang="en-US" b="1" dirty="0"/>
              <a:t>Socioeconomic status</a:t>
            </a:r>
            <a:r>
              <a:rPr lang="en-US" dirty="0"/>
              <a:t>: poor, middle class, rich.</a:t>
            </a:r>
          </a:p>
          <a:p>
            <a:pPr lvl="1" fontAlgn="base"/>
            <a:r>
              <a:rPr lang="en-US" dirty="0"/>
              <a:t>The </a:t>
            </a:r>
            <a:r>
              <a:rPr lang="en-US" b="1" dirty="0" err="1">
                <a:hlinkClick r:id="rId3"/>
              </a:rPr>
              <a:t>Likert</a:t>
            </a:r>
            <a:r>
              <a:rPr lang="en-US" b="1" dirty="0">
                <a:hlinkClick r:id="rId3"/>
              </a:rPr>
              <a:t> Scale</a:t>
            </a:r>
            <a:r>
              <a:rPr lang="en-US" dirty="0"/>
              <a:t>: strongly disagree, disagree, neutral, agree, strongly agree.</a:t>
            </a:r>
          </a:p>
          <a:p>
            <a:pPr lvl="1" fontAlgn="base"/>
            <a:r>
              <a:rPr lang="en-US" b="1" dirty="0"/>
              <a:t>Level of Agreement</a:t>
            </a:r>
            <a:r>
              <a:rPr lang="en-US" dirty="0"/>
              <a:t>: yes, maybe, no.</a:t>
            </a:r>
          </a:p>
          <a:p>
            <a:pPr lvl="1" fontAlgn="base"/>
            <a:r>
              <a:rPr lang="en-US" b="1" dirty="0"/>
              <a:t>Time of Day:</a:t>
            </a:r>
            <a:r>
              <a:rPr lang="en-US" dirty="0"/>
              <a:t> dawn, morning, noon, afternoon, evening, night.</a:t>
            </a:r>
          </a:p>
          <a:p>
            <a:pPr lvl="1" fontAlgn="base"/>
            <a:r>
              <a:rPr lang="en-US" b="1" dirty="0"/>
              <a:t>Political Orientation:</a:t>
            </a:r>
            <a:r>
              <a:rPr lang="en-US" dirty="0"/>
              <a:t> left, center, right.</a:t>
            </a:r>
          </a:p>
          <a:p>
            <a:pPr lvl="1"/>
            <a:endParaRPr lang="en-US" sz="3400" dirty="0"/>
          </a:p>
          <a:p>
            <a:endParaRPr lang="en-US" sz="3600" dirty="0"/>
          </a:p>
        </p:txBody>
      </p:sp>
      <p:pic>
        <p:nvPicPr>
          <p:cNvPr id="3074" name="Picture 2" descr="ordinal sca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8410" y="2821145"/>
            <a:ext cx="285750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9134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1000"/>
                                        <p:tgtEl>
                                          <p:spTgt spid="5">
                                            <p:txEl>
                                              <p:pRg st="4" end="4"/>
                                            </p:txEl>
                                          </p:spTgt>
                                        </p:tgtEl>
                                      </p:cBhvr>
                                    </p:animEffect>
                                    <p:anim calcmode="lin" valueType="num">
                                      <p:cBhvr>
                                        <p:cTn id="3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Effect transition="in" filter="fade">
                                      <p:cBhvr>
                                        <p:cTn id="36" dur="1000"/>
                                        <p:tgtEl>
                                          <p:spTgt spid="5">
                                            <p:txEl>
                                              <p:pRg st="5" end="5"/>
                                            </p:txEl>
                                          </p:spTgt>
                                        </p:tgtEl>
                                      </p:cBhvr>
                                    </p:animEffect>
                                    <p:anim calcmode="lin" valueType="num">
                                      <p:cBhvr>
                                        <p:cTn id="37"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Effect transition="in" filter="fade">
                                      <p:cBhvr>
                                        <p:cTn id="41" dur="1000"/>
                                        <p:tgtEl>
                                          <p:spTgt spid="5">
                                            <p:txEl>
                                              <p:pRg st="6" end="6"/>
                                            </p:txEl>
                                          </p:spTgt>
                                        </p:tgtEl>
                                      </p:cBhvr>
                                    </p:animEffect>
                                    <p:anim calcmode="lin" valueType="num">
                                      <p:cBhvr>
                                        <p:cTn id="4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5">
                                            <p:txEl>
                                              <p:pRg st="7" end="7"/>
                                            </p:txEl>
                                          </p:spTgt>
                                        </p:tgtEl>
                                        <p:attrNameLst>
                                          <p:attrName>style.visibility</p:attrName>
                                        </p:attrNameLst>
                                      </p:cBhvr>
                                      <p:to>
                                        <p:strVal val="visible"/>
                                      </p:to>
                                    </p:set>
                                    <p:animEffect transition="in" filter="fade">
                                      <p:cBhvr>
                                        <p:cTn id="46" dur="1000"/>
                                        <p:tgtEl>
                                          <p:spTgt spid="5">
                                            <p:txEl>
                                              <p:pRg st="7" end="7"/>
                                            </p:txEl>
                                          </p:spTgt>
                                        </p:tgtEl>
                                      </p:cBhvr>
                                    </p:animEffect>
                                    <p:anim calcmode="lin" valueType="num">
                                      <p:cBhvr>
                                        <p:cTn id="4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animEffect transition="in" filter="fade">
                                      <p:cBhvr>
                                        <p:cTn id="51" dur="1000"/>
                                        <p:tgtEl>
                                          <p:spTgt spid="5">
                                            <p:txEl>
                                              <p:pRg st="8" end="8"/>
                                            </p:txEl>
                                          </p:spTgt>
                                        </p:tgtEl>
                                      </p:cBhvr>
                                    </p:animEffect>
                                    <p:anim calcmode="lin" valueType="num">
                                      <p:cBhvr>
                                        <p:cTn id="52"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Measurement Scales</a:t>
            </a:r>
          </a:p>
        </p:txBody>
      </p:sp>
      <p:sp>
        <p:nvSpPr>
          <p:cNvPr id="5" name="Content Placeholder 4"/>
          <p:cNvSpPr>
            <a:spLocks noGrp="1"/>
          </p:cNvSpPr>
          <p:nvPr>
            <p:ph idx="1"/>
          </p:nvPr>
        </p:nvSpPr>
        <p:spPr/>
        <p:txBody>
          <a:bodyPr>
            <a:normAutofit fontScale="92500" lnSpcReduction="20000"/>
          </a:bodyPr>
          <a:lstStyle/>
          <a:p>
            <a:r>
              <a:rPr lang="en-US" sz="3600" b="1" dirty="0"/>
              <a:t>Interval Scale: </a:t>
            </a:r>
            <a:r>
              <a:rPr lang="en-US" sz="3200" b="1" i="1" dirty="0">
                <a:hlinkClick r:id="rId2"/>
              </a:rPr>
              <a:t>interval</a:t>
            </a:r>
            <a:r>
              <a:rPr lang="en-US" sz="3200" i="1" dirty="0"/>
              <a:t>: has values of equal intervals that mean something. For example, a thermometer might have intervals of ten degrees.</a:t>
            </a:r>
          </a:p>
          <a:p>
            <a:pPr fontAlgn="base"/>
            <a:endParaRPr lang="en-US" sz="3200" b="1" dirty="0"/>
          </a:p>
          <a:p>
            <a:pPr fontAlgn="base"/>
            <a:r>
              <a:rPr lang="en-US" sz="3200" b="1" dirty="0"/>
              <a:t>Examples</a:t>
            </a:r>
            <a:r>
              <a:rPr lang="en-US" sz="3200" dirty="0"/>
              <a:t>:</a:t>
            </a:r>
          </a:p>
          <a:p>
            <a:pPr lvl="1" fontAlgn="base"/>
            <a:r>
              <a:rPr lang="en-US" sz="3000" dirty="0"/>
              <a:t>Celsius Temperature.</a:t>
            </a:r>
          </a:p>
          <a:p>
            <a:pPr lvl="1" fontAlgn="base"/>
            <a:r>
              <a:rPr lang="en-US" sz="3000" dirty="0"/>
              <a:t>Fahrenheit Temperature.</a:t>
            </a:r>
          </a:p>
          <a:p>
            <a:pPr lvl="1" fontAlgn="base"/>
            <a:r>
              <a:rPr lang="en-US" sz="3000" dirty="0"/>
              <a:t>IQ (intelligence scale).</a:t>
            </a:r>
          </a:p>
          <a:p>
            <a:pPr lvl="1" fontAlgn="base"/>
            <a:r>
              <a:rPr lang="en-US" sz="3000" dirty="0"/>
              <a:t>SAT scores.</a:t>
            </a:r>
          </a:p>
          <a:p>
            <a:pPr lvl="1" fontAlgn="base"/>
            <a:r>
              <a:rPr lang="en-US" sz="3000" dirty="0"/>
              <a:t>Time on a clock with hands.</a:t>
            </a:r>
            <a:endParaRPr lang="en-US" sz="3600" dirty="0"/>
          </a:p>
        </p:txBody>
      </p:sp>
      <p:pic>
        <p:nvPicPr>
          <p:cNvPr id="4098" name="Picture 2" descr="interval sca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4092" y="3579960"/>
            <a:ext cx="1290990" cy="265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1695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1000"/>
                                        <p:tgtEl>
                                          <p:spTgt spid="5">
                                            <p:txEl>
                                              <p:pRg st="3" end="3"/>
                                            </p:txEl>
                                          </p:spTgt>
                                        </p:tgtEl>
                                      </p:cBhvr>
                                    </p:animEffect>
                                    <p:anim calcmode="lin" valueType="num">
                                      <p:cBhvr>
                                        <p:cTn id="2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1000"/>
                                        <p:tgtEl>
                                          <p:spTgt spid="5">
                                            <p:txEl>
                                              <p:pRg st="4" end="4"/>
                                            </p:txEl>
                                          </p:spTgt>
                                        </p:tgtEl>
                                      </p:cBhvr>
                                    </p:animEffect>
                                    <p:anim calcmode="lin" valueType="num">
                                      <p:cBhvr>
                                        <p:cTn id="2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1000"/>
                                        <p:tgtEl>
                                          <p:spTgt spid="5">
                                            <p:txEl>
                                              <p:pRg st="5" end="5"/>
                                            </p:txEl>
                                          </p:spTgt>
                                        </p:tgtEl>
                                      </p:cBhvr>
                                    </p:animEffect>
                                    <p:anim calcmode="lin" valueType="num">
                                      <p:cBhvr>
                                        <p:cTn id="3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fade">
                                      <p:cBhvr>
                                        <p:cTn id="34" dur="1000"/>
                                        <p:tgtEl>
                                          <p:spTgt spid="5">
                                            <p:txEl>
                                              <p:pRg st="6" end="6"/>
                                            </p:txEl>
                                          </p:spTgt>
                                        </p:tgtEl>
                                      </p:cBhvr>
                                    </p:animEffect>
                                    <p:anim calcmode="lin" valueType="num">
                                      <p:cBhvr>
                                        <p:cTn id="3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Effect transition="in" filter="fade">
                                      <p:cBhvr>
                                        <p:cTn id="39" dur="1000"/>
                                        <p:tgtEl>
                                          <p:spTgt spid="5">
                                            <p:txEl>
                                              <p:pRg st="7" end="7"/>
                                            </p:txEl>
                                          </p:spTgt>
                                        </p:tgtEl>
                                      </p:cBhvr>
                                    </p:animEffect>
                                    <p:anim calcmode="lin" valueType="num">
                                      <p:cBhvr>
                                        <p:cTn id="40"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Measurement Scales</a:t>
            </a:r>
          </a:p>
        </p:txBody>
      </p:sp>
      <p:sp>
        <p:nvSpPr>
          <p:cNvPr id="5" name="Content Placeholder 4"/>
          <p:cNvSpPr>
            <a:spLocks noGrp="1"/>
          </p:cNvSpPr>
          <p:nvPr>
            <p:ph idx="1"/>
          </p:nvPr>
        </p:nvSpPr>
        <p:spPr/>
        <p:txBody>
          <a:bodyPr>
            <a:normAutofit fontScale="77500" lnSpcReduction="20000"/>
          </a:bodyPr>
          <a:lstStyle/>
          <a:p>
            <a:r>
              <a:rPr lang="en-US" sz="3600" b="1" dirty="0"/>
              <a:t>Ratio Scale: </a:t>
            </a:r>
            <a:r>
              <a:rPr lang="en-US" sz="3200" i="1" dirty="0"/>
              <a:t>exactly the same as the interval scale except that the zero on the scale means: </a:t>
            </a:r>
            <a:r>
              <a:rPr lang="en-US" sz="3200" dirty="0"/>
              <a:t>does not exist</a:t>
            </a:r>
            <a:r>
              <a:rPr lang="en-US" sz="3200" i="1" dirty="0"/>
              <a:t>. </a:t>
            </a:r>
          </a:p>
          <a:p>
            <a:r>
              <a:rPr lang="en-US" sz="3200" i="1" dirty="0"/>
              <a:t>For example, a weight of zero doesn’t exist; an age of zero doesn’t exist. On the other hand, temperature is not a ratio scale, because zero exists (i.e. zero on the Celsius scale is just the freezing point; it doesn’t mean that water ceases to exist).</a:t>
            </a:r>
          </a:p>
          <a:p>
            <a:pPr fontAlgn="base"/>
            <a:endParaRPr lang="en-US" sz="3200" b="1" dirty="0"/>
          </a:p>
          <a:p>
            <a:pPr fontAlgn="base"/>
            <a:r>
              <a:rPr lang="en-US" b="1" dirty="0"/>
              <a:t>Examples</a:t>
            </a:r>
            <a:r>
              <a:rPr lang="en-US" dirty="0"/>
              <a:t>:</a:t>
            </a:r>
          </a:p>
          <a:p>
            <a:pPr lvl="1" fontAlgn="base"/>
            <a:r>
              <a:rPr lang="en-US" dirty="0"/>
              <a:t>Age.*</a:t>
            </a:r>
          </a:p>
          <a:p>
            <a:pPr lvl="1" fontAlgn="base"/>
            <a:r>
              <a:rPr lang="en-US" dirty="0"/>
              <a:t>Weight.</a:t>
            </a:r>
          </a:p>
          <a:p>
            <a:pPr lvl="1" fontAlgn="base"/>
            <a:r>
              <a:rPr lang="en-US" dirty="0"/>
              <a:t>Height.</a:t>
            </a:r>
          </a:p>
          <a:p>
            <a:pPr lvl="1" fontAlgn="base"/>
            <a:r>
              <a:rPr lang="en-US" dirty="0"/>
              <a:t>Sales Figures.</a:t>
            </a:r>
          </a:p>
          <a:p>
            <a:pPr lvl="1" fontAlgn="base"/>
            <a:r>
              <a:rPr lang="en-US" dirty="0"/>
              <a:t>Ruler measurements.</a:t>
            </a:r>
          </a:p>
          <a:p>
            <a:pPr lvl="1" fontAlgn="base"/>
            <a:r>
              <a:rPr lang="en-US" dirty="0"/>
              <a:t>Years of education.</a:t>
            </a:r>
          </a:p>
        </p:txBody>
      </p:sp>
      <p:pic>
        <p:nvPicPr>
          <p:cNvPr id="5122" name="Picture 2" descr="ratio sca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6122" y="3990305"/>
            <a:ext cx="219075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6892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1000"/>
                                        <p:tgtEl>
                                          <p:spTgt spid="5">
                                            <p:txEl>
                                              <p:pRg st="4" end="4"/>
                                            </p:txEl>
                                          </p:spTgt>
                                        </p:tgtEl>
                                      </p:cBhvr>
                                    </p:animEffect>
                                    <p:anim calcmode="lin" valueType="num">
                                      <p:cBhvr>
                                        <p:cTn id="27"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fade">
                                      <p:cBhvr>
                                        <p:cTn id="31" dur="1000"/>
                                        <p:tgtEl>
                                          <p:spTgt spid="5">
                                            <p:txEl>
                                              <p:pRg st="5" end="5"/>
                                            </p:txEl>
                                          </p:spTgt>
                                        </p:tgtEl>
                                      </p:cBhvr>
                                    </p:animEffect>
                                    <p:anim calcmode="lin" valueType="num">
                                      <p:cBhvr>
                                        <p:cTn id="32"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Effect transition="in" filter="fade">
                                      <p:cBhvr>
                                        <p:cTn id="36" dur="1000"/>
                                        <p:tgtEl>
                                          <p:spTgt spid="5">
                                            <p:txEl>
                                              <p:pRg st="6" end="6"/>
                                            </p:txEl>
                                          </p:spTgt>
                                        </p:tgtEl>
                                      </p:cBhvr>
                                    </p:animEffect>
                                    <p:anim calcmode="lin" valueType="num">
                                      <p:cBhvr>
                                        <p:cTn id="37"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Effect transition="in" filter="fade">
                                      <p:cBhvr>
                                        <p:cTn id="41" dur="1000"/>
                                        <p:tgtEl>
                                          <p:spTgt spid="5">
                                            <p:txEl>
                                              <p:pRg st="7" end="7"/>
                                            </p:txEl>
                                          </p:spTgt>
                                        </p:tgtEl>
                                      </p:cBhvr>
                                    </p:animEffect>
                                    <p:anim calcmode="lin" valueType="num">
                                      <p:cBhvr>
                                        <p:cTn id="42"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5">
                                            <p:txEl>
                                              <p:pRg st="8" end="8"/>
                                            </p:txEl>
                                          </p:spTgt>
                                        </p:tgtEl>
                                        <p:attrNameLst>
                                          <p:attrName>style.visibility</p:attrName>
                                        </p:attrNameLst>
                                      </p:cBhvr>
                                      <p:to>
                                        <p:strVal val="visible"/>
                                      </p:to>
                                    </p:set>
                                    <p:animEffect transition="in" filter="fade">
                                      <p:cBhvr>
                                        <p:cTn id="46" dur="1000"/>
                                        <p:tgtEl>
                                          <p:spTgt spid="5">
                                            <p:txEl>
                                              <p:pRg st="8" end="8"/>
                                            </p:txEl>
                                          </p:spTgt>
                                        </p:tgtEl>
                                      </p:cBhvr>
                                    </p:animEffect>
                                    <p:anim calcmode="lin" valueType="num">
                                      <p:cBhvr>
                                        <p:cTn id="47"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8" end="8"/>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animEffect transition="in" filter="fade">
                                      <p:cBhvr>
                                        <p:cTn id="51" dur="1000"/>
                                        <p:tgtEl>
                                          <p:spTgt spid="5">
                                            <p:txEl>
                                              <p:pRg st="9" end="9"/>
                                            </p:txEl>
                                          </p:spTgt>
                                        </p:tgtEl>
                                      </p:cBhvr>
                                    </p:animEffect>
                                    <p:anim calcmode="lin" valueType="num">
                                      <p:cBhvr>
                                        <p:cTn id="52"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GQM Metric</a:t>
            </a:r>
          </a:p>
        </p:txBody>
      </p:sp>
      <p:pic>
        <p:nvPicPr>
          <p:cNvPr id="8194" name="Picture 2" descr="Image result for GQM"/>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644316" y="2394201"/>
            <a:ext cx="9232232" cy="3767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5498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1000"/>
                                        <p:tgtEl>
                                          <p:spTgt spid="8194"/>
                                        </p:tgtEl>
                                      </p:cBhvr>
                                    </p:animEffect>
                                    <p:anim calcmode="lin" valueType="num">
                                      <p:cBhvr>
                                        <p:cTn id="8" dur="1000" fill="hold"/>
                                        <p:tgtEl>
                                          <p:spTgt spid="8194"/>
                                        </p:tgtEl>
                                        <p:attrNameLst>
                                          <p:attrName>ppt_x</p:attrName>
                                        </p:attrNameLst>
                                      </p:cBhvr>
                                      <p:tavLst>
                                        <p:tav tm="0">
                                          <p:val>
                                            <p:strVal val="#ppt_x"/>
                                          </p:val>
                                        </p:tav>
                                        <p:tav tm="100000">
                                          <p:val>
                                            <p:strVal val="#ppt_x"/>
                                          </p:val>
                                        </p:tav>
                                      </p:tavLst>
                                    </p:anim>
                                    <p:anim calcmode="lin" valueType="num">
                                      <p:cBhvr>
                                        <p:cTn id="9"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ctr">
              <a:buFontTx/>
              <a:buNone/>
            </a:pPr>
            <a:r>
              <a:rPr lang="en-US" b="1" dirty="0">
                <a:latin typeface="Verdana" panose="020B0604030504040204" pitchFamily="34" charset="0"/>
              </a:rPr>
              <a:t>"As much as 95% of quality related problems in the factory can be solved with seven fundamental quantitative tools." </a:t>
            </a:r>
          </a:p>
          <a:p>
            <a:pPr algn="ctr">
              <a:buFontTx/>
              <a:buNone/>
            </a:pPr>
            <a:r>
              <a:rPr lang="en-US" sz="3600" b="1" dirty="0">
                <a:latin typeface="Verdana" panose="020B0604030504040204" pitchFamily="34" charset="0"/>
              </a:rPr>
              <a:t> </a:t>
            </a:r>
            <a:endParaRPr lang="en-US" dirty="0"/>
          </a:p>
          <a:p>
            <a:r>
              <a:rPr lang="en-US" dirty="0"/>
              <a:t>Histogram</a:t>
            </a:r>
          </a:p>
          <a:p>
            <a:r>
              <a:rPr lang="en-US" dirty="0"/>
              <a:t>Pareto Diagram</a:t>
            </a:r>
          </a:p>
          <a:p>
            <a:r>
              <a:rPr lang="en-US" dirty="0"/>
              <a:t>Cause and Effect Diagram</a:t>
            </a:r>
          </a:p>
          <a:p>
            <a:r>
              <a:rPr lang="en-US" dirty="0"/>
              <a:t>Check Sheet (Checklist)</a:t>
            </a:r>
          </a:p>
          <a:p>
            <a:r>
              <a:rPr lang="en-US" dirty="0"/>
              <a:t>Control Chart</a:t>
            </a:r>
          </a:p>
          <a:p>
            <a:r>
              <a:rPr lang="en-US" dirty="0"/>
              <a:t>Scatter Diagram</a:t>
            </a:r>
          </a:p>
          <a:p>
            <a:r>
              <a:rPr lang="en-US" dirty="0"/>
              <a:t>Stratification</a:t>
            </a:r>
          </a:p>
          <a:p>
            <a:pPr marL="978408" lvl="3" indent="0">
              <a:buNone/>
            </a:pPr>
            <a:r>
              <a:rPr lang="en-US" dirty="0"/>
              <a:t>								* Ishikawa, 1991</a:t>
            </a:r>
          </a:p>
        </p:txBody>
      </p:sp>
      <p:sp>
        <p:nvSpPr>
          <p:cNvPr id="3" name="Title 2"/>
          <p:cNvSpPr>
            <a:spLocks noGrp="1"/>
          </p:cNvSpPr>
          <p:nvPr>
            <p:ph type="title"/>
          </p:nvPr>
        </p:nvSpPr>
        <p:spPr/>
        <p:txBody>
          <a:bodyPr/>
          <a:lstStyle/>
          <a:p>
            <a:r>
              <a:rPr lang="en-US" dirty="0"/>
              <a:t>Seven Quality Analysis Tools* </a:t>
            </a:r>
          </a:p>
        </p:txBody>
      </p:sp>
    </p:spTree>
    <p:extLst>
      <p:ext uri="{BB962C8B-B14F-4D97-AF65-F5344CB8AC3E}">
        <p14:creationId xmlns:p14="http://schemas.microsoft.com/office/powerpoint/2010/main" val="15468397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fade">
                                      <p:cBhvr>
                                        <p:cTn id="56" dur="1000"/>
                                        <p:tgtEl>
                                          <p:spTgt spid="2">
                                            <p:txEl>
                                              <p:pRg st="7" end="7"/>
                                            </p:txEl>
                                          </p:spTgt>
                                        </p:tgtEl>
                                      </p:cBhvr>
                                    </p:animEffect>
                                    <p:anim calcmode="lin" valueType="num">
                                      <p:cBhvr>
                                        <p:cTn id="5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8" end="8"/>
                                            </p:txEl>
                                          </p:spTgt>
                                        </p:tgtEl>
                                        <p:attrNameLst>
                                          <p:attrName>style.visibility</p:attrName>
                                        </p:attrNameLst>
                                      </p:cBhvr>
                                      <p:to>
                                        <p:strVal val="visible"/>
                                      </p:to>
                                    </p:set>
                                    <p:animEffect transition="in" filter="fade">
                                      <p:cBhvr>
                                        <p:cTn id="63" dur="1000"/>
                                        <p:tgtEl>
                                          <p:spTgt spid="2">
                                            <p:txEl>
                                              <p:pRg st="8" end="8"/>
                                            </p:txEl>
                                          </p:spTgt>
                                        </p:tgtEl>
                                      </p:cBhvr>
                                    </p:animEffect>
                                    <p:anim calcmode="lin" valueType="num">
                                      <p:cBhvr>
                                        <p:cTn id="64"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8" end="8"/>
                                            </p:tx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
                                            <p:txEl>
                                              <p:pRg st="9" end="9"/>
                                            </p:txEl>
                                          </p:spTgt>
                                        </p:tgtEl>
                                        <p:attrNameLst>
                                          <p:attrName>style.visibility</p:attrName>
                                        </p:attrNameLst>
                                      </p:cBhvr>
                                      <p:to>
                                        <p:strVal val="visible"/>
                                      </p:to>
                                    </p:set>
                                    <p:animEffect transition="in" filter="fade">
                                      <p:cBhvr>
                                        <p:cTn id="68" dur="1000"/>
                                        <p:tgtEl>
                                          <p:spTgt spid="2">
                                            <p:txEl>
                                              <p:pRg st="9" end="9"/>
                                            </p:txEl>
                                          </p:spTgt>
                                        </p:tgtEl>
                                      </p:cBhvr>
                                    </p:animEffect>
                                    <p:anim calcmode="lin" valueType="num">
                                      <p:cBhvr>
                                        <p:cTn id="69"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0"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Histogram</a:t>
            </a:r>
          </a:p>
        </p:txBody>
      </p:sp>
      <p:sp>
        <p:nvSpPr>
          <p:cNvPr id="5" name="Rectangle 4"/>
          <p:cNvSpPr/>
          <p:nvPr/>
        </p:nvSpPr>
        <p:spPr>
          <a:xfrm>
            <a:off x="609600" y="2428740"/>
            <a:ext cx="6048777" cy="3108543"/>
          </a:xfrm>
          <a:prstGeom prst="rect">
            <a:avLst/>
          </a:prstGeom>
        </p:spPr>
        <p:txBody>
          <a:bodyPr wrap="square">
            <a:spAutoFit/>
          </a:bodyPr>
          <a:lstStyle/>
          <a:p>
            <a:pPr marL="457200" indent="-457200">
              <a:buFont typeface="Arial" panose="020B0604020202020204" pitchFamily="34" charset="0"/>
              <a:buChar char="•"/>
            </a:pPr>
            <a:r>
              <a:rPr lang="en-US" sz="2800" dirty="0"/>
              <a:t>A frequency distribution shows how often each different value in a set of data occurs.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 histogram is the most commonly used graph to show frequency distributions. </a:t>
            </a:r>
            <a:endParaRPr lang="en-US" sz="2800" dirty="0">
              <a:solidFill>
                <a:schemeClr val="tx2"/>
              </a:solidFill>
            </a:endParaRPr>
          </a:p>
        </p:txBody>
      </p:sp>
      <p:pic>
        <p:nvPicPr>
          <p:cNvPr id="10" name="Picture 9"/>
          <p:cNvPicPr>
            <a:picLocks noChangeAspect="1"/>
          </p:cNvPicPr>
          <p:nvPr/>
        </p:nvPicPr>
        <p:blipFill>
          <a:blip r:embed="rId2"/>
          <a:stretch>
            <a:fillRect/>
          </a:stretch>
        </p:blipFill>
        <p:spPr>
          <a:xfrm>
            <a:off x="7469747" y="2209800"/>
            <a:ext cx="4319915" cy="2663406"/>
          </a:xfrm>
          <a:prstGeom prst="rect">
            <a:avLst/>
          </a:prstGeom>
        </p:spPr>
      </p:pic>
    </p:spTree>
    <p:extLst>
      <p:ext uri="{BB962C8B-B14F-4D97-AF65-F5344CB8AC3E}">
        <p14:creationId xmlns:p14="http://schemas.microsoft.com/office/powerpoint/2010/main" val="37999795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Histogram</a:t>
            </a:r>
          </a:p>
        </p:txBody>
      </p:sp>
      <p:sp>
        <p:nvSpPr>
          <p:cNvPr id="5" name="Rectangle 4"/>
          <p:cNvSpPr/>
          <p:nvPr/>
        </p:nvSpPr>
        <p:spPr>
          <a:xfrm>
            <a:off x="609600" y="2209800"/>
            <a:ext cx="10788203" cy="3108543"/>
          </a:xfrm>
          <a:prstGeom prst="rect">
            <a:avLst/>
          </a:prstGeom>
        </p:spPr>
        <p:txBody>
          <a:bodyPr wrap="square">
            <a:spAutoFit/>
          </a:bodyPr>
          <a:lstStyle/>
          <a:p>
            <a:r>
              <a:rPr lang="en-US" sz="2800" b="1" dirty="0"/>
              <a:t>When to Use a Histogram</a:t>
            </a:r>
          </a:p>
          <a:p>
            <a:pPr marL="457200" indent="-457200">
              <a:buFont typeface="Arial" panose="020B0604020202020204" pitchFamily="34" charset="0"/>
              <a:buChar char="•"/>
            </a:pPr>
            <a:r>
              <a:rPr lang="en-US" sz="2800" dirty="0"/>
              <a:t>When the data are numerical.</a:t>
            </a:r>
          </a:p>
          <a:p>
            <a:pPr marL="457200" indent="-457200">
              <a:buFont typeface="Arial" panose="020B0604020202020204" pitchFamily="34" charset="0"/>
              <a:buChar char="•"/>
            </a:pPr>
            <a:r>
              <a:rPr lang="en-US" sz="2800" dirty="0"/>
              <a:t>When you want to see the shape of the data’s distribution.</a:t>
            </a:r>
          </a:p>
          <a:p>
            <a:pPr marL="457200" indent="-457200">
              <a:buFont typeface="Arial" panose="020B0604020202020204" pitchFamily="34" charset="0"/>
              <a:buChar char="•"/>
            </a:pPr>
            <a:r>
              <a:rPr lang="en-US" sz="2800" dirty="0"/>
              <a:t>When analyzing whether a process can meet the customer’s requirements.</a:t>
            </a:r>
          </a:p>
          <a:p>
            <a:pPr marL="457200" indent="-457200">
              <a:buFont typeface="Arial" panose="020B0604020202020204" pitchFamily="34" charset="0"/>
              <a:buChar char="•"/>
            </a:pPr>
            <a:r>
              <a:rPr lang="en-US" sz="2800" dirty="0" smtClean="0"/>
              <a:t>When </a:t>
            </a:r>
            <a:r>
              <a:rPr lang="en-US" sz="2800" dirty="0"/>
              <a:t>determining whether the outputs of two or more processes are different.</a:t>
            </a:r>
          </a:p>
        </p:txBody>
      </p:sp>
    </p:spTree>
    <p:extLst>
      <p:ext uri="{BB962C8B-B14F-4D97-AF65-F5344CB8AC3E}">
        <p14:creationId xmlns:p14="http://schemas.microsoft.com/office/powerpoint/2010/main" val="40743713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Check Sheet (Checklist)</a:t>
            </a:r>
          </a:p>
        </p:txBody>
      </p:sp>
      <p:sp>
        <p:nvSpPr>
          <p:cNvPr id="5" name="Rectangle 4"/>
          <p:cNvSpPr/>
          <p:nvPr/>
        </p:nvSpPr>
        <p:spPr>
          <a:xfrm>
            <a:off x="609600" y="2428740"/>
            <a:ext cx="6499538" cy="3539430"/>
          </a:xfrm>
          <a:prstGeom prst="rect">
            <a:avLst/>
          </a:prstGeom>
        </p:spPr>
        <p:txBody>
          <a:bodyPr wrap="square">
            <a:spAutoFit/>
          </a:bodyPr>
          <a:lstStyle/>
          <a:p>
            <a:pPr marL="457200" indent="-457200">
              <a:buFont typeface="Arial" panose="020B0604020202020204" pitchFamily="34" charset="0"/>
              <a:buChar char="•"/>
            </a:pPr>
            <a:r>
              <a:rPr lang="en-US" sz="2800" dirty="0">
                <a:solidFill>
                  <a:schemeClr val="tx2"/>
                </a:solidFill>
              </a:rPr>
              <a:t>Also called: defect concentration diagram</a:t>
            </a:r>
          </a:p>
          <a:p>
            <a:pPr marL="457200" indent="-457200">
              <a:buFont typeface="Arial" panose="020B0604020202020204" pitchFamily="34" charset="0"/>
              <a:buChar char="•"/>
            </a:pPr>
            <a:endParaRPr lang="en-US" sz="2800" dirty="0">
              <a:solidFill>
                <a:schemeClr val="tx2"/>
              </a:solidFill>
            </a:endParaRPr>
          </a:p>
          <a:p>
            <a:pPr marL="457200" indent="-457200">
              <a:buFont typeface="Arial" panose="020B0604020202020204" pitchFamily="34" charset="0"/>
              <a:buChar char="•"/>
            </a:pPr>
            <a:r>
              <a:rPr lang="en-US" sz="2800" dirty="0">
                <a:solidFill>
                  <a:schemeClr val="tx2"/>
                </a:solidFill>
              </a:rPr>
              <a:t>A check sheet is a structured, prepared form for collecting and analyzing data. </a:t>
            </a:r>
          </a:p>
          <a:p>
            <a:pPr marL="457200" indent="-457200">
              <a:buFont typeface="Arial" panose="020B0604020202020204" pitchFamily="34" charset="0"/>
              <a:buChar char="•"/>
            </a:pPr>
            <a:endParaRPr lang="en-US" sz="2800" dirty="0">
              <a:solidFill>
                <a:schemeClr val="tx2"/>
              </a:solidFill>
            </a:endParaRPr>
          </a:p>
          <a:p>
            <a:pPr marL="457200" indent="-457200">
              <a:buFont typeface="Arial" panose="020B0604020202020204" pitchFamily="34" charset="0"/>
              <a:buChar char="•"/>
            </a:pPr>
            <a:r>
              <a:rPr lang="en-US" sz="2800" dirty="0">
                <a:solidFill>
                  <a:schemeClr val="tx2"/>
                </a:solidFill>
              </a:rPr>
              <a:t>Generic tool that can be adapted for a wide variety of purposes.</a:t>
            </a:r>
          </a:p>
        </p:txBody>
      </p:sp>
      <p:pic>
        <p:nvPicPr>
          <p:cNvPr id="8" name="Content Placeholder 3"/>
          <p:cNvPicPr>
            <a:picLocks noGrp="1" noChangeAspect="1"/>
          </p:cNvPicPr>
          <p:nvPr>
            <p:ph idx="1"/>
          </p:nvPr>
        </p:nvPicPr>
        <p:blipFill>
          <a:blip r:embed="rId2"/>
          <a:stretch>
            <a:fillRect/>
          </a:stretch>
        </p:blipFill>
        <p:spPr>
          <a:xfrm>
            <a:off x="7524347" y="2524145"/>
            <a:ext cx="4483731" cy="3444025"/>
          </a:xfrm>
          <a:prstGeom prst="rect">
            <a:avLst/>
          </a:prstGeom>
        </p:spPr>
      </p:pic>
    </p:spTree>
    <p:extLst>
      <p:ext uri="{BB962C8B-B14F-4D97-AF65-F5344CB8AC3E}">
        <p14:creationId xmlns:p14="http://schemas.microsoft.com/office/powerpoint/2010/main" val="36177134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813516"/>
            <a:ext cx="10972800" cy="1066800"/>
          </a:xfrm>
        </p:spPr>
        <p:txBody>
          <a:bodyPr/>
          <a:lstStyle/>
          <a:p>
            <a:r>
              <a:rPr lang="en-US" dirty="0" smtClean="0"/>
              <a:t>Cost Of Quality</a:t>
            </a:r>
            <a:endParaRPr lang="en-US" dirty="0"/>
          </a:p>
        </p:txBody>
      </p:sp>
      <p:pic>
        <p:nvPicPr>
          <p:cNvPr id="4098" name="Picture 2" descr="http://www.pmexamsmartnotes.com/wp-content/uploads/cost-of-quality.png"/>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b="2259"/>
          <a:stretch/>
        </p:blipFill>
        <p:spPr bwMode="auto">
          <a:xfrm>
            <a:off x="2209128" y="1880316"/>
            <a:ext cx="8832359" cy="470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2242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Check Sheet (Checklist)</a:t>
            </a:r>
          </a:p>
        </p:txBody>
      </p:sp>
      <p:sp>
        <p:nvSpPr>
          <p:cNvPr id="5" name="Rectangle 4"/>
          <p:cNvSpPr/>
          <p:nvPr/>
        </p:nvSpPr>
        <p:spPr>
          <a:xfrm>
            <a:off x="609600" y="2338589"/>
            <a:ext cx="11161690" cy="3970318"/>
          </a:xfrm>
          <a:prstGeom prst="rect">
            <a:avLst/>
          </a:prstGeom>
        </p:spPr>
        <p:txBody>
          <a:bodyPr wrap="square">
            <a:spAutoFit/>
          </a:bodyPr>
          <a:lstStyle/>
          <a:p>
            <a:r>
              <a:rPr lang="en-US" sz="2800" b="1" dirty="0"/>
              <a:t>When to Use a Check Sheet</a:t>
            </a:r>
          </a:p>
          <a:p>
            <a:endParaRPr lang="en-US" sz="2800" b="1" dirty="0"/>
          </a:p>
          <a:p>
            <a:pPr marL="457200" indent="-457200">
              <a:buFont typeface="Arial" panose="020B0604020202020204" pitchFamily="34" charset="0"/>
              <a:buChar char="•"/>
            </a:pPr>
            <a:r>
              <a:rPr lang="en-US" sz="2800" dirty="0"/>
              <a:t>When data can be observed and collected repeatedly by the same person or at the same location.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When collecting data on the frequency or patterns of events, problems, defects, defect location, defect causes, etc.</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When collecting data from a production process.</a:t>
            </a:r>
          </a:p>
        </p:txBody>
      </p:sp>
    </p:spTree>
    <p:extLst>
      <p:ext uri="{BB962C8B-B14F-4D97-AF65-F5344CB8AC3E}">
        <p14:creationId xmlns:p14="http://schemas.microsoft.com/office/powerpoint/2010/main" val="30020397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Check Sheet (Checklist)</a:t>
            </a:r>
          </a:p>
        </p:txBody>
      </p:sp>
      <p:sp>
        <p:nvSpPr>
          <p:cNvPr id="5" name="Rectangle 4"/>
          <p:cNvSpPr/>
          <p:nvPr/>
        </p:nvSpPr>
        <p:spPr>
          <a:xfrm>
            <a:off x="609600" y="2209800"/>
            <a:ext cx="11161690" cy="3908762"/>
          </a:xfrm>
          <a:prstGeom prst="rect">
            <a:avLst/>
          </a:prstGeom>
        </p:spPr>
        <p:txBody>
          <a:bodyPr wrap="square">
            <a:spAutoFit/>
          </a:bodyPr>
          <a:lstStyle/>
          <a:p>
            <a:r>
              <a:rPr lang="en-US" sz="2800" b="1" dirty="0"/>
              <a:t>Check Sheet Procedure</a:t>
            </a:r>
          </a:p>
          <a:p>
            <a:endParaRPr lang="en-US" sz="2800" b="1" dirty="0"/>
          </a:p>
          <a:p>
            <a:pPr marL="514350" indent="-514350">
              <a:buFont typeface="+mj-lt"/>
              <a:buAutoNum type="arabicPeriod"/>
            </a:pPr>
            <a:r>
              <a:rPr lang="en-US" sz="2400" dirty="0"/>
              <a:t>Decide what issues/event or problem will be observed. </a:t>
            </a:r>
          </a:p>
          <a:p>
            <a:pPr marL="514350" indent="-514350">
              <a:buFont typeface="+mj-lt"/>
              <a:buAutoNum type="arabicPeriod"/>
            </a:pPr>
            <a:r>
              <a:rPr lang="en-US" sz="2400" dirty="0"/>
              <a:t>Develop operational definitions.</a:t>
            </a:r>
          </a:p>
          <a:p>
            <a:pPr marL="514350" indent="-514350">
              <a:buFont typeface="+mj-lt"/>
              <a:buAutoNum type="arabicPeriod"/>
            </a:pPr>
            <a:r>
              <a:rPr lang="en-US" sz="2400" dirty="0"/>
              <a:t>Decide when data will be collected and for how long.</a:t>
            </a:r>
          </a:p>
          <a:p>
            <a:pPr marL="514350" indent="-514350">
              <a:buFont typeface="+mj-lt"/>
              <a:buAutoNum type="arabicPeriod"/>
            </a:pPr>
            <a:r>
              <a:rPr lang="en-US" sz="2400" dirty="0"/>
              <a:t>Design the form. </a:t>
            </a:r>
          </a:p>
          <a:p>
            <a:pPr marL="514350" indent="-514350">
              <a:buFont typeface="+mj-lt"/>
              <a:buAutoNum type="arabicPeriod"/>
            </a:pPr>
            <a:r>
              <a:rPr lang="en-US" sz="2400" dirty="0"/>
              <a:t>Label all spaces on the form.</a:t>
            </a:r>
          </a:p>
          <a:p>
            <a:pPr marL="514350" indent="-514350">
              <a:buFont typeface="+mj-lt"/>
              <a:buAutoNum type="arabicPeriod"/>
            </a:pPr>
            <a:r>
              <a:rPr lang="en-US" sz="2400" dirty="0"/>
              <a:t>Test the check sheet for a short trial period to be sure it collects the appropriate data and is easy to use.</a:t>
            </a:r>
          </a:p>
          <a:p>
            <a:pPr marL="514350" indent="-514350">
              <a:buFont typeface="+mj-lt"/>
              <a:buAutoNum type="arabicPeriod"/>
            </a:pPr>
            <a:r>
              <a:rPr lang="en-US" sz="2400" dirty="0"/>
              <a:t>Each time the targeted event or problem occurs, record data on the check sheet.</a:t>
            </a:r>
          </a:p>
        </p:txBody>
      </p:sp>
    </p:spTree>
    <p:extLst>
      <p:ext uri="{BB962C8B-B14F-4D97-AF65-F5344CB8AC3E}">
        <p14:creationId xmlns:p14="http://schemas.microsoft.com/office/powerpoint/2010/main" val="15894943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Check Sheet - EXAMPLE</a:t>
            </a:r>
          </a:p>
        </p:txBody>
      </p:sp>
      <p:pic>
        <p:nvPicPr>
          <p:cNvPr id="6" name="table"/>
          <p:cNvPicPr>
            <a:picLocks noChangeAspect="1"/>
          </p:cNvPicPr>
          <p:nvPr/>
        </p:nvPicPr>
        <p:blipFill>
          <a:blip r:embed="rId2"/>
          <a:stretch>
            <a:fillRect/>
          </a:stretch>
        </p:blipFill>
        <p:spPr>
          <a:xfrm>
            <a:off x="2174383" y="2416850"/>
            <a:ext cx="8229600" cy="3886201"/>
          </a:xfrm>
          <a:prstGeom prst="rect">
            <a:avLst/>
          </a:prstGeom>
        </p:spPr>
      </p:pic>
    </p:spTree>
    <p:extLst>
      <p:ext uri="{BB962C8B-B14F-4D97-AF65-F5344CB8AC3E}">
        <p14:creationId xmlns:p14="http://schemas.microsoft.com/office/powerpoint/2010/main" val="2812779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Check Sheet - EXAMPLE</a:t>
            </a:r>
          </a:p>
        </p:txBody>
      </p:sp>
      <p:pic>
        <p:nvPicPr>
          <p:cNvPr id="1026" name="Picture 2" descr="Check Sheet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6834" y="3503188"/>
            <a:ext cx="7868991" cy="256946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29801" y="2415862"/>
            <a:ext cx="10500575" cy="646331"/>
          </a:xfrm>
          <a:prstGeom prst="rect">
            <a:avLst/>
          </a:prstGeom>
        </p:spPr>
        <p:txBody>
          <a:bodyPr wrap="square">
            <a:spAutoFit/>
          </a:bodyPr>
          <a:lstStyle/>
          <a:p>
            <a:r>
              <a:rPr lang="en-US" dirty="0">
                <a:solidFill>
                  <a:srgbClr val="333333"/>
                </a:solidFill>
                <a:latin typeface="Helvetica Neue"/>
              </a:rPr>
              <a:t>The figure below shows a check sheet used to collect data on telephone interruptions. The tick marks were added as data was collected over several weeks.</a:t>
            </a:r>
            <a:endParaRPr lang="en-US" dirty="0"/>
          </a:p>
        </p:txBody>
      </p:sp>
    </p:spTree>
    <p:extLst>
      <p:ext uri="{BB962C8B-B14F-4D97-AF65-F5344CB8AC3E}">
        <p14:creationId xmlns:p14="http://schemas.microsoft.com/office/powerpoint/2010/main" val="13542461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Control Chart</a:t>
            </a:r>
          </a:p>
        </p:txBody>
      </p:sp>
      <p:sp>
        <p:nvSpPr>
          <p:cNvPr id="5" name="Rectangle 4"/>
          <p:cNvSpPr/>
          <p:nvPr/>
        </p:nvSpPr>
        <p:spPr>
          <a:xfrm>
            <a:off x="609599" y="2209800"/>
            <a:ext cx="11174569" cy="3785652"/>
          </a:xfrm>
          <a:prstGeom prst="rect">
            <a:avLst/>
          </a:prstGeom>
        </p:spPr>
        <p:txBody>
          <a:bodyPr wrap="square">
            <a:spAutoFit/>
          </a:bodyPr>
          <a:lstStyle/>
          <a:p>
            <a:r>
              <a:rPr lang="en-US" sz="2400" dirty="0"/>
              <a:t>Also called: </a:t>
            </a:r>
            <a:r>
              <a:rPr lang="en-US" sz="2400" b="1" dirty="0"/>
              <a:t>statistical process control</a:t>
            </a:r>
          </a:p>
          <a:p>
            <a:endParaRPr lang="en-US" sz="2400" b="1" dirty="0"/>
          </a:p>
          <a:p>
            <a:pPr marL="342900" indent="-342900">
              <a:buFont typeface="Arial" panose="020B0604020202020204" pitchFamily="34" charset="0"/>
              <a:buChar char="•"/>
            </a:pPr>
            <a:r>
              <a:rPr lang="en-US" sz="2400" dirty="0"/>
              <a:t>The control chart is a graph used to study how a process changes over time. </a:t>
            </a:r>
          </a:p>
          <a:p>
            <a:pPr marL="342900" indent="-342900">
              <a:buFont typeface="Arial" panose="020B0604020202020204" pitchFamily="34" charset="0"/>
              <a:buChar char="•"/>
            </a:pPr>
            <a:r>
              <a:rPr lang="en-US" sz="2400" dirty="0"/>
              <a:t>Data are plotted in time order. </a:t>
            </a:r>
          </a:p>
          <a:p>
            <a:pPr marL="342900" indent="-342900">
              <a:buFont typeface="Arial" panose="020B0604020202020204" pitchFamily="34" charset="0"/>
              <a:buChar char="•"/>
            </a:pPr>
            <a:r>
              <a:rPr lang="en-US" sz="2400" dirty="0"/>
              <a:t>A control chart always has a central line for the average, an upper line for the upper control limit and a lower line for the lower control limit. </a:t>
            </a:r>
          </a:p>
          <a:p>
            <a:pPr marL="342900" indent="-342900">
              <a:buFont typeface="Arial" panose="020B0604020202020204" pitchFamily="34" charset="0"/>
              <a:buChar char="•"/>
            </a:pPr>
            <a:r>
              <a:rPr lang="en-US" sz="2400" dirty="0"/>
              <a:t>These lines are determined from historical data. </a:t>
            </a:r>
          </a:p>
          <a:p>
            <a:pPr marL="342900" indent="-342900">
              <a:buFont typeface="Arial" panose="020B0604020202020204" pitchFamily="34" charset="0"/>
              <a:buChar char="•"/>
            </a:pPr>
            <a:r>
              <a:rPr lang="en-US" sz="2400" dirty="0"/>
              <a:t>By comparing current data to these lines, you can draw conclusions about whether the process variation is consistent (in control) or is unpredictable (out of control, affected by special causes of variation).</a:t>
            </a:r>
          </a:p>
        </p:txBody>
      </p:sp>
      <p:pic>
        <p:nvPicPr>
          <p:cNvPr id="3074" name="Picture 2" descr="Control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354" y="869972"/>
            <a:ext cx="3630814" cy="198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370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Control Chart</a:t>
            </a:r>
          </a:p>
        </p:txBody>
      </p:sp>
      <p:sp>
        <p:nvSpPr>
          <p:cNvPr id="5" name="Rectangle 4"/>
          <p:cNvSpPr/>
          <p:nvPr/>
        </p:nvSpPr>
        <p:spPr>
          <a:xfrm>
            <a:off x="609599" y="2209800"/>
            <a:ext cx="11174569" cy="3416320"/>
          </a:xfrm>
          <a:prstGeom prst="rect">
            <a:avLst/>
          </a:prstGeom>
        </p:spPr>
        <p:txBody>
          <a:bodyPr wrap="square">
            <a:spAutoFit/>
          </a:bodyPr>
          <a:lstStyle/>
          <a:p>
            <a:r>
              <a:rPr lang="en-US" sz="2400" b="1" dirty="0"/>
              <a:t>When to Use a Control Chart</a:t>
            </a:r>
          </a:p>
          <a:p>
            <a:endParaRPr lang="en-US" sz="2400" b="1" dirty="0"/>
          </a:p>
          <a:p>
            <a:pPr marL="342900" indent="-342900">
              <a:buFont typeface="Arial" panose="020B0604020202020204" pitchFamily="34" charset="0"/>
              <a:buChar char="•"/>
            </a:pPr>
            <a:r>
              <a:rPr lang="en-US" sz="2400" dirty="0"/>
              <a:t>When controlling ongoing processes by finding and correcting problems as they occur.</a:t>
            </a:r>
          </a:p>
          <a:p>
            <a:pPr marL="342900" indent="-342900">
              <a:buFont typeface="Arial" panose="020B0604020202020204" pitchFamily="34" charset="0"/>
              <a:buChar char="•"/>
            </a:pPr>
            <a:r>
              <a:rPr lang="en-US" sz="2400" dirty="0"/>
              <a:t>When predicting the expected range of outcomes from a process.</a:t>
            </a:r>
          </a:p>
          <a:p>
            <a:pPr marL="342900" indent="-342900">
              <a:buFont typeface="Arial" panose="020B0604020202020204" pitchFamily="34" charset="0"/>
              <a:buChar char="•"/>
            </a:pPr>
            <a:r>
              <a:rPr lang="en-US" sz="2400" dirty="0"/>
              <a:t>When determining whether a process is stable (in statistical control).</a:t>
            </a:r>
          </a:p>
          <a:p>
            <a:pPr marL="342900" indent="-342900">
              <a:buFont typeface="Arial" panose="020B0604020202020204" pitchFamily="34" charset="0"/>
              <a:buChar char="•"/>
            </a:pPr>
            <a:r>
              <a:rPr lang="en-US" sz="2400" dirty="0"/>
              <a:t>When analyzing patterns of process variation from special causes (non-routine events) or common causes (built into the process).</a:t>
            </a:r>
          </a:p>
          <a:p>
            <a:pPr marL="342900" indent="-342900">
              <a:buFont typeface="Arial" panose="020B0604020202020204" pitchFamily="34" charset="0"/>
              <a:buChar char="•"/>
            </a:pPr>
            <a:r>
              <a:rPr lang="en-US" sz="2400" dirty="0"/>
              <a:t>When determining whether your quality improvement project should aim to prevent specific problems or to make fundamental changes to the process.</a:t>
            </a:r>
          </a:p>
        </p:txBody>
      </p:sp>
      <p:pic>
        <p:nvPicPr>
          <p:cNvPr id="4" name="Picture 2" descr="Control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354" y="869972"/>
            <a:ext cx="3630814" cy="198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5653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Control Chart</a:t>
            </a:r>
          </a:p>
        </p:txBody>
      </p:sp>
      <p:sp>
        <p:nvSpPr>
          <p:cNvPr id="5" name="Rectangle 4"/>
          <p:cNvSpPr/>
          <p:nvPr/>
        </p:nvSpPr>
        <p:spPr>
          <a:xfrm>
            <a:off x="609599" y="2209800"/>
            <a:ext cx="11174569" cy="3970318"/>
          </a:xfrm>
          <a:prstGeom prst="rect">
            <a:avLst/>
          </a:prstGeom>
        </p:spPr>
        <p:txBody>
          <a:bodyPr wrap="square">
            <a:spAutoFit/>
          </a:bodyPr>
          <a:lstStyle/>
          <a:p>
            <a:r>
              <a:rPr lang="en-US" sz="2400" b="1" dirty="0"/>
              <a:t>Control Chart Basic Procedure</a:t>
            </a:r>
          </a:p>
          <a:p>
            <a:pPr marL="342900" indent="-342900">
              <a:lnSpc>
                <a:spcPct val="150000"/>
              </a:lnSpc>
              <a:buFont typeface="Arial" panose="020B0604020202020204" pitchFamily="34" charset="0"/>
              <a:buChar char="•"/>
            </a:pPr>
            <a:r>
              <a:rPr lang="en-US" sz="2400" dirty="0"/>
              <a:t>Choose the appropriate control chart for your data.</a:t>
            </a:r>
          </a:p>
          <a:p>
            <a:pPr marL="342900" indent="-342900">
              <a:lnSpc>
                <a:spcPct val="150000"/>
              </a:lnSpc>
              <a:buFont typeface="Arial" panose="020B0604020202020204" pitchFamily="34" charset="0"/>
              <a:buChar char="•"/>
            </a:pPr>
            <a:r>
              <a:rPr lang="en-US" sz="2400" dirty="0"/>
              <a:t>Determine the appropriate time period for collecting and plotting data.</a:t>
            </a:r>
          </a:p>
          <a:p>
            <a:pPr marL="342900" indent="-342900">
              <a:lnSpc>
                <a:spcPct val="150000"/>
              </a:lnSpc>
              <a:buFont typeface="Arial" panose="020B0604020202020204" pitchFamily="34" charset="0"/>
              <a:buChar char="•"/>
            </a:pPr>
            <a:r>
              <a:rPr lang="en-US" sz="2400" dirty="0"/>
              <a:t>Collect data, construct your chart and analyze the data.</a:t>
            </a:r>
          </a:p>
          <a:p>
            <a:pPr marL="342900" indent="-342900">
              <a:lnSpc>
                <a:spcPct val="150000"/>
              </a:lnSpc>
              <a:buFont typeface="Arial" panose="020B0604020202020204" pitchFamily="34" charset="0"/>
              <a:buChar char="•"/>
            </a:pPr>
            <a:r>
              <a:rPr lang="en-US" sz="2400" dirty="0"/>
              <a:t>Look for “out-of-control signals” on the control chart. </a:t>
            </a:r>
          </a:p>
          <a:p>
            <a:pPr marL="342900" indent="-342900">
              <a:lnSpc>
                <a:spcPct val="150000"/>
              </a:lnSpc>
              <a:buFont typeface="Arial" panose="020B0604020202020204" pitchFamily="34" charset="0"/>
              <a:buChar char="•"/>
            </a:pPr>
            <a:r>
              <a:rPr lang="en-US" sz="2400" dirty="0"/>
              <a:t>When one is identified, mark it on the chart and investigate the cause. </a:t>
            </a:r>
          </a:p>
          <a:p>
            <a:pPr marL="342900" indent="-342900">
              <a:buFont typeface="Arial" panose="020B0604020202020204" pitchFamily="34" charset="0"/>
              <a:buChar char="•"/>
            </a:pPr>
            <a:r>
              <a:rPr lang="en-US" sz="2400" dirty="0"/>
              <a:t>Document how you investigated, what you learned, the cause and how it was corrected. </a:t>
            </a:r>
          </a:p>
        </p:txBody>
      </p:sp>
      <p:pic>
        <p:nvPicPr>
          <p:cNvPr id="4" name="Picture 2" descr="Control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354" y="869972"/>
            <a:ext cx="3630814" cy="198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3502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Control Chart</a:t>
            </a:r>
          </a:p>
        </p:txBody>
      </p:sp>
      <p:pic>
        <p:nvPicPr>
          <p:cNvPr id="2050" name="Picture 2" descr="Control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376" y="2289586"/>
            <a:ext cx="6489923" cy="3545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7628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Scatter Diagram</a:t>
            </a:r>
          </a:p>
        </p:txBody>
      </p:sp>
      <p:sp>
        <p:nvSpPr>
          <p:cNvPr id="5" name="Rectangle 4"/>
          <p:cNvSpPr/>
          <p:nvPr/>
        </p:nvSpPr>
        <p:spPr>
          <a:xfrm>
            <a:off x="609599" y="2428740"/>
            <a:ext cx="7463349" cy="3970318"/>
          </a:xfrm>
          <a:prstGeom prst="rect">
            <a:avLst/>
          </a:prstGeom>
        </p:spPr>
        <p:txBody>
          <a:bodyPr wrap="square">
            <a:spAutoFit/>
          </a:bodyPr>
          <a:lstStyle/>
          <a:p>
            <a:r>
              <a:rPr lang="en-US" sz="2800" b="1" dirty="0"/>
              <a:t>Also called: scatter plot, X–Y graph</a:t>
            </a:r>
          </a:p>
          <a:p>
            <a:endParaRPr lang="en-US" sz="2800" dirty="0"/>
          </a:p>
          <a:p>
            <a:pPr marL="457200" indent="-457200">
              <a:buFont typeface="Arial" panose="020B0604020202020204" pitchFamily="34" charset="0"/>
              <a:buChar char="•"/>
            </a:pPr>
            <a:r>
              <a:rPr lang="en-US" sz="2800" dirty="0"/>
              <a:t>The scatter diagram graphs pairs of numerical data, with one variable on each axis, to look for a relationship between them. </a:t>
            </a:r>
          </a:p>
          <a:p>
            <a:pPr marL="457200" indent="-457200">
              <a:buFont typeface="Arial" panose="020B0604020202020204" pitchFamily="34" charset="0"/>
              <a:buChar char="•"/>
            </a:pPr>
            <a:r>
              <a:rPr lang="en-US" sz="2800" dirty="0"/>
              <a:t>If the variables are correlated, the points will fall along a line or curve. </a:t>
            </a:r>
          </a:p>
          <a:p>
            <a:pPr marL="457200" indent="-457200">
              <a:buFont typeface="Arial" panose="020B0604020202020204" pitchFamily="34" charset="0"/>
              <a:buChar char="•"/>
            </a:pPr>
            <a:r>
              <a:rPr lang="en-US" sz="2800" dirty="0"/>
              <a:t>The better the correlation, the tighter the points will close to the line.</a:t>
            </a:r>
          </a:p>
        </p:txBody>
      </p:sp>
      <p:pic>
        <p:nvPicPr>
          <p:cNvPr id="4098" name="Picture 2" descr="Scatter diagram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9265" y="3567575"/>
            <a:ext cx="3641716" cy="32904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rend test 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3285" y="681499"/>
            <a:ext cx="2733675" cy="2886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8946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Scatter Diagram</a:t>
            </a:r>
          </a:p>
        </p:txBody>
      </p:sp>
      <p:sp>
        <p:nvSpPr>
          <p:cNvPr id="5" name="Rectangle 4"/>
          <p:cNvSpPr/>
          <p:nvPr/>
        </p:nvSpPr>
        <p:spPr>
          <a:xfrm>
            <a:off x="609600" y="2209800"/>
            <a:ext cx="11135932" cy="4093428"/>
          </a:xfrm>
          <a:prstGeom prst="rect">
            <a:avLst/>
          </a:prstGeom>
        </p:spPr>
        <p:txBody>
          <a:bodyPr wrap="square">
            <a:spAutoFit/>
          </a:bodyPr>
          <a:lstStyle/>
          <a:p>
            <a:r>
              <a:rPr lang="en-US" sz="2000" b="1" dirty="0"/>
              <a:t>When to Use a Scatter Diagram</a:t>
            </a:r>
          </a:p>
          <a:p>
            <a:endParaRPr lang="en-US" sz="2400" b="1" dirty="0"/>
          </a:p>
          <a:p>
            <a:pPr marL="285750" indent="-285750">
              <a:buFont typeface="Arial" panose="020B0604020202020204" pitchFamily="34" charset="0"/>
              <a:buChar char="•"/>
            </a:pPr>
            <a:r>
              <a:rPr lang="en-US" sz="2400" dirty="0"/>
              <a:t>When you have paired numerical data.</a:t>
            </a:r>
          </a:p>
          <a:p>
            <a:pPr marL="285750" indent="-285750">
              <a:buFont typeface="Arial" panose="020B0604020202020204" pitchFamily="34" charset="0"/>
              <a:buChar char="•"/>
            </a:pPr>
            <a:r>
              <a:rPr lang="en-US" sz="2400" dirty="0"/>
              <a:t>When your dependent variable may have multiple values for each value.</a:t>
            </a:r>
          </a:p>
          <a:p>
            <a:pPr marL="285750" indent="-285750">
              <a:buFont typeface="Arial" panose="020B0604020202020204" pitchFamily="34" charset="0"/>
              <a:buChar char="•"/>
            </a:pPr>
            <a:r>
              <a:rPr lang="en-US" sz="2400" dirty="0"/>
              <a:t>When trying to determine whether the two variables are related, such as…</a:t>
            </a:r>
          </a:p>
          <a:p>
            <a:pPr marL="742950" lvl="1" indent="-285750">
              <a:buFont typeface="Wingdings" panose="05000000000000000000" pitchFamily="2" charset="2"/>
              <a:buChar char="ü"/>
            </a:pPr>
            <a:r>
              <a:rPr lang="en-US" sz="2400" dirty="0"/>
              <a:t>When trying to identify potential root causes of problems.</a:t>
            </a:r>
          </a:p>
          <a:p>
            <a:pPr marL="742950" lvl="1" indent="-285750">
              <a:buFont typeface="Wingdings" panose="05000000000000000000" pitchFamily="2" charset="2"/>
              <a:buChar char="ü"/>
            </a:pPr>
            <a:r>
              <a:rPr lang="en-US" sz="2400" dirty="0"/>
              <a:t>After brainstorming causes and effects using a fishbone diagram, to determine objectively whether a particular cause and effect are related.</a:t>
            </a:r>
          </a:p>
          <a:p>
            <a:pPr marL="742950" lvl="1" indent="-285750">
              <a:buFont typeface="Wingdings" panose="05000000000000000000" pitchFamily="2" charset="2"/>
              <a:buChar char="ü"/>
            </a:pPr>
            <a:r>
              <a:rPr lang="en-US" sz="2400" dirty="0"/>
              <a:t>When determining whether two effects that appear to be related both occur with the same cause.</a:t>
            </a:r>
          </a:p>
          <a:p>
            <a:pPr marL="742950" lvl="1" indent="-285750">
              <a:buFont typeface="Wingdings" panose="05000000000000000000" pitchFamily="2" charset="2"/>
              <a:buChar char="ü"/>
            </a:pPr>
            <a:r>
              <a:rPr lang="en-US" sz="2400" dirty="0"/>
              <a:t>When testing for autocorrelation before constructing a control chart.</a:t>
            </a:r>
          </a:p>
        </p:txBody>
      </p:sp>
      <p:pic>
        <p:nvPicPr>
          <p:cNvPr id="4098" name="Picture 2" descr="Scatter diagram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4553" y="676157"/>
            <a:ext cx="2214061" cy="2000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2912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599" y="2249424"/>
            <a:ext cx="11263313" cy="4325112"/>
          </a:xfrm>
        </p:spPr>
        <p:txBody>
          <a:bodyPr>
            <a:noAutofit/>
          </a:bodyPr>
          <a:lstStyle/>
          <a:p>
            <a:pPr marL="109728" indent="0">
              <a:buNone/>
            </a:pPr>
            <a:r>
              <a:rPr lang="en-US" sz="2600" b="1" dirty="0"/>
              <a:t>Responsibilities of a Test leaders</a:t>
            </a:r>
            <a:r>
              <a:rPr lang="en-US" sz="2600" dirty="0"/>
              <a:t> tend to include involvement in the </a:t>
            </a:r>
            <a:r>
              <a:rPr lang="en-US" sz="2600" b="1" dirty="0"/>
              <a:t>planning</a:t>
            </a:r>
            <a:r>
              <a:rPr lang="en-US" sz="2600" dirty="0"/>
              <a:t>, </a:t>
            </a:r>
            <a:r>
              <a:rPr lang="en-US" sz="2600" b="1" dirty="0"/>
              <a:t>monitoring</a:t>
            </a:r>
            <a:r>
              <a:rPr lang="en-US" sz="2600" dirty="0"/>
              <a:t>, and </a:t>
            </a:r>
            <a:r>
              <a:rPr lang="en-US" sz="2600" b="1" dirty="0"/>
              <a:t>control</a:t>
            </a:r>
            <a:r>
              <a:rPr lang="en-US" sz="2600" dirty="0"/>
              <a:t> of the testing activities and tasks</a:t>
            </a:r>
            <a:r>
              <a:rPr lang="en-US" sz="2600" dirty="0" smtClean="0"/>
              <a:t>.</a:t>
            </a:r>
          </a:p>
          <a:p>
            <a:pPr marL="109728" indent="0">
              <a:buNone/>
            </a:pPr>
            <a:endParaRPr lang="en-US" sz="2600" dirty="0"/>
          </a:p>
          <a:p>
            <a:r>
              <a:rPr lang="en-US" sz="2600" dirty="0" smtClean="0"/>
              <a:t>Collaboration </a:t>
            </a:r>
            <a:r>
              <a:rPr lang="en-US" sz="2600" dirty="0"/>
              <a:t>with the other </a:t>
            </a:r>
            <a:r>
              <a:rPr lang="en-US" sz="2600" dirty="0" smtClean="0"/>
              <a:t>stakeholders. </a:t>
            </a:r>
          </a:p>
          <a:p>
            <a:r>
              <a:rPr lang="en-US" sz="2600" dirty="0" smtClean="0"/>
              <a:t>Define </a:t>
            </a:r>
            <a:r>
              <a:rPr lang="en-US" sz="2600" dirty="0"/>
              <a:t>the test objectives, organizational test policies, </a:t>
            </a:r>
            <a:r>
              <a:rPr lang="en-US" sz="2600" b="1" dirty="0"/>
              <a:t>test strategies</a:t>
            </a:r>
            <a:r>
              <a:rPr lang="en-US" sz="2600" dirty="0"/>
              <a:t> and </a:t>
            </a:r>
            <a:r>
              <a:rPr lang="en-US" sz="2600" b="1" dirty="0"/>
              <a:t>test plans</a:t>
            </a:r>
            <a:r>
              <a:rPr lang="en-US" sz="2600" dirty="0"/>
              <a:t>.</a:t>
            </a:r>
          </a:p>
          <a:p>
            <a:r>
              <a:rPr lang="en-US" sz="2600" b="1" dirty="0" smtClean="0"/>
              <a:t>Testing Estimates </a:t>
            </a:r>
            <a:r>
              <a:rPr lang="en-US" sz="2600" dirty="0"/>
              <a:t> </a:t>
            </a:r>
            <a:r>
              <a:rPr lang="en-US" sz="2600" dirty="0" smtClean="0"/>
              <a:t>and </a:t>
            </a:r>
            <a:r>
              <a:rPr lang="en-US" sz="2600" dirty="0"/>
              <a:t>negotiate with management to acquire the necessary resources.</a:t>
            </a:r>
          </a:p>
          <a:p>
            <a:r>
              <a:rPr lang="en-US" sz="2600" dirty="0" smtClean="0"/>
              <a:t>Identify need of test automation, </a:t>
            </a:r>
            <a:r>
              <a:rPr lang="en-US" sz="2600" dirty="0"/>
              <a:t>if it is, they plan the effort, select the tools, and ensure training of the team</a:t>
            </a:r>
            <a:r>
              <a:rPr lang="en-US" sz="2600" dirty="0" smtClean="0"/>
              <a:t>.</a:t>
            </a:r>
            <a:endParaRPr lang="en-US" sz="2600" dirty="0"/>
          </a:p>
        </p:txBody>
      </p:sp>
      <p:sp>
        <p:nvSpPr>
          <p:cNvPr id="3" name="Title 2"/>
          <p:cNvSpPr>
            <a:spLocks noGrp="1"/>
          </p:cNvSpPr>
          <p:nvPr>
            <p:ph type="title"/>
          </p:nvPr>
        </p:nvSpPr>
        <p:spPr/>
        <p:txBody>
          <a:bodyPr>
            <a:normAutofit/>
          </a:bodyPr>
          <a:lstStyle/>
          <a:p>
            <a:r>
              <a:rPr lang="en-US" dirty="0" smtClean="0"/>
              <a:t>Responsibilities </a:t>
            </a:r>
            <a:r>
              <a:rPr lang="en-US" dirty="0"/>
              <a:t>of a Test </a:t>
            </a:r>
            <a:r>
              <a:rPr lang="en-US" dirty="0" smtClean="0"/>
              <a:t>Leader</a:t>
            </a:r>
            <a:endParaRPr lang="en-US" dirty="0"/>
          </a:p>
        </p:txBody>
      </p:sp>
    </p:spTree>
    <p:extLst>
      <p:ext uri="{BB962C8B-B14F-4D97-AF65-F5344CB8AC3E}">
        <p14:creationId xmlns:p14="http://schemas.microsoft.com/office/powerpoint/2010/main" val="11471893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1000"/>
                                        <p:tgtEl>
                                          <p:spTgt spid="2">
                                            <p:txEl>
                                              <p:pRg st="4" end="4"/>
                                            </p:txEl>
                                          </p:spTgt>
                                        </p:tgtEl>
                                      </p:cBhvr>
                                    </p:animEffect>
                                    <p:anim calcmode="lin" valueType="num">
                                      <p:cBhvr>
                                        <p:cTn id="2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1000"/>
                                        <p:tgtEl>
                                          <p:spTgt spid="2">
                                            <p:txEl>
                                              <p:pRg st="5" end="5"/>
                                            </p:txEl>
                                          </p:spTgt>
                                        </p:tgtEl>
                                      </p:cBhvr>
                                    </p:animEffect>
                                    <p:anim calcmode="lin" valueType="num">
                                      <p:cBhvr>
                                        <p:cTn id="36"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Stratification</a:t>
            </a:r>
          </a:p>
        </p:txBody>
      </p:sp>
      <p:sp>
        <p:nvSpPr>
          <p:cNvPr id="5" name="Rectangle 4"/>
          <p:cNvSpPr/>
          <p:nvPr/>
        </p:nvSpPr>
        <p:spPr>
          <a:xfrm>
            <a:off x="609600" y="2428740"/>
            <a:ext cx="6499538" cy="3970318"/>
          </a:xfrm>
          <a:prstGeom prst="rect">
            <a:avLst/>
          </a:prstGeom>
        </p:spPr>
        <p:txBody>
          <a:bodyPr wrap="square">
            <a:spAutoFit/>
          </a:bodyPr>
          <a:lstStyle/>
          <a:p>
            <a:pPr marL="457200" indent="-457200">
              <a:buFont typeface="Arial" panose="020B0604020202020204" pitchFamily="34" charset="0"/>
              <a:buChar char="•"/>
            </a:pPr>
            <a:r>
              <a:rPr lang="en-US" sz="2800" dirty="0"/>
              <a:t>Stratification is a technique used in combination with other data analysis tools. </a:t>
            </a:r>
          </a:p>
          <a:p>
            <a:pPr marL="457200" indent="-457200">
              <a:buFont typeface="Arial" panose="020B0604020202020204" pitchFamily="34" charset="0"/>
              <a:buChar char="•"/>
            </a:pPr>
            <a:r>
              <a:rPr lang="en-US" sz="2800" dirty="0"/>
              <a:t>When data from a variety of sources or categories have been lumped together, the meaning of the data can be impossible to see. </a:t>
            </a:r>
          </a:p>
          <a:p>
            <a:pPr marL="457200" indent="-457200">
              <a:buFont typeface="Arial" panose="020B0604020202020204" pitchFamily="34" charset="0"/>
              <a:buChar char="•"/>
            </a:pPr>
            <a:r>
              <a:rPr lang="en-US" sz="2800" dirty="0"/>
              <a:t>This technique separates the data so that patterns can be seen.</a:t>
            </a:r>
            <a:endParaRPr lang="en-US" sz="2800" dirty="0">
              <a:solidFill>
                <a:schemeClr val="tx2"/>
              </a:solidFill>
            </a:endParaRPr>
          </a:p>
        </p:txBody>
      </p:sp>
      <p:pic>
        <p:nvPicPr>
          <p:cNvPr id="6" name="Picture 5"/>
          <p:cNvPicPr>
            <a:picLocks noChangeAspect="1"/>
          </p:cNvPicPr>
          <p:nvPr/>
        </p:nvPicPr>
        <p:blipFill>
          <a:blip r:embed="rId2"/>
          <a:stretch>
            <a:fillRect/>
          </a:stretch>
        </p:blipFill>
        <p:spPr>
          <a:xfrm>
            <a:off x="7109138" y="982696"/>
            <a:ext cx="4788757" cy="2057586"/>
          </a:xfrm>
          <a:prstGeom prst="rect">
            <a:avLst/>
          </a:prstGeom>
        </p:spPr>
      </p:pic>
      <p:pic>
        <p:nvPicPr>
          <p:cNvPr id="11266" name="Picture 2" descr="Stratification 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3552" y="3434405"/>
            <a:ext cx="3508848" cy="2964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9052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Stratification</a:t>
            </a:r>
          </a:p>
        </p:txBody>
      </p:sp>
      <p:sp>
        <p:nvSpPr>
          <p:cNvPr id="5" name="Rectangle 4"/>
          <p:cNvSpPr/>
          <p:nvPr/>
        </p:nvSpPr>
        <p:spPr>
          <a:xfrm>
            <a:off x="609600" y="2428740"/>
            <a:ext cx="10221532" cy="3970318"/>
          </a:xfrm>
          <a:prstGeom prst="rect">
            <a:avLst/>
          </a:prstGeom>
        </p:spPr>
        <p:txBody>
          <a:bodyPr wrap="square">
            <a:spAutoFit/>
          </a:bodyPr>
          <a:lstStyle/>
          <a:p>
            <a:r>
              <a:rPr lang="en-US" sz="2800" b="1" dirty="0"/>
              <a:t>When to Use Stratification</a:t>
            </a:r>
          </a:p>
          <a:p>
            <a:endParaRPr lang="en-US" sz="2800" b="1" dirty="0"/>
          </a:p>
          <a:p>
            <a:pPr marL="457200" indent="-457200">
              <a:buFont typeface="Arial" panose="020B0604020202020204" pitchFamily="34" charset="0"/>
              <a:buChar char="•"/>
            </a:pPr>
            <a:r>
              <a:rPr lang="en-US" sz="2800" dirty="0"/>
              <a:t>Before collecting data.</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When data come from several sources or conditions, such as shifts, days of the week, suppliers or population groups.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When data analysis may require separating different sources or conditions.</a:t>
            </a:r>
          </a:p>
        </p:txBody>
      </p:sp>
    </p:spTree>
    <p:extLst>
      <p:ext uri="{BB962C8B-B14F-4D97-AF65-F5344CB8AC3E}">
        <p14:creationId xmlns:p14="http://schemas.microsoft.com/office/powerpoint/2010/main" val="12585929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Pareto Diagram</a:t>
            </a:r>
          </a:p>
        </p:txBody>
      </p:sp>
      <p:sp>
        <p:nvSpPr>
          <p:cNvPr id="5" name="Rectangle 4"/>
          <p:cNvSpPr/>
          <p:nvPr/>
        </p:nvSpPr>
        <p:spPr>
          <a:xfrm>
            <a:off x="609600" y="2428740"/>
            <a:ext cx="7220755" cy="4216539"/>
          </a:xfrm>
          <a:prstGeom prst="rect">
            <a:avLst/>
          </a:prstGeom>
        </p:spPr>
        <p:txBody>
          <a:bodyPr wrap="square">
            <a:spAutoFit/>
          </a:bodyPr>
          <a:lstStyle/>
          <a:p>
            <a:r>
              <a:rPr lang="en-US" sz="2400" b="1" dirty="0"/>
              <a:t>Also called: Pareto diagram, Pareto analysis, 80/20 Rule</a:t>
            </a:r>
          </a:p>
          <a:p>
            <a:r>
              <a:rPr lang="en-US" sz="2400" b="1" dirty="0"/>
              <a:t>Variations: weighted Pareto chart, comparative Pareto charts</a:t>
            </a:r>
          </a:p>
          <a:p>
            <a:pPr marL="457200" indent="-457200">
              <a:buFont typeface="Arial" panose="020B0604020202020204" pitchFamily="34" charset="0"/>
              <a:buChar char="•"/>
            </a:pPr>
            <a:r>
              <a:rPr lang="en-US" sz="2800" dirty="0"/>
              <a:t>A Pareto chart is a bar graph. </a:t>
            </a:r>
          </a:p>
          <a:p>
            <a:pPr marL="457200" indent="-457200">
              <a:buFont typeface="Arial" panose="020B0604020202020204" pitchFamily="34" charset="0"/>
              <a:buChar char="•"/>
            </a:pPr>
            <a:r>
              <a:rPr lang="en-US" sz="2800" dirty="0"/>
              <a:t>The lengths of the bars represent frequency or cost (time or money), and are arranged with longest bars on the left and the shortest to the right. </a:t>
            </a:r>
          </a:p>
          <a:p>
            <a:pPr marL="457200" indent="-457200">
              <a:buFont typeface="Arial" panose="020B0604020202020204" pitchFamily="34" charset="0"/>
              <a:buChar char="•"/>
            </a:pPr>
            <a:r>
              <a:rPr lang="en-US" sz="2800" dirty="0"/>
              <a:t>In this way the chart visually depicts which situations are more significant.</a:t>
            </a:r>
          </a:p>
        </p:txBody>
      </p:sp>
      <p:pic>
        <p:nvPicPr>
          <p:cNvPr id="2" name="Picture 1"/>
          <p:cNvPicPr>
            <a:picLocks noChangeAspect="1"/>
          </p:cNvPicPr>
          <p:nvPr/>
        </p:nvPicPr>
        <p:blipFill>
          <a:blip r:embed="rId2"/>
          <a:stretch>
            <a:fillRect/>
          </a:stretch>
        </p:blipFill>
        <p:spPr>
          <a:xfrm>
            <a:off x="7959143" y="2428740"/>
            <a:ext cx="4083407" cy="2724830"/>
          </a:xfrm>
          <a:prstGeom prst="rect">
            <a:avLst/>
          </a:prstGeom>
        </p:spPr>
      </p:pic>
    </p:spTree>
    <p:extLst>
      <p:ext uri="{BB962C8B-B14F-4D97-AF65-F5344CB8AC3E}">
        <p14:creationId xmlns:p14="http://schemas.microsoft.com/office/powerpoint/2010/main" val="7529275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Pareto Diagram</a:t>
            </a:r>
          </a:p>
        </p:txBody>
      </p:sp>
      <p:sp>
        <p:nvSpPr>
          <p:cNvPr id="5" name="Rectangle 4"/>
          <p:cNvSpPr/>
          <p:nvPr/>
        </p:nvSpPr>
        <p:spPr>
          <a:xfrm>
            <a:off x="609600" y="2712075"/>
            <a:ext cx="10157138" cy="3785652"/>
          </a:xfrm>
          <a:prstGeom prst="rect">
            <a:avLst/>
          </a:prstGeom>
        </p:spPr>
        <p:txBody>
          <a:bodyPr wrap="square">
            <a:spAutoFit/>
          </a:bodyPr>
          <a:lstStyle/>
          <a:p>
            <a:r>
              <a:rPr lang="en-US" sz="2400" b="1" dirty="0"/>
              <a:t>When to Use a Pareto Chart</a:t>
            </a:r>
          </a:p>
          <a:p>
            <a:endParaRPr lang="en-US" sz="2400" b="1" dirty="0"/>
          </a:p>
          <a:p>
            <a:pPr marL="342900" indent="-342900">
              <a:buFont typeface="Arial" panose="020B0604020202020204" pitchFamily="34" charset="0"/>
              <a:buChar char="•"/>
            </a:pPr>
            <a:r>
              <a:rPr lang="en-US" sz="2400" dirty="0"/>
              <a:t>When analyzing data about the frequency of problems or causes in a process.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When there are many problems or causes and you want to focus on the most significant.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When analyzing broad causes by looking at their specific components.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When communicating with others about your data.</a:t>
            </a:r>
          </a:p>
        </p:txBody>
      </p:sp>
      <p:pic>
        <p:nvPicPr>
          <p:cNvPr id="2" name="Picture 1"/>
          <p:cNvPicPr>
            <a:picLocks noChangeAspect="1"/>
          </p:cNvPicPr>
          <p:nvPr/>
        </p:nvPicPr>
        <p:blipFill>
          <a:blip r:embed="rId2"/>
          <a:stretch>
            <a:fillRect/>
          </a:stretch>
        </p:blipFill>
        <p:spPr>
          <a:xfrm>
            <a:off x="8538692" y="973429"/>
            <a:ext cx="3323553" cy="2217785"/>
          </a:xfrm>
          <a:prstGeom prst="rect">
            <a:avLst/>
          </a:prstGeom>
        </p:spPr>
      </p:pic>
    </p:spTree>
    <p:extLst>
      <p:ext uri="{BB962C8B-B14F-4D97-AF65-F5344CB8AC3E}">
        <p14:creationId xmlns:p14="http://schemas.microsoft.com/office/powerpoint/2010/main" val="34281477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Pareto Diagram - EXAMPLE</a:t>
            </a:r>
          </a:p>
        </p:txBody>
      </p:sp>
      <p:sp>
        <p:nvSpPr>
          <p:cNvPr id="5" name="Rectangle 4"/>
          <p:cNvSpPr/>
          <p:nvPr/>
        </p:nvSpPr>
        <p:spPr>
          <a:xfrm>
            <a:off x="609599" y="2106767"/>
            <a:ext cx="10972801" cy="4524315"/>
          </a:xfrm>
          <a:prstGeom prst="rect">
            <a:avLst/>
          </a:prstGeom>
        </p:spPr>
        <p:txBody>
          <a:bodyPr wrap="square">
            <a:spAutoFit/>
          </a:bodyPr>
          <a:lstStyle/>
          <a:p>
            <a:r>
              <a:rPr lang="en-US" sz="2400" b="1" dirty="0"/>
              <a:t>Pareto Chart Examples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Example #1 shows how many customer complaints were received in each of five categories.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Example #2 takes the largest category, “documents,” from Example #1, breaks it down into six categories of document-related complaints, and shows cumulative values.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If all complaints cause equal distress to the customer, working on eliminating document-related complaints would have the most impact, and of those, working on quality certificates should be most fruitful.</a:t>
            </a:r>
          </a:p>
        </p:txBody>
      </p:sp>
    </p:spTree>
    <p:extLst>
      <p:ext uri="{BB962C8B-B14F-4D97-AF65-F5344CB8AC3E}">
        <p14:creationId xmlns:p14="http://schemas.microsoft.com/office/powerpoint/2010/main" val="40473080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1000"/>
                                        <p:tgtEl>
                                          <p:spTgt spid="5">
                                            <p:txEl>
                                              <p:pRg st="2" end="2"/>
                                            </p:txEl>
                                          </p:spTgt>
                                        </p:tgtEl>
                                      </p:cBhvr>
                                    </p:animEffect>
                                    <p:anim calcmode="lin" valueType="num">
                                      <p:cBhvr>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1000"/>
                                        <p:tgtEl>
                                          <p:spTgt spid="5">
                                            <p:txEl>
                                              <p:pRg st="4" end="4"/>
                                            </p:txEl>
                                          </p:spTgt>
                                        </p:tgtEl>
                                      </p:cBhvr>
                                    </p:animEffect>
                                    <p:anim calcmode="lin" valueType="num">
                                      <p:cBhvr>
                                        <p:cTn id="1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1000"/>
                                        <p:tgtEl>
                                          <p:spTgt spid="5">
                                            <p:txEl>
                                              <p:pRg st="6" end="6"/>
                                            </p:txEl>
                                          </p:spTgt>
                                        </p:tgtEl>
                                      </p:cBhvr>
                                    </p:animEffect>
                                    <p:anim calcmode="lin" valueType="num">
                                      <p:cBhvr>
                                        <p:cTn id="23"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Pareto Diagram - EXAMPLE</a:t>
            </a:r>
          </a:p>
        </p:txBody>
      </p:sp>
      <p:pic>
        <p:nvPicPr>
          <p:cNvPr id="13314" name="Picture 2" descr="Pareto Fig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674" y="2673438"/>
            <a:ext cx="4159875" cy="2875800"/>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Pareto Fig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128" y="2137800"/>
            <a:ext cx="4944458" cy="3821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5294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1000"/>
                                        <p:tgtEl>
                                          <p:spTgt spid="13314"/>
                                        </p:tgtEl>
                                      </p:cBhvr>
                                    </p:animEffect>
                                    <p:anim calcmode="lin" valueType="num">
                                      <p:cBhvr>
                                        <p:cTn id="8" dur="1000" fill="hold"/>
                                        <p:tgtEl>
                                          <p:spTgt spid="13314"/>
                                        </p:tgtEl>
                                        <p:attrNameLst>
                                          <p:attrName>ppt_x</p:attrName>
                                        </p:attrNameLst>
                                      </p:cBhvr>
                                      <p:tavLst>
                                        <p:tav tm="0">
                                          <p:val>
                                            <p:strVal val="#ppt_x"/>
                                          </p:val>
                                        </p:tav>
                                        <p:tav tm="100000">
                                          <p:val>
                                            <p:strVal val="#ppt_x"/>
                                          </p:val>
                                        </p:tav>
                                      </p:tavLst>
                                    </p:anim>
                                    <p:anim calcmode="lin" valueType="num">
                                      <p:cBhvr>
                                        <p:cTn id="9" dur="1000" fill="hold"/>
                                        <p:tgtEl>
                                          <p:spTgt spid="133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338"/>
                                        </p:tgtEl>
                                        <p:attrNameLst>
                                          <p:attrName>style.visibility</p:attrName>
                                        </p:attrNameLst>
                                      </p:cBhvr>
                                      <p:to>
                                        <p:strVal val="visible"/>
                                      </p:to>
                                    </p:set>
                                    <p:animEffect transition="in" filter="fade">
                                      <p:cBhvr>
                                        <p:cTn id="12" dur="1000"/>
                                        <p:tgtEl>
                                          <p:spTgt spid="14338"/>
                                        </p:tgtEl>
                                      </p:cBhvr>
                                    </p:animEffect>
                                    <p:anim calcmode="lin" valueType="num">
                                      <p:cBhvr>
                                        <p:cTn id="13" dur="1000" fill="hold"/>
                                        <p:tgtEl>
                                          <p:spTgt spid="14338"/>
                                        </p:tgtEl>
                                        <p:attrNameLst>
                                          <p:attrName>ppt_x</p:attrName>
                                        </p:attrNameLst>
                                      </p:cBhvr>
                                      <p:tavLst>
                                        <p:tav tm="0">
                                          <p:val>
                                            <p:strVal val="#ppt_x"/>
                                          </p:val>
                                        </p:tav>
                                        <p:tav tm="100000">
                                          <p:val>
                                            <p:strVal val="#ppt_x"/>
                                          </p:val>
                                        </p:tav>
                                      </p:tavLst>
                                    </p:anim>
                                    <p:anim calcmode="lin" valueType="num">
                                      <p:cBhvr>
                                        <p:cTn id="14" dur="1000" fill="hold"/>
                                        <p:tgtEl>
                                          <p:spTgt spid="143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Fish Bone Diagram</a:t>
            </a:r>
          </a:p>
        </p:txBody>
      </p:sp>
      <p:sp>
        <p:nvSpPr>
          <p:cNvPr id="5" name="Rectangle 4"/>
          <p:cNvSpPr/>
          <p:nvPr/>
        </p:nvSpPr>
        <p:spPr>
          <a:xfrm>
            <a:off x="609600" y="2428740"/>
            <a:ext cx="6497132" cy="3970318"/>
          </a:xfrm>
          <a:prstGeom prst="rect">
            <a:avLst/>
          </a:prstGeom>
        </p:spPr>
        <p:txBody>
          <a:bodyPr wrap="square">
            <a:spAutoFit/>
          </a:bodyPr>
          <a:lstStyle/>
          <a:p>
            <a:r>
              <a:rPr lang="en-US" sz="2800" b="1" dirty="0"/>
              <a:t>Also Called: Cause–and–Effect Diagram, Ishikawa Diagram</a:t>
            </a:r>
          </a:p>
          <a:p>
            <a:endParaRPr lang="en-US" sz="2800" dirty="0"/>
          </a:p>
          <a:p>
            <a:pPr marL="457200" indent="-457200">
              <a:buFont typeface="Arial" panose="020B0604020202020204" pitchFamily="34" charset="0"/>
              <a:buChar char="•"/>
            </a:pPr>
            <a:r>
              <a:rPr lang="en-US" sz="2800" dirty="0"/>
              <a:t>The fishbone diagram identifies many possible causes for an effect or problem.</a:t>
            </a:r>
          </a:p>
          <a:p>
            <a:pPr marL="457200" indent="-457200">
              <a:buFont typeface="Arial" panose="020B0604020202020204" pitchFamily="34" charset="0"/>
              <a:buChar char="•"/>
            </a:pPr>
            <a:r>
              <a:rPr lang="en-US" sz="2800" dirty="0"/>
              <a:t>It can be used to structure a brainstorming session. </a:t>
            </a:r>
          </a:p>
          <a:p>
            <a:pPr marL="457200" indent="-457200">
              <a:buFont typeface="Arial" panose="020B0604020202020204" pitchFamily="34" charset="0"/>
              <a:buChar char="•"/>
            </a:pPr>
            <a:r>
              <a:rPr lang="en-US" sz="2800" dirty="0"/>
              <a:t>It immediately sorts ideas into useful categories.</a:t>
            </a:r>
          </a:p>
        </p:txBody>
      </p:sp>
      <p:pic>
        <p:nvPicPr>
          <p:cNvPr id="15362" name="Picture 2" descr="Fishbone Diagram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098" y="3336365"/>
            <a:ext cx="4475668" cy="2562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3397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Fish Bone Diagram</a:t>
            </a:r>
          </a:p>
        </p:txBody>
      </p:sp>
      <p:sp>
        <p:nvSpPr>
          <p:cNvPr id="5" name="Rectangle 4"/>
          <p:cNvSpPr/>
          <p:nvPr/>
        </p:nvSpPr>
        <p:spPr>
          <a:xfrm>
            <a:off x="609599" y="2428740"/>
            <a:ext cx="6909255" cy="3108543"/>
          </a:xfrm>
          <a:prstGeom prst="rect">
            <a:avLst/>
          </a:prstGeom>
        </p:spPr>
        <p:txBody>
          <a:bodyPr wrap="square">
            <a:spAutoFit/>
          </a:bodyPr>
          <a:lstStyle/>
          <a:p>
            <a:r>
              <a:rPr lang="en-US" sz="2800" b="1" dirty="0"/>
              <a:t>When to Use a Fishbone Diagram</a:t>
            </a:r>
          </a:p>
          <a:p>
            <a:endParaRPr lang="en-US" sz="2800" b="1" dirty="0"/>
          </a:p>
          <a:p>
            <a:pPr marL="457200" indent="-457200">
              <a:buFont typeface="Arial" panose="020B0604020202020204" pitchFamily="34" charset="0"/>
              <a:buChar char="•"/>
            </a:pPr>
            <a:r>
              <a:rPr lang="en-US" sz="2800" dirty="0"/>
              <a:t>When identifying possible causes for a problem.</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Especially when a team’s thinking tends to fall into ruts.</a:t>
            </a:r>
          </a:p>
        </p:txBody>
      </p:sp>
      <p:pic>
        <p:nvPicPr>
          <p:cNvPr id="15362" name="Picture 2" descr="Fishbone Diagram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8854" y="2701931"/>
            <a:ext cx="4475668" cy="2562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9512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Fish Bone Diagram - EXAMPLE</a:t>
            </a:r>
          </a:p>
        </p:txBody>
      </p:sp>
      <p:pic>
        <p:nvPicPr>
          <p:cNvPr id="2" name="Picture 1"/>
          <p:cNvPicPr>
            <a:picLocks noChangeAspect="1"/>
          </p:cNvPicPr>
          <p:nvPr/>
        </p:nvPicPr>
        <p:blipFill rotWithShape="1">
          <a:blip r:embed="rId2"/>
          <a:srcRect t="5202"/>
          <a:stretch/>
        </p:blipFill>
        <p:spPr>
          <a:xfrm>
            <a:off x="2331074" y="2302550"/>
            <a:ext cx="7966757" cy="4156704"/>
          </a:xfrm>
          <a:prstGeom prst="rect">
            <a:avLst/>
          </a:prstGeom>
        </p:spPr>
      </p:pic>
    </p:spTree>
    <p:extLst>
      <p:ext uri="{BB962C8B-B14F-4D97-AF65-F5344CB8AC3E}">
        <p14:creationId xmlns:p14="http://schemas.microsoft.com/office/powerpoint/2010/main" val="33758069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a:t>Plan</a:t>
            </a:r>
            <a:r>
              <a:rPr lang="en-US" b="1" dirty="0" smtClean="0"/>
              <a:t>:</a:t>
            </a:r>
            <a:r>
              <a:rPr lang="en-US" dirty="0" smtClean="0"/>
              <a:t> What </a:t>
            </a:r>
            <a:r>
              <a:rPr lang="en-US" dirty="0"/>
              <a:t>to accomplish? What changes? What data? New</a:t>
            </a:r>
            <a:br>
              <a:rPr lang="en-US" dirty="0"/>
            </a:br>
            <a:r>
              <a:rPr lang="en-US" dirty="0"/>
              <a:t>observations? New test? How to use planned observations </a:t>
            </a:r>
            <a:endParaRPr lang="en-US" dirty="0" smtClean="0"/>
          </a:p>
          <a:p>
            <a:endParaRPr lang="en-US" dirty="0"/>
          </a:p>
          <a:p>
            <a:r>
              <a:rPr lang="en-US" b="1" dirty="0"/>
              <a:t>Do</a:t>
            </a:r>
            <a:r>
              <a:rPr lang="en-US" b="1" dirty="0" smtClean="0"/>
              <a:t>:</a:t>
            </a:r>
            <a:r>
              <a:rPr lang="en-US" dirty="0" smtClean="0"/>
              <a:t> Carry </a:t>
            </a:r>
            <a:r>
              <a:rPr lang="en-US" dirty="0"/>
              <a:t>out the change or test </a:t>
            </a:r>
            <a:endParaRPr lang="en-US" dirty="0" smtClean="0"/>
          </a:p>
          <a:p>
            <a:endParaRPr lang="en-US" dirty="0" smtClean="0"/>
          </a:p>
          <a:p>
            <a:r>
              <a:rPr lang="en-US" b="1" dirty="0" smtClean="0"/>
              <a:t>Check: </a:t>
            </a:r>
            <a:r>
              <a:rPr lang="en-US" dirty="0" smtClean="0"/>
              <a:t>Observe the effects of the change or test</a:t>
            </a:r>
          </a:p>
          <a:p>
            <a:endParaRPr lang="en-US" b="1" dirty="0" smtClean="0"/>
          </a:p>
          <a:p>
            <a:r>
              <a:rPr lang="en-US" b="1" dirty="0" smtClean="0"/>
              <a:t>Act:</a:t>
            </a:r>
            <a:r>
              <a:rPr lang="en-US" dirty="0" smtClean="0"/>
              <a:t> Study the results. What Lesson? What Predictions? What improvements or changes?</a:t>
            </a:r>
            <a:endParaRPr lang="en-US" dirty="0"/>
          </a:p>
        </p:txBody>
      </p:sp>
      <p:sp>
        <p:nvSpPr>
          <p:cNvPr id="3" name="Title 2"/>
          <p:cNvSpPr>
            <a:spLocks noGrp="1"/>
          </p:cNvSpPr>
          <p:nvPr>
            <p:ph type="title"/>
          </p:nvPr>
        </p:nvSpPr>
        <p:spPr/>
        <p:txBody>
          <a:bodyPr>
            <a:normAutofit/>
          </a:bodyPr>
          <a:lstStyle/>
          <a:p>
            <a:r>
              <a:rPr lang="en-US" dirty="0"/>
              <a:t>Deming’s PDCA </a:t>
            </a:r>
            <a:r>
              <a:rPr lang="en-US" dirty="0" smtClean="0"/>
              <a:t>cycle (</a:t>
            </a:r>
            <a:r>
              <a:rPr lang="en-US" dirty="0"/>
              <a:t>Walter </a:t>
            </a:r>
            <a:r>
              <a:rPr lang="en-US" dirty="0" err="1"/>
              <a:t>Shewhart</a:t>
            </a:r>
            <a:r>
              <a:rPr lang="en-US" dirty="0"/>
              <a:t> Cycle) </a:t>
            </a:r>
          </a:p>
        </p:txBody>
      </p:sp>
      <p:pic>
        <p:nvPicPr>
          <p:cNvPr id="15" name="Picture 2" descr="Figure 1: Plan-do-study-act 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900" y="3428505"/>
            <a:ext cx="1537332" cy="154800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a:picLocks noChangeAspect="1"/>
          </p:cNvPicPr>
          <p:nvPr/>
        </p:nvPicPr>
        <p:blipFill rotWithShape="1">
          <a:blip r:embed="rId3"/>
          <a:srcRect l="3007"/>
          <a:stretch/>
        </p:blipFill>
        <p:spPr>
          <a:xfrm>
            <a:off x="8228922" y="3269059"/>
            <a:ext cx="2069431" cy="1866900"/>
          </a:xfrm>
          <a:prstGeom prst="rect">
            <a:avLst/>
          </a:prstGeom>
        </p:spPr>
      </p:pic>
    </p:spTree>
    <p:extLst>
      <p:ext uri="{BB962C8B-B14F-4D97-AF65-F5344CB8AC3E}">
        <p14:creationId xmlns:p14="http://schemas.microsoft.com/office/powerpoint/2010/main" val="6922876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1000"/>
                                        <p:tgtEl>
                                          <p:spTgt spid="2">
                                            <p:txEl>
                                              <p:pRg st="6" end="6"/>
                                            </p:txEl>
                                          </p:spTgt>
                                        </p:tgtEl>
                                      </p:cBhvr>
                                    </p:animEffect>
                                    <p:anim calcmode="lin" valueType="num">
                                      <p:cBhvr>
                                        <p:cTn id="2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dirty="0"/>
              <a:t>They lead, guide and monitor the analysis, design, implementation and execution of the test cases, test procedures and test suites</a:t>
            </a:r>
            <a:r>
              <a:rPr lang="en-US" dirty="0" smtClean="0"/>
              <a:t>.</a:t>
            </a:r>
          </a:p>
          <a:p>
            <a:r>
              <a:rPr lang="en-US" dirty="0" smtClean="0"/>
              <a:t>They </a:t>
            </a:r>
            <a:r>
              <a:rPr lang="en-US" dirty="0"/>
              <a:t>ensure proper </a:t>
            </a:r>
            <a:r>
              <a:rPr lang="en-US" b="1" dirty="0"/>
              <a:t>configuration </a:t>
            </a:r>
            <a:r>
              <a:rPr lang="en-US" b="1" dirty="0" smtClean="0"/>
              <a:t>management </a:t>
            </a:r>
            <a:r>
              <a:rPr lang="en-US" dirty="0" smtClean="0"/>
              <a:t>of </a:t>
            </a:r>
            <a:r>
              <a:rPr lang="en-US" dirty="0"/>
              <a:t>the </a:t>
            </a:r>
            <a:r>
              <a:rPr lang="en-US" dirty="0" err="1"/>
              <a:t>testware</a:t>
            </a:r>
            <a:r>
              <a:rPr lang="en-US" dirty="0"/>
              <a:t> produced and traceability of the tests to the test basis</a:t>
            </a:r>
            <a:r>
              <a:rPr lang="en-US" dirty="0" smtClean="0"/>
              <a:t>.</a:t>
            </a:r>
            <a:endParaRPr lang="en-US" dirty="0" smtClean="0"/>
          </a:p>
          <a:p>
            <a:r>
              <a:rPr lang="en-US" dirty="0" smtClean="0"/>
              <a:t>As </a:t>
            </a:r>
            <a:r>
              <a:rPr lang="en-US" dirty="0"/>
              <a:t>test execution comes near, they make sure the test environment is put into place before test execution and managed during test execution.</a:t>
            </a:r>
          </a:p>
          <a:p>
            <a:r>
              <a:rPr lang="en-US" dirty="0"/>
              <a:t>They schedule the tests for execution and then they monitor, measure, control and report on the test </a:t>
            </a:r>
            <a:r>
              <a:rPr lang="en-US" dirty="0" smtClean="0"/>
              <a:t>progress.</a:t>
            </a:r>
            <a:endParaRPr lang="en-US" dirty="0"/>
          </a:p>
          <a:p>
            <a:r>
              <a:rPr lang="en-US" dirty="0"/>
              <a:t>During test execution and as the project winds down, they write summary reports on test status</a:t>
            </a:r>
            <a:r>
              <a:rPr lang="en-US" dirty="0" smtClean="0"/>
              <a:t>.</a:t>
            </a:r>
            <a:endParaRPr lang="en-US" dirty="0"/>
          </a:p>
        </p:txBody>
      </p:sp>
      <p:sp>
        <p:nvSpPr>
          <p:cNvPr id="3" name="Title 2"/>
          <p:cNvSpPr>
            <a:spLocks noGrp="1"/>
          </p:cNvSpPr>
          <p:nvPr>
            <p:ph type="title"/>
          </p:nvPr>
        </p:nvSpPr>
        <p:spPr/>
        <p:txBody>
          <a:bodyPr>
            <a:normAutofit/>
          </a:bodyPr>
          <a:lstStyle/>
          <a:p>
            <a:r>
              <a:rPr lang="en-US" dirty="0" smtClean="0"/>
              <a:t>Responsibilities </a:t>
            </a:r>
            <a:r>
              <a:rPr lang="en-US" dirty="0"/>
              <a:t>of a Test </a:t>
            </a:r>
            <a:r>
              <a:rPr lang="en-US" dirty="0" smtClean="0"/>
              <a:t>Leader</a:t>
            </a:r>
            <a:endParaRPr lang="en-US" dirty="0"/>
          </a:p>
        </p:txBody>
      </p:sp>
    </p:spTree>
    <p:extLst>
      <p:ext uri="{BB962C8B-B14F-4D97-AF65-F5344CB8AC3E}">
        <p14:creationId xmlns:p14="http://schemas.microsoft.com/office/powerpoint/2010/main" val="20850781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4125532" y="3113468"/>
            <a:ext cx="3807854" cy="1066800"/>
          </a:xfrm>
        </p:spPr>
        <p:txBody>
          <a:bodyPr>
            <a:noAutofit/>
          </a:bodyPr>
          <a:lstStyle/>
          <a:p>
            <a:pPr marL="109728"/>
            <a:r>
              <a:rPr lang="en-US" sz="11500" dirty="0"/>
              <a:t>END!</a:t>
            </a:r>
          </a:p>
        </p:txBody>
      </p:sp>
    </p:spTree>
    <p:extLst>
      <p:ext uri="{BB962C8B-B14F-4D97-AF65-F5344CB8AC3E}">
        <p14:creationId xmlns:p14="http://schemas.microsoft.com/office/powerpoint/2010/main" val="13715536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lgn="ctr">
              <a:buNone/>
            </a:pPr>
            <a:r>
              <a:rPr lang="en-US" sz="4400" dirty="0">
                <a:solidFill>
                  <a:srgbClr val="92D050"/>
                </a:solidFill>
              </a:rPr>
              <a:t>“Sometimes test leaders wear different titles, such as </a:t>
            </a:r>
            <a:r>
              <a:rPr lang="en-US" sz="4400" b="1" u="sng" dirty="0">
                <a:solidFill>
                  <a:srgbClr val="92D050"/>
                </a:solidFill>
              </a:rPr>
              <a:t>test manager </a:t>
            </a:r>
            <a:r>
              <a:rPr lang="en-US" sz="4400" dirty="0">
                <a:solidFill>
                  <a:srgbClr val="92D050"/>
                </a:solidFill>
              </a:rPr>
              <a:t>or </a:t>
            </a:r>
            <a:r>
              <a:rPr lang="en-US" sz="4400" b="1" u="sng" dirty="0">
                <a:solidFill>
                  <a:srgbClr val="92D050"/>
                </a:solidFill>
              </a:rPr>
              <a:t>test coordinator</a:t>
            </a:r>
            <a:r>
              <a:rPr lang="en-US" sz="4400" dirty="0">
                <a:solidFill>
                  <a:srgbClr val="92D050"/>
                </a:solidFill>
              </a:rPr>
              <a:t>. Alternatively, the test leader role may wind up assigned to a </a:t>
            </a:r>
            <a:r>
              <a:rPr lang="en-US" sz="4400" b="1" u="sng" dirty="0">
                <a:solidFill>
                  <a:srgbClr val="92D050"/>
                </a:solidFill>
              </a:rPr>
              <a:t>project manager</a:t>
            </a:r>
            <a:r>
              <a:rPr lang="en-US" sz="4400" dirty="0">
                <a:solidFill>
                  <a:srgbClr val="92D050"/>
                </a:solidFill>
              </a:rPr>
              <a:t>, a </a:t>
            </a:r>
            <a:r>
              <a:rPr lang="en-US" sz="4400" b="1" u="sng" dirty="0">
                <a:solidFill>
                  <a:srgbClr val="92D050"/>
                </a:solidFill>
              </a:rPr>
              <a:t>development manager </a:t>
            </a:r>
            <a:r>
              <a:rPr lang="en-US" sz="4400" dirty="0">
                <a:solidFill>
                  <a:srgbClr val="92D050"/>
                </a:solidFill>
              </a:rPr>
              <a:t>or a </a:t>
            </a:r>
            <a:r>
              <a:rPr lang="en-US" sz="4400" b="1" u="sng" dirty="0">
                <a:solidFill>
                  <a:srgbClr val="92D050"/>
                </a:solidFill>
              </a:rPr>
              <a:t>quality assurance manager</a:t>
            </a:r>
            <a:r>
              <a:rPr lang="en-US" sz="4400" dirty="0">
                <a:solidFill>
                  <a:srgbClr val="92D050"/>
                </a:solidFill>
              </a:rPr>
              <a:t>. Whoever is playing the role, expect them to </a:t>
            </a:r>
            <a:r>
              <a:rPr lang="en-US" sz="4400" u="sng" dirty="0">
                <a:solidFill>
                  <a:srgbClr val="92D050"/>
                </a:solidFill>
              </a:rPr>
              <a:t>plan</a:t>
            </a:r>
            <a:r>
              <a:rPr lang="en-US" sz="4400" dirty="0">
                <a:solidFill>
                  <a:srgbClr val="92D050"/>
                </a:solidFill>
              </a:rPr>
              <a:t>, </a:t>
            </a:r>
            <a:r>
              <a:rPr lang="en-US" sz="4400" u="sng" dirty="0">
                <a:solidFill>
                  <a:srgbClr val="92D050"/>
                </a:solidFill>
              </a:rPr>
              <a:t>monitor</a:t>
            </a:r>
            <a:r>
              <a:rPr lang="en-US" sz="4400" dirty="0">
                <a:solidFill>
                  <a:srgbClr val="92D050"/>
                </a:solidFill>
              </a:rPr>
              <a:t> and </a:t>
            </a:r>
            <a:r>
              <a:rPr lang="en-US" sz="4400" u="sng" dirty="0">
                <a:solidFill>
                  <a:srgbClr val="92D050"/>
                </a:solidFill>
              </a:rPr>
              <a:t>control</a:t>
            </a:r>
            <a:r>
              <a:rPr lang="en-US" sz="4400" dirty="0">
                <a:solidFill>
                  <a:srgbClr val="92D050"/>
                </a:solidFill>
              </a:rPr>
              <a:t> the testing work.”</a:t>
            </a:r>
            <a:endParaRPr lang="en-US" sz="4400" dirty="0">
              <a:solidFill>
                <a:srgbClr val="92D050"/>
              </a:solidFill>
            </a:endParaRPr>
          </a:p>
        </p:txBody>
      </p:sp>
      <p:sp>
        <p:nvSpPr>
          <p:cNvPr id="3" name="Title 2"/>
          <p:cNvSpPr>
            <a:spLocks noGrp="1"/>
          </p:cNvSpPr>
          <p:nvPr>
            <p:ph type="title"/>
          </p:nvPr>
        </p:nvSpPr>
        <p:spPr/>
        <p:txBody>
          <a:bodyPr>
            <a:normAutofit/>
          </a:bodyPr>
          <a:lstStyle/>
          <a:p>
            <a:r>
              <a:rPr lang="en-US" dirty="0" smtClean="0"/>
              <a:t>Responsibilities </a:t>
            </a:r>
            <a:r>
              <a:rPr lang="en-US" dirty="0"/>
              <a:t>of a Test </a:t>
            </a:r>
            <a:r>
              <a:rPr lang="en-US" dirty="0" smtClean="0"/>
              <a:t>Leader</a:t>
            </a:r>
            <a:endParaRPr lang="en-US" dirty="0"/>
          </a:p>
        </p:txBody>
      </p:sp>
    </p:spTree>
    <p:extLst>
      <p:ext uri="{BB962C8B-B14F-4D97-AF65-F5344CB8AC3E}">
        <p14:creationId xmlns:p14="http://schemas.microsoft.com/office/powerpoint/2010/main" val="24161395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Roles </a:t>
            </a:r>
            <a:r>
              <a:rPr lang="en-US" dirty="0"/>
              <a:t>and </a:t>
            </a:r>
            <a:r>
              <a:rPr lang="en-US" dirty="0" smtClean="0"/>
              <a:t>Responsibilities </a:t>
            </a:r>
            <a:r>
              <a:rPr lang="en-US" dirty="0"/>
              <a:t>of a </a:t>
            </a:r>
            <a:r>
              <a:rPr lang="en-US" dirty="0" smtClean="0"/>
              <a:t>Tester</a:t>
            </a:r>
            <a:endParaRPr lang="en-US" dirty="0"/>
          </a:p>
        </p:txBody>
      </p:sp>
      <p:sp>
        <p:nvSpPr>
          <p:cNvPr id="5" name="Rectangle 2"/>
          <p:cNvSpPr>
            <a:spLocks noGrp="1" noChangeArrowheads="1"/>
          </p:cNvSpPr>
          <p:nvPr>
            <p:ph idx="1"/>
          </p:nvPr>
        </p:nvSpPr>
        <p:spPr bwMode="auto">
          <a:xfrm>
            <a:off x="798490" y="2295698"/>
            <a:ext cx="1108871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dirty="0"/>
              <a:t>Roles and Responsibilities of a Tester are as follows. </a:t>
            </a:r>
          </a:p>
          <a:p>
            <a:pPr marL="0" marR="0" lvl="0" indent="0" algn="l" defTabSz="914400" rtl="0" eaLnBrk="0" fontAlgn="base" latinLnBrk="0" hangingPunct="0">
              <a:lnSpc>
                <a:spcPct val="100000"/>
              </a:lnSpc>
              <a:spcBef>
                <a:spcPct val="0"/>
              </a:spcBef>
              <a:spcAft>
                <a:spcPct val="0"/>
              </a:spcAft>
              <a:buClrTx/>
              <a:buSzTx/>
              <a:buNone/>
              <a:tabLst/>
            </a:pPr>
            <a:endParaRPr lang="en-US" dirty="0"/>
          </a:p>
          <a:p>
            <a:pPr marL="285750" indent="-285750" eaLnBrk="0" fontAlgn="base" hangingPunct="0">
              <a:spcBef>
                <a:spcPct val="0"/>
              </a:spcBef>
              <a:spcAft>
                <a:spcPct val="0"/>
              </a:spcAft>
              <a:buClrTx/>
            </a:pPr>
            <a:r>
              <a:rPr lang="en-US" sz="3200" dirty="0"/>
              <a:t>In the </a:t>
            </a:r>
            <a:r>
              <a:rPr lang="en-US" sz="3200" b="1" u="sng" dirty="0"/>
              <a:t>test planning</a:t>
            </a:r>
            <a:r>
              <a:rPr lang="en-US" sz="3200" dirty="0"/>
              <a:t> and preparation phases of the testing, testers should </a:t>
            </a:r>
            <a:r>
              <a:rPr lang="en-US" sz="3200" dirty="0" smtClean="0"/>
              <a:t>review and </a:t>
            </a:r>
            <a:r>
              <a:rPr lang="en-US" sz="3200" dirty="0"/>
              <a:t>contribute to </a:t>
            </a:r>
            <a:r>
              <a:rPr lang="en-US" sz="3200" b="1" u="sng" dirty="0"/>
              <a:t>test </a:t>
            </a:r>
            <a:r>
              <a:rPr lang="en-US" sz="3200" b="1" u="sng" dirty="0" smtClean="0"/>
              <a:t>plans</a:t>
            </a:r>
            <a:r>
              <a:rPr lang="en-US" sz="3200" dirty="0" smtClean="0"/>
              <a:t>. </a:t>
            </a:r>
          </a:p>
          <a:p>
            <a:pPr marL="285750" indent="-285750" eaLnBrk="0" fontAlgn="base" hangingPunct="0">
              <a:spcBef>
                <a:spcPct val="0"/>
              </a:spcBef>
              <a:spcAft>
                <a:spcPct val="0"/>
              </a:spcAft>
              <a:buClrTx/>
            </a:pPr>
            <a:r>
              <a:rPr lang="en-US" sz="3200" dirty="0" smtClean="0"/>
              <a:t>They analyzed, reviewed </a:t>
            </a:r>
            <a:r>
              <a:rPr lang="en-US" sz="3200" dirty="0"/>
              <a:t>and </a:t>
            </a:r>
            <a:r>
              <a:rPr lang="en-US" sz="3200" dirty="0" smtClean="0"/>
              <a:t>assesses </a:t>
            </a:r>
            <a:r>
              <a:rPr lang="en-US" sz="3200" dirty="0"/>
              <a:t>requirements and </a:t>
            </a:r>
            <a:r>
              <a:rPr lang="en-US" sz="3200" b="1" u="sng" dirty="0"/>
              <a:t>design specifications</a:t>
            </a:r>
            <a:r>
              <a:rPr lang="en-US" sz="3200" dirty="0"/>
              <a:t>.</a:t>
            </a:r>
          </a:p>
          <a:p>
            <a:pPr marL="285750" indent="-285750" eaLnBrk="0" fontAlgn="base" hangingPunct="0">
              <a:spcBef>
                <a:spcPct val="0"/>
              </a:spcBef>
              <a:spcAft>
                <a:spcPct val="0"/>
              </a:spcAft>
              <a:buClrTx/>
            </a:pPr>
            <a:r>
              <a:rPr lang="en-US" sz="3200" dirty="0"/>
              <a:t>They </a:t>
            </a:r>
            <a:r>
              <a:rPr lang="en-US" sz="3200" dirty="0" smtClean="0"/>
              <a:t>involved </a:t>
            </a:r>
            <a:r>
              <a:rPr lang="en-US" sz="3200" dirty="0"/>
              <a:t>in </a:t>
            </a:r>
            <a:r>
              <a:rPr lang="en-US" sz="3200" dirty="0" smtClean="0"/>
              <a:t>identifying </a:t>
            </a:r>
            <a:r>
              <a:rPr lang="en-US" sz="3200" dirty="0"/>
              <a:t>test conditions and </a:t>
            </a:r>
            <a:r>
              <a:rPr lang="en-US" sz="3200" b="1" u="sng" dirty="0"/>
              <a:t>creating test designs</a:t>
            </a:r>
            <a:r>
              <a:rPr lang="en-US" sz="3200" dirty="0"/>
              <a:t>, test cases, test procedure specifications and test </a:t>
            </a:r>
            <a:r>
              <a:rPr lang="en-US" sz="3200" dirty="0" smtClean="0"/>
              <a:t>data.</a:t>
            </a:r>
          </a:p>
          <a:p>
            <a:pPr marL="285750" indent="-285750" eaLnBrk="0" fontAlgn="base" hangingPunct="0">
              <a:spcBef>
                <a:spcPct val="0"/>
              </a:spcBef>
              <a:spcAft>
                <a:spcPct val="0"/>
              </a:spcAft>
              <a:buClrTx/>
            </a:pPr>
            <a:r>
              <a:rPr lang="en-US" sz="3200" dirty="0" smtClean="0"/>
              <a:t>They Automate </a:t>
            </a:r>
            <a:r>
              <a:rPr lang="en-US" sz="3200" dirty="0"/>
              <a:t>or help to automate the tests</a:t>
            </a:r>
            <a:r>
              <a:rPr lang="en-US" sz="3200" dirty="0" smtClean="0"/>
              <a:t>.</a:t>
            </a: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28936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1000"/>
                                        <p:tgtEl>
                                          <p:spTgt spid="5">
                                            <p:txEl>
                                              <p:pRg st="5" end="5"/>
                                            </p:txEl>
                                          </p:spTgt>
                                        </p:tgtEl>
                                      </p:cBhvr>
                                    </p:animEffect>
                                    <p:anim calcmode="lin" valueType="num">
                                      <p:cBhvr>
                                        <p:cTn id="3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Roles </a:t>
            </a:r>
            <a:r>
              <a:rPr lang="en-US" dirty="0"/>
              <a:t>and </a:t>
            </a:r>
            <a:r>
              <a:rPr lang="en-US" dirty="0" smtClean="0"/>
              <a:t>Responsibilities </a:t>
            </a:r>
            <a:r>
              <a:rPr lang="en-US" dirty="0"/>
              <a:t>of a </a:t>
            </a:r>
            <a:r>
              <a:rPr lang="en-US" dirty="0" smtClean="0"/>
              <a:t>Tester</a:t>
            </a:r>
            <a:endParaRPr lang="en-US" dirty="0"/>
          </a:p>
        </p:txBody>
      </p:sp>
      <p:sp>
        <p:nvSpPr>
          <p:cNvPr id="5" name="Rectangle 2"/>
          <p:cNvSpPr>
            <a:spLocks noGrp="1" noChangeArrowheads="1"/>
          </p:cNvSpPr>
          <p:nvPr>
            <p:ph idx="1"/>
          </p:nvPr>
        </p:nvSpPr>
        <p:spPr bwMode="auto">
          <a:xfrm>
            <a:off x="609600" y="2148415"/>
            <a:ext cx="1133475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ClrTx/>
            </a:pPr>
            <a:r>
              <a:rPr lang="en-US" sz="3200" dirty="0"/>
              <a:t>They often set up the </a:t>
            </a:r>
            <a:r>
              <a:rPr lang="en-US" sz="3200" u="sng" dirty="0"/>
              <a:t>test environments</a:t>
            </a:r>
            <a:r>
              <a:rPr lang="en-US" sz="3200" dirty="0"/>
              <a:t> or assist system administration and network management staff in doing so.</a:t>
            </a:r>
          </a:p>
          <a:p>
            <a:pPr marL="342900" indent="-342900" eaLnBrk="0" fontAlgn="base" hangingPunct="0">
              <a:spcBef>
                <a:spcPct val="0"/>
              </a:spcBef>
              <a:spcAft>
                <a:spcPct val="0"/>
              </a:spcAft>
              <a:buClrTx/>
            </a:pPr>
            <a:r>
              <a:rPr lang="en-US" sz="3200" dirty="0" smtClean="0"/>
              <a:t>Testers </a:t>
            </a:r>
            <a:r>
              <a:rPr lang="en-US" sz="3200" dirty="0"/>
              <a:t>execute and log the tests, evaluate the results and document problems found.</a:t>
            </a:r>
          </a:p>
          <a:p>
            <a:pPr marL="342900" indent="-342900" eaLnBrk="0" fontAlgn="base" hangingPunct="0">
              <a:spcBef>
                <a:spcPct val="0"/>
              </a:spcBef>
              <a:spcAft>
                <a:spcPct val="0"/>
              </a:spcAft>
              <a:buClrTx/>
            </a:pPr>
            <a:r>
              <a:rPr lang="en-US" sz="3200" dirty="0"/>
              <a:t>They monitor the testing and the test environment, often using tools for this task, and often gather performance metrics.</a:t>
            </a:r>
          </a:p>
          <a:p>
            <a:pPr marL="342900" indent="-342900" eaLnBrk="0" fontAlgn="base" hangingPunct="0">
              <a:spcBef>
                <a:spcPct val="0"/>
              </a:spcBef>
              <a:spcAft>
                <a:spcPct val="0"/>
              </a:spcAft>
              <a:buClrTx/>
            </a:pPr>
            <a:r>
              <a:rPr lang="en-US" sz="3200" dirty="0"/>
              <a:t>Throughout the software testing life cycle, they review each other’s work, including test specifications, </a:t>
            </a:r>
            <a:r>
              <a:rPr lang="en-US" sz="3200" u="sng" dirty="0"/>
              <a:t>defect reports</a:t>
            </a:r>
            <a:r>
              <a:rPr lang="en-US" sz="3200" dirty="0"/>
              <a:t> and </a:t>
            </a:r>
            <a:r>
              <a:rPr lang="en-US" sz="3200" u="sng" dirty="0"/>
              <a:t>test results</a:t>
            </a:r>
            <a:r>
              <a:rPr lang="en-US" sz="3200" dirty="0" smtClean="0"/>
              <a: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67652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sz="3600" dirty="0"/>
              <a:t>Technique specialists</a:t>
            </a:r>
          </a:p>
          <a:p>
            <a:r>
              <a:rPr lang="en-GB" sz="3600" dirty="0" err="1"/>
              <a:t>Automators</a:t>
            </a:r>
            <a:endParaRPr lang="en-GB" sz="3600" dirty="0"/>
          </a:p>
          <a:p>
            <a:r>
              <a:rPr lang="en-GB" sz="3600" dirty="0"/>
              <a:t>Database experts</a:t>
            </a:r>
          </a:p>
          <a:p>
            <a:r>
              <a:rPr lang="en-GB" sz="3600" dirty="0"/>
              <a:t>Business skills &amp; understanding</a:t>
            </a:r>
          </a:p>
          <a:p>
            <a:r>
              <a:rPr lang="en-GB" sz="3600" dirty="0"/>
              <a:t>Usability expert</a:t>
            </a:r>
          </a:p>
          <a:p>
            <a:r>
              <a:rPr lang="en-GB" sz="3600" dirty="0"/>
              <a:t>Test environment expert</a:t>
            </a:r>
          </a:p>
          <a:p>
            <a:r>
              <a:rPr lang="en-GB" sz="3600" dirty="0"/>
              <a:t>Test </a:t>
            </a:r>
            <a:r>
              <a:rPr lang="en-GB" sz="3600" dirty="0" smtClean="0"/>
              <a:t>managers</a:t>
            </a:r>
            <a:endParaRPr lang="en-GB" sz="3600" dirty="0"/>
          </a:p>
        </p:txBody>
      </p:sp>
      <p:sp>
        <p:nvSpPr>
          <p:cNvPr id="3" name="Title 2"/>
          <p:cNvSpPr>
            <a:spLocks noGrp="1"/>
          </p:cNvSpPr>
          <p:nvPr>
            <p:ph type="title"/>
          </p:nvPr>
        </p:nvSpPr>
        <p:spPr/>
        <p:txBody>
          <a:bodyPr>
            <a:normAutofit/>
          </a:bodyPr>
          <a:lstStyle/>
          <a:p>
            <a:r>
              <a:rPr lang="en-GB" sz="5400" dirty="0"/>
              <a:t>Skills needed in </a:t>
            </a:r>
            <a:r>
              <a:rPr lang="en-GB" sz="5400" dirty="0" smtClean="0"/>
              <a:t>testing</a:t>
            </a:r>
            <a:endParaRPr lang="en-US" sz="5400" dirty="0"/>
          </a:p>
        </p:txBody>
      </p:sp>
      <p:sp>
        <p:nvSpPr>
          <p:cNvPr id="4" name="Rectangle 2"/>
          <p:cNvSpPr txBox="1">
            <a:spLocks noChangeArrowheads="1"/>
          </p:cNvSpPr>
          <p:nvPr/>
        </p:nvSpPr>
        <p:spPr>
          <a:xfrm>
            <a:off x="495300" y="533400"/>
            <a:ext cx="8420100" cy="609600"/>
          </a:xfrm>
          <a:prstGeom prst="rect">
            <a:avLst/>
          </a:prstGeom>
        </p:spPr>
        <p:txBody>
          <a:bodyPr vert="horz" anchor="ctr">
            <a:normAutofit fontScale="92500" lnSpcReduction="10000"/>
          </a:bodyPr>
          <a:lstStyle>
            <a:lvl1pPr algn="l" rtl="0" eaLnBrk="1" latinLnBrk="0" hangingPunct="1">
              <a:spcBef>
                <a:spcPct val="0"/>
              </a:spcBef>
              <a:buNone/>
              <a:defRPr kumimoji="0" sz="4000" kern="1200">
                <a:solidFill>
                  <a:schemeClr val="tx2"/>
                </a:solidFill>
                <a:latin typeface="+mj-lt"/>
                <a:ea typeface="+mj-ea"/>
                <a:cs typeface="+mj-cs"/>
              </a:defRPr>
            </a:lvl1pPr>
          </a:lstStyle>
          <a:p>
            <a:endParaRPr lang="en-GB" dirty="0"/>
          </a:p>
        </p:txBody>
      </p:sp>
    </p:spTree>
    <p:extLst>
      <p:ext uri="{BB962C8B-B14F-4D97-AF65-F5344CB8AC3E}">
        <p14:creationId xmlns:p14="http://schemas.microsoft.com/office/powerpoint/2010/main" val="22378371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 id="{9308F140-5CDC-477D-BC4D-9C1906451284}" vid="{11C5112C-663B-4E6D-9D3D-2361F8FA32D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D44557-C150-4AA7-97B1-62E8021520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 presentation</Template>
  <TotalTime>0</TotalTime>
  <Words>2066</Words>
  <Application>Microsoft Office PowerPoint</Application>
  <PresentationFormat>Widescreen</PresentationFormat>
  <Paragraphs>304</Paragraphs>
  <Slides>50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Georgia</vt:lpstr>
      <vt:lpstr>Helvetica Neue</vt:lpstr>
      <vt:lpstr>Verdana</vt:lpstr>
      <vt:lpstr>Wingdings</vt:lpstr>
      <vt:lpstr>Wingdings 2</vt:lpstr>
      <vt:lpstr>Training presentation</vt:lpstr>
      <vt:lpstr>PowerPoint Presentation</vt:lpstr>
      <vt:lpstr>PowerPoint Presentation</vt:lpstr>
      <vt:lpstr>Cost Of Quality</vt:lpstr>
      <vt:lpstr>Responsibilities of a Test Leader</vt:lpstr>
      <vt:lpstr>Responsibilities of a Test Leader</vt:lpstr>
      <vt:lpstr>Responsibilities of a Test Leader</vt:lpstr>
      <vt:lpstr>Roles and Responsibilities of a Tester</vt:lpstr>
      <vt:lpstr>Roles and Responsibilities of a Tester</vt:lpstr>
      <vt:lpstr>Skills needed in testing</vt:lpstr>
      <vt:lpstr>Problems resulting from poor configuration management</vt:lpstr>
      <vt:lpstr>Configuration Management</vt:lpstr>
      <vt:lpstr>Entry/exit criteria examples</vt:lpstr>
      <vt:lpstr>What are the factors affecting test effort in software testing?</vt:lpstr>
      <vt:lpstr>What are the factors affecting test effort in software testing?</vt:lpstr>
      <vt:lpstr>What is risk in software testing?</vt:lpstr>
      <vt:lpstr>Product Risk</vt:lpstr>
      <vt:lpstr>Project Risk</vt:lpstr>
      <vt:lpstr>Risk Analysis</vt:lpstr>
      <vt:lpstr>PowerPoint Presentation</vt:lpstr>
      <vt:lpstr>Measurement Scales</vt:lpstr>
      <vt:lpstr>Measurement Scales</vt:lpstr>
      <vt:lpstr>Measurement Scales</vt:lpstr>
      <vt:lpstr>Measurement Scales</vt:lpstr>
      <vt:lpstr>Measurement Scales</vt:lpstr>
      <vt:lpstr>GQM Metric</vt:lpstr>
      <vt:lpstr>Seven Quality Analysis Tools* </vt:lpstr>
      <vt:lpstr>Histogram</vt:lpstr>
      <vt:lpstr>Histogram</vt:lpstr>
      <vt:lpstr>Check Sheet (Checklist)</vt:lpstr>
      <vt:lpstr>Check Sheet (Checklist)</vt:lpstr>
      <vt:lpstr>Check Sheet (Checklist)</vt:lpstr>
      <vt:lpstr>Check Sheet - EXAMPLE</vt:lpstr>
      <vt:lpstr>Check Sheet - EXAMPLE</vt:lpstr>
      <vt:lpstr>Control Chart</vt:lpstr>
      <vt:lpstr>Control Chart</vt:lpstr>
      <vt:lpstr>Control Chart</vt:lpstr>
      <vt:lpstr>Control Chart</vt:lpstr>
      <vt:lpstr>Scatter Diagram</vt:lpstr>
      <vt:lpstr>Scatter Diagram</vt:lpstr>
      <vt:lpstr>Stratification</vt:lpstr>
      <vt:lpstr>Stratification</vt:lpstr>
      <vt:lpstr>Pareto Diagram</vt:lpstr>
      <vt:lpstr>Pareto Diagram</vt:lpstr>
      <vt:lpstr>Pareto Diagram - EXAMPLE</vt:lpstr>
      <vt:lpstr>Pareto Diagram - EXAMPLE</vt:lpstr>
      <vt:lpstr>Fish Bone Diagram</vt:lpstr>
      <vt:lpstr>Fish Bone Diagram</vt:lpstr>
      <vt:lpstr>Fish Bone Diagram - EXAMPLE</vt:lpstr>
      <vt:lpstr>Deming’s PDCA cycle (Walter Shewhart Cycle) </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2017-06-11T06:24:53Z</dcterms:created>
  <dcterms:modified xsi:type="dcterms:W3CDTF">2017-07-26T03:29:19Z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TC034606049991</vt:lpwstr>
  </property>
</Properties>
</file>