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3"/>
  </p:notesMasterIdLst>
  <p:handoutMasterIdLst>
    <p:handoutMasterId r:id="rId34"/>
  </p:handoutMasterIdLst>
  <p:sldIdLst>
    <p:sldId id="257" r:id="rId3"/>
    <p:sldId id="307" r:id="rId4"/>
    <p:sldId id="313" r:id="rId5"/>
    <p:sldId id="314" r:id="rId6"/>
    <p:sldId id="315" r:id="rId7"/>
    <p:sldId id="316" r:id="rId8"/>
    <p:sldId id="318" r:id="rId9"/>
    <p:sldId id="319" r:id="rId10"/>
    <p:sldId id="320" r:id="rId11"/>
    <p:sldId id="321" r:id="rId12"/>
    <p:sldId id="308" r:id="rId13"/>
    <p:sldId id="309" r:id="rId14"/>
    <p:sldId id="310" r:id="rId15"/>
    <p:sldId id="311" r:id="rId16"/>
    <p:sldId id="312" r:id="rId17"/>
    <p:sldId id="322" r:id="rId18"/>
    <p:sldId id="323" r:id="rId19"/>
    <p:sldId id="324" r:id="rId20"/>
    <p:sldId id="325" r:id="rId21"/>
    <p:sldId id="302" r:id="rId22"/>
    <p:sldId id="305" r:id="rId23"/>
    <p:sldId id="326" r:id="rId24"/>
    <p:sldId id="327" r:id="rId25"/>
    <p:sldId id="330" r:id="rId26"/>
    <p:sldId id="329" r:id="rId27"/>
    <p:sldId id="328" r:id="rId28"/>
    <p:sldId id="304" r:id="rId29"/>
    <p:sldId id="306" r:id="rId30"/>
    <p:sldId id="303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8" autoAdjust="0"/>
    <p:restoredTop sz="89911" autoAdjust="0"/>
  </p:normalViewPr>
  <p:slideViewPr>
    <p:cSldViewPr snapToGrid="0">
      <p:cViewPr varScale="1">
        <p:scale>
          <a:sx n="79" d="100"/>
          <a:sy n="79" d="100"/>
        </p:scale>
        <p:origin x="84" y="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7/11/2017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7092151" y="3873320"/>
            <a:ext cx="5240217" cy="10678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Automation Testing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3091194" y="3876071"/>
            <a:ext cx="4368378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Course Instructor: AMIR IMAM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547912" y="2805447"/>
            <a:ext cx="10058398" cy="106787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SOTWARE TESTING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(CS-497)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Frameworks are code libraries that separate routine calls from designed tests.</a:t>
            </a:r>
          </a:p>
          <a:p>
            <a:pPr lvl="1"/>
            <a:r>
              <a:rPr lang="en-US" sz="2100" dirty="0"/>
              <a:t>modularity</a:t>
            </a:r>
          </a:p>
          <a:p>
            <a:pPr lvl="1"/>
            <a:r>
              <a:rPr lang="en-US" sz="2100" dirty="0"/>
              <a:t>reuse of components</a:t>
            </a:r>
          </a:p>
          <a:p>
            <a:pPr lvl="1"/>
            <a:r>
              <a:rPr lang="en-US" sz="2100" dirty="0"/>
              <a:t>hide design evolution of UI or tool commands</a:t>
            </a:r>
          </a:p>
          <a:p>
            <a:pPr lvl="1"/>
            <a:r>
              <a:rPr lang="en-US" sz="2100" dirty="0"/>
              <a:t>partial salvation from the custom control problem</a:t>
            </a:r>
          </a:p>
          <a:p>
            <a:pPr lvl="1"/>
            <a:r>
              <a:rPr lang="en-US" sz="2100" dirty="0"/>
              <a:t>independence of application (the test case) from user interface details (execute using keyboard? Mouse? API</a:t>
            </a:r>
            <a:r>
              <a:rPr lang="en-US" sz="2100" dirty="0" smtClean="0"/>
              <a:t>?)</a:t>
            </a:r>
          </a:p>
          <a:p>
            <a:pPr lvl="1"/>
            <a:endParaRPr lang="en-US" sz="2200" dirty="0"/>
          </a:p>
          <a:p>
            <a:r>
              <a:rPr lang="en-US" sz="1600" dirty="0"/>
              <a:t>For more on frameworks, see Linda Hayes’ book on automated testing, Tom Arnold’s book on Visual Test, and Mark </a:t>
            </a:r>
            <a:r>
              <a:rPr lang="en-US" sz="1600" dirty="0" err="1"/>
              <a:t>Fewster</a:t>
            </a:r>
            <a:r>
              <a:rPr lang="en-US" sz="1600" dirty="0"/>
              <a:t> &amp; Dorothy Graham’s excellent new book “Software Test Automation</a:t>
            </a:r>
            <a:r>
              <a:rPr lang="en-US" sz="1600" dirty="0" smtClean="0"/>
              <a:t>.”</a:t>
            </a:r>
          </a:p>
          <a:p>
            <a:r>
              <a:rPr lang="en-US" sz="2000" b="1" u="sng" dirty="0" smtClean="0"/>
              <a:t>I will demo you my own written framework</a:t>
            </a:r>
            <a:endParaRPr lang="en-US" sz="2000" b="1" u="sn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Framework-Based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11497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b="1" dirty="0" smtClean="0"/>
              <a:t>Summary:</a:t>
            </a:r>
            <a:r>
              <a:rPr lang="en-US" dirty="0" smtClean="0"/>
              <a:t> </a:t>
            </a:r>
          </a:p>
          <a:p>
            <a:pPr marL="109728" indent="0">
              <a:spcBef>
                <a:spcPct val="150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/>
              <a:t>Repeat testing after changes.”</a:t>
            </a:r>
          </a:p>
          <a:p>
            <a:pPr marL="109728" indent="0">
              <a:spcBef>
                <a:spcPct val="15000"/>
              </a:spcBef>
              <a:buNone/>
            </a:pPr>
            <a:endParaRPr lang="en-US" b="1" dirty="0"/>
          </a:p>
          <a:p>
            <a:pPr>
              <a:spcBef>
                <a:spcPct val="15000"/>
              </a:spcBef>
            </a:pPr>
            <a:r>
              <a:rPr lang="en-US" b="1" dirty="0" smtClean="0"/>
              <a:t>Fundamental </a:t>
            </a:r>
            <a:r>
              <a:rPr lang="en-US" b="1" dirty="0"/>
              <a:t>question or goal</a:t>
            </a:r>
          </a:p>
          <a:p>
            <a:pPr marL="411480" lvl="1" indent="0">
              <a:spcBef>
                <a:spcPct val="15000"/>
              </a:spcBef>
              <a:buNone/>
            </a:pPr>
            <a:r>
              <a:rPr lang="en-US" sz="2800" dirty="0"/>
              <a:t>Manage the risks that</a:t>
            </a:r>
          </a:p>
          <a:p>
            <a:pPr marL="1019556" lvl="2" indent="-342900">
              <a:spcBef>
                <a:spcPct val="15000"/>
              </a:spcBef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bug fix didn’t fix the </a:t>
            </a:r>
            <a:r>
              <a:rPr lang="en-US" dirty="0" smtClean="0"/>
              <a:t>bug. </a:t>
            </a:r>
            <a:endParaRPr lang="en-US" dirty="0"/>
          </a:p>
          <a:p>
            <a:pPr marL="1019556" lvl="2" indent="-342900">
              <a:spcBef>
                <a:spcPct val="15000"/>
              </a:spcBef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old bug comes </a:t>
            </a:r>
            <a:r>
              <a:rPr lang="en-US" dirty="0" smtClean="0"/>
              <a:t>back.</a:t>
            </a:r>
            <a:endParaRPr lang="en-US" dirty="0"/>
          </a:p>
          <a:p>
            <a:pPr marL="1019556" lvl="2" indent="-342900">
              <a:spcBef>
                <a:spcPct val="15000"/>
              </a:spcBef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change had a side effect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0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sz="2400" b="1" dirty="0" smtClean="0"/>
              <a:t>Paradigmatic </a:t>
            </a:r>
            <a:r>
              <a:rPr lang="en-US" sz="2400" b="1" dirty="0"/>
              <a:t>cases</a:t>
            </a:r>
          </a:p>
          <a:p>
            <a:pPr lvl="1">
              <a:spcBef>
                <a:spcPct val="15000"/>
              </a:spcBef>
            </a:pPr>
            <a:r>
              <a:rPr lang="en-US" sz="2400" u="sng" dirty="0"/>
              <a:t>Retesting</a:t>
            </a:r>
            <a:r>
              <a:rPr lang="en-US" sz="2400" dirty="0"/>
              <a:t> (Show that a bug was not fixed.)</a:t>
            </a:r>
          </a:p>
          <a:p>
            <a:pPr lvl="1">
              <a:spcBef>
                <a:spcPct val="15000"/>
              </a:spcBef>
            </a:pPr>
            <a:r>
              <a:rPr lang="en-US" sz="2400" u="sng" dirty="0"/>
              <a:t>Old fix regression</a:t>
            </a:r>
            <a:r>
              <a:rPr lang="en-US" sz="2400" dirty="0"/>
              <a:t> (Show that an old bug fix was broken.)</a:t>
            </a:r>
          </a:p>
          <a:p>
            <a:pPr lvl="1">
              <a:spcBef>
                <a:spcPct val="15000"/>
              </a:spcBef>
            </a:pPr>
            <a:r>
              <a:rPr lang="en-US" sz="2400" u="sng" dirty="0"/>
              <a:t>General functional regression</a:t>
            </a:r>
            <a:r>
              <a:rPr lang="en-US" sz="2400" dirty="0"/>
              <a:t> (Show that a change caused a working area to break.)</a:t>
            </a:r>
          </a:p>
          <a:p>
            <a:pPr>
              <a:spcBef>
                <a:spcPct val="15000"/>
              </a:spcBef>
            </a:pPr>
            <a:r>
              <a:rPr lang="en-US" sz="2400" b="1" dirty="0"/>
              <a:t>Strengths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Reassuring, confidence building, regulator-friendly.</a:t>
            </a:r>
          </a:p>
          <a:p>
            <a:pPr>
              <a:spcBef>
                <a:spcPct val="15000"/>
              </a:spcBef>
            </a:pPr>
            <a:r>
              <a:rPr lang="en-US" sz="2400" b="1" dirty="0"/>
              <a:t>Blind spots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Anything not covered in the regression series.</a:t>
            </a:r>
          </a:p>
          <a:p>
            <a:pPr lvl="1">
              <a:spcBef>
                <a:spcPct val="15000"/>
              </a:spcBef>
            </a:pPr>
            <a:r>
              <a:rPr lang="en-US" sz="2400" dirty="0"/>
              <a:t>Maintenance of this test set can be </a:t>
            </a:r>
            <a:r>
              <a:rPr lang="en-US" sz="2400" dirty="0" smtClean="0"/>
              <a:t>costly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55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/>
              <a:t>The most common regression automation technique:</a:t>
            </a:r>
          </a:p>
          <a:p>
            <a:r>
              <a:rPr lang="en-US" dirty="0" smtClean="0"/>
              <a:t>Conceive </a:t>
            </a:r>
            <a:r>
              <a:rPr lang="en-US" dirty="0"/>
              <a:t>and create a test case</a:t>
            </a:r>
          </a:p>
          <a:p>
            <a:r>
              <a:rPr lang="en-US" dirty="0" smtClean="0"/>
              <a:t>Run </a:t>
            </a:r>
            <a:r>
              <a:rPr lang="en-US" dirty="0"/>
              <a:t>it and inspect the output results</a:t>
            </a:r>
          </a:p>
          <a:p>
            <a:r>
              <a:rPr lang="en-US" dirty="0" smtClean="0"/>
              <a:t>If </a:t>
            </a:r>
            <a:r>
              <a:rPr lang="en-US" dirty="0"/>
              <a:t>the program fails, report a bug and try again later</a:t>
            </a:r>
          </a:p>
          <a:p>
            <a:r>
              <a:rPr lang="en-US" dirty="0" smtClean="0"/>
              <a:t>If </a:t>
            </a:r>
            <a:r>
              <a:rPr lang="en-US" dirty="0"/>
              <a:t>the program passes the test, save the resulting outputs</a:t>
            </a:r>
          </a:p>
          <a:p>
            <a:r>
              <a:rPr lang="en-US" dirty="0" smtClean="0"/>
              <a:t>In </a:t>
            </a:r>
            <a:r>
              <a:rPr lang="en-US" dirty="0"/>
              <a:t>future tests, run the program and compare the output to the saved results</a:t>
            </a:r>
          </a:p>
          <a:p>
            <a:r>
              <a:rPr lang="en-US" dirty="0" smtClean="0"/>
              <a:t>Report </a:t>
            </a:r>
            <a:r>
              <a:rPr lang="en-US" dirty="0"/>
              <a:t>an exception whenever the current output and the saved output don’t match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Regression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6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GUI Regression Test Model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236495" y="2249424"/>
            <a:ext cx="6705600" cy="4114800"/>
            <a:chOff x="1008" y="1008"/>
            <a:chExt cx="4224" cy="2592"/>
          </a:xfrm>
        </p:grpSpPr>
        <p:grpSp>
          <p:nvGrpSpPr>
            <p:cNvPr id="5" name="Group 49"/>
            <p:cNvGrpSpPr>
              <a:grpSpLocks/>
            </p:cNvGrpSpPr>
            <p:nvPr/>
          </p:nvGrpSpPr>
          <p:grpSpPr bwMode="auto">
            <a:xfrm>
              <a:off x="1008" y="1008"/>
              <a:ext cx="4224" cy="2592"/>
              <a:chOff x="1008" y="1008"/>
              <a:chExt cx="4224" cy="2592"/>
            </a:xfrm>
          </p:grpSpPr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1008" y="1387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</a:rPr>
                  <a:t>User</a:t>
                </a:r>
              </a:p>
            </p:txBody>
          </p:sp>
          <p:sp>
            <p:nvSpPr>
              <p:cNvPr id="19" name="Line 4"/>
              <p:cNvSpPr>
                <a:spLocks noChangeShapeType="1"/>
              </p:cNvSpPr>
              <p:nvPr/>
            </p:nvSpPr>
            <p:spPr bwMode="auto">
              <a:xfrm flipV="1">
                <a:off x="1584" y="1553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5"/>
              <p:cNvSpPr txBox="1">
                <a:spLocks noChangeArrowheads="1"/>
              </p:cNvSpPr>
              <p:nvPr/>
            </p:nvSpPr>
            <p:spPr bwMode="auto">
              <a:xfrm>
                <a:off x="2448" y="1118"/>
                <a:ext cx="893" cy="75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GUI</a:t>
                </a:r>
              </a:p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Test</a:t>
                </a:r>
              </a:p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Tool</a:t>
                </a:r>
              </a:p>
            </p:txBody>
          </p:sp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1712" y="1008"/>
                <a:ext cx="3520" cy="2592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3873" y="1725"/>
                <a:ext cx="1222" cy="14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endParaRPr lang="en-US" sz="240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   </a:t>
                </a:r>
              </a:p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System Under Test</a:t>
                </a:r>
              </a:p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  </a:t>
                </a:r>
              </a:p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3873" y="1383"/>
                <a:ext cx="1222" cy="29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SUT GUI</a:t>
                </a:r>
              </a:p>
            </p:txBody>
          </p:sp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>
                <a:off x="3346" y="148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2124" y="3104"/>
                <a:ext cx="793" cy="1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2160" y="2332"/>
                <a:ext cx="757" cy="1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2"/>
              <p:cNvSpPr txBox="1">
                <a:spLocks noChangeArrowheads="1"/>
              </p:cNvSpPr>
              <p:nvPr/>
            </p:nvSpPr>
            <p:spPr bwMode="auto">
              <a:xfrm>
                <a:off x="2175" y="2497"/>
                <a:ext cx="6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Scripts</a:t>
                </a: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2928" y="2414"/>
                <a:ext cx="1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2124" y="3049"/>
                <a:ext cx="793" cy="1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2160" y="2442"/>
                <a:ext cx="1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Oval 16"/>
              <p:cNvSpPr>
                <a:spLocks noChangeArrowheads="1"/>
              </p:cNvSpPr>
              <p:nvPr/>
            </p:nvSpPr>
            <p:spPr bwMode="auto">
              <a:xfrm>
                <a:off x="2976" y="3104"/>
                <a:ext cx="793" cy="1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2976" y="2332"/>
                <a:ext cx="793" cy="1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2999" y="2497"/>
                <a:ext cx="6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>
                    <a:latin typeface="Times New Roman" panose="02020603050405020304" pitchFamily="18" charset="0"/>
                  </a:rPr>
                  <a:t>Results</a:t>
                </a:r>
              </a:p>
            </p:txBody>
          </p: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2973" y="3049"/>
                <a:ext cx="830" cy="1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992" y="2456"/>
                <a:ext cx="1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3760" y="2456"/>
                <a:ext cx="1" cy="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 flipV="1">
                <a:off x="2448" y="1877"/>
                <a:ext cx="160" cy="5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23"/>
              <p:cNvSpPr>
                <a:spLocks noChangeShapeType="1"/>
              </p:cNvSpPr>
              <p:nvPr/>
            </p:nvSpPr>
            <p:spPr bwMode="auto">
              <a:xfrm>
                <a:off x="3120" y="1877"/>
                <a:ext cx="211" cy="5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2434" y="1152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sym typeface="Wingdings 2" panose="05020102010507070707" pitchFamily="18" charset="2"/>
                </a:rPr>
                <a:t></a:t>
              </a:r>
              <a:endParaRPr lang="en-US">
                <a:solidFill>
                  <a:srgbClr val="0033CC"/>
                </a:solidFill>
              </a:endParaRP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752" y="1258"/>
              <a:ext cx="5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sym typeface="Wingdings 2" panose="05020102010507070707" pitchFamily="18" charset="2"/>
                </a:rPr>
                <a:t></a:t>
              </a:r>
              <a:r>
                <a:rPr lang="en-US">
                  <a:solidFill>
                    <a:srgbClr val="800000"/>
                  </a:solidFill>
                  <a:sym typeface="Wingdings 2" panose="05020102010507070707" pitchFamily="18" charset="2"/>
                </a:rPr>
                <a:t>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3394" y="1248"/>
              <a:ext cx="4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sym typeface="Wingdings 2" panose="05020102010507070707" pitchFamily="18" charset="2"/>
                </a:rPr>
                <a:t></a:t>
              </a:r>
              <a:r>
                <a:rPr lang="en-US">
                  <a:solidFill>
                    <a:srgbClr val="800000"/>
                  </a:solidFill>
                  <a:sym typeface="Wingdings 2" panose="05020102010507070707" pitchFamily="18" charset="2"/>
                </a:rPr>
                <a:t></a:t>
              </a:r>
            </a:p>
          </p:txBody>
        </p:sp>
        <p:sp>
          <p:nvSpPr>
            <p:cNvPr id="9" name="Text Box 31"/>
            <p:cNvSpPr txBox="1">
              <a:spLocks noChangeArrowheads="1"/>
            </p:cNvSpPr>
            <p:nvPr/>
          </p:nvSpPr>
          <p:spPr bwMode="auto">
            <a:xfrm>
              <a:off x="2194" y="1968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sym typeface="Wingdings 2" panose="05020102010507070707" pitchFamily="18" charset="2"/>
                </a:rPr>
                <a:t></a:t>
              </a:r>
            </a:p>
          </p:txBody>
        </p:sp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3442" y="1536"/>
              <a:ext cx="4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sym typeface="Wingdings 2" panose="05020102010507070707" pitchFamily="18" charset="2"/>
                </a:rPr>
                <a:t></a:t>
              </a:r>
              <a:r>
                <a:rPr lang="en-US">
                  <a:solidFill>
                    <a:srgbClr val="800000"/>
                  </a:solidFill>
                  <a:sym typeface="Wingdings 2" panose="05020102010507070707" pitchFamily="18" charset="2"/>
                </a:rPr>
                <a:t></a:t>
              </a:r>
            </a:p>
          </p:txBody>
        </p:sp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250" y="1920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CC"/>
                  </a:solidFill>
                  <a:sym typeface="Wingdings 2" panose="05020102010507070707" pitchFamily="18" charset="2"/>
                </a:rPr>
                <a:t></a:t>
              </a:r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>
              <a:off x="3346" y="158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3202" y="1872"/>
              <a:ext cx="211" cy="5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6"/>
            <p:cNvSpPr>
              <a:spLocks noChangeShapeType="1"/>
            </p:cNvSpPr>
            <p:nvPr/>
          </p:nvSpPr>
          <p:spPr bwMode="auto">
            <a:xfrm flipV="1">
              <a:off x="2578" y="1872"/>
              <a:ext cx="160" cy="5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2664" y="1978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sym typeface="Wingdings 2" panose="05020102010507070707" pitchFamily="18" charset="2"/>
                </a:rPr>
                <a:t>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2962" y="1968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sym typeface="Wingdings 2" panose="05020102010507070707" pitchFamily="18" charset="2"/>
                </a:rPr>
                <a:t>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2472" y="1546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sym typeface="Wingdings 2" panose="05020102010507070707" pitchFamily="18" charset="2"/>
                </a:rPr>
                <a:t></a:t>
              </a:r>
            </a:p>
          </p:txBody>
        </p:sp>
      </p:grp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1712495" y="4154424"/>
            <a:ext cx="269875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  <a:sym typeface="Wingdings 2" panose="05020102010507070707" pitchFamily="18" charset="2"/>
              </a:rPr>
              <a:t></a:t>
            </a:r>
            <a:r>
              <a:rPr 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Launch tool</a:t>
            </a:r>
            <a:endParaRPr lang="en-US" sz="1800" dirty="0">
              <a:solidFill>
                <a:srgbClr val="0033CC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0033CC"/>
                </a:solidFill>
                <a:sym typeface="Wingdings 2" panose="05020102010507070707" pitchFamily="18" charset="2"/>
              </a:rPr>
              <a:t></a:t>
            </a:r>
            <a:r>
              <a:rPr 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Test; tool captures script</a:t>
            </a:r>
            <a:endParaRPr lang="en-US" sz="1800" dirty="0">
              <a:solidFill>
                <a:srgbClr val="0033CC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0033CC"/>
                </a:solidFill>
                <a:sym typeface="Wingdings 2" panose="05020102010507070707" pitchFamily="18" charset="2"/>
              </a:rPr>
              <a:t></a:t>
            </a:r>
            <a:r>
              <a:rPr lang="en-US" sz="1800" dirty="0">
                <a:solidFill>
                  <a:srgbClr val="0033CC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Test; capture result</a:t>
            </a:r>
            <a:endParaRPr lang="en-US" sz="1800" dirty="0">
              <a:solidFill>
                <a:srgbClr val="0033CC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800000"/>
                </a:solidFill>
                <a:sym typeface="Wingdings 2" panose="05020102010507070707" pitchFamily="18" charset="2"/>
              </a:rPr>
              <a:t></a:t>
            </a:r>
            <a:r>
              <a:rPr lang="en-US" sz="1800" dirty="0">
                <a:solidFill>
                  <a:srgbClr val="80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Launch automated run</a:t>
            </a:r>
            <a:endParaRPr lang="en-US" sz="1800" dirty="0">
              <a:solidFill>
                <a:srgbClr val="800000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800000"/>
                </a:solidFill>
                <a:sym typeface="Wingdings 2" panose="05020102010507070707" pitchFamily="18" charset="2"/>
              </a:rPr>
              <a:t></a:t>
            </a:r>
            <a:r>
              <a:rPr lang="en-US" sz="1800" dirty="0">
                <a:solidFill>
                  <a:srgbClr val="80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Play script</a:t>
            </a:r>
            <a:endParaRPr lang="en-US" sz="1800" dirty="0">
              <a:solidFill>
                <a:srgbClr val="800000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800000"/>
                </a:solidFill>
                <a:sym typeface="Wingdings 2" panose="05020102010507070707" pitchFamily="18" charset="2"/>
              </a:rPr>
              <a:t></a:t>
            </a:r>
            <a:r>
              <a:rPr lang="en-US" sz="1800" dirty="0">
                <a:solidFill>
                  <a:srgbClr val="80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Capture SUT response</a:t>
            </a:r>
            <a:endParaRPr lang="en-US" sz="1800" dirty="0">
              <a:solidFill>
                <a:srgbClr val="800000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800000"/>
                </a:solidFill>
                <a:sym typeface="Wingdings 2" panose="05020102010507070707" pitchFamily="18" charset="2"/>
              </a:rPr>
              <a:t></a:t>
            </a:r>
            <a:r>
              <a:rPr lang="en-US" sz="1800" dirty="0">
                <a:solidFill>
                  <a:srgbClr val="80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Read recorded results</a:t>
            </a:r>
            <a:endParaRPr lang="en-US" sz="1800" dirty="0">
              <a:solidFill>
                <a:srgbClr val="800000"/>
              </a:solidFill>
              <a:sym typeface="Wingdings 2" panose="05020102010507070707" pitchFamily="18" charset="2"/>
            </a:endParaRPr>
          </a:p>
          <a:p>
            <a:r>
              <a:rPr lang="en-US" sz="1800" dirty="0">
                <a:solidFill>
                  <a:srgbClr val="800000"/>
                </a:solidFill>
                <a:sym typeface="Wingdings 2" panose="05020102010507070707" pitchFamily="18" charset="2"/>
              </a:rPr>
              <a:t></a:t>
            </a:r>
            <a:r>
              <a:rPr lang="en-US" sz="1800" dirty="0">
                <a:solidFill>
                  <a:srgbClr val="80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 Compare and report</a:t>
            </a:r>
            <a:endParaRPr lang="en-US" sz="1800" dirty="0">
              <a:solidFill>
                <a:srgbClr val="0033CC"/>
              </a:solidFill>
              <a:latin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2278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Is This Really </a:t>
            </a:r>
            <a:r>
              <a:rPr lang="en-US" u="sng" dirty="0"/>
              <a:t>Automation</a:t>
            </a:r>
            <a:r>
              <a:rPr lang="en-US" dirty="0"/>
              <a:t>?</a:t>
            </a:r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1455821" y="2269954"/>
            <a:ext cx="5867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Analyze product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Design test	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Run test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time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Evaluate results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Report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bug	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Save code	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Save result	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r>
              <a:rPr lang="en-US" sz="2000" dirty="0" smtClean="0"/>
              <a:t>Document test	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/>
              <a:t>Re-run the test		--	MACHINE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Evaluate result		--	MACHINE 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(plus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r>
              <a:rPr lang="en-US" sz="2000" i="1" dirty="0" smtClean="0">
                <a:solidFill>
                  <a:srgbClr val="FF0000"/>
                </a:solidFill>
              </a:rPr>
              <a:t> is needed if there’s any mismatch)</a:t>
            </a:r>
            <a:endParaRPr lang="en-US" sz="2000" i="1" dirty="0" smtClean="0"/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</a:rPr>
              <a:t>Maintain result		--	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human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293142" y="2350650"/>
            <a:ext cx="1766638" cy="2419124"/>
          </a:xfrm>
          <a:prstGeom prst="rect">
            <a:avLst/>
          </a:prstGeom>
          <a:noFill/>
          <a:ln w="1905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</a:rPr>
              <a:t>We really get the machine to do a </a:t>
            </a:r>
            <a:r>
              <a:rPr lang="en-US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whole lot</a:t>
            </a:r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</a:rPr>
              <a:t> of our work! </a:t>
            </a:r>
          </a:p>
          <a:p>
            <a:pPr>
              <a:spcBef>
                <a:spcPct val="20000"/>
              </a:spcBef>
            </a:pP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</a:rPr>
              <a:t>(Maybe, but not this way.)</a:t>
            </a:r>
            <a:endParaRPr lang="en-US" b="1" dirty="0">
              <a:solidFill>
                <a:srgbClr val="0033CC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b="1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96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test automation, there are (at least) three interesting programs: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under test (SUT)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automation tool that executes the automated test code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test code (test scripts) that define the individual tests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We </a:t>
            </a:r>
            <a:r>
              <a:rPr lang="en-US" dirty="0"/>
              <a:t>can think of the externally determined (e.g. determined by you) test inputs and expected test results as data. </a:t>
            </a:r>
          </a:p>
          <a:p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2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indent="-465138">
              <a:spcBef>
                <a:spcPct val="80000"/>
              </a:spcBef>
              <a:buFontTx/>
              <a:buChar char="•"/>
            </a:pPr>
            <a:r>
              <a:rPr lang="en-US" dirty="0"/>
              <a:t>What is being tested?</a:t>
            </a:r>
          </a:p>
          <a:p>
            <a:pPr marL="465138" indent="-465138">
              <a:lnSpc>
                <a:spcPct val="130000"/>
              </a:lnSpc>
              <a:spcBef>
                <a:spcPct val="80000"/>
              </a:spcBef>
              <a:buFontTx/>
              <a:buChar char="•"/>
            </a:pPr>
            <a:r>
              <a:rPr lang="en-US" dirty="0"/>
              <a:t>How is the test set up?</a:t>
            </a:r>
          </a:p>
          <a:p>
            <a:pPr marL="465138" indent="-465138">
              <a:lnSpc>
                <a:spcPct val="130000"/>
              </a:lnSpc>
              <a:spcBef>
                <a:spcPct val="80000"/>
              </a:spcBef>
              <a:buFontTx/>
              <a:buChar char="•"/>
            </a:pPr>
            <a:r>
              <a:rPr lang="en-US" dirty="0"/>
              <a:t>Where are the inputs coming from?</a:t>
            </a:r>
          </a:p>
          <a:p>
            <a:pPr marL="465138" indent="-465138">
              <a:lnSpc>
                <a:spcPct val="130000"/>
              </a:lnSpc>
              <a:spcBef>
                <a:spcPct val="80000"/>
              </a:spcBef>
              <a:buFontTx/>
              <a:buChar char="•"/>
            </a:pPr>
            <a:r>
              <a:rPr lang="en-US" dirty="0"/>
              <a:t>What is being checked?</a:t>
            </a:r>
          </a:p>
          <a:p>
            <a:pPr marL="465138" indent="-465138">
              <a:lnSpc>
                <a:spcPct val="130000"/>
              </a:lnSpc>
              <a:spcBef>
                <a:spcPct val="80000"/>
              </a:spcBef>
              <a:buFontTx/>
              <a:buChar char="•"/>
            </a:pPr>
            <a:r>
              <a:rPr lang="en-US" dirty="0"/>
              <a:t>Where are the expected results?</a:t>
            </a:r>
          </a:p>
          <a:p>
            <a:pPr marL="465138" indent="-465138">
              <a:lnSpc>
                <a:spcPct val="130000"/>
              </a:lnSpc>
              <a:spcBef>
                <a:spcPct val="80000"/>
              </a:spcBef>
              <a:buFontTx/>
              <a:buChar char="•"/>
            </a:pPr>
            <a:r>
              <a:rPr lang="en-US" dirty="0"/>
              <a:t>How do you know pass or fail?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Faced in A </a:t>
            </a:r>
            <a:r>
              <a:rPr lang="en-US" dirty="0" smtClean="0"/>
              <a:t>Typical </a:t>
            </a:r>
            <a:r>
              <a:rPr lang="en-US" dirty="0"/>
              <a:t>Automated Test </a:t>
            </a:r>
          </a:p>
        </p:txBody>
      </p:sp>
    </p:spTree>
    <p:extLst>
      <p:ext uri="{BB962C8B-B14F-4D97-AF65-F5344CB8AC3E}">
        <p14:creationId xmlns:p14="http://schemas.microsoft.com/office/powerpoint/2010/main" val="67746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Automated test case/data generation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Test case design from requirements or code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Selection of test cases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No intervention needed after launching tests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Set-up or records test environment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Runs test cases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Captures relevant results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Compares actual with expected results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lang="en-US" dirty="0"/>
              <a:t>Reports analysis of pass/fail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Test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818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Software Testing Process Model Architecture</a:t>
            </a: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650290" y="2250908"/>
            <a:ext cx="529330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1</a:t>
            </a:r>
            <a:r>
              <a:rPr lang="en-US" sz="1600" dirty="0">
                <a:latin typeface="+mn-lt"/>
              </a:rPr>
              <a:t>.	</a:t>
            </a:r>
            <a:r>
              <a:rPr lang="en-US" sz="1600" dirty="0" err="1">
                <a:latin typeface="+mn-lt"/>
              </a:rPr>
              <a:t>Testware</a:t>
            </a:r>
            <a:r>
              <a:rPr lang="en-US" sz="1600" dirty="0">
                <a:latin typeface="+mn-lt"/>
              </a:rPr>
              <a:t> version control and configuration management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2</a:t>
            </a:r>
            <a:r>
              <a:rPr lang="en-US" sz="1600" dirty="0">
                <a:latin typeface="+mn-lt"/>
              </a:rPr>
              <a:t>.	Selecting the subset of test cases to run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3</a:t>
            </a:r>
            <a:r>
              <a:rPr lang="en-US" sz="1600" dirty="0">
                <a:latin typeface="+mn-lt"/>
              </a:rPr>
              <a:t>.	Set-up and/or record environmental variables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4</a:t>
            </a:r>
            <a:r>
              <a:rPr lang="en-US" sz="1600" dirty="0">
                <a:latin typeface="+mn-lt"/>
              </a:rPr>
              <a:t>.	Run the test exercises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5</a:t>
            </a:r>
            <a:r>
              <a:rPr lang="en-US" sz="1600" dirty="0">
                <a:latin typeface="+mn-lt"/>
              </a:rPr>
              <a:t>.	Monitor test activities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6</a:t>
            </a:r>
            <a:r>
              <a:rPr lang="en-US" sz="1600" dirty="0">
                <a:latin typeface="+mn-lt"/>
              </a:rPr>
              <a:t>.	Capture relevant results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7</a:t>
            </a:r>
            <a:r>
              <a:rPr lang="en-US" sz="1600" dirty="0">
                <a:latin typeface="+mn-lt"/>
              </a:rPr>
              <a:t>.	Compare actual with expected results</a:t>
            </a:r>
          </a:p>
          <a:p>
            <a:r>
              <a:rPr lang="en-US" sz="1600" b="1" dirty="0">
                <a:solidFill>
                  <a:srgbClr val="800000"/>
                </a:solidFill>
                <a:latin typeface="+mn-lt"/>
              </a:rPr>
              <a:t>8</a:t>
            </a:r>
            <a:r>
              <a:rPr lang="en-US" sz="1600" dirty="0">
                <a:latin typeface="+mn-lt"/>
              </a:rPr>
              <a:t>.	Report analysis of pass/fail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304631" y="3371424"/>
            <a:ext cx="7518400" cy="2889250"/>
            <a:chOff x="448" y="772"/>
            <a:chExt cx="4736" cy="182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608" y="1022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Tester</a:t>
              </a: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248" y="1147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3968" y="1992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80" y="1008"/>
              <a:ext cx="1040" cy="2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Aft>
                  <a:spcPct val="10000"/>
                </a:spcAft>
              </a:pPr>
              <a:r>
                <a:rPr lang="en-US">
                  <a:latin typeface="Times New Roman" panose="02020603050405020304" pitchFamily="18" charset="0"/>
                </a:rPr>
                <a:t>Test List   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664" y="1692"/>
              <a:ext cx="1216" cy="6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</a:rPr>
                <a:t> </a:t>
              </a:r>
              <a:r>
                <a:rPr lang="en-US" dirty="0">
                  <a:latin typeface="Times New Roman" panose="02020603050405020304" pitchFamily="18" charset="0"/>
                </a:rPr>
                <a:t>Automation Engine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240" y="12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00" y="196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613" y="1836"/>
              <a:ext cx="4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Set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094" y="1008"/>
              <a:ext cx="710" cy="2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Aft>
                  <a:spcPct val="10000"/>
                </a:spcAft>
              </a:pPr>
              <a:r>
                <a:rPr lang="en-US">
                  <a:latin typeface="Times New Roman" panose="02020603050405020304" pitchFamily="18" charset="0"/>
                </a:rPr>
                <a:t>Testware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2560" y="1260"/>
              <a:ext cx="70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264" y="1728"/>
              <a:ext cx="672" cy="4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endParaRPr lang="en-US" sz="1200">
                <a:latin typeface="Times New Roman" panose="02020603050405020304" pitchFamily="18" charset="0"/>
              </a:endParaRP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SUT</a:t>
              </a:r>
            </a:p>
            <a:p>
              <a:pPr algn="ctr"/>
              <a:r>
                <a:rPr lang="en-US" sz="1200">
                  <a:latin typeface="Times New Roman" panose="02020603050405020304" pitchFamily="18" charset="0"/>
                </a:rPr>
                <a:t>   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584" y="1260"/>
              <a:ext cx="0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880" y="2016"/>
              <a:ext cx="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545" y="1836"/>
              <a:ext cx="58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Test</a:t>
              </a:r>
            </a:p>
            <a:p>
              <a:pPr algn="ctr"/>
              <a:r>
                <a:rPr lang="en-US">
                  <a:latin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48" y="2244"/>
              <a:ext cx="848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448" y="2292"/>
              <a:ext cx="773" cy="1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48" y="1620"/>
              <a:ext cx="773" cy="1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221" y="171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48" y="17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3184" y="772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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856" y="12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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208" y="16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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648" y="129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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032" y="17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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688" y="126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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2928" y="1584"/>
              <a:ext cx="28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</a:t>
              </a:r>
            </a:p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</a:t>
              </a:r>
            </a:p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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552" y="230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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928" y="230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264" y="172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</a:t>
              </a:r>
              <a:endParaRPr lang="en-US" sz="2400" b="1">
                <a:solidFill>
                  <a:srgbClr val="8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264" y="205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>
                  <a:solidFill>
                    <a:srgbClr val="800000"/>
                  </a:solidFill>
                  <a:latin typeface="Times New Roman" panose="02020603050405020304" pitchFamily="18" charset="0"/>
                  <a:sym typeface="Wingdings 2" panose="05020102010507070707" pitchFamily="18" charset="2"/>
                </a:rPr>
                <a:t></a:t>
              </a:r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4416" y="2304"/>
              <a:ext cx="768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4416" y="1620"/>
              <a:ext cx="768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5184" y="16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4416" y="169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0772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4400" b="1" dirty="0" smtClean="0"/>
          </a:p>
          <a:p>
            <a:pPr marL="109728" indent="0" algn="ctr">
              <a:buNone/>
            </a:pPr>
            <a:r>
              <a:rPr lang="en-US" sz="4400" b="1" dirty="0" smtClean="0"/>
              <a:t>Automation </a:t>
            </a:r>
            <a:r>
              <a:rPr lang="en-US" sz="4400" b="1" dirty="0"/>
              <a:t>Testing</a:t>
            </a:r>
            <a:r>
              <a:rPr lang="en-US" sz="4400" dirty="0"/>
              <a:t> means using an </a:t>
            </a:r>
            <a:r>
              <a:rPr lang="en-US" sz="4400" b="1" dirty="0"/>
              <a:t>automation</a:t>
            </a:r>
            <a:r>
              <a:rPr lang="en-US" sz="4400" dirty="0"/>
              <a:t> tool to execute your </a:t>
            </a:r>
            <a:r>
              <a:rPr lang="en-US" sz="4400" b="1" dirty="0"/>
              <a:t>test</a:t>
            </a:r>
            <a:r>
              <a:rPr lang="en-US" sz="4400" dirty="0"/>
              <a:t> case suite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 Automation?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9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altLang="en-US" dirty="0"/>
              <a:t>Go to a </a:t>
            </a:r>
            <a:r>
              <a:rPr lang="en-US" altLang="en-US" dirty="0" smtClean="0"/>
              <a:t>page</a:t>
            </a:r>
          </a:p>
          <a:p>
            <a:pPr marL="624078" indent="-514350">
              <a:buFont typeface="+mj-lt"/>
              <a:buAutoNum type="arabicPeriod"/>
            </a:pPr>
            <a:endParaRPr lang="en-US" altLang="en-US" dirty="0"/>
          </a:p>
          <a:p>
            <a:pPr marL="624078" indent="-514350">
              <a:buFont typeface="+mj-lt"/>
              <a:buAutoNum type="arabicPeriod"/>
            </a:pPr>
            <a:r>
              <a:rPr lang="en-US" altLang="en-US" dirty="0"/>
              <a:t>Locate an element</a:t>
            </a:r>
          </a:p>
          <a:p>
            <a:pPr marL="624078" indent="-514350">
              <a:buFont typeface="+mj-lt"/>
              <a:buAutoNum type="arabicPeriod"/>
            </a:pPr>
            <a:endParaRPr lang="en-US" alt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en-US" dirty="0" smtClean="0"/>
              <a:t>Do </a:t>
            </a:r>
            <a:r>
              <a:rPr lang="en-US" altLang="en-US" dirty="0"/>
              <a:t>something with that element</a:t>
            </a:r>
          </a:p>
          <a:p>
            <a:pPr marL="624078" indent="-514350">
              <a:buFont typeface="+mj-lt"/>
              <a:buAutoNum type="arabicPeriod"/>
            </a:pPr>
            <a:endParaRPr lang="en-US" alt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en-US" dirty="0" smtClean="0"/>
              <a:t>Verify </a:t>
            </a:r>
            <a:r>
              <a:rPr lang="en-US" altLang="en-US" dirty="0"/>
              <a:t>/ Assert the result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Steps</a:t>
            </a:r>
          </a:p>
        </p:txBody>
      </p:sp>
    </p:spTree>
    <p:extLst>
      <p:ext uri="{BB962C8B-B14F-4D97-AF65-F5344CB8AC3E}">
        <p14:creationId xmlns:p14="http://schemas.microsoft.com/office/powerpoint/2010/main" val="467458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There are delays between submitting a request and receiving the response</a:t>
            </a:r>
          </a:p>
          <a:p>
            <a:r>
              <a:rPr lang="en-US" altLang="en-US" dirty="0"/>
              <a:t>We can wait until the response page is loaded</a:t>
            </a:r>
          </a:p>
          <a:p>
            <a:endParaRPr lang="en-US" altLang="en-US" dirty="0"/>
          </a:p>
          <a:p>
            <a:r>
              <a:rPr lang="en-US" altLang="en-US" dirty="0"/>
              <a:t>Robot doesn’t know!</a:t>
            </a:r>
          </a:p>
          <a:p>
            <a:r>
              <a:rPr lang="en-US" altLang="en-US" dirty="0"/>
              <a:t>In WebDriver, sometimes it doesn’t work if</a:t>
            </a:r>
          </a:p>
          <a:p>
            <a:pPr lvl="1"/>
            <a:r>
              <a:rPr lang="en-US" altLang="en-US" dirty="0"/>
              <a:t>Submit a request</a:t>
            </a:r>
          </a:p>
          <a:p>
            <a:pPr lvl="1"/>
            <a:r>
              <a:rPr lang="en-US" altLang="en-US" dirty="0"/>
              <a:t>Verify the response immediately</a:t>
            </a:r>
          </a:p>
          <a:p>
            <a:r>
              <a:rPr lang="en-US" altLang="en-US" dirty="0"/>
              <a:t>Solution:</a:t>
            </a:r>
          </a:p>
          <a:p>
            <a:pPr lvl="1"/>
            <a:r>
              <a:rPr lang="en-US" altLang="en-US" dirty="0"/>
              <a:t>Simulate the wait. Wait until some HTML object appears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Delays Issues </a:t>
            </a:r>
          </a:p>
        </p:txBody>
      </p:sp>
    </p:spTree>
    <p:extLst>
      <p:ext uri="{BB962C8B-B14F-4D97-AF65-F5344CB8AC3E}">
        <p14:creationId xmlns:p14="http://schemas.microsoft.com/office/powerpoint/2010/main" val="3186175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pic>
        <p:nvPicPr>
          <p:cNvPr id="1026" name="Picture 2" descr="http://executeautomation.com/blog/wp-content/uploads/2015/02/021115_0504_Assertionsi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888" y="2912007"/>
            <a:ext cx="6862923" cy="253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599" y="2396493"/>
            <a:ext cx="103150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171717"/>
                </a:solidFill>
                <a:latin typeface="Lato"/>
              </a:rPr>
              <a:t>Using Assertion we can compare for the controls property for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171717"/>
                </a:solidFill>
                <a:latin typeface="Lato"/>
              </a:rPr>
              <a:t>AreEqual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171717"/>
                </a:solidFill>
                <a:latin typeface="Lato"/>
              </a:rPr>
              <a:t>AreNotEqual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171717"/>
                </a:solidFill>
                <a:latin typeface="Lato"/>
              </a:rPr>
              <a:t>Contains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171717"/>
                </a:solidFill>
                <a:latin typeface="Lato"/>
              </a:rPr>
              <a:t>DoesNotMatch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171717"/>
                </a:solidFill>
                <a:latin typeface="Lato"/>
              </a:rPr>
              <a:t>EndsWith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171717"/>
                </a:solidFill>
                <a:latin typeface="Lato"/>
              </a:rPr>
              <a:t>IsNotNull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171717"/>
                </a:solidFill>
                <a:latin typeface="Lato"/>
              </a:rPr>
              <a:t>IsNull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171717"/>
                </a:solidFill>
                <a:latin typeface="Lato"/>
              </a:rPr>
              <a:t>Matches</a:t>
            </a:r>
            <a:endParaRPr lang="en-US" dirty="0">
              <a:solidFill>
                <a:srgbClr val="171717"/>
              </a:solidFill>
              <a:latin typeface="Lato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171717"/>
                </a:solidFill>
                <a:latin typeface="Lato"/>
              </a:rPr>
              <a:t>StartsWith</a:t>
            </a:r>
            <a:r>
              <a:rPr lang="en-US" b="1" i="1" dirty="0">
                <a:solidFill>
                  <a:srgbClr val="171717"/>
                </a:solidFill>
                <a:latin typeface="Lato"/>
              </a:rPr>
              <a:t/>
            </a:r>
            <a:br>
              <a:rPr lang="en-US" b="1" i="1" dirty="0">
                <a:solidFill>
                  <a:srgbClr val="171717"/>
                </a:solidFill>
                <a:latin typeface="Lato"/>
              </a:rPr>
            </a:br>
            <a:endParaRPr lang="en-US" dirty="0">
              <a:solidFill>
                <a:srgbClr val="171717"/>
              </a:solidFill>
              <a:latin typeface="Lato"/>
            </a:endParaRPr>
          </a:p>
          <a:p>
            <a:pPr fontAlgn="base"/>
            <a:endParaRPr lang="en-US" dirty="0" smtClean="0">
              <a:solidFill>
                <a:srgbClr val="171717"/>
              </a:solidFill>
              <a:latin typeface="Lato"/>
            </a:endParaRPr>
          </a:p>
          <a:p>
            <a:pPr fontAlgn="base"/>
            <a:r>
              <a:rPr lang="en-US" dirty="0" smtClean="0">
                <a:solidFill>
                  <a:srgbClr val="171717"/>
                </a:solidFill>
                <a:latin typeface="Lato"/>
              </a:rPr>
              <a:t>Using </a:t>
            </a:r>
            <a:r>
              <a:rPr lang="en-US" dirty="0">
                <a:solidFill>
                  <a:srgbClr val="171717"/>
                </a:solidFill>
                <a:latin typeface="Lato"/>
              </a:rPr>
              <a:t>the above comparator property we can compare for the controls using their compare value.</a:t>
            </a:r>
            <a:endParaRPr lang="en-US" b="0" i="0" dirty="0">
              <a:solidFill>
                <a:srgbClr val="171717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3143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http://executeautomation.com/blog/wp-content/uploads/2015/01/011415_1020_Workingwit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2860909"/>
            <a:ext cx="57245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3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6" descr="http://executeautomation.com/blog/wp-content/uploads/2015/01/011415_1020_Workingwit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55" y="2424143"/>
            <a:ext cx="7609489" cy="397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72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executeautomation.com/blog/wp-content/uploads/2015/01/011415_1020_Workingwith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3366836"/>
            <a:ext cx="4585523" cy="19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95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http://executeautomation.com/blog/wp-content/uploads/2015/01/011415_1020_Workingwith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55" y="3439109"/>
            <a:ext cx="8218404" cy="174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5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id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HTML:  </a:t>
            </a:r>
            <a:r>
              <a:rPr lang="en-GB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&lt;div 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id="</a:t>
            </a:r>
            <a:r>
              <a:rPr lang="en-GB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coolestWidgetEvah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&gt;...&lt;/div&gt;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WebDriver: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1600" b="1" dirty="0">
                <a:latin typeface="Courier New" panose="02070309020205020404" pitchFamily="49" charset="0"/>
              </a:rPr>
              <a:t>   </a:t>
            </a:r>
            <a:r>
              <a:rPr lang="en-GB" altLang="en-US" sz="1600" b="1" dirty="0" err="1">
                <a:latin typeface="Courier New" panose="02070309020205020404" pitchFamily="49" charset="0"/>
              </a:rPr>
              <a:t>driver.findElement</a:t>
            </a:r>
            <a:r>
              <a:rPr lang="en-GB" altLang="en-US" sz="1600" b="1" dirty="0">
                <a:latin typeface="Courier New" panose="02070309020205020404" pitchFamily="49" charset="0"/>
              </a:rPr>
              <a:t>( </a:t>
            </a:r>
            <a:r>
              <a:rPr lang="en-GB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By.id(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coolestWidgetEvah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"</a:t>
            </a:r>
            <a:r>
              <a:rPr lang="en-GB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GB" altLang="en-US" sz="16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1600" b="1" dirty="0"/>
          </a:p>
          <a:p>
            <a:pPr>
              <a:lnSpc>
                <a:spcPct val="90000"/>
              </a:lnSpc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name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HTML:</a:t>
            </a:r>
            <a:r>
              <a:rPr lang="en-GB" altLang="en-US" sz="1800" b="1" dirty="0">
                <a:solidFill>
                  <a:srgbClr val="2C8458"/>
                </a:solidFill>
                <a:latin typeface="Courier New" panose="02070309020205020404" pitchFamily="49" charset="0"/>
              </a:rPr>
              <a:t> &lt;input </a:t>
            </a:r>
            <a:r>
              <a:rPr lang="en-GB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name="cheese"</a:t>
            </a:r>
            <a:r>
              <a:rPr lang="en-GB" altLang="en-US" sz="1800" b="1" dirty="0">
                <a:solidFill>
                  <a:srgbClr val="2C8458"/>
                </a:solidFill>
                <a:latin typeface="Courier New" panose="02070309020205020404" pitchFamily="49" charset="0"/>
              </a:rPr>
              <a:t> type="text"/&gt;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WebDriver:</a:t>
            </a:r>
            <a:r>
              <a:rPr lang="en-GB" altLang="en-US" sz="1800" b="1" dirty="0">
                <a:latin typeface="Calibri" panose="020F0502020204030204" pitchFamily="34" charset="0"/>
              </a:rPr>
              <a:t> </a:t>
            </a:r>
            <a:r>
              <a:rPr lang="en-GB" altLang="en-US" sz="1600" b="1" dirty="0" err="1">
                <a:latin typeface="Courier New" panose="02070309020205020404" pitchFamily="49" charset="0"/>
              </a:rPr>
              <a:t>driver.findElement</a:t>
            </a:r>
            <a:r>
              <a:rPr lang="en-GB" altLang="en-US" sz="1600" b="1" dirty="0">
                <a:latin typeface="Courier New" panose="02070309020205020404" pitchFamily="49" charset="0"/>
              </a:rPr>
              <a:t>( </a:t>
            </a:r>
            <a:r>
              <a:rPr lang="en-GB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By.name(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"cheese"</a:t>
            </a:r>
            <a:r>
              <a:rPr lang="en-GB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r>
              <a:rPr lang="en-GB" altLang="en-US" sz="1600" b="1" dirty="0">
                <a:latin typeface="Courier New" panose="02070309020205020404" pitchFamily="49" charset="0"/>
              </a:rPr>
              <a:t> );</a:t>
            </a:r>
          </a:p>
          <a:p>
            <a:pPr>
              <a:lnSpc>
                <a:spcPct val="90000"/>
              </a:lnSpc>
            </a:pP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HTML</a:t>
            </a:r>
          </a:p>
          <a:p>
            <a:pPr lvl="1">
              <a:lnSpc>
                <a:spcPct val="90000"/>
              </a:lnSpc>
              <a:buNone/>
            </a:pPr>
            <a:r>
              <a:rPr lang="en-GB" altLang="en-US" sz="1800" b="1" dirty="0">
                <a:solidFill>
                  <a:srgbClr val="2C8458"/>
                </a:solidFill>
                <a:latin typeface="Courier New" panose="02070309020205020404" pitchFamily="49" charset="0"/>
              </a:rPr>
              <a:t>  	</a:t>
            </a:r>
            <a:r>
              <a:rPr lang="en-GB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&lt;html&gt;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		  &lt;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 type="text" name="example" /&gt;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	  &lt;</a:t>
            </a: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input</a:t>
            </a:r>
            <a:r>
              <a:rPr lang="en-US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 type="text" name="other" /&gt;</a:t>
            </a:r>
            <a:endParaRPr lang="en-GB" altLang="en-US" sz="1600" b="1" dirty="0">
              <a:solidFill>
                <a:srgbClr val="2C8458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GB" altLang="en-US" sz="1600" b="1" dirty="0">
                <a:solidFill>
                  <a:srgbClr val="2C8458"/>
                </a:solidFill>
                <a:latin typeface="Courier New" panose="02070309020205020404" pitchFamily="49" charset="0"/>
              </a:rPr>
              <a:t>	&lt;/html&gt;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WebDriver:</a:t>
            </a:r>
            <a:r>
              <a:rPr lang="en-GB" altLang="en-US" sz="1800" b="1" dirty="0">
                <a:latin typeface="Calibri" panose="020F0502020204030204" pitchFamily="34" charset="0"/>
              </a:rPr>
              <a:t>  </a:t>
            </a:r>
            <a:r>
              <a:rPr lang="en-GB" altLang="en-US" sz="1800" b="1" dirty="0" err="1">
                <a:latin typeface="Calibri" panose="020F0502020204030204" pitchFamily="34" charset="0"/>
              </a:rPr>
              <a:t>d</a:t>
            </a:r>
            <a:r>
              <a:rPr lang="en-GB" altLang="en-US" sz="1600" b="1" dirty="0" err="1">
                <a:latin typeface="Courier New" panose="02070309020205020404" pitchFamily="49" charset="0"/>
              </a:rPr>
              <a:t>river.findElements</a:t>
            </a:r>
            <a:r>
              <a:rPr lang="en-GB" altLang="en-US" sz="1600" b="1" dirty="0">
                <a:latin typeface="Courier New" panose="02070309020205020404" pitchFamily="49" charset="0"/>
              </a:rPr>
              <a:t>( </a:t>
            </a:r>
            <a:r>
              <a:rPr lang="en-GB" altLang="en-US" sz="16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By.xpath</a:t>
            </a:r>
            <a:r>
              <a:rPr lang="en-GB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(</a:t>
            </a:r>
            <a:r>
              <a:rPr lang="en-GB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"//input"</a:t>
            </a:r>
            <a:r>
              <a:rPr lang="en-GB" altLang="en-US" sz="1600" b="1" dirty="0">
                <a:solidFill>
                  <a:srgbClr val="002060"/>
                </a:solidFill>
                <a:latin typeface="Courier New" panose="02070309020205020404" pitchFamily="49" charset="0"/>
              </a:rPr>
              <a:t>)</a:t>
            </a:r>
            <a:r>
              <a:rPr lang="en-GB" altLang="en-US" sz="1600" b="1" dirty="0">
                <a:latin typeface="Courier New" panose="02070309020205020404" pitchFamily="49" charset="0"/>
              </a:rPr>
              <a:t> );</a:t>
            </a:r>
          </a:p>
          <a:p>
            <a:pPr lvl="1">
              <a:lnSpc>
                <a:spcPct val="90000"/>
              </a:lnSpc>
            </a:pPr>
            <a:r>
              <a:rPr lang="en-GB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There are plug-ins for </a:t>
            </a:r>
            <a:r>
              <a:rPr lang="en-GB" alt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firefox</a:t>
            </a:r>
            <a:r>
              <a:rPr lang="en-GB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/chrome to automatically display the </a:t>
            </a:r>
            <a:r>
              <a:rPr lang="en-GB" altLang="en-US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Xpath</a:t>
            </a:r>
            <a:endParaRPr lang="en-GB" altLang="en-US" sz="2200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How to locate an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7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/>
              <a:t>package </a:t>
            </a:r>
            <a:r>
              <a:rPr lang="en-US" dirty="0" err="1"/>
              <a:t>com.example.tests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com.thoughtworks.selenium</a:t>
            </a:r>
            <a:r>
              <a:rPr lang="en-US" dirty="0"/>
              <a:t>.*;</a:t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err="1"/>
              <a:t>java.util.regex.Pattern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public class temp script extends </a:t>
            </a:r>
            <a:r>
              <a:rPr lang="en-US" dirty="0" err="1"/>
              <a:t>SeleneseTestCase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    public void </a:t>
            </a:r>
            <a:r>
              <a:rPr lang="en-US" dirty="0" err="1"/>
              <a:t>setUp</a:t>
            </a:r>
            <a:r>
              <a:rPr lang="en-US" dirty="0"/>
              <a:t>() throws Exception {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setUp</a:t>
            </a:r>
            <a:r>
              <a:rPr lang="en-US" dirty="0"/>
              <a:t>("http://localhost:8080/", "*</a:t>
            </a:r>
            <a:r>
              <a:rPr lang="en-US" dirty="0" err="1"/>
              <a:t>iexplore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 public void </a:t>
            </a:r>
            <a:r>
              <a:rPr lang="en-US" dirty="0" err="1"/>
              <a:t>testTemp</a:t>
            </a:r>
            <a:r>
              <a:rPr lang="en-US" dirty="0"/>
              <a:t> script() throws Exception {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selenium.open</a:t>
            </a:r>
            <a:r>
              <a:rPr lang="en-US" dirty="0"/>
              <a:t>("/</a:t>
            </a:r>
            <a:r>
              <a:rPr lang="en-US" dirty="0" err="1"/>
              <a:t>BrewBizWeb</a:t>
            </a:r>
            <a:r>
              <a:rPr lang="en-US" dirty="0"/>
              <a:t>/");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selenium.click</a:t>
            </a:r>
            <a:r>
              <a:rPr lang="en-US" dirty="0"/>
              <a:t>("link=Start The </a:t>
            </a:r>
            <a:r>
              <a:rPr lang="en-US" dirty="0" err="1"/>
              <a:t>BrewBiz</a:t>
            </a:r>
            <a:r>
              <a:rPr lang="en-US" dirty="0"/>
              <a:t> Example");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selenium.waitForPageToLoad</a:t>
            </a:r>
            <a:r>
              <a:rPr lang="en-US" dirty="0"/>
              <a:t>("30000");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selenium.type</a:t>
            </a:r>
            <a:r>
              <a:rPr lang="en-US" dirty="0"/>
              <a:t>("name=id", "</a:t>
            </a:r>
            <a:r>
              <a:rPr lang="en-US" dirty="0" err="1"/>
              <a:t>bert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selenium.type</a:t>
            </a:r>
            <a:r>
              <a:rPr lang="en-US" dirty="0"/>
              <a:t>("name=Password", "biz");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selenium.click</a:t>
            </a:r>
            <a:r>
              <a:rPr lang="en-US" dirty="0"/>
              <a:t>("name=</a:t>
            </a:r>
            <a:r>
              <a:rPr lang="en-US" dirty="0" err="1"/>
              <a:t>dologin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/>
              <a:t>        </a:t>
            </a:r>
            <a:r>
              <a:rPr lang="en-US" dirty="0" err="1"/>
              <a:t>selenium.waitForPageToLoad</a:t>
            </a:r>
            <a:r>
              <a:rPr lang="en-US" dirty="0"/>
              <a:t>("30000");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Selenium</a:t>
            </a:r>
          </a:p>
        </p:txBody>
      </p:sp>
    </p:spTree>
    <p:extLst>
      <p:ext uri="{BB962C8B-B14F-4D97-AF65-F5344CB8AC3E}">
        <p14:creationId xmlns:p14="http://schemas.microsoft.com/office/powerpoint/2010/main" val="1732854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</a:rPr>
              <a:t>public static void main( String[] </a:t>
            </a:r>
            <a:r>
              <a:rPr lang="en-US" altLang="en-US" b="1" dirty="0" err="1">
                <a:latin typeface="Calibri" panose="020F0502020204030204" pitchFamily="34" charset="0"/>
              </a:rPr>
              <a:t>args</a:t>
            </a:r>
            <a:r>
              <a:rPr lang="en-US" altLang="en-US" b="1" dirty="0">
                <a:latin typeface="Calibri" panose="020F0502020204030204" pitchFamily="34" charset="0"/>
              </a:rPr>
              <a:t> ) 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</a:rPr>
              <a:t>{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Create a new instance of the Firefox driver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WebDriver driver = new </a:t>
            </a:r>
            <a:r>
              <a:rPr lang="en-US" altLang="en-US" dirty="0" err="1">
                <a:latin typeface="Calibri" panose="020F0502020204030204" pitchFamily="34" charset="0"/>
              </a:rPr>
              <a:t>FirefoxDriver</a:t>
            </a:r>
            <a:r>
              <a:rPr lang="en-US" altLang="en-US" dirty="0">
                <a:latin typeface="Calibri" panose="020F0502020204030204" pitchFamily="34" charset="0"/>
              </a:rPr>
              <a:t>();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(1) Go to a page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driver.get</a:t>
            </a:r>
            <a:r>
              <a:rPr lang="en-US" altLang="en-US" dirty="0">
                <a:latin typeface="Calibri" panose="020F0502020204030204" pitchFamily="34" charset="0"/>
              </a:rPr>
              <a:t>("http://www.google.com");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(2) Locate an element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WebElement</a:t>
            </a:r>
            <a:r>
              <a:rPr lang="en-US" altLang="en-US" dirty="0">
                <a:latin typeface="Calibri" panose="020F0502020204030204" pitchFamily="34" charset="0"/>
              </a:rPr>
              <a:t> element = </a:t>
            </a:r>
            <a:r>
              <a:rPr lang="en-US" altLang="en-US" dirty="0" err="1">
                <a:latin typeface="Calibri" panose="020F0502020204030204" pitchFamily="34" charset="0"/>
              </a:rPr>
              <a:t>driver.findElement</a:t>
            </a:r>
            <a:r>
              <a:rPr lang="en-US" altLang="en-US" dirty="0">
                <a:latin typeface="Calibri" panose="020F0502020204030204" pitchFamily="34" charset="0"/>
              </a:rPr>
              <a:t>(By.name("q"));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(3-1) Enter something to search for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element.sendKeys</a:t>
            </a:r>
            <a:r>
              <a:rPr lang="en-US" altLang="en-US" dirty="0">
                <a:latin typeface="Calibri" panose="020F0502020204030204" pitchFamily="34" charset="0"/>
              </a:rPr>
              <a:t>("Purdue </a:t>
            </a:r>
            <a:r>
              <a:rPr lang="en-US" altLang="en-US" dirty="0" err="1">
                <a:latin typeface="Calibri" panose="020F0502020204030204" pitchFamily="34" charset="0"/>
              </a:rPr>
              <a:t>Univeristy</a:t>
            </a:r>
            <a:r>
              <a:rPr lang="en-US" altLang="en-US" dirty="0">
                <a:latin typeface="Calibri" panose="020F0502020204030204" pitchFamily="34" charset="0"/>
              </a:rPr>
              <a:t>");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(3-2) Now submit the form. WebDriver will find the form for us from the element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element.submit</a:t>
            </a:r>
            <a:r>
              <a:rPr lang="en-US" altLang="en-US" dirty="0">
                <a:latin typeface="Calibri" panose="020F0502020204030204" pitchFamily="34" charset="0"/>
              </a:rPr>
              <a:t>();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(3-3) Wait up to 10 seconds for a condition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WebDriverWait</a:t>
            </a:r>
            <a:r>
              <a:rPr lang="en-US" altLang="en-US" dirty="0">
                <a:latin typeface="Calibri" panose="020F0502020204030204" pitchFamily="34" charset="0"/>
              </a:rPr>
              <a:t> waiting = new </a:t>
            </a:r>
            <a:r>
              <a:rPr lang="en-US" altLang="en-US" dirty="0" err="1">
                <a:latin typeface="Calibri" panose="020F0502020204030204" pitchFamily="34" charset="0"/>
              </a:rPr>
              <a:t>WebDriverWait</a:t>
            </a:r>
            <a:r>
              <a:rPr lang="en-US" altLang="en-US" dirty="0">
                <a:latin typeface="Calibri" panose="020F0502020204030204" pitchFamily="34" charset="0"/>
              </a:rPr>
              <a:t>(driver, 10);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waiting.until</a:t>
            </a:r>
            <a:r>
              <a:rPr lang="en-US" altLang="en-US" dirty="0">
                <a:latin typeface="Calibri" panose="020F0502020204030204" pitchFamily="34" charset="0"/>
              </a:rPr>
              <a:t>( </a:t>
            </a:r>
            <a:r>
              <a:rPr lang="en-US" altLang="en-US" dirty="0" err="1">
                <a:latin typeface="Calibri" panose="020F0502020204030204" pitchFamily="34" charset="0"/>
              </a:rPr>
              <a:t>ExpectedConditions.presenceOfElementLocated</a:t>
            </a:r>
            <a:r>
              <a:rPr lang="en-US" altLang="en-US" dirty="0">
                <a:latin typeface="Calibri" panose="020F0502020204030204" pitchFamily="34" charset="0"/>
              </a:rPr>
              <a:t>( By.id("</a:t>
            </a:r>
            <a:r>
              <a:rPr lang="en-US" altLang="en-US" dirty="0" err="1">
                <a:latin typeface="Calibri" panose="020F0502020204030204" pitchFamily="34" charset="0"/>
              </a:rPr>
              <a:t>pnnext</a:t>
            </a:r>
            <a:r>
              <a:rPr lang="en-US" altLang="en-US" dirty="0">
                <a:latin typeface="Calibri" panose="020F0502020204030204" pitchFamily="34" charset="0"/>
              </a:rPr>
              <a:t>") ) 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 (4) Check the title of the page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if( </a:t>
            </a:r>
            <a:r>
              <a:rPr lang="en-US" altLang="en-US" dirty="0" err="1">
                <a:latin typeface="Calibri" panose="020F0502020204030204" pitchFamily="34" charset="0"/>
              </a:rPr>
              <a:t>driver.getTitle</a:t>
            </a:r>
            <a:r>
              <a:rPr lang="en-US" altLang="en-US" dirty="0">
                <a:latin typeface="Calibri" panose="020F0502020204030204" pitchFamily="34" charset="0"/>
              </a:rPr>
              <a:t>().equals("</a:t>
            </a:r>
            <a:r>
              <a:rPr lang="en-US" altLang="en-US" dirty="0" err="1">
                <a:latin typeface="Calibri" panose="020F0502020204030204" pitchFamily="34" charset="0"/>
              </a:rPr>
              <a:t>purdue</a:t>
            </a:r>
            <a:r>
              <a:rPr lang="en-US" altLang="en-US" dirty="0">
                <a:latin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</a:rPr>
              <a:t>univeristy</a:t>
            </a:r>
            <a:r>
              <a:rPr lang="en-US" altLang="en-US" dirty="0">
                <a:latin typeface="Calibri" panose="020F0502020204030204" pitchFamily="34" charset="0"/>
              </a:rPr>
              <a:t> - Google Search") )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    </a:t>
            </a:r>
            <a:r>
              <a:rPr lang="en-US" altLang="en-US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dirty="0">
                <a:latin typeface="Calibri" panose="020F0502020204030204" pitchFamily="34" charset="0"/>
              </a:rPr>
              <a:t>("PASS");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else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    </a:t>
            </a:r>
            <a:r>
              <a:rPr lang="en-US" altLang="en-US" dirty="0" err="1">
                <a:latin typeface="Calibri" panose="020F0502020204030204" pitchFamily="34" charset="0"/>
              </a:rPr>
              <a:t>System.err.println</a:t>
            </a:r>
            <a:r>
              <a:rPr lang="en-US" altLang="en-US" dirty="0">
                <a:latin typeface="Calibri" panose="020F0502020204030204" pitchFamily="34" charset="0"/>
              </a:rPr>
              <a:t>("FAIL");</a:t>
            </a:r>
          </a:p>
          <a:p>
            <a:pPr marL="624078" indent="-514350">
              <a:buFont typeface="+mj-lt"/>
              <a:buAutoNum type="arabicPeriod"/>
            </a:pPr>
            <a:endParaRPr lang="en-US" altLang="en-US" dirty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solidFill>
                  <a:srgbClr val="006600"/>
                </a:solidFill>
                <a:latin typeface="Calibri" panose="020F0502020204030204" pitchFamily="34" charset="0"/>
              </a:rPr>
              <a:t>        //Close the browser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dirty="0">
                <a:latin typeface="Calibri" panose="020F0502020204030204" pitchFamily="34" charset="0"/>
              </a:rPr>
              <a:t>        </a:t>
            </a:r>
            <a:r>
              <a:rPr lang="en-US" altLang="en-US" dirty="0" err="1">
                <a:latin typeface="Calibri" panose="020F0502020204030204" pitchFamily="34" charset="0"/>
              </a:rPr>
              <a:t>driver.quit</a:t>
            </a:r>
            <a:r>
              <a:rPr lang="en-US" altLang="en-US" dirty="0">
                <a:latin typeface="Calibri" panose="020F0502020204030204" pitchFamily="34" charset="0"/>
              </a:rPr>
              <a:t>();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</a:rPr>
              <a:t>}</a:t>
            </a:r>
            <a:endParaRPr lang="en-US" alt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Page </a:t>
            </a:r>
          </a:p>
        </p:txBody>
      </p:sp>
    </p:spTree>
    <p:extLst>
      <p:ext uri="{BB962C8B-B14F-4D97-AF65-F5344CB8AC3E}">
        <p14:creationId xmlns:p14="http://schemas.microsoft.com/office/powerpoint/2010/main" val="25341395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Mission of Test Automation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What is your test mission?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What kind of bugs are you looking for?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What concerns are you addressing?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Who is your audience?</a:t>
            </a:r>
          </a:p>
          <a:p>
            <a:pPr marL="109728" indent="0">
              <a:lnSpc>
                <a:spcPct val="90000"/>
              </a:lnSpc>
              <a:buNone/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b="1" i="1" dirty="0"/>
              <a:t>Make automation serve your mission</a:t>
            </a:r>
            <a:r>
              <a:rPr lang="en-US" b="1" i="1" dirty="0" smtClean="0"/>
              <a:t>.</a:t>
            </a:r>
            <a:endParaRPr lang="en-US" b="1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r>
              <a:rPr lang="en-US" b="1" i="1" dirty="0"/>
              <a:t>Expect your mission to change.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7077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125532" y="3113468"/>
            <a:ext cx="3807854" cy="1066800"/>
          </a:xfrm>
        </p:spPr>
        <p:txBody>
          <a:bodyPr>
            <a:noAutofit/>
          </a:bodyPr>
          <a:lstStyle/>
          <a:p>
            <a:pPr marL="109728"/>
            <a:r>
              <a:rPr lang="en-US" sz="11500" dirty="0"/>
              <a:t>END!</a:t>
            </a:r>
          </a:p>
        </p:txBody>
      </p:sp>
    </p:spTree>
    <p:extLst>
      <p:ext uri="{BB962C8B-B14F-4D97-AF65-F5344CB8AC3E}">
        <p14:creationId xmlns:p14="http://schemas.microsoft.com/office/powerpoint/2010/main" val="1371553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800" dirty="0"/>
              <a:t>Find important bugs fast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Measure and document product quality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Verify key features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Keep up with development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Assess software stability, concurrency, scalability…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Provide service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Missions for Test Automation</a:t>
            </a:r>
          </a:p>
        </p:txBody>
      </p:sp>
    </p:spTree>
    <p:extLst>
      <p:ext uri="{BB962C8B-B14F-4D97-AF65-F5344CB8AC3E}">
        <p14:creationId xmlns:p14="http://schemas.microsoft.com/office/powerpoint/2010/main" val="252626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Missions for Test Automation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6064" y="2367008"/>
            <a:ext cx="4519862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Efficiency</a:t>
            </a:r>
            <a:endParaRPr lang="en-US" sz="2400" b="1" dirty="0" smtClean="0"/>
          </a:p>
          <a:p>
            <a:pPr marL="228600" indent="-228600">
              <a:buFontTx/>
              <a:buChar char="•"/>
            </a:pPr>
            <a:r>
              <a:rPr lang="en-US" sz="2400" dirty="0" smtClean="0"/>
              <a:t>Reduce testing costs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/>
              <a:t>Reduce time spent in the testing phase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/>
              <a:t>Automate regression tests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/>
              <a:t>Improve test coverage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/>
              <a:t>Reduce impact on the bottom line</a:t>
            </a:r>
            <a:endParaRPr lang="en-US" sz="240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003759" y="2312788"/>
            <a:ext cx="5578641" cy="387985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Service</a:t>
            </a:r>
          </a:p>
          <a:p>
            <a:pPr marL="341313" indent="-341313">
              <a:buFontTx/>
              <a:buChar char="•"/>
            </a:pPr>
            <a:r>
              <a:rPr lang="en-US" sz="2400" dirty="0" smtClean="0"/>
              <a:t>Tighten build cycles</a:t>
            </a:r>
          </a:p>
          <a:p>
            <a:pPr marL="341313" indent="-341313">
              <a:buFontTx/>
              <a:buChar char="•"/>
            </a:pPr>
            <a:r>
              <a:rPr lang="en-US" sz="2400" dirty="0" smtClean="0"/>
              <a:t>Enable “refactoring” and other risky practices</a:t>
            </a:r>
          </a:p>
          <a:p>
            <a:pPr marL="341313" indent="-341313">
              <a:buFontTx/>
              <a:buChar char="•"/>
            </a:pPr>
            <a:r>
              <a:rPr lang="en-US" sz="2400" dirty="0" smtClean="0"/>
              <a:t>Prevent destabilization</a:t>
            </a:r>
          </a:p>
          <a:p>
            <a:pPr marL="341313" indent="-341313">
              <a:buFontTx/>
              <a:buChar char="•"/>
            </a:pPr>
            <a:r>
              <a:rPr lang="en-US" sz="2400" dirty="0" smtClean="0"/>
              <a:t>Play to computer and human strengths</a:t>
            </a:r>
          </a:p>
          <a:p>
            <a:pPr marL="341313" indent="-341313">
              <a:buFontTx/>
              <a:buChar char="•"/>
            </a:pPr>
            <a:r>
              <a:rPr lang="en-US" sz="2400" dirty="0" smtClean="0"/>
              <a:t>Increase management confidence in the 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3255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Missions for Test Automation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86064" y="2367008"/>
            <a:ext cx="4519862" cy="4114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Extending our reach</a:t>
            </a:r>
            <a:endParaRPr lang="en-US" sz="20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API based testing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Use hooks and scaffolding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Component testing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Model based tests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Data driven tests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Internal monitoring and control</a:t>
            </a:r>
          </a:p>
          <a:p>
            <a:pPr marL="228600" indent="-228600">
              <a:buFontTx/>
              <a:buChar char="•"/>
            </a:pPr>
            <a:endParaRPr lang="en-US" sz="2400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003759" y="2312788"/>
            <a:ext cx="5578641" cy="387985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Multiply our resources</a:t>
            </a:r>
          </a:p>
          <a:p>
            <a:pPr marL="341313" indent="-341313">
              <a:buFontTx/>
              <a:buChar char="•"/>
            </a:pPr>
            <a:r>
              <a:rPr lang="en-US" sz="2400" dirty="0"/>
              <a:t>Platform testing</a:t>
            </a:r>
          </a:p>
          <a:p>
            <a:pPr marL="341313" indent="-341313">
              <a:buFontTx/>
              <a:buChar char="•"/>
            </a:pPr>
            <a:r>
              <a:rPr lang="en-US" sz="2400" dirty="0"/>
              <a:t>Configuration testing</a:t>
            </a:r>
          </a:p>
          <a:p>
            <a:pPr marL="341313" indent="-341313">
              <a:buFontTx/>
              <a:buChar char="•"/>
            </a:pPr>
            <a:r>
              <a:rPr lang="en-US" sz="2400" dirty="0"/>
              <a:t>Model based tests</a:t>
            </a:r>
          </a:p>
          <a:p>
            <a:pPr marL="341313" indent="-341313">
              <a:buFontTx/>
              <a:buChar char="•"/>
            </a:pPr>
            <a:r>
              <a:rPr lang="en-US" sz="2400" dirty="0"/>
              <a:t>Data driven tests</a:t>
            </a:r>
          </a:p>
          <a:p>
            <a:pPr marL="341313" indent="-341313">
              <a:buFontTx/>
              <a:buChar char="•"/>
            </a:pPr>
            <a:endParaRPr lang="en-US" dirty="0"/>
          </a:p>
          <a:p>
            <a:pPr marL="341313" indent="-341313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79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008" y="741952"/>
            <a:ext cx="7772400" cy="914400"/>
          </a:xfrm>
        </p:spPr>
        <p:txBody>
          <a:bodyPr/>
          <a:lstStyle/>
          <a:p>
            <a:r>
              <a:rPr lang="en-US" dirty="0"/>
              <a:t>Testing Analogy: Clearing Weeds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1732560"/>
            <a:ext cx="7315200" cy="4844716"/>
            <a:chOff x="2438400" y="1371600"/>
            <a:chExt cx="7315200" cy="4844716"/>
          </a:xfrm>
        </p:grpSpPr>
        <p:grpSp>
          <p:nvGrpSpPr>
            <p:cNvPr id="2604035" name="Group 3"/>
            <p:cNvGrpSpPr>
              <a:grpSpLocks/>
            </p:cNvGrpSpPr>
            <p:nvPr/>
          </p:nvGrpSpPr>
          <p:grpSpPr bwMode="auto">
            <a:xfrm>
              <a:off x="2438400" y="1371600"/>
              <a:ext cx="7315200" cy="4419600"/>
              <a:chOff x="672" y="864"/>
              <a:chExt cx="4608" cy="2784"/>
            </a:xfrm>
          </p:grpSpPr>
          <p:sp>
            <p:nvSpPr>
              <p:cNvPr id="2604036" name="Rectangle 4"/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4608" cy="264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37" name="AutoShape 5"/>
              <p:cNvSpPr>
                <a:spLocks noChangeArrowheads="1"/>
              </p:cNvSpPr>
              <p:nvPr/>
            </p:nvSpPr>
            <p:spPr bwMode="auto">
              <a:xfrm>
                <a:off x="3744" y="153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38" name="AutoShape 6"/>
              <p:cNvSpPr>
                <a:spLocks noChangeArrowheads="1"/>
              </p:cNvSpPr>
              <p:nvPr/>
            </p:nvSpPr>
            <p:spPr bwMode="auto">
              <a:xfrm>
                <a:off x="960" y="1200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39" name="AutoShape 7"/>
              <p:cNvSpPr>
                <a:spLocks noChangeArrowheads="1"/>
              </p:cNvSpPr>
              <p:nvPr/>
            </p:nvSpPr>
            <p:spPr bwMode="auto">
              <a:xfrm>
                <a:off x="2352" y="1392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0" name="AutoShape 8"/>
              <p:cNvSpPr>
                <a:spLocks noChangeArrowheads="1"/>
              </p:cNvSpPr>
              <p:nvPr/>
            </p:nvSpPr>
            <p:spPr bwMode="auto">
              <a:xfrm>
                <a:off x="1200" y="225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1" name="AutoShape 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2" name="AutoShape 10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3" name="AutoShape 11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4" name="AutoShape 12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5" name="AutoShape 13"/>
              <p:cNvSpPr>
                <a:spLocks noChangeArrowheads="1"/>
              </p:cNvSpPr>
              <p:nvPr/>
            </p:nvSpPr>
            <p:spPr bwMode="auto">
              <a:xfrm>
                <a:off x="4752" y="153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6" name="AutoShape 14"/>
              <p:cNvSpPr>
                <a:spLocks noChangeArrowheads="1"/>
              </p:cNvSpPr>
              <p:nvPr/>
            </p:nvSpPr>
            <p:spPr bwMode="auto">
              <a:xfrm>
                <a:off x="4272" y="3168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7" name="AutoShape 15"/>
              <p:cNvSpPr>
                <a:spLocks noChangeArrowheads="1"/>
              </p:cNvSpPr>
              <p:nvPr/>
            </p:nvSpPr>
            <p:spPr bwMode="auto">
              <a:xfrm>
                <a:off x="1632" y="2928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8" name="Line 16"/>
              <p:cNvSpPr>
                <a:spLocks noChangeShapeType="1"/>
              </p:cNvSpPr>
              <p:nvPr/>
            </p:nvSpPr>
            <p:spPr bwMode="auto">
              <a:xfrm flipV="1">
                <a:off x="3168" y="864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49" name="Line 17"/>
              <p:cNvSpPr>
                <a:spLocks noChangeShapeType="1"/>
              </p:cNvSpPr>
              <p:nvPr/>
            </p:nvSpPr>
            <p:spPr bwMode="auto">
              <a:xfrm flipV="1">
                <a:off x="2256" y="864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50" name="Line 18"/>
              <p:cNvSpPr>
                <a:spLocks noChangeShapeType="1"/>
              </p:cNvSpPr>
              <p:nvPr/>
            </p:nvSpPr>
            <p:spPr bwMode="auto">
              <a:xfrm flipV="1">
                <a:off x="4128" y="864"/>
                <a:ext cx="288" cy="27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4051" name="Line 19"/>
              <p:cNvSpPr>
                <a:spLocks noChangeShapeType="1"/>
              </p:cNvSpPr>
              <p:nvPr/>
            </p:nvSpPr>
            <p:spPr bwMode="auto">
              <a:xfrm flipV="1">
                <a:off x="1392" y="864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04052" name="AutoShape 20"/>
            <p:cNvSpPr>
              <a:spLocks noChangeArrowheads="1"/>
            </p:cNvSpPr>
            <p:nvPr/>
          </p:nvSpPr>
          <p:spPr bwMode="auto">
            <a:xfrm>
              <a:off x="2706688" y="5908675"/>
              <a:ext cx="228600" cy="228600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4053" name="Text Box 21"/>
            <p:cNvSpPr txBox="1">
              <a:spLocks noChangeArrowheads="1"/>
            </p:cNvSpPr>
            <p:nvPr/>
          </p:nvSpPr>
          <p:spPr bwMode="auto">
            <a:xfrm>
              <a:off x="2971800" y="5759116"/>
              <a:ext cx="2209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anose="02020603050405020304" pitchFamily="18" charset="0"/>
                </a:rPr>
                <a:t>weeds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10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799" y="745426"/>
            <a:ext cx="11618495" cy="914400"/>
          </a:xfrm>
        </p:spPr>
        <p:txBody>
          <a:bodyPr>
            <a:normAutofit/>
          </a:bodyPr>
          <a:lstStyle/>
          <a:p>
            <a:r>
              <a:rPr lang="en-US" dirty="0"/>
              <a:t>Totally repeatable </a:t>
            </a:r>
            <a:r>
              <a:rPr lang="en-US" dirty="0" smtClean="0"/>
              <a:t>tests won’t </a:t>
            </a:r>
            <a:r>
              <a:rPr lang="en-US" dirty="0"/>
              <a:t>clear the weeds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1732560"/>
            <a:ext cx="7315200" cy="4884738"/>
            <a:chOff x="2438400" y="1371600"/>
            <a:chExt cx="7315200" cy="4884738"/>
          </a:xfrm>
        </p:grpSpPr>
        <p:grpSp>
          <p:nvGrpSpPr>
            <p:cNvPr id="2605059" name="Group 1027"/>
            <p:cNvGrpSpPr>
              <a:grpSpLocks/>
            </p:cNvGrpSpPr>
            <p:nvPr/>
          </p:nvGrpSpPr>
          <p:grpSpPr bwMode="auto">
            <a:xfrm>
              <a:off x="2438400" y="1371600"/>
              <a:ext cx="7315200" cy="4419600"/>
              <a:chOff x="640" y="732"/>
              <a:chExt cx="4608" cy="2784"/>
            </a:xfrm>
          </p:grpSpPr>
          <p:sp>
            <p:nvSpPr>
              <p:cNvPr id="2605060" name="Rectangle 1028"/>
              <p:cNvSpPr>
                <a:spLocks noChangeArrowheads="1"/>
              </p:cNvSpPr>
              <p:nvPr/>
            </p:nvSpPr>
            <p:spPr bwMode="auto">
              <a:xfrm>
                <a:off x="640" y="828"/>
                <a:ext cx="4608" cy="264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1" name="AutoShape 1029"/>
              <p:cNvSpPr>
                <a:spLocks noChangeArrowheads="1"/>
              </p:cNvSpPr>
              <p:nvPr/>
            </p:nvSpPr>
            <p:spPr bwMode="auto">
              <a:xfrm>
                <a:off x="3712" y="140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2" name="AutoShape 1030"/>
              <p:cNvSpPr>
                <a:spLocks noChangeArrowheads="1"/>
              </p:cNvSpPr>
              <p:nvPr/>
            </p:nvSpPr>
            <p:spPr bwMode="auto">
              <a:xfrm>
                <a:off x="928" y="1068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3" name="AutoShape 1031"/>
              <p:cNvSpPr>
                <a:spLocks noChangeArrowheads="1"/>
              </p:cNvSpPr>
              <p:nvPr/>
            </p:nvSpPr>
            <p:spPr bwMode="auto">
              <a:xfrm>
                <a:off x="1168" y="212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4" name="AutoShape 1032"/>
              <p:cNvSpPr>
                <a:spLocks noChangeArrowheads="1"/>
              </p:cNvSpPr>
              <p:nvPr/>
            </p:nvSpPr>
            <p:spPr bwMode="auto">
              <a:xfrm>
                <a:off x="2944" y="2172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5" name="AutoShape 1033"/>
              <p:cNvSpPr>
                <a:spLocks noChangeArrowheads="1"/>
              </p:cNvSpPr>
              <p:nvPr/>
            </p:nvSpPr>
            <p:spPr bwMode="auto">
              <a:xfrm>
                <a:off x="3280" y="2652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6" name="AutoShape 1034"/>
              <p:cNvSpPr>
                <a:spLocks noChangeArrowheads="1"/>
              </p:cNvSpPr>
              <p:nvPr/>
            </p:nvSpPr>
            <p:spPr bwMode="auto">
              <a:xfrm>
                <a:off x="4720" y="140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7" name="AutoShape 1035"/>
              <p:cNvSpPr>
                <a:spLocks noChangeArrowheads="1"/>
              </p:cNvSpPr>
              <p:nvPr/>
            </p:nvSpPr>
            <p:spPr bwMode="auto">
              <a:xfrm>
                <a:off x="4240" y="303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8" name="AutoShape 1036"/>
              <p:cNvSpPr>
                <a:spLocks noChangeArrowheads="1"/>
              </p:cNvSpPr>
              <p:nvPr/>
            </p:nvSpPr>
            <p:spPr bwMode="auto">
              <a:xfrm>
                <a:off x="1600" y="279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69" name="Line 1037"/>
              <p:cNvSpPr>
                <a:spLocks noChangeShapeType="1"/>
              </p:cNvSpPr>
              <p:nvPr/>
            </p:nvSpPr>
            <p:spPr bwMode="auto">
              <a:xfrm flipV="1">
                <a:off x="3136" y="732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70" name="Line 1038"/>
              <p:cNvSpPr>
                <a:spLocks noChangeShapeType="1"/>
              </p:cNvSpPr>
              <p:nvPr/>
            </p:nvSpPr>
            <p:spPr bwMode="auto">
              <a:xfrm flipV="1">
                <a:off x="2224" y="732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71" name="Line 1039"/>
              <p:cNvSpPr>
                <a:spLocks noChangeShapeType="1"/>
              </p:cNvSpPr>
              <p:nvPr/>
            </p:nvSpPr>
            <p:spPr bwMode="auto">
              <a:xfrm flipV="1">
                <a:off x="4096" y="732"/>
                <a:ext cx="288" cy="27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72" name="Line 1040"/>
              <p:cNvSpPr>
                <a:spLocks noChangeShapeType="1"/>
              </p:cNvSpPr>
              <p:nvPr/>
            </p:nvSpPr>
            <p:spPr bwMode="auto">
              <a:xfrm flipV="1">
                <a:off x="1360" y="732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73" name="Oval 1041"/>
              <p:cNvSpPr>
                <a:spLocks noChangeArrowheads="1"/>
              </p:cNvSpPr>
              <p:nvPr/>
            </p:nvSpPr>
            <p:spPr bwMode="auto">
              <a:xfrm>
                <a:off x="3280" y="178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74" name="Oval 1042"/>
              <p:cNvSpPr>
                <a:spLocks noChangeArrowheads="1"/>
              </p:cNvSpPr>
              <p:nvPr/>
            </p:nvSpPr>
            <p:spPr bwMode="auto">
              <a:xfrm>
                <a:off x="3184" y="126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5075" name="Oval 1043"/>
              <p:cNvSpPr>
                <a:spLocks noChangeArrowheads="1"/>
              </p:cNvSpPr>
              <p:nvPr/>
            </p:nvSpPr>
            <p:spPr bwMode="auto">
              <a:xfrm>
                <a:off x="2272" y="126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05076" name="AutoShape 1044"/>
            <p:cNvSpPr>
              <a:spLocks noChangeArrowheads="1"/>
            </p:cNvSpPr>
            <p:nvPr/>
          </p:nvSpPr>
          <p:spPr bwMode="auto">
            <a:xfrm>
              <a:off x="2959100" y="5916613"/>
              <a:ext cx="228600" cy="228600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5077" name="Text Box 1045"/>
            <p:cNvSpPr txBox="1">
              <a:spLocks noChangeArrowheads="1"/>
            </p:cNvSpPr>
            <p:nvPr/>
          </p:nvSpPr>
          <p:spPr bwMode="auto">
            <a:xfrm>
              <a:off x="3224213" y="5799138"/>
              <a:ext cx="2209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anose="02020603050405020304" pitchFamily="18" charset="0"/>
                </a:rPr>
                <a:t>weeds</a:t>
              </a:r>
            </a:p>
          </p:txBody>
        </p:sp>
        <p:sp>
          <p:nvSpPr>
            <p:cNvPr id="2605078" name="Oval 1046"/>
            <p:cNvSpPr>
              <a:spLocks noChangeArrowheads="1"/>
            </p:cNvSpPr>
            <p:nvPr/>
          </p:nvSpPr>
          <p:spPr bwMode="auto">
            <a:xfrm>
              <a:off x="4635500" y="587375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5079" name="Text Box 1047"/>
            <p:cNvSpPr txBox="1">
              <a:spLocks noChangeArrowheads="1"/>
            </p:cNvSpPr>
            <p:nvPr/>
          </p:nvSpPr>
          <p:spPr bwMode="auto">
            <a:xfrm>
              <a:off x="5029200" y="57912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anose="02020603050405020304" pitchFamily="18" charset="0"/>
                </a:rPr>
                <a:t>fixes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953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315" y="553456"/>
            <a:ext cx="10972800" cy="1069848"/>
          </a:xfrm>
        </p:spPr>
        <p:txBody>
          <a:bodyPr>
            <a:normAutofit/>
          </a:bodyPr>
          <a:lstStyle/>
          <a:p>
            <a:r>
              <a:rPr lang="en-US" dirty="0"/>
              <a:t>Variable Tests </a:t>
            </a:r>
            <a:r>
              <a:rPr lang="en-US" dirty="0" smtClean="0"/>
              <a:t>are Often </a:t>
            </a:r>
            <a:r>
              <a:rPr lang="en-US" dirty="0"/>
              <a:t>More Effective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1808760"/>
            <a:ext cx="7315200" cy="4876800"/>
            <a:chOff x="2438400" y="1447800"/>
            <a:chExt cx="7315200" cy="4876800"/>
          </a:xfrm>
        </p:grpSpPr>
        <p:sp>
          <p:nvSpPr>
            <p:cNvPr id="2606083" name="AutoShape 3"/>
            <p:cNvSpPr>
              <a:spLocks noChangeArrowheads="1"/>
            </p:cNvSpPr>
            <p:nvPr/>
          </p:nvSpPr>
          <p:spPr bwMode="auto">
            <a:xfrm>
              <a:off x="2859088" y="5984875"/>
              <a:ext cx="228600" cy="228600"/>
            </a:xfrm>
            <a:prstGeom prst="diamond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6084" name="Text Box 4"/>
            <p:cNvSpPr txBox="1">
              <a:spLocks noChangeArrowheads="1"/>
            </p:cNvSpPr>
            <p:nvPr/>
          </p:nvSpPr>
          <p:spPr bwMode="auto">
            <a:xfrm>
              <a:off x="3124200" y="5867400"/>
              <a:ext cx="2209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anose="02020603050405020304" pitchFamily="18" charset="0"/>
                </a:rPr>
                <a:t>weeds</a:t>
              </a:r>
            </a:p>
          </p:txBody>
        </p:sp>
        <p:sp>
          <p:nvSpPr>
            <p:cNvPr id="2606085" name="Oval 5"/>
            <p:cNvSpPr>
              <a:spLocks noChangeArrowheads="1"/>
            </p:cNvSpPr>
            <p:nvPr/>
          </p:nvSpPr>
          <p:spPr bwMode="auto">
            <a:xfrm>
              <a:off x="4535488" y="59420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6086" name="Text Box 6"/>
            <p:cNvSpPr txBox="1">
              <a:spLocks noChangeArrowheads="1"/>
            </p:cNvSpPr>
            <p:nvPr/>
          </p:nvSpPr>
          <p:spPr bwMode="auto">
            <a:xfrm>
              <a:off x="4929188" y="5859463"/>
              <a:ext cx="10144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Times New Roman" panose="02020603050405020304" pitchFamily="18" charset="0"/>
                </a:rPr>
                <a:t>fixes</a:t>
              </a:r>
            </a:p>
          </p:txBody>
        </p:sp>
        <p:grpSp>
          <p:nvGrpSpPr>
            <p:cNvPr id="2606087" name="Group 7"/>
            <p:cNvGrpSpPr>
              <a:grpSpLocks/>
            </p:cNvGrpSpPr>
            <p:nvPr/>
          </p:nvGrpSpPr>
          <p:grpSpPr bwMode="auto">
            <a:xfrm>
              <a:off x="2438400" y="1447800"/>
              <a:ext cx="7315200" cy="4495800"/>
              <a:chOff x="640" y="912"/>
              <a:chExt cx="4608" cy="2832"/>
            </a:xfrm>
          </p:grpSpPr>
          <p:sp>
            <p:nvSpPr>
              <p:cNvPr id="2606088" name="Rectangle 8"/>
              <p:cNvSpPr>
                <a:spLocks noChangeArrowheads="1"/>
              </p:cNvSpPr>
              <p:nvPr/>
            </p:nvSpPr>
            <p:spPr bwMode="auto">
              <a:xfrm>
                <a:off x="640" y="1008"/>
                <a:ext cx="4608" cy="264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89" name="AutoShape 9"/>
              <p:cNvSpPr>
                <a:spLocks noChangeArrowheads="1"/>
              </p:cNvSpPr>
              <p:nvPr/>
            </p:nvSpPr>
            <p:spPr bwMode="auto">
              <a:xfrm>
                <a:off x="3712" y="158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0" name="AutoShape 10"/>
              <p:cNvSpPr>
                <a:spLocks noChangeArrowheads="1"/>
              </p:cNvSpPr>
              <p:nvPr/>
            </p:nvSpPr>
            <p:spPr bwMode="auto">
              <a:xfrm>
                <a:off x="928" y="1248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1" name="AutoShape 11"/>
              <p:cNvSpPr>
                <a:spLocks noChangeArrowheads="1"/>
              </p:cNvSpPr>
              <p:nvPr/>
            </p:nvSpPr>
            <p:spPr bwMode="auto">
              <a:xfrm>
                <a:off x="1168" y="230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2" name="AutoShape 12"/>
              <p:cNvSpPr>
                <a:spLocks noChangeArrowheads="1"/>
              </p:cNvSpPr>
              <p:nvPr/>
            </p:nvSpPr>
            <p:spPr bwMode="auto">
              <a:xfrm>
                <a:off x="2944" y="2352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3" name="AutoShape 13"/>
              <p:cNvSpPr>
                <a:spLocks noChangeArrowheads="1"/>
              </p:cNvSpPr>
              <p:nvPr/>
            </p:nvSpPr>
            <p:spPr bwMode="auto">
              <a:xfrm>
                <a:off x="3280" y="2832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4" name="AutoShape 14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5" name="AutoShape 15"/>
              <p:cNvSpPr>
                <a:spLocks noChangeArrowheads="1"/>
              </p:cNvSpPr>
              <p:nvPr/>
            </p:nvSpPr>
            <p:spPr bwMode="auto">
              <a:xfrm>
                <a:off x="4240" y="321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6" name="AutoShape 16"/>
              <p:cNvSpPr>
                <a:spLocks noChangeArrowheads="1"/>
              </p:cNvSpPr>
              <p:nvPr/>
            </p:nvSpPr>
            <p:spPr bwMode="auto">
              <a:xfrm>
                <a:off x="1600" y="2976"/>
                <a:ext cx="144" cy="144"/>
              </a:xfrm>
              <a:prstGeom prst="diamond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7" name="Line 17"/>
              <p:cNvSpPr>
                <a:spLocks noChangeShapeType="1"/>
              </p:cNvSpPr>
              <p:nvPr/>
            </p:nvSpPr>
            <p:spPr bwMode="auto">
              <a:xfrm flipV="1">
                <a:off x="3136" y="912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8" name="Line 18"/>
              <p:cNvSpPr>
                <a:spLocks noChangeShapeType="1"/>
              </p:cNvSpPr>
              <p:nvPr/>
            </p:nvSpPr>
            <p:spPr bwMode="auto">
              <a:xfrm flipV="1">
                <a:off x="1360" y="912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099" name="Oval 19"/>
              <p:cNvSpPr>
                <a:spLocks noChangeArrowheads="1"/>
              </p:cNvSpPr>
              <p:nvPr/>
            </p:nvSpPr>
            <p:spPr bwMode="auto">
              <a:xfrm>
                <a:off x="3280" y="196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0" name="Oval 20"/>
              <p:cNvSpPr>
                <a:spLocks noChangeArrowheads="1"/>
              </p:cNvSpPr>
              <p:nvPr/>
            </p:nvSpPr>
            <p:spPr bwMode="auto">
              <a:xfrm>
                <a:off x="3184" y="14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1" name="Oval 21"/>
              <p:cNvSpPr>
                <a:spLocks noChangeArrowheads="1"/>
              </p:cNvSpPr>
              <p:nvPr/>
            </p:nvSpPr>
            <p:spPr bwMode="auto">
              <a:xfrm>
                <a:off x="2272" y="144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2" name="Line 22"/>
              <p:cNvSpPr>
                <a:spLocks noChangeShapeType="1"/>
              </p:cNvSpPr>
              <p:nvPr/>
            </p:nvSpPr>
            <p:spPr bwMode="auto">
              <a:xfrm flipV="1">
                <a:off x="1456" y="1008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3" name="Oval 23"/>
              <p:cNvSpPr>
                <a:spLocks noChangeArrowheads="1"/>
              </p:cNvSpPr>
              <p:nvPr/>
            </p:nvSpPr>
            <p:spPr bwMode="auto">
              <a:xfrm>
                <a:off x="1552" y="292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4" name="Oval 24"/>
              <p:cNvSpPr>
                <a:spLocks noChangeArrowheads="1"/>
              </p:cNvSpPr>
              <p:nvPr/>
            </p:nvSpPr>
            <p:spPr bwMode="auto">
              <a:xfrm>
                <a:off x="3232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5" name="Oval 25"/>
              <p:cNvSpPr>
                <a:spLocks noChangeArrowheads="1"/>
              </p:cNvSpPr>
              <p:nvPr/>
            </p:nvSpPr>
            <p:spPr bwMode="auto">
              <a:xfrm>
                <a:off x="2896" y="230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6" name="Oval 26"/>
              <p:cNvSpPr>
                <a:spLocks noChangeArrowheads="1"/>
              </p:cNvSpPr>
              <p:nvPr/>
            </p:nvSpPr>
            <p:spPr bwMode="auto">
              <a:xfrm>
                <a:off x="3712" y="15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7" name="Oval 27"/>
              <p:cNvSpPr>
                <a:spLocks noChangeArrowheads="1"/>
              </p:cNvSpPr>
              <p:nvPr/>
            </p:nvSpPr>
            <p:spPr bwMode="auto">
              <a:xfrm>
                <a:off x="4240" y="321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8" name="Oval 28"/>
              <p:cNvSpPr>
                <a:spLocks noChangeArrowheads="1"/>
              </p:cNvSpPr>
              <p:nvPr/>
            </p:nvSpPr>
            <p:spPr bwMode="auto">
              <a:xfrm>
                <a:off x="4720" y="15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09" name="Line 29"/>
              <p:cNvSpPr>
                <a:spLocks noChangeShapeType="1"/>
              </p:cNvSpPr>
              <p:nvPr/>
            </p:nvSpPr>
            <p:spPr bwMode="auto">
              <a:xfrm flipV="1">
                <a:off x="2224" y="912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0" name="Line 30"/>
              <p:cNvSpPr>
                <a:spLocks noChangeShapeType="1"/>
              </p:cNvSpPr>
              <p:nvPr/>
            </p:nvSpPr>
            <p:spPr bwMode="auto">
              <a:xfrm flipV="1">
                <a:off x="4096" y="912"/>
                <a:ext cx="288" cy="2784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1" name="Line 31"/>
              <p:cNvSpPr>
                <a:spLocks noChangeShapeType="1"/>
              </p:cNvSpPr>
              <p:nvPr/>
            </p:nvSpPr>
            <p:spPr bwMode="auto">
              <a:xfrm flipV="1">
                <a:off x="1456" y="1008"/>
                <a:ext cx="0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2" name="Line 32"/>
              <p:cNvSpPr>
                <a:spLocks noChangeShapeType="1"/>
              </p:cNvSpPr>
              <p:nvPr/>
            </p:nvSpPr>
            <p:spPr bwMode="auto">
              <a:xfrm flipV="1">
                <a:off x="1216" y="1008"/>
                <a:ext cx="288" cy="273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3" name="Line 33"/>
              <p:cNvSpPr>
                <a:spLocks noChangeShapeType="1"/>
              </p:cNvSpPr>
              <p:nvPr/>
            </p:nvSpPr>
            <p:spPr bwMode="auto">
              <a:xfrm flipH="1" flipV="1">
                <a:off x="2224" y="1008"/>
                <a:ext cx="240" cy="25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4" name="Line 34"/>
              <p:cNvSpPr>
                <a:spLocks noChangeShapeType="1"/>
              </p:cNvSpPr>
              <p:nvPr/>
            </p:nvSpPr>
            <p:spPr bwMode="auto">
              <a:xfrm flipV="1">
                <a:off x="3328" y="1008"/>
                <a:ext cx="48" cy="25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5" name="Line 35"/>
              <p:cNvSpPr>
                <a:spLocks noChangeShapeType="1"/>
              </p:cNvSpPr>
              <p:nvPr/>
            </p:nvSpPr>
            <p:spPr bwMode="auto">
              <a:xfrm flipV="1">
                <a:off x="2800" y="1008"/>
                <a:ext cx="576" cy="25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6" name="Line 36"/>
              <p:cNvSpPr>
                <a:spLocks noChangeShapeType="1"/>
              </p:cNvSpPr>
              <p:nvPr/>
            </p:nvSpPr>
            <p:spPr bwMode="auto">
              <a:xfrm flipH="1" flipV="1">
                <a:off x="4096" y="1008"/>
                <a:ext cx="240" cy="25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7" name="Line 37"/>
              <p:cNvSpPr>
                <a:spLocks noChangeShapeType="1"/>
              </p:cNvSpPr>
              <p:nvPr/>
            </p:nvSpPr>
            <p:spPr bwMode="auto">
              <a:xfrm flipV="1">
                <a:off x="3088" y="1728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8" name="Line 38"/>
              <p:cNvSpPr>
                <a:spLocks noChangeShapeType="1"/>
              </p:cNvSpPr>
              <p:nvPr/>
            </p:nvSpPr>
            <p:spPr bwMode="auto">
              <a:xfrm flipV="1">
                <a:off x="3376" y="1632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19" name="Line 39"/>
              <p:cNvSpPr>
                <a:spLocks noChangeShapeType="1"/>
              </p:cNvSpPr>
              <p:nvPr/>
            </p:nvSpPr>
            <p:spPr bwMode="auto">
              <a:xfrm flipV="1">
                <a:off x="3328" y="1440"/>
                <a:ext cx="528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20" name="Line 40"/>
              <p:cNvSpPr>
                <a:spLocks noChangeShapeType="1"/>
              </p:cNvSpPr>
              <p:nvPr/>
            </p:nvSpPr>
            <p:spPr bwMode="auto">
              <a:xfrm flipH="1" flipV="1">
                <a:off x="1504" y="1008"/>
                <a:ext cx="240" cy="259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21" name="Line 41"/>
              <p:cNvSpPr>
                <a:spLocks noChangeShapeType="1"/>
              </p:cNvSpPr>
              <p:nvPr/>
            </p:nvSpPr>
            <p:spPr bwMode="auto">
              <a:xfrm flipH="1" flipV="1">
                <a:off x="4720" y="1200"/>
                <a:ext cx="432" cy="43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22" name="Line 42"/>
              <p:cNvSpPr>
                <a:spLocks noChangeShapeType="1"/>
              </p:cNvSpPr>
              <p:nvPr/>
            </p:nvSpPr>
            <p:spPr bwMode="auto">
              <a:xfrm flipH="1" flipV="1">
                <a:off x="4576" y="1296"/>
                <a:ext cx="576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6123" name="Line 43"/>
              <p:cNvSpPr>
                <a:spLocks noChangeShapeType="1"/>
              </p:cNvSpPr>
              <p:nvPr/>
            </p:nvSpPr>
            <p:spPr bwMode="auto">
              <a:xfrm flipH="1" flipV="1">
                <a:off x="4480" y="1488"/>
                <a:ext cx="576" cy="57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092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1075</Words>
  <Application>Microsoft Office PowerPoint</Application>
  <PresentationFormat>Widescreen</PresentationFormat>
  <Paragraphs>277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Georgia</vt:lpstr>
      <vt:lpstr>Lato</vt:lpstr>
      <vt:lpstr>Times New Roman</vt:lpstr>
      <vt:lpstr>Wingdings 2</vt:lpstr>
      <vt:lpstr>Training presentation</vt:lpstr>
      <vt:lpstr>PowerPoint Presentation</vt:lpstr>
      <vt:lpstr>What is Test Automation?</vt:lpstr>
      <vt:lpstr>The Mission of Test Automation</vt:lpstr>
      <vt:lpstr>Possible Missions for Test Automation</vt:lpstr>
      <vt:lpstr>Possible Missions for Test Automation</vt:lpstr>
      <vt:lpstr>Possible Missions for Test Automation</vt:lpstr>
      <vt:lpstr>Testing Analogy: Clearing Weeds</vt:lpstr>
      <vt:lpstr>Totally repeatable tests won’t clear the weeds</vt:lpstr>
      <vt:lpstr>Variable Tests are Often More Effective</vt:lpstr>
      <vt:lpstr>Framework-Based Architecture</vt:lpstr>
      <vt:lpstr>Regression Strategy</vt:lpstr>
      <vt:lpstr>Regression Strategy</vt:lpstr>
      <vt:lpstr>Automated Regression Testing</vt:lpstr>
      <vt:lpstr>A GUI Regression Test Model</vt:lpstr>
      <vt:lpstr>But, Is This Really Automation?</vt:lpstr>
      <vt:lpstr>Data-Driven Architecture</vt:lpstr>
      <vt:lpstr>Issues Faced in A Typical Automated Test </vt:lpstr>
      <vt:lpstr>Automated Test Functions</vt:lpstr>
      <vt:lpstr>Automated Software Testing Process Model Architecture</vt:lpstr>
      <vt:lpstr>Automation Steps</vt:lpstr>
      <vt:lpstr>Time Delays Issues </vt:lpstr>
      <vt:lpstr>Assertions</vt:lpstr>
      <vt:lpstr>Assertions</vt:lpstr>
      <vt:lpstr>Assertions</vt:lpstr>
      <vt:lpstr>Assertions</vt:lpstr>
      <vt:lpstr>Assertions</vt:lpstr>
      <vt:lpstr>How to locate an Element</vt:lpstr>
      <vt:lpstr>Sample Code Selenium</vt:lpstr>
      <vt:lpstr>Demo Page </vt:lpstr>
      <vt:lpstr>END!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2017-06-11T06:24:53Z</dcterms:created>
  <dcterms:modified xsi:type="dcterms:W3CDTF">2017-07-11T03:42:17Z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