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17" r:id="rId3"/>
    <p:sldId id="276" r:id="rId4"/>
    <p:sldId id="263" r:id="rId5"/>
    <p:sldId id="264" r:id="rId6"/>
    <p:sldId id="277" r:id="rId7"/>
    <p:sldId id="265" r:id="rId8"/>
    <p:sldId id="266" r:id="rId9"/>
    <p:sldId id="278" r:id="rId10"/>
    <p:sldId id="280" r:id="rId11"/>
    <p:sldId id="281" r:id="rId12"/>
    <p:sldId id="282" r:id="rId13"/>
    <p:sldId id="283" r:id="rId14"/>
    <p:sldId id="284" r:id="rId15"/>
    <p:sldId id="285" r:id="rId16"/>
    <p:sldId id="286" r:id="rId17"/>
    <p:sldId id="287" r:id="rId18"/>
    <p:sldId id="288" r:id="rId19"/>
    <p:sldId id="289" r:id="rId20"/>
    <p:sldId id="270" r:id="rId21"/>
    <p:sldId id="271" r:id="rId22"/>
    <p:sldId id="272" r:id="rId23"/>
    <p:sldId id="273" r:id="rId24"/>
    <p:sldId id="291" r:id="rId25"/>
    <p:sldId id="274" r:id="rId26"/>
    <p:sldId id="290" r:id="rId27"/>
    <p:sldId id="275" r:id="rId28"/>
    <p:sldId id="292" r:id="rId29"/>
    <p:sldId id="316" r:id="rId30"/>
    <p:sldId id="315"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257" r:id="rId46"/>
    <p:sldId id="308" r:id="rId47"/>
    <p:sldId id="310" r:id="rId48"/>
    <p:sldId id="311" r:id="rId49"/>
    <p:sldId id="312" r:id="rId50"/>
    <p:sldId id="309" r:id="rId51"/>
    <p:sldId id="313" r:id="rId52"/>
    <p:sldId id="31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BB9F6-56F8-4774-9883-FBDD2E03911A}" type="datetimeFigureOut">
              <a:rPr lang="en-US" smtClean="0"/>
              <a:pPr/>
              <a:t>1/27/2017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036991-3F99-4D74-AC35-FAA17967DF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6C59D8-A9D3-4C8A-BD91-A4A8E61A0A3A}"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7B5AE3-D691-474F-B59B-F2F984C117CE}" type="datetime1">
              <a:rPr lang="en-US" smtClean="0"/>
              <a:pPr/>
              <a:t>1/27/2017</a:t>
            </a:fld>
            <a:endParaRPr lang="en-US"/>
          </a:p>
        </p:txBody>
      </p:sp>
      <p:sp>
        <p:nvSpPr>
          <p:cNvPr id="5" name="Footer Placeholder 4"/>
          <p:cNvSpPr>
            <a:spLocks noGrp="1"/>
          </p:cNvSpPr>
          <p:nvPr>
            <p:ph type="ftr" sz="quarter" idx="11"/>
          </p:nvPr>
        </p:nvSpPr>
        <p:spPr/>
        <p:txBody>
          <a:bodyPr/>
          <a:lstStyle/>
          <a:p>
            <a:r>
              <a:rPr lang="en-US" smtClean="0"/>
              <a:t>FAST - National University of Computers &amp; Emerging Sciences</a:t>
            </a:r>
            <a:endParaRPr lang="en-US"/>
          </a:p>
        </p:txBody>
      </p:sp>
      <p:sp>
        <p:nvSpPr>
          <p:cNvPr id="6" name="Slide Number Placeholder 5"/>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E16A7-518D-42F3-9B53-56EF7B428429}" type="datetime1">
              <a:rPr lang="en-US" smtClean="0"/>
              <a:pPr/>
              <a:t>1/27/2017</a:t>
            </a:fld>
            <a:endParaRPr lang="en-US"/>
          </a:p>
        </p:txBody>
      </p:sp>
      <p:sp>
        <p:nvSpPr>
          <p:cNvPr id="5" name="Footer Placeholder 4"/>
          <p:cNvSpPr>
            <a:spLocks noGrp="1"/>
          </p:cNvSpPr>
          <p:nvPr>
            <p:ph type="ftr" sz="quarter" idx="11"/>
          </p:nvPr>
        </p:nvSpPr>
        <p:spPr/>
        <p:txBody>
          <a:bodyPr/>
          <a:lstStyle/>
          <a:p>
            <a:r>
              <a:rPr lang="en-US" smtClean="0"/>
              <a:t>FAST - National University of Computers &amp; Emerging Sciences</a:t>
            </a:r>
            <a:endParaRPr lang="en-US"/>
          </a:p>
        </p:txBody>
      </p:sp>
      <p:sp>
        <p:nvSpPr>
          <p:cNvPr id="6" name="Slide Number Placeholder 5"/>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933D80-2AF9-401C-9F99-9A8AD6BCC737}" type="datetime1">
              <a:rPr lang="en-US" smtClean="0"/>
              <a:pPr/>
              <a:t>1/27/2017</a:t>
            </a:fld>
            <a:endParaRPr lang="en-US"/>
          </a:p>
        </p:txBody>
      </p:sp>
      <p:sp>
        <p:nvSpPr>
          <p:cNvPr id="5" name="Footer Placeholder 4"/>
          <p:cNvSpPr>
            <a:spLocks noGrp="1"/>
          </p:cNvSpPr>
          <p:nvPr>
            <p:ph type="ftr" sz="quarter" idx="11"/>
          </p:nvPr>
        </p:nvSpPr>
        <p:spPr/>
        <p:txBody>
          <a:bodyPr/>
          <a:lstStyle/>
          <a:p>
            <a:r>
              <a:rPr lang="en-US" smtClean="0"/>
              <a:t>FAST - National University of Computers &amp; Emerging Sciences</a:t>
            </a:r>
            <a:endParaRPr lang="en-US"/>
          </a:p>
        </p:txBody>
      </p:sp>
      <p:sp>
        <p:nvSpPr>
          <p:cNvPr id="6" name="Slide Number Placeholder 5"/>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D059B-61DF-43ED-9156-674801C7485A}" type="datetime1">
              <a:rPr lang="en-US" smtClean="0"/>
              <a:pPr/>
              <a:t>1/27/2017</a:t>
            </a:fld>
            <a:endParaRPr lang="en-US"/>
          </a:p>
        </p:txBody>
      </p:sp>
      <p:sp>
        <p:nvSpPr>
          <p:cNvPr id="5" name="Footer Placeholder 4"/>
          <p:cNvSpPr>
            <a:spLocks noGrp="1"/>
          </p:cNvSpPr>
          <p:nvPr>
            <p:ph type="ftr" sz="quarter" idx="11"/>
          </p:nvPr>
        </p:nvSpPr>
        <p:spPr/>
        <p:txBody>
          <a:bodyPr/>
          <a:lstStyle/>
          <a:p>
            <a:r>
              <a:rPr lang="en-US" smtClean="0"/>
              <a:t>FAST - National University of Computers &amp; Emerging Sciences</a:t>
            </a:r>
            <a:endParaRPr lang="en-US"/>
          </a:p>
        </p:txBody>
      </p:sp>
      <p:sp>
        <p:nvSpPr>
          <p:cNvPr id="6" name="Slide Number Placeholder 5"/>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ED37E-62E2-4D1B-B713-3029513787C1}" type="datetime1">
              <a:rPr lang="en-US" smtClean="0"/>
              <a:pPr/>
              <a:t>1/27/2017</a:t>
            </a:fld>
            <a:endParaRPr lang="en-US"/>
          </a:p>
        </p:txBody>
      </p:sp>
      <p:sp>
        <p:nvSpPr>
          <p:cNvPr id="5" name="Footer Placeholder 4"/>
          <p:cNvSpPr>
            <a:spLocks noGrp="1"/>
          </p:cNvSpPr>
          <p:nvPr>
            <p:ph type="ftr" sz="quarter" idx="11"/>
          </p:nvPr>
        </p:nvSpPr>
        <p:spPr/>
        <p:txBody>
          <a:bodyPr/>
          <a:lstStyle/>
          <a:p>
            <a:r>
              <a:rPr lang="en-US" smtClean="0"/>
              <a:t>FAST - National University of Computers &amp; Emerging Sciences</a:t>
            </a:r>
            <a:endParaRPr lang="en-US"/>
          </a:p>
        </p:txBody>
      </p:sp>
      <p:sp>
        <p:nvSpPr>
          <p:cNvPr id="6" name="Slide Number Placeholder 5"/>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40086B-D248-493D-9BC8-B7B6554A0DFA}" type="datetime1">
              <a:rPr lang="en-US" smtClean="0"/>
              <a:pPr/>
              <a:t>1/27/2017</a:t>
            </a:fld>
            <a:endParaRPr lang="en-US"/>
          </a:p>
        </p:txBody>
      </p:sp>
      <p:sp>
        <p:nvSpPr>
          <p:cNvPr id="6" name="Footer Placeholder 5"/>
          <p:cNvSpPr>
            <a:spLocks noGrp="1"/>
          </p:cNvSpPr>
          <p:nvPr>
            <p:ph type="ftr" sz="quarter" idx="11"/>
          </p:nvPr>
        </p:nvSpPr>
        <p:spPr/>
        <p:txBody>
          <a:bodyPr/>
          <a:lstStyle/>
          <a:p>
            <a:r>
              <a:rPr lang="en-US" smtClean="0"/>
              <a:t>FAST - National University of Computers &amp; Emerging Sciences</a:t>
            </a:r>
            <a:endParaRPr lang="en-US"/>
          </a:p>
        </p:txBody>
      </p:sp>
      <p:sp>
        <p:nvSpPr>
          <p:cNvPr id="7" name="Slide Number Placeholder 6"/>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2A4CC-B69C-4EF6-B12B-BA063DA1FB94}" type="datetime1">
              <a:rPr lang="en-US" smtClean="0"/>
              <a:pPr/>
              <a:t>1/27/2017</a:t>
            </a:fld>
            <a:endParaRPr lang="en-US"/>
          </a:p>
        </p:txBody>
      </p:sp>
      <p:sp>
        <p:nvSpPr>
          <p:cNvPr id="8" name="Footer Placeholder 7"/>
          <p:cNvSpPr>
            <a:spLocks noGrp="1"/>
          </p:cNvSpPr>
          <p:nvPr>
            <p:ph type="ftr" sz="quarter" idx="11"/>
          </p:nvPr>
        </p:nvSpPr>
        <p:spPr/>
        <p:txBody>
          <a:bodyPr/>
          <a:lstStyle/>
          <a:p>
            <a:r>
              <a:rPr lang="en-US" smtClean="0"/>
              <a:t>FAST - National University of Computers &amp; Emerging Sciences</a:t>
            </a:r>
            <a:endParaRPr lang="en-US"/>
          </a:p>
        </p:txBody>
      </p:sp>
      <p:sp>
        <p:nvSpPr>
          <p:cNvPr id="9" name="Slide Number Placeholder 8"/>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DB81DF-C0DC-4DF2-A533-6926F9336800}" type="datetime1">
              <a:rPr lang="en-US" smtClean="0"/>
              <a:pPr/>
              <a:t>1/27/2017</a:t>
            </a:fld>
            <a:endParaRPr lang="en-US"/>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89DC5-BE09-4826-9CD5-ABEF1BA1700C}" type="datetime1">
              <a:rPr lang="en-US" smtClean="0"/>
              <a:pPr/>
              <a:t>1/27/2017</a:t>
            </a:fld>
            <a:endParaRPr lang="en-US"/>
          </a:p>
        </p:txBody>
      </p:sp>
      <p:sp>
        <p:nvSpPr>
          <p:cNvPr id="3" name="Footer Placeholder 2"/>
          <p:cNvSpPr>
            <a:spLocks noGrp="1"/>
          </p:cNvSpPr>
          <p:nvPr>
            <p:ph type="ftr" sz="quarter" idx="11"/>
          </p:nvPr>
        </p:nvSpPr>
        <p:spPr/>
        <p:txBody>
          <a:bodyPr/>
          <a:lstStyle/>
          <a:p>
            <a:r>
              <a:rPr lang="en-US" smtClean="0"/>
              <a:t>FAST - National University of Computers &amp; Emerging Sciences</a:t>
            </a:r>
            <a:endParaRPr lang="en-US"/>
          </a:p>
        </p:txBody>
      </p:sp>
      <p:sp>
        <p:nvSpPr>
          <p:cNvPr id="4" name="Slide Number Placeholder 3"/>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0144A-C44E-4095-AE26-5A1F4DE1DCAF}" type="datetime1">
              <a:rPr lang="en-US" smtClean="0"/>
              <a:pPr/>
              <a:t>1/27/2017</a:t>
            </a:fld>
            <a:endParaRPr lang="en-US"/>
          </a:p>
        </p:txBody>
      </p:sp>
      <p:sp>
        <p:nvSpPr>
          <p:cNvPr id="6" name="Footer Placeholder 5"/>
          <p:cNvSpPr>
            <a:spLocks noGrp="1"/>
          </p:cNvSpPr>
          <p:nvPr>
            <p:ph type="ftr" sz="quarter" idx="11"/>
          </p:nvPr>
        </p:nvSpPr>
        <p:spPr/>
        <p:txBody>
          <a:bodyPr/>
          <a:lstStyle/>
          <a:p>
            <a:r>
              <a:rPr lang="en-US" smtClean="0"/>
              <a:t>FAST - National University of Computers &amp; Emerging Sciences</a:t>
            </a:r>
            <a:endParaRPr lang="en-US"/>
          </a:p>
        </p:txBody>
      </p:sp>
      <p:sp>
        <p:nvSpPr>
          <p:cNvPr id="7" name="Slide Number Placeholder 6"/>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58A1C-5A75-42D2-B7D3-4FCF543E7D78}" type="datetime1">
              <a:rPr lang="en-US" smtClean="0"/>
              <a:pPr/>
              <a:t>1/27/2017</a:t>
            </a:fld>
            <a:endParaRPr lang="en-US"/>
          </a:p>
        </p:txBody>
      </p:sp>
      <p:sp>
        <p:nvSpPr>
          <p:cNvPr id="6" name="Footer Placeholder 5"/>
          <p:cNvSpPr>
            <a:spLocks noGrp="1"/>
          </p:cNvSpPr>
          <p:nvPr>
            <p:ph type="ftr" sz="quarter" idx="11"/>
          </p:nvPr>
        </p:nvSpPr>
        <p:spPr/>
        <p:txBody>
          <a:bodyPr/>
          <a:lstStyle/>
          <a:p>
            <a:r>
              <a:rPr lang="en-US" smtClean="0"/>
              <a:t>FAST - National University of Computers &amp; Emerging Sciences</a:t>
            </a:r>
            <a:endParaRPr lang="en-US"/>
          </a:p>
        </p:txBody>
      </p:sp>
      <p:sp>
        <p:nvSpPr>
          <p:cNvPr id="7" name="Slide Number Placeholder 6"/>
          <p:cNvSpPr>
            <a:spLocks noGrp="1"/>
          </p:cNvSpPr>
          <p:nvPr>
            <p:ph type="sldNum" sz="quarter" idx="12"/>
          </p:nvPr>
        </p:nvSpPr>
        <p:spPr/>
        <p:txBody>
          <a:bodyPr/>
          <a:lstStyle/>
          <a:p>
            <a:fld id="{CE05F32D-BE7A-436A-9B1D-BF03441A31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D1781-95BA-432A-88CE-CBED0CF8C547}" type="datetime1">
              <a:rPr lang="en-US" smtClean="0"/>
              <a:pPr/>
              <a:t>1/27/2017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FAST - National University of Computers &amp; Emerging Sciences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5F32D-BE7A-436A-9B1D-BF03441A31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br>
              <a:rPr lang="en-US" dirty="0" smtClean="0"/>
            </a:br>
            <a:r>
              <a:rPr lang="en-US" dirty="0" smtClean="0"/>
              <a:t>CS – 303</a:t>
            </a:r>
            <a:endParaRPr lang="en-US" dirty="0"/>
          </a:p>
        </p:txBody>
      </p:sp>
      <p:sp>
        <p:nvSpPr>
          <p:cNvPr id="3" name="Subtitle 2"/>
          <p:cNvSpPr>
            <a:spLocks noGrp="1"/>
          </p:cNvSpPr>
          <p:nvPr>
            <p:ph type="subTitle" idx="1"/>
          </p:nvPr>
        </p:nvSpPr>
        <p:spPr/>
        <p:txBody>
          <a:bodyPr/>
          <a:lstStyle/>
          <a:p>
            <a:pPr algn="r"/>
            <a:r>
              <a:rPr lang="en-US" dirty="0" smtClean="0"/>
              <a:t>Lecture no. 3. “Software Process Models (Cont’)”</a:t>
            </a:r>
          </a:p>
          <a:p>
            <a:pPr algn="r"/>
            <a:r>
              <a:rPr lang="en-US" dirty="0" smtClean="0"/>
              <a:t>Week no. 2</a:t>
            </a:r>
          </a:p>
        </p:txBody>
      </p:sp>
      <p:sp>
        <p:nvSpPr>
          <p:cNvPr id="4" name="Slide Number Placeholder 3"/>
          <p:cNvSpPr>
            <a:spLocks noGrp="1"/>
          </p:cNvSpPr>
          <p:nvPr>
            <p:ph type="sldNum" sz="quarter" idx="12"/>
          </p:nvPr>
        </p:nvSpPr>
        <p:spPr/>
        <p:txBody>
          <a:bodyPr/>
          <a:lstStyle/>
          <a:p>
            <a:fld id="{CE05F32D-BE7A-436A-9B1D-BF03441A3195}"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FAST - National University of Computers &amp; Emerging Sciences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Master Services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Scrum Master services to the Product Owner</a:t>
            </a:r>
          </a:p>
          <a:p>
            <a:pPr lvl="1"/>
            <a:r>
              <a:rPr lang="en-US" dirty="0" smtClean="0"/>
              <a:t>Finding techniques for effective Product Backlog management</a:t>
            </a:r>
          </a:p>
          <a:p>
            <a:pPr lvl="1"/>
            <a:r>
              <a:rPr lang="en-US" dirty="0" smtClean="0"/>
              <a:t>Helping the Scrum Team to understand the need for clear and concise Product Backlog items</a:t>
            </a:r>
          </a:p>
          <a:p>
            <a:pPr lvl="1"/>
            <a:r>
              <a:rPr lang="en-US" dirty="0" smtClean="0"/>
              <a:t>Understanding the product planning in an empirical environment</a:t>
            </a:r>
          </a:p>
          <a:p>
            <a:pPr lvl="1"/>
            <a:r>
              <a:rPr lang="en-US" dirty="0" smtClean="0"/>
              <a:t>Ensuring that the Product Owner knows how to arrange the Product Backlog to maximize value</a:t>
            </a:r>
          </a:p>
          <a:p>
            <a:pPr lvl="1"/>
            <a:r>
              <a:rPr lang="en-US" dirty="0" smtClean="0"/>
              <a:t>Understanding and practicing agility</a:t>
            </a:r>
          </a:p>
          <a:p>
            <a:pPr lvl="1"/>
            <a:r>
              <a:rPr lang="en-US" dirty="0" smtClean="0"/>
              <a:t>Facilitating scrum events as needed</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Master Services</a:t>
            </a:r>
            <a:endParaRPr lang="en-US" dirty="0"/>
          </a:p>
        </p:txBody>
      </p:sp>
      <p:sp>
        <p:nvSpPr>
          <p:cNvPr id="3" name="Content Placeholder 2"/>
          <p:cNvSpPr>
            <a:spLocks noGrp="1"/>
          </p:cNvSpPr>
          <p:nvPr>
            <p:ph idx="1"/>
          </p:nvPr>
        </p:nvSpPr>
        <p:spPr/>
        <p:txBody>
          <a:bodyPr>
            <a:normAutofit lnSpcReduction="10000"/>
          </a:bodyPr>
          <a:lstStyle/>
          <a:p>
            <a:r>
              <a:rPr lang="en-US" dirty="0" smtClean="0"/>
              <a:t>Scrum Master services to the Scrum Team </a:t>
            </a:r>
          </a:p>
          <a:p>
            <a:pPr lvl="1"/>
            <a:r>
              <a:rPr lang="en-US" dirty="0" smtClean="0"/>
              <a:t>Coaching the scrum team in self organization and cross functionality</a:t>
            </a:r>
          </a:p>
          <a:p>
            <a:pPr lvl="1"/>
            <a:r>
              <a:rPr lang="en-US" dirty="0" smtClean="0"/>
              <a:t>Helping the scrum to create high value products</a:t>
            </a:r>
          </a:p>
          <a:p>
            <a:pPr lvl="1"/>
            <a:r>
              <a:rPr lang="en-US" dirty="0" smtClean="0"/>
              <a:t>Removing impediments to the Scrum Team’s progress </a:t>
            </a:r>
          </a:p>
          <a:p>
            <a:pPr lvl="1"/>
            <a:r>
              <a:rPr lang="en-US" dirty="0" smtClean="0"/>
              <a:t>Facilitating Scrum events as requested or needed</a:t>
            </a:r>
          </a:p>
          <a:p>
            <a:pPr lvl="1"/>
            <a:r>
              <a:rPr lang="en-US" dirty="0" smtClean="0"/>
              <a:t>Coaching the Scrum Team in organizational environments in which Scrum is not yet fully adopted and understood</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Master Services </a:t>
            </a:r>
            <a:endParaRPr lang="en-US" dirty="0"/>
          </a:p>
        </p:txBody>
      </p:sp>
      <p:sp>
        <p:nvSpPr>
          <p:cNvPr id="3" name="Content Placeholder 2"/>
          <p:cNvSpPr>
            <a:spLocks noGrp="1"/>
          </p:cNvSpPr>
          <p:nvPr>
            <p:ph idx="1"/>
          </p:nvPr>
        </p:nvSpPr>
        <p:spPr/>
        <p:txBody>
          <a:bodyPr/>
          <a:lstStyle/>
          <a:p>
            <a:r>
              <a:rPr lang="en-US" dirty="0" smtClean="0"/>
              <a:t>Scrum Master services to the Organization</a:t>
            </a:r>
          </a:p>
          <a:p>
            <a:pPr lvl="1"/>
            <a:r>
              <a:rPr lang="en-US" dirty="0" smtClean="0"/>
              <a:t>Leading and coaching the organization in its Scrum adoption</a:t>
            </a:r>
          </a:p>
          <a:p>
            <a:pPr lvl="1"/>
            <a:r>
              <a:rPr lang="en-US" dirty="0" smtClean="0"/>
              <a:t>Planning Scrum implementations with in the organization</a:t>
            </a:r>
          </a:p>
          <a:p>
            <a:pPr lvl="1"/>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Events/Ceremonies</a:t>
            </a:r>
            <a:endParaRPr lang="en-US" dirty="0"/>
          </a:p>
        </p:txBody>
      </p:sp>
      <p:sp>
        <p:nvSpPr>
          <p:cNvPr id="3" name="Content Placeholder 2"/>
          <p:cNvSpPr>
            <a:spLocks noGrp="1"/>
          </p:cNvSpPr>
          <p:nvPr>
            <p:ph idx="1"/>
          </p:nvPr>
        </p:nvSpPr>
        <p:spPr/>
        <p:txBody>
          <a:bodyPr/>
          <a:lstStyle/>
          <a:p>
            <a:r>
              <a:rPr lang="en-US" dirty="0" smtClean="0"/>
              <a:t>The Sprint</a:t>
            </a:r>
          </a:p>
          <a:p>
            <a:r>
              <a:rPr lang="en-US" dirty="0" smtClean="0"/>
              <a:t>Sprint Planning</a:t>
            </a:r>
          </a:p>
          <a:p>
            <a:r>
              <a:rPr lang="en-US" dirty="0" smtClean="0"/>
              <a:t>Daily Scrum Meetings                 Time-boxed</a:t>
            </a:r>
          </a:p>
          <a:p>
            <a:r>
              <a:rPr lang="en-US" dirty="0" smtClean="0"/>
              <a:t>The Sprint Review</a:t>
            </a:r>
          </a:p>
          <a:p>
            <a:r>
              <a:rPr lang="en-US" dirty="0" smtClean="0"/>
              <a:t>The Sprint Retrospective</a:t>
            </a:r>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13</a:t>
            </a:fld>
            <a:endParaRPr lang="en-US"/>
          </a:p>
        </p:txBody>
      </p:sp>
      <p:sp>
        <p:nvSpPr>
          <p:cNvPr id="6" name="Right Brace 5"/>
          <p:cNvSpPr/>
          <p:nvPr/>
        </p:nvSpPr>
        <p:spPr>
          <a:xfrm>
            <a:off x="5334000" y="1752600"/>
            <a:ext cx="457200" cy="2514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Events/Ceremonies </a:t>
            </a:r>
            <a:endParaRPr lang="en-US" dirty="0"/>
          </a:p>
        </p:txBody>
      </p:sp>
      <p:sp>
        <p:nvSpPr>
          <p:cNvPr id="3" name="Content Placeholder 2"/>
          <p:cNvSpPr>
            <a:spLocks noGrp="1"/>
          </p:cNvSpPr>
          <p:nvPr>
            <p:ph idx="1"/>
          </p:nvPr>
        </p:nvSpPr>
        <p:spPr/>
        <p:txBody>
          <a:bodyPr/>
          <a:lstStyle/>
          <a:p>
            <a:r>
              <a:rPr lang="en-US" dirty="0" smtClean="0"/>
              <a:t>Sprint</a:t>
            </a:r>
          </a:p>
          <a:p>
            <a:pPr lvl="1"/>
            <a:r>
              <a:rPr lang="en-US" dirty="0" smtClean="0"/>
              <a:t>Two to four weeks duration</a:t>
            </a:r>
          </a:p>
          <a:p>
            <a:pPr lvl="1"/>
            <a:r>
              <a:rPr lang="en-US" dirty="0" smtClean="0"/>
              <a:t>A definition of what is to be built, a design </a:t>
            </a:r>
          </a:p>
          <a:p>
            <a:pPr lvl="1"/>
            <a:r>
              <a:rPr lang="en-US" dirty="0" smtClean="0"/>
              <a:t>A flexible plan that will guide in development</a:t>
            </a:r>
          </a:p>
          <a:p>
            <a:pPr lvl="1"/>
            <a:r>
              <a:rPr lang="en-US" dirty="0" smtClean="0"/>
              <a:t>The resultant product increment</a:t>
            </a:r>
          </a:p>
          <a:p>
            <a:pPr lvl="1"/>
            <a:r>
              <a:rPr lang="en-US" dirty="0" smtClean="0"/>
              <a:t>Sprint should be cancelled if its goal becomes obsolete – can be cancelled only by Product Owner</a:t>
            </a:r>
          </a:p>
          <a:p>
            <a:pPr lvl="1"/>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Events/Ceremonies</a:t>
            </a:r>
            <a:endParaRPr lang="en-US" dirty="0"/>
          </a:p>
        </p:txBody>
      </p:sp>
      <p:sp>
        <p:nvSpPr>
          <p:cNvPr id="3" name="Content Placeholder 2"/>
          <p:cNvSpPr>
            <a:spLocks noGrp="1"/>
          </p:cNvSpPr>
          <p:nvPr>
            <p:ph idx="1"/>
          </p:nvPr>
        </p:nvSpPr>
        <p:spPr/>
        <p:txBody>
          <a:bodyPr/>
          <a:lstStyle/>
          <a:p>
            <a:r>
              <a:rPr lang="en-US" dirty="0" smtClean="0"/>
              <a:t>Sprint Planning</a:t>
            </a:r>
          </a:p>
          <a:p>
            <a:pPr lvl="1"/>
            <a:r>
              <a:rPr lang="en-US" dirty="0" smtClean="0"/>
              <a:t>What needs to be and can be delivered in the Sprint Increment? </a:t>
            </a:r>
          </a:p>
          <a:p>
            <a:pPr lvl="1"/>
            <a:r>
              <a:rPr lang="en-US" dirty="0" smtClean="0"/>
              <a:t>How will the work needed for the execution of Sprint be achieved? </a:t>
            </a:r>
          </a:p>
          <a:p>
            <a:pPr lvl="1"/>
            <a:r>
              <a:rPr lang="en-US" dirty="0" smtClean="0"/>
              <a:t>Inputs to this meeting are:</a:t>
            </a:r>
          </a:p>
          <a:p>
            <a:pPr lvl="2"/>
            <a:r>
              <a:rPr lang="en-US" dirty="0" smtClean="0"/>
              <a:t>Product Backlog</a:t>
            </a:r>
          </a:p>
          <a:p>
            <a:pPr lvl="2"/>
            <a:r>
              <a:rPr lang="en-US" dirty="0" smtClean="0"/>
              <a:t>Latest Product Increment</a:t>
            </a:r>
          </a:p>
          <a:p>
            <a:pPr lvl="2"/>
            <a:r>
              <a:rPr lang="en-US" dirty="0" smtClean="0"/>
              <a:t>Past performance of the team</a:t>
            </a:r>
          </a:p>
          <a:p>
            <a:pPr lvl="1"/>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Scrum Meeting</a:t>
            </a:r>
            <a:endParaRPr lang="en-US" dirty="0"/>
          </a:p>
        </p:txBody>
      </p:sp>
      <p:sp>
        <p:nvSpPr>
          <p:cNvPr id="3" name="Content Placeholder 2"/>
          <p:cNvSpPr>
            <a:spLocks noGrp="1"/>
          </p:cNvSpPr>
          <p:nvPr>
            <p:ph idx="1"/>
          </p:nvPr>
        </p:nvSpPr>
        <p:spPr>
          <a:xfrm>
            <a:off x="457200" y="1600200"/>
            <a:ext cx="4572000" cy="4525963"/>
          </a:xfrm>
        </p:spPr>
        <p:txBody>
          <a:bodyPr>
            <a:normAutofit fontScale="92500"/>
          </a:bodyPr>
          <a:lstStyle/>
          <a:p>
            <a:r>
              <a:rPr lang="en-US" dirty="0" smtClean="0"/>
              <a:t>Parameters</a:t>
            </a:r>
          </a:p>
          <a:p>
            <a:pPr lvl="1"/>
            <a:r>
              <a:rPr lang="en-US" dirty="0" smtClean="0"/>
              <a:t>Daily 15 minutes, stand-up</a:t>
            </a:r>
          </a:p>
          <a:p>
            <a:pPr lvl="1"/>
            <a:r>
              <a:rPr lang="en-US" dirty="0" smtClean="0"/>
              <a:t>Scrum master, product owner do the talking </a:t>
            </a:r>
          </a:p>
          <a:p>
            <a:pPr lvl="1"/>
            <a:r>
              <a:rPr lang="en-US" dirty="0" smtClean="0"/>
              <a:t>Questions asked:	</a:t>
            </a:r>
          </a:p>
          <a:p>
            <a:pPr lvl="2"/>
            <a:r>
              <a:rPr lang="en-US" dirty="0" smtClean="0"/>
              <a:t>What did you do yesterday?</a:t>
            </a:r>
          </a:p>
          <a:p>
            <a:pPr lvl="2"/>
            <a:r>
              <a:rPr lang="en-US" dirty="0" smtClean="0"/>
              <a:t>What will you do today?</a:t>
            </a:r>
          </a:p>
          <a:p>
            <a:pPr lvl="2"/>
            <a:r>
              <a:rPr lang="en-US" dirty="0" smtClean="0"/>
              <a:t>What obstacles are in your way?</a:t>
            </a:r>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16</a:t>
            </a:fld>
            <a:endParaRPr lang="en-US"/>
          </a:p>
        </p:txBody>
      </p:sp>
      <p:pic>
        <p:nvPicPr>
          <p:cNvPr id="2051" name="Picture 3"/>
          <p:cNvPicPr>
            <a:picLocks noChangeAspect="1" noChangeArrowheads="1"/>
          </p:cNvPicPr>
          <p:nvPr/>
        </p:nvPicPr>
        <p:blipFill>
          <a:blip r:embed="rId2"/>
          <a:srcRect/>
          <a:stretch>
            <a:fillRect/>
          </a:stretch>
        </p:blipFill>
        <p:spPr bwMode="auto">
          <a:xfrm>
            <a:off x="5029200" y="1752600"/>
            <a:ext cx="3752850" cy="3228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Scrum Meeting</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17</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371600" y="1676400"/>
            <a:ext cx="62484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a:t>
            </a:r>
            <a:endParaRPr lang="en-US" dirty="0"/>
          </a:p>
        </p:txBody>
      </p:sp>
      <p:sp>
        <p:nvSpPr>
          <p:cNvPr id="3" name="Content Placeholder 2"/>
          <p:cNvSpPr>
            <a:spLocks noGrp="1"/>
          </p:cNvSpPr>
          <p:nvPr>
            <p:ph idx="1"/>
          </p:nvPr>
        </p:nvSpPr>
        <p:spPr/>
        <p:txBody>
          <a:bodyPr/>
          <a:lstStyle/>
          <a:p>
            <a:r>
              <a:rPr lang="en-US" dirty="0" smtClean="0"/>
              <a:t>Held at the end of every Sprint</a:t>
            </a:r>
          </a:p>
          <a:p>
            <a:r>
              <a:rPr lang="en-US" dirty="0" smtClean="0"/>
              <a:t>Released increment is reviewed</a:t>
            </a:r>
          </a:p>
          <a:p>
            <a:r>
              <a:rPr lang="en-US" dirty="0" smtClean="0"/>
              <a:t>The team and the stakeholders collaborate to understand what was done in the Sprint </a:t>
            </a:r>
          </a:p>
          <a:p>
            <a:r>
              <a:rPr lang="en-US" dirty="0" smtClean="0"/>
              <a:t>Held for two hours for two week Sprints and four hours for one month Sprints</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Sprint Retrospective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Occurs after the Sprint Review and prior to the next Sprint Planning</a:t>
            </a:r>
          </a:p>
          <a:p>
            <a:r>
              <a:rPr lang="en-US" dirty="0" smtClean="0"/>
              <a:t>One hour meeting for two week duration sprint and three hour meeting for one month duration Sprint</a:t>
            </a:r>
          </a:p>
          <a:p>
            <a:r>
              <a:rPr lang="en-US" dirty="0" smtClean="0"/>
              <a:t>Purpose is to combine the learning's from the last Sprint with regard to people, relationships, process, and tools </a:t>
            </a:r>
          </a:p>
          <a:p>
            <a:r>
              <a:rPr lang="en-US" dirty="0" smtClean="0"/>
              <a:t>Identify major items that went well and potential improvements </a:t>
            </a:r>
          </a:p>
          <a:p>
            <a:r>
              <a:rPr lang="en-US" dirty="0" smtClean="0"/>
              <a:t>Creation of a plan for implementing improvements to increase product quality </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a:xfrm>
            <a:off x="457200" y="1600200"/>
            <a:ext cx="5334000" cy="4525963"/>
          </a:xfrm>
        </p:spPr>
        <p:txBody>
          <a:bodyPr>
            <a:normAutofit fontScale="92500" lnSpcReduction="20000"/>
          </a:bodyPr>
          <a:lstStyle/>
          <a:p>
            <a:r>
              <a:rPr lang="en-US" dirty="0" smtClean="0"/>
              <a:t>Agile software development is an umbrella term for a set of methods and practices based on the </a:t>
            </a:r>
            <a:r>
              <a:rPr lang="en-US" dirty="0" smtClean="0">
                <a:solidFill>
                  <a:srgbClr val="C00000"/>
                </a:solidFill>
              </a:rPr>
              <a:t>values</a:t>
            </a:r>
            <a:r>
              <a:rPr lang="en-US" dirty="0" smtClean="0"/>
              <a:t> and </a:t>
            </a:r>
            <a:r>
              <a:rPr lang="en-US" dirty="0" smtClean="0">
                <a:solidFill>
                  <a:srgbClr val="C00000"/>
                </a:solidFill>
              </a:rPr>
              <a:t>principles</a:t>
            </a:r>
            <a:r>
              <a:rPr lang="en-US" dirty="0" smtClean="0"/>
              <a:t> expressed in the Agile Manifesto.</a:t>
            </a:r>
          </a:p>
          <a:p>
            <a:r>
              <a:rPr lang="en-US" dirty="0" smtClean="0"/>
              <a:t>Solutions </a:t>
            </a:r>
            <a:r>
              <a:rPr lang="en-US" dirty="0" smtClean="0">
                <a:solidFill>
                  <a:schemeClr val="tx2">
                    <a:lumMod val="60000"/>
                    <a:lumOff val="40000"/>
                  </a:schemeClr>
                </a:solidFill>
              </a:rPr>
              <a:t>evolve</a:t>
            </a:r>
            <a:r>
              <a:rPr lang="en-US" dirty="0" smtClean="0"/>
              <a:t> through </a:t>
            </a:r>
            <a:r>
              <a:rPr lang="en-US" dirty="0" smtClean="0">
                <a:solidFill>
                  <a:schemeClr val="tx2">
                    <a:lumMod val="60000"/>
                    <a:lumOff val="40000"/>
                  </a:schemeClr>
                </a:solidFill>
              </a:rPr>
              <a:t>collaboration</a:t>
            </a:r>
            <a:r>
              <a:rPr lang="en-US" dirty="0" smtClean="0"/>
              <a:t> between self-organizing, cross functional teams utilizing the appropriate </a:t>
            </a:r>
            <a:r>
              <a:rPr lang="en-US" dirty="0" smtClean="0">
                <a:solidFill>
                  <a:schemeClr val="tx2">
                    <a:lumMod val="60000"/>
                    <a:lumOff val="40000"/>
                  </a:schemeClr>
                </a:solidFill>
              </a:rPr>
              <a:t>practices</a:t>
            </a:r>
            <a:r>
              <a:rPr lang="en-US" dirty="0" smtClean="0"/>
              <a:t> for their context.</a:t>
            </a:r>
            <a:endParaRPr lang="en-US" dirty="0"/>
          </a:p>
        </p:txBody>
      </p:sp>
      <p:sp>
        <p:nvSpPr>
          <p:cNvPr id="4" name="Slide Number Placeholder 3"/>
          <p:cNvSpPr>
            <a:spLocks noGrp="1"/>
          </p:cNvSpPr>
          <p:nvPr>
            <p:ph type="sldNum" sz="quarter" idx="12"/>
          </p:nvPr>
        </p:nvSpPr>
        <p:spPr/>
        <p:txBody>
          <a:bodyPr/>
          <a:lstStyle/>
          <a:p>
            <a:fld id="{E1D48D89-22F3-4A2E-AA62-64FE4C519D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FAST - National University of Computers &amp; Emerging Sciences</a:t>
            </a:r>
            <a:endParaRPr lang="en-US"/>
          </a:p>
        </p:txBody>
      </p:sp>
      <p:pic>
        <p:nvPicPr>
          <p:cNvPr id="6" name="Picture 5"/>
          <p:cNvPicPr>
            <a:picLocks noChangeAspect="1" noChangeArrowheads="1"/>
          </p:cNvPicPr>
          <p:nvPr/>
        </p:nvPicPr>
        <p:blipFill>
          <a:blip r:embed="rId2"/>
          <a:srcRect/>
          <a:stretch>
            <a:fillRect/>
          </a:stretch>
        </p:blipFill>
        <p:spPr bwMode="auto">
          <a:xfrm>
            <a:off x="5715000" y="1447800"/>
            <a:ext cx="30480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Artifacts</a:t>
            </a:r>
            <a:endParaRPr lang="en-US" dirty="0"/>
          </a:p>
        </p:txBody>
      </p:sp>
      <p:sp>
        <p:nvSpPr>
          <p:cNvPr id="3" name="Content Placeholder 2"/>
          <p:cNvSpPr>
            <a:spLocks noGrp="1"/>
          </p:cNvSpPr>
          <p:nvPr>
            <p:ph idx="1"/>
          </p:nvPr>
        </p:nvSpPr>
        <p:spPr>
          <a:xfrm>
            <a:off x="457200" y="1600200"/>
            <a:ext cx="7848600" cy="4343400"/>
          </a:xfrm>
        </p:spPr>
        <p:txBody>
          <a:bodyPr>
            <a:normAutofit/>
          </a:bodyPr>
          <a:lstStyle/>
          <a:p>
            <a:r>
              <a:rPr lang="en-US" dirty="0" smtClean="0"/>
              <a:t>Scrum has remarkably few artifacts:</a:t>
            </a:r>
          </a:p>
          <a:p>
            <a:pPr lvl="1"/>
            <a:r>
              <a:rPr lang="en-US" dirty="0" smtClean="0"/>
              <a:t>Product Backlog</a:t>
            </a:r>
          </a:p>
          <a:p>
            <a:pPr lvl="1">
              <a:buNone/>
            </a:pPr>
            <a:endParaRPr lang="en-US" dirty="0" smtClean="0"/>
          </a:p>
          <a:p>
            <a:pPr lvl="1"/>
            <a:r>
              <a:rPr lang="en-US" dirty="0" smtClean="0"/>
              <a:t>Sprint Backlog</a:t>
            </a:r>
          </a:p>
          <a:p>
            <a:pPr lvl="2"/>
            <a:endParaRPr lang="en-US" dirty="0" smtClean="0"/>
          </a:p>
          <a:p>
            <a:pPr lvl="1"/>
            <a:r>
              <a:rPr lang="en-US" dirty="0" smtClean="0"/>
              <a:t>Burndown Charts</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Artifacts</a:t>
            </a:r>
            <a:endParaRPr lang="en-US" dirty="0"/>
          </a:p>
        </p:txBody>
      </p:sp>
      <p:sp>
        <p:nvSpPr>
          <p:cNvPr id="3" name="Content Placeholder 2"/>
          <p:cNvSpPr>
            <a:spLocks noGrp="1"/>
          </p:cNvSpPr>
          <p:nvPr>
            <p:ph idx="1"/>
          </p:nvPr>
        </p:nvSpPr>
        <p:spPr>
          <a:xfrm>
            <a:off x="457200" y="1600200"/>
            <a:ext cx="5105400" cy="4525963"/>
          </a:xfrm>
        </p:spPr>
        <p:txBody>
          <a:bodyPr/>
          <a:lstStyle/>
          <a:p>
            <a:pPr lvl="1"/>
            <a:r>
              <a:rPr lang="en-US" dirty="0" smtClean="0"/>
              <a:t>Product Backlog</a:t>
            </a:r>
          </a:p>
          <a:p>
            <a:pPr lvl="2"/>
            <a:r>
              <a:rPr lang="en-US" dirty="0" smtClean="0"/>
              <a:t>The requirements</a:t>
            </a:r>
          </a:p>
          <a:p>
            <a:pPr lvl="2"/>
            <a:r>
              <a:rPr lang="en-US" dirty="0" smtClean="0"/>
              <a:t>Desired work on project</a:t>
            </a:r>
          </a:p>
          <a:p>
            <a:pPr lvl="2"/>
            <a:r>
              <a:rPr lang="en-US" dirty="0" smtClean="0"/>
              <a:t>Expressed as user stories </a:t>
            </a:r>
          </a:p>
          <a:p>
            <a:pPr lvl="2"/>
            <a:r>
              <a:rPr lang="en-US" dirty="0" smtClean="0"/>
              <a:t>Prioritized by product owner</a:t>
            </a:r>
          </a:p>
          <a:p>
            <a:pPr lvl="2"/>
            <a:r>
              <a:rPr lang="en-US" dirty="0" smtClean="0"/>
              <a:t>Reprioritized at start of each sprint</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21</a:t>
            </a:fld>
            <a:endParaRPr lang="en-US"/>
          </a:p>
        </p:txBody>
      </p:sp>
      <p:pic>
        <p:nvPicPr>
          <p:cNvPr id="6146" name="Picture 2"/>
          <p:cNvPicPr>
            <a:picLocks noChangeAspect="1" noChangeArrowheads="1"/>
          </p:cNvPicPr>
          <p:nvPr/>
        </p:nvPicPr>
        <p:blipFill>
          <a:blip r:embed="rId2"/>
          <a:srcRect/>
          <a:stretch>
            <a:fillRect/>
          </a:stretch>
        </p:blipFill>
        <p:spPr bwMode="auto">
          <a:xfrm>
            <a:off x="5486400" y="1600200"/>
            <a:ext cx="3133725" cy="271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22</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838200" y="1524000"/>
            <a:ext cx="74676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Burndown Chart</a:t>
            </a:r>
            <a:endParaRPr lang="en-US" dirty="0"/>
          </a:p>
        </p:txBody>
      </p:sp>
      <p:sp>
        <p:nvSpPr>
          <p:cNvPr id="3" name="Content Placeholder 2"/>
          <p:cNvSpPr>
            <a:spLocks noGrp="1"/>
          </p:cNvSpPr>
          <p:nvPr>
            <p:ph idx="1"/>
          </p:nvPr>
        </p:nvSpPr>
        <p:spPr>
          <a:xfrm>
            <a:off x="457200" y="1600201"/>
            <a:ext cx="8229600" cy="1752599"/>
          </a:xfrm>
        </p:spPr>
        <p:txBody>
          <a:bodyPr>
            <a:normAutofit fontScale="70000" lnSpcReduction="20000"/>
          </a:bodyPr>
          <a:lstStyle/>
          <a:p>
            <a:r>
              <a:rPr lang="en-US" dirty="0" smtClean="0"/>
              <a:t>Display of what work has been completed and what is left to complete</a:t>
            </a:r>
          </a:p>
          <a:p>
            <a:r>
              <a:rPr lang="en-US" dirty="0" smtClean="0"/>
              <a:t>one for each work item</a:t>
            </a:r>
          </a:p>
          <a:p>
            <a:r>
              <a:rPr lang="en-US" dirty="0" smtClean="0"/>
              <a:t>Updated everyday</a:t>
            </a:r>
          </a:p>
          <a:p>
            <a:r>
              <a:rPr lang="en-US" dirty="0" smtClean="0"/>
              <a:t>Shows overall progress</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23</a:t>
            </a:fld>
            <a:endParaRPr lang="en-US"/>
          </a:p>
        </p:txBody>
      </p:sp>
      <p:pic>
        <p:nvPicPr>
          <p:cNvPr id="1026" name="Picture 2"/>
          <p:cNvPicPr>
            <a:picLocks noChangeAspect="1" noChangeArrowheads="1"/>
          </p:cNvPicPr>
          <p:nvPr/>
        </p:nvPicPr>
        <p:blipFill>
          <a:blip r:embed="rId2"/>
          <a:srcRect/>
          <a:stretch>
            <a:fillRect/>
          </a:stretch>
        </p:blipFill>
        <p:spPr bwMode="auto">
          <a:xfrm>
            <a:off x="838200" y="3276601"/>
            <a:ext cx="74676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24</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838200" y="1676400"/>
            <a:ext cx="7086600" cy="177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Planning Example</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25</a:t>
            </a:fld>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838200" y="1524000"/>
            <a:ext cx="75438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do in Scrum?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project is described as a list of features, the </a:t>
            </a:r>
            <a:r>
              <a:rPr lang="en-US" dirty="0" smtClean="0">
                <a:solidFill>
                  <a:schemeClr val="accent1"/>
                </a:solidFill>
              </a:rPr>
              <a:t>backlog</a:t>
            </a:r>
          </a:p>
          <a:p>
            <a:r>
              <a:rPr lang="en-US" dirty="0" smtClean="0"/>
              <a:t>The features are described in terms of </a:t>
            </a:r>
            <a:r>
              <a:rPr lang="en-US" dirty="0" smtClean="0">
                <a:solidFill>
                  <a:schemeClr val="accent1"/>
                </a:solidFill>
              </a:rPr>
              <a:t>user stories</a:t>
            </a:r>
          </a:p>
          <a:p>
            <a:r>
              <a:rPr lang="en-US" dirty="0" smtClean="0"/>
              <a:t>The scrum team </a:t>
            </a:r>
            <a:r>
              <a:rPr lang="en-US" dirty="0" smtClean="0">
                <a:solidFill>
                  <a:schemeClr val="accent1"/>
                </a:solidFill>
              </a:rPr>
              <a:t>estimates</a:t>
            </a:r>
            <a:r>
              <a:rPr lang="en-US" dirty="0" smtClean="0"/>
              <a:t> the </a:t>
            </a:r>
            <a:r>
              <a:rPr lang="en-US" dirty="0" smtClean="0">
                <a:solidFill>
                  <a:schemeClr val="accent1"/>
                </a:solidFill>
              </a:rPr>
              <a:t>work</a:t>
            </a:r>
            <a:r>
              <a:rPr lang="en-US" dirty="0" smtClean="0"/>
              <a:t> associated with each story </a:t>
            </a:r>
          </a:p>
          <a:p>
            <a:r>
              <a:rPr lang="en-US" dirty="0" smtClean="0"/>
              <a:t>Features in the backlog are </a:t>
            </a:r>
            <a:r>
              <a:rPr lang="en-US" dirty="0" smtClean="0">
                <a:solidFill>
                  <a:schemeClr val="accent1"/>
                </a:solidFill>
              </a:rPr>
              <a:t>ranked</a:t>
            </a:r>
            <a:r>
              <a:rPr lang="en-US" dirty="0" smtClean="0"/>
              <a:t> in order of importance</a:t>
            </a:r>
          </a:p>
          <a:p>
            <a:r>
              <a:rPr lang="en-US" dirty="0" smtClean="0"/>
              <a:t>Result is a </a:t>
            </a:r>
            <a:r>
              <a:rPr lang="en-US" dirty="0" smtClean="0">
                <a:solidFill>
                  <a:schemeClr val="accent1"/>
                </a:solidFill>
              </a:rPr>
              <a:t>ranked</a:t>
            </a:r>
            <a:r>
              <a:rPr lang="en-US" dirty="0" smtClean="0"/>
              <a:t> and </a:t>
            </a:r>
            <a:r>
              <a:rPr lang="en-US" dirty="0" smtClean="0">
                <a:solidFill>
                  <a:schemeClr val="accent1"/>
                </a:solidFill>
              </a:rPr>
              <a:t>weighted</a:t>
            </a:r>
            <a:r>
              <a:rPr lang="en-US" dirty="0" smtClean="0"/>
              <a:t> list of product features, a </a:t>
            </a:r>
            <a:r>
              <a:rPr lang="en-US" dirty="0" smtClean="0">
                <a:solidFill>
                  <a:schemeClr val="accent1"/>
                </a:solidFill>
              </a:rPr>
              <a:t>roadmap</a:t>
            </a:r>
            <a:r>
              <a:rPr lang="en-US" dirty="0" smtClean="0"/>
              <a:t> </a:t>
            </a:r>
          </a:p>
          <a:p>
            <a:r>
              <a:rPr lang="en-US" dirty="0" smtClean="0"/>
              <a:t>Daily Scrum meeting to discuss the progress</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in a nutshell</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27</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533400" y="1447800"/>
            <a:ext cx="78486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agile development methodology</a:t>
            </a:r>
          </a:p>
          <a:p>
            <a:r>
              <a:rPr lang="en-US" dirty="0" smtClean="0"/>
              <a:t>Created by Kent Beck in the mid 1990’s</a:t>
            </a:r>
          </a:p>
          <a:p>
            <a:r>
              <a:rPr lang="en-US" dirty="0" smtClean="0"/>
              <a:t>A set of 12 key practices taken to their “extremes”</a:t>
            </a:r>
          </a:p>
          <a:p>
            <a:r>
              <a:rPr lang="en-US" dirty="0" smtClean="0"/>
              <a:t>A mindset for developers and customers</a:t>
            </a:r>
          </a:p>
          <a:p>
            <a:r>
              <a:rPr lang="en-US" dirty="0" smtClean="0"/>
              <a:t>Four basic activities:</a:t>
            </a:r>
          </a:p>
          <a:p>
            <a:pPr lvl="1"/>
            <a:r>
              <a:rPr lang="en-US" dirty="0" smtClean="0"/>
              <a:t>Coding</a:t>
            </a:r>
          </a:p>
          <a:p>
            <a:pPr lvl="1"/>
            <a:r>
              <a:rPr lang="en-US" dirty="0" smtClean="0"/>
              <a:t>Testing</a:t>
            </a:r>
          </a:p>
          <a:p>
            <a:pPr lvl="1"/>
            <a:r>
              <a:rPr lang="en-US" dirty="0" smtClean="0"/>
              <a:t>Listening</a:t>
            </a:r>
          </a:p>
          <a:p>
            <a:pPr lvl="1"/>
            <a:r>
              <a:rPr lang="en-US" dirty="0" smtClean="0"/>
              <a:t>Designing</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in a nutshell</a:t>
            </a:r>
            <a:endParaRPr lang="en-US" dirty="0"/>
          </a:p>
        </p:txBody>
      </p:sp>
      <p:sp>
        <p:nvSpPr>
          <p:cNvPr id="3" name="Content Placeholder 2"/>
          <p:cNvSpPr>
            <a:spLocks noGrp="1"/>
          </p:cNvSpPr>
          <p:nvPr>
            <p:ph idx="1"/>
          </p:nvPr>
        </p:nvSpPr>
        <p:spPr/>
        <p:txBody>
          <a:bodyPr>
            <a:normAutofit fontScale="70000" lnSpcReduction="20000"/>
          </a:bodyPr>
          <a:lstStyle/>
          <a:p>
            <a:r>
              <a:rPr lang="en-US" sz="3400" dirty="0" smtClean="0">
                <a:solidFill>
                  <a:srgbClr val="00B0F0"/>
                </a:solidFill>
              </a:rPr>
              <a:t>Writing unit tests before programming </a:t>
            </a:r>
            <a:r>
              <a:rPr lang="en-US" sz="3400" dirty="0" smtClean="0"/>
              <a:t>and keeping all of the tests running at all times. The unit tests are automated and eliminates defects early, thus reducing the costs</a:t>
            </a:r>
          </a:p>
          <a:p>
            <a:r>
              <a:rPr lang="en-US" sz="3400" dirty="0" smtClean="0"/>
              <a:t>Starting with a </a:t>
            </a:r>
            <a:r>
              <a:rPr lang="en-US" sz="3400" dirty="0" smtClean="0">
                <a:solidFill>
                  <a:srgbClr val="00B0F0"/>
                </a:solidFill>
              </a:rPr>
              <a:t>simple design </a:t>
            </a:r>
            <a:r>
              <a:rPr lang="en-US" sz="3400" dirty="0" smtClean="0"/>
              <a:t>just enough to code the features at hand and redesigning when required</a:t>
            </a:r>
          </a:p>
          <a:p>
            <a:r>
              <a:rPr lang="en-US" sz="3400" dirty="0" smtClean="0">
                <a:solidFill>
                  <a:srgbClr val="00B0F0"/>
                </a:solidFill>
              </a:rPr>
              <a:t>Programming in pairs </a:t>
            </a:r>
            <a:r>
              <a:rPr lang="en-US" sz="3400" dirty="0" smtClean="0"/>
              <a:t>(called pair programming), with two programmers at one screen, taking turns to use the keyboard</a:t>
            </a:r>
          </a:p>
          <a:p>
            <a:r>
              <a:rPr lang="en-US" sz="3400" dirty="0" smtClean="0">
                <a:solidFill>
                  <a:srgbClr val="00B0F0"/>
                </a:solidFill>
              </a:rPr>
              <a:t>Integrating</a:t>
            </a:r>
            <a:r>
              <a:rPr lang="en-US" sz="3400" dirty="0" smtClean="0"/>
              <a:t> and testing the whole system several times a day</a:t>
            </a:r>
          </a:p>
          <a:p>
            <a:r>
              <a:rPr lang="en-US" sz="3400" dirty="0" smtClean="0"/>
              <a:t>Putting a </a:t>
            </a:r>
            <a:r>
              <a:rPr lang="en-US" sz="3400" dirty="0" smtClean="0">
                <a:solidFill>
                  <a:srgbClr val="00B0F0"/>
                </a:solidFill>
              </a:rPr>
              <a:t>minimal working system </a:t>
            </a:r>
            <a:r>
              <a:rPr lang="en-US" sz="3400" dirty="0" smtClean="0"/>
              <a:t>into the production quickly and upgrading it whenever required </a:t>
            </a:r>
          </a:p>
          <a:p>
            <a:r>
              <a:rPr lang="en-US" sz="3400" dirty="0" smtClean="0"/>
              <a:t>Keeping the </a:t>
            </a:r>
            <a:r>
              <a:rPr lang="en-US" sz="3400" dirty="0" smtClean="0">
                <a:solidFill>
                  <a:srgbClr val="00B0F0"/>
                </a:solidFill>
              </a:rPr>
              <a:t>customer involved </a:t>
            </a:r>
            <a:r>
              <a:rPr lang="en-US" sz="3400" dirty="0" smtClean="0"/>
              <a:t>all the time and obtaining constant feedback </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Methodologies</a:t>
            </a:r>
            <a:endParaRPr lang="en-US" dirty="0"/>
          </a:p>
        </p:txBody>
      </p:sp>
      <p:sp>
        <p:nvSpPr>
          <p:cNvPr id="3" name="Content Placeholder 2"/>
          <p:cNvSpPr>
            <a:spLocks noGrp="1"/>
          </p:cNvSpPr>
          <p:nvPr>
            <p:ph idx="1"/>
          </p:nvPr>
        </p:nvSpPr>
        <p:spPr/>
        <p:txBody>
          <a:bodyPr/>
          <a:lstStyle/>
          <a:p>
            <a:r>
              <a:rPr lang="en-US" dirty="0" smtClean="0"/>
              <a:t>Scrum</a:t>
            </a:r>
          </a:p>
          <a:p>
            <a:r>
              <a:rPr lang="en-US" dirty="0" smtClean="0"/>
              <a:t>Dynamic System Development Methodology</a:t>
            </a:r>
          </a:p>
          <a:p>
            <a:r>
              <a:rPr lang="en-US" dirty="0" smtClean="0"/>
              <a:t>Extreme Programming</a:t>
            </a:r>
          </a:p>
          <a:p>
            <a:r>
              <a:rPr lang="en-US" dirty="0" smtClean="0"/>
              <a:t>Test Driven Development</a:t>
            </a:r>
          </a:p>
          <a:p>
            <a:r>
              <a:rPr lang="en-US" dirty="0" smtClean="0"/>
              <a:t>Lean</a:t>
            </a:r>
          </a:p>
          <a:p>
            <a:r>
              <a:rPr lang="en-US" dirty="0" smtClean="0"/>
              <a:t>Kanban</a:t>
            </a:r>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30</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635032" y="1600200"/>
            <a:ext cx="787393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Principles</a:t>
            </a:r>
            <a:endParaRPr lang="en-US" dirty="0"/>
          </a:p>
        </p:txBody>
      </p:sp>
      <p:sp>
        <p:nvSpPr>
          <p:cNvPr id="3" name="Content Placeholder 2"/>
          <p:cNvSpPr>
            <a:spLocks noGrp="1"/>
          </p:cNvSpPr>
          <p:nvPr>
            <p:ph idx="1"/>
          </p:nvPr>
        </p:nvSpPr>
        <p:spPr/>
        <p:txBody>
          <a:bodyPr>
            <a:normAutofit fontScale="92500" lnSpcReduction="20000"/>
          </a:bodyPr>
          <a:lstStyle/>
          <a:p>
            <a:pPr marL="609600" indent="-609600">
              <a:lnSpc>
                <a:spcPct val="80000"/>
              </a:lnSpc>
              <a:buFont typeface="+mj-lt"/>
              <a:buAutoNum type="arabicPeriod"/>
            </a:pPr>
            <a:r>
              <a:rPr lang="en-US" dirty="0" smtClean="0"/>
              <a:t>The Planning Game</a:t>
            </a:r>
          </a:p>
          <a:p>
            <a:pPr marL="609600" indent="-609600">
              <a:lnSpc>
                <a:spcPct val="80000"/>
              </a:lnSpc>
              <a:buFont typeface="+mj-lt"/>
              <a:buAutoNum type="arabicPeriod"/>
            </a:pPr>
            <a:r>
              <a:rPr lang="en-US" dirty="0" smtClean="0"/>
              <a:t>Small Releases</a:t>
            </a:r>
          </a:p>
          <a:p>
            <a:pPr marL="609600" indent="-609600">
              <a:lnSpc>
                <a:spcPct val="80000"/>
              </a:lnSpc>
              <a:buFont typeface="+mj-lt"/>
              <a:buAutoNum type="arabicPeriod"/>
            </a:pPr>
            <a:r>
              <a:rPr lang="en-US" dirty="0" smtClean="0"/>
              <a:t>Metaphor</a:t>
            </a:r>
          </a:p>
          <a:p>
            <a:pPr marL="609600" indent="-609600">
              <a:lnSpc>
                <a:spcPct val="80000"/>
              </a:lnSpc>
              <a:buFont typeface="+mj-lt"/>
              <a:buAutoNum type="arabicPeriod"/>
            </a:pPr>
            <a:r>
              <a:rPr lang="en-US" dirty="0" smtClean="0"/>
              <a:t>Simple Design</a:t>
            </a:r>
          </a:p>
          <a:p>
            <a:pPr marL="609600" indent="-609600">
              <a:lnSpc>
                <a:spcPct val="80000"/>
              </a:lnSpc>
              <a:buFont typeface="+mj-lt"/>
              <a:buAutoNum type="arabicPeriod"/>
            </a:pPr>
            <a:r>
              <a:rPr lang="en-US" dirty="0" smtClean="0"/>
              <a:t>Testing</a:t>
            </a:r>
          </a:p>
          <a:p>
            <a:pPr marL="609600" indent="-609600">
              <a:lnSpc>
                <a:spcPct val="80000"/>
              </a:lnSpc>
              <a:buFont typeface="+mj-lt"/>
              <a:buAutoNum type="arabicPeriod"/>
            </a:pPr>
            <a:r>
              <a:rPr lang="en-US" dirty="0" smtClean="0"/>
              <a:t>Refactoring</a:t>
            </a:r>
          </a:p>
          <a:p>
            <a:pPr marL="609600" indent="-609600">
              <a:lnSpc>
                <a:spcPct val="80000"/>
              </a:lnSpc>
              <a:buFont typeface="+mj-lt"/>
              <a:buAutoNum type="arabicPeriod"/>
            </a:pPr>
            <a:r>
              <a:rPr lang="en-US" dirty="0" smtClean="0"/>
              <a:t>Pair Programming</a:t>
            </a:r>
          </a:p>
          <a:p>
            <a:pPr marL="609600" indent="-609600">
              <a:lnSpc>
                <a:spcPct val="80000"/>
              </a:lnSpc>
              <a:buFont typeface="+mj-lt"/>
              <a:buAutoNum type="arabicPeriod"/>
            </a:pPr>
            <a:r>
              <a:rPr lang="en-US" dirty="0" smtClean="0"/>
              <a:t>Collective Ownership</a:t>
            </a:r>
          </a:p>
          <a:p>
            <a:pPr marL="609600" indent="-609600">
              <a:lnSpc>
                <a:spcPct val="80000"/>
              </a:lnSpc>
              <a:buFont typeface="+mj-lt"/>
              <a:buAutoNum type="arabicPeriod"/>
            </a:pPr>
            <a:r>
              <a:rPr lang="en-US" dirty="0" smtClean="0"/>
              <a:t>Continuous Integration</a:t>
            </a:r>
          </a:p>
          <a:p>
            <a:pPr marL="609600" indent="-609600">
              <a:lnSpc>
                <a:spcPct val="80000"/>
              </a:lnSpc>
              <a:buFont typeface="+mj-lt"/>
              <a:buAutoNum type="arabicPeriod"/>
            </a:pPr>
            <a:r>
              <a:rPr lang="en-US" dirty="0" smtClean="0"/>
              <a:t>40-Hour Workweek</a:t>
            </a:r>
          </a:p>
          <a:p>
            <a:pPr marL="609600" indent="-609600">
              <a:lnSpc>
                <a:spcPct val="80000"/>
              </a:lnSpc>
              <a:buFont typeface="+mj-lt"/>
              <a:buAutoNum type="arabicPeriod"/>
            </a:pPr>
            <a:r>
              <a:rPr lang="en-US" dirty="0" smtClean="0"/>
              <a:t>On-site Customer</a:t>
            </a:r>
          </a:p>
          <a:p>
            <a:pPr marL="609600" indent="-609600">
              <a:lnSpc>
                <a:spcPct val="80000"/>
              </a:lnSpc>
              <a:buFont typeface="+mj-lt"/>
              <a:buAutoNum type="arabicPeriod"/>
            </a:pPr>
            <a:r>
              <a:rPr lang="en-US" dirty="0" smtClean="0"/>
              <a:t>Coding Standards</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Game</a:t>
            </a:r>
            <a:endParaRPr lang="en-US" dirty="0"/>
          </a:p>
        </p:txBody>
      </p:sp>
      <p:sp>
        <p:nvSpPr>
          <p:cNvPr id="3" name="Content Placeholder 2"/>
          <p:cNvSpPr>
            <a:spLocks noGrp="1"/>
          </p:cNvSpPr>
          <p:nvPr>
            <p:ph idx="1"/>
          </p:nvPr>
        </p:nvSpPr>
        <p:spPr/>
        <p:txBody>
          <a:bodyPr/>
          <a:lstStyle/>
          <a:p>
            <a:r>
              <a:rPr lang="en-US" dirty="0" smtClean="0"/>
              <a:t>Planning for the upcoming iteration</a:t>
            </a:r>
          </a:p>
          <a:p>
            <a:r>
              <a:rPr lang="en-US" dirty="0" smtClean="0"/>
              <a:t>Uses stories provided by the customer</a:t>
            </a:r>
          </a:p>
          <a:p>
            <a:r>
              <a:rPr lang="en-US" dirty="0" smtClean="0"/>
              <a:t>Technical persons determine schedules, estimates, costs, etc</a:t>
            </a:r>
          </a:p>
          <a:p>
            <a:r>
              <a:rPr lang="en-US" dirty="0" smtClean="0"/>
              <a:t>A result of collaboration between the customer and the developers</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Releases</a:t>
            </a:r>
            <a:endParaRPr lang="en-US" dirty="0"/>
          </a:p>
        </p:txBody>
      </p:sp>
      <p:sp>
        <p:nvSpPr>
          <p:cNvPr id="3" name="Content Placeholder 2"/>
          <p:cNvSpPr>
            <a:spLocks noGrp="1"/>
          </p:cNvSpPr>
          <p:nvPr>
            <p:ph idx="1"/>
          </p:nvPr>
        </p:nvSpPr>
        <p:spPr/>
        <p:txBody>
          <a:bodyPr/>
          <a:lstStyle/>
          <a:p>
            <a:r>
              <a:rPr lang="en-US" dirty="0" smtClean="0"/>
              <a:t>Small in terms of functionality</a:t>
            </a:r>
          </a:p>
          <a:p>
            <a:r>
              <a:rPr lang="en-US" dirty="0" smtClean="0"/>
              <a:t>Less functionality means releases happen more frequently</a:t>
            </a:r>
          </a:p>
          <a:p>
            <a:r>
              <a:rPr lang="en-US" dirty="0" smtClean="0"/>
              <a:t>Support the planning game</a:t>
            </a:r>
          </a:p>
          <a:p>
            <a:r>
              <a:rPr lang="en-US" dirty="0" smtClean="0"/>
              <a:t>Provide frequent feedback</a:t>
            </a:r>
          </a:p>
          <a:p>
            <a:r>
              <a:rPr lang="en-US" dirty="0" smtClean="0"/>
              <a:t>Improves tracking</a:t>
            </a:r>
          </a:p>
          <a:p>
            <a:r>
              <a:rPr lang="en-US" dirty="0" smtClean="0"/>
              <a:t>Reduce chance of overall project slippage</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Metaphor</a:t>
            </a:r>
            <a:endParaRPr lang="en-US" dirty="0"/>
          </a:p>
        </p:txBody>
      </p:sp>
      <p:sp>
        <p:nvSpPr>
          <p:cNvPr id="3" name="Content Placeholder 2"/>
          <p:cNvSpPr>
            <a:spLocks noGrp="1"/>
          </p:cNvSpPr>
          <p:nvPr>
            <p:ph idx="1"/>
          </p:nvPr>
        </p:nvSpPr>
        <p:spPr/>
        <p:txBody>
          <a:bodyPr/>
          <a:lstStyle/>
          <a:p>
            <a:r>
              <a:rPr lang="en-US" dirty="0" smtClean="0"/>
              <a:t>The oral architecture of the system</a:t>
            </a:r>
          </a:p>
          <a:p>
            <a:r>
              <a:rPr lang="en-US" dirty="0" smtClean="0"/>
              <a:t>A common set of terminology</a:t>
            </a:r>
          </a:p>
          <a:p>
            <a:r>
              <a:rPr lang="en-US" dirty="0" smtClean="0"/>
              <a:t>Encourages a common set of terms for the system</a:t>
            </a:r>
          </a:p>
          <a:p>
            <a:r>
              <a:rPr lang="en-US" dirty="0" smtClean="0"/>
              <a:t>Reduction of buzz words and jargon</a:t>
            </a:r>
          </a:p>
          <a:p>
            <a:r>
              <a:rPr lang="en-US" dirty="0" smtClean="0"/>
              <a:t>A quick and easy way to explain the system</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Design</a:t>
            </a:r>
            <a:endParaRPr lang="en-US" dirty="0"/>
          </a:p>
        </p:txBody>
      </p:sp>
      <p:sp>
        <p:nvSpPr>
          <p:cNvPr id="3" name="Content Placeholder 2"/>
          <p:cNvSpPr>
            <a:spLocks noGrp="1"/>
          </p:cNvSpPr>
          <p:nvPr>
            <p:ph idx="1"/>
          </p:nvPr>
        </p:nvSpPr>
        <p:spPr/>
        <p:txBody>
          <a:bodyPr/>
          <a:lstStyle/>
          <a:p>
            <a:r>
              <a:rPr lang="en-US" dirty="0" smtClean="0"/>
              <a:t>Keep everything simple</a:t>
            </a:r>
          </a:p>
          <a:p>
            <a:r>
              <a:rPr lang="en-US" dirty="0" smtClean="0"/>
              <a:t>Do as little as needed, nothing more</a:t>
            </a:r>
          </a:p>
          <a:p>
            <a:r>
              <a:rPr lang="en-US" dirty="0" smtClean="0"/>
              <a:t>Keeping everything simple helps programmers on track</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pPr>
              <a:lnSpc>
                <a:spcPct val="100000"/>
              </a:lnSpc>
            </a:pPr>
            <a:r>
              <a:rPr lang="en-US" dirty="0" smtClean="0"/>
              <a:t>Easy to produce code with 100 percent test coverage</a:t>
            </a:r>
          </a:p>
          <a:p>
            <a:pPr>
              <a:lnSpc>
                <a:spcPct val="100000"/>
              </a:lnSpc>
            </a:pPr>
            <a:r>
              <a:rPr lang="en-US" dirty="0" smtClean="0"/>
              <a:t>These programmer tests or unit tests are all collected together</a:t>
            </a:r>
          </a:p>
          <a:p>
            <a:pPr>
              <a:lnSpc>
                <a:spcPct val="100000"/>
              </a:lnSpc>
            </a:pPr>
            <a:r>
              <a:rPr lang="en-US" dirty="0" smtClean="0"/>
              <a:t>Each time a pair releases code to the repository, every test must run correctly</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sz="2800" dirty="0" smtClean="0"/>
              <a:t>Continuous design improvement process called ‘refactoring’:</a:t>
            </a:r>
          </a:p>
          <a:p>
            <a:pPr lvl="1"/>
            <a:r>
              <a:rPr lang="en-US" sz="2400" dirty="0" smtClean="0"/>
              <a:t>Removal of duplication</a:t>
            </a:r>
          </a:p>
          <a:p>
            <a:pPr lvl="1"/>
            <a:r>
              <a:rPr lang="en-US" sz="2400" dirty="0" smtClean="0"/>
              <a:t>Increase cohesion</a:t>
            </a:r>
          </a:p>
          <a:p>
            <a:pPr lvl="1"/>
            <a:r>
              <a:rPr lang="en-US" sz="2400" dirty="0" smtClean="0"/>
              <a:t>Reduce coupling</a:t>
            </a:r>
          </a:p>
          <a:p>
            <a:r>
              <a:rPr lang="en-US" sz="2800" dirty="0" smtClean="0"/>
              <a:t>Refactoring is supported by comprehensive testing - customer tests and programmer tests</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noAutofit/>
          </a:bodyPr>
          <a:lstStyle/>
          <a:p>
            <a:r>
              <a:rPr lang="en-US" sz="2500" dirty="0" smtClean="0"/>
              <a:t>Two Developers, One monitor, One Keyboard</a:t>
            </a:r>
          </a:p>
          <a:p>
            <a:r>
              <a:rPr lang="en-US" sz="2500" dirty="0" smtClean="0"/>
              <a:t>One “drives” and the other thinks</a:t>
            </a:r>
          </a:p>
          <a:p>
            <a:r>
              <a:rPr lang="en-US" sz="2500" dirty="0" smtClean="0"/>
              <a:t>Switch roles as needed</a:t>
            </a:r>
          </a:p>
          <a:p>
            <a:pPr>
              <a:lnSpc>
                <a:spcPct val="100000"/>
              </a:lnSpc>
            </a:pPr>
            <a:r>
              <a:rPr lang="en-US" sz="2500" dirty="0" smtClean="0"/>
              <a:t>All production software is built by two programmers, sitting side by side, at the same machine</a:t>
            </a:r>
          </a:p>
          <a:p>
            <a:pPr>
              <a:lnSpc>
                <a:spcPct val="100000"/>
              </a:lnSpc>
            </a:pPr>
            <a:r>
              <a:rPr lang="en-US" sz="2500" dirty="0" smtClean="0"/>
              <a:t>All production code is therefore reviewed by at least one other programmer</a:t>
            </a:r>
          </a:p>
          <a:p>
            <a:pPr>
              <a:lnSpc>
                <a:spcPct val="100000"/>
              </a:lnSpc>
            </a:pPr>
            <a:r>
              <a:rPr lang="en-US" sz="2500" dirty="0" smtClean="0"/>
              <a:t>Research into pair programming shows that pairing produces better code in the same time as programmers working singly</a:t>
            </a:r>
          </a:p>
          <a:p>
            <a:pPr>
              <a:lnSpc>
                <a:spcPct val="100000"/>
              </a:lnSpc>
            </a:pPr>
            <a:r>
              <a:rPr lang="en-US" sz="2500" dirty="0" smtClean="0"/>
              <a:t>Pairing also communicates knowledge throughout the team</a:t>
            </a:r>
          </a:p>
          <a:p>
            <a:endParaRPr lang="en-US" sz="2500"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Ownership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idea that all developers own all of the code</a:t>
            </a:r>
          </a:p>
          <a:p>
            <a:pPr>
              <a:lnSpc>
                <a:spcPct val="100000"/>
              </a:lnSpc>
            </a:pPr>
            <a:r>
              <a:rPr lang="en-US" dirty="0" smtClean="0"/>
              <a:t>Any pair of programmers can improve any code at any time</a:t>
            </a:r>
          </a:p>
          <a:p>
            <a:pPr>
              <a:lnSpc>
                <a:spcPct val="100000"/>
              </a:lnSpc>
            </a:pPr>
            <a:r>
              <a:rPr lang="en-US" dirty="0" smtClean="0"/>
              <a:t>No ‘secure workspaces’</a:t>
            </a:r>
          </a:p>
          <a:p>
            <a:pPr>
              <a:lnSpc>
                <a:spcPct val="100000"/>
              </a:lnSpc>
            </a:pPr>
            <a:r>
              <a:rPr lang="en-US" dirty="0" smtClean="0"/>
              <a:t>All code gets the benefit of many people’s attention</a:t>
            </a:r>
          </a:p>
          <a:p>
            <a:pPr>
              <a:lnSpc>
                <a:spcPct val="100000"/>
              </a:lnSpc>
            </a:pPr>
            <a:r>
              <a:rPr lang="en-US" dirty="0" smtClean="0"/>
              <a:t>Avoid duplication</a:t>
            </a:r>
          </a:p>
          <a:p>
            <a:pPr>
              <a:lnSpc>
                <a:spcPct val="100000"/>
              </a:lnSpc>
            </a:pPr>
            <a:r>
              <a:rPr lang="en-US" dirty="0" smtClean="0"/>
              <a:t>Programmer tests catch mistakes</a:t>
            </a:r>
          </a:p>
          <a:p>
            <a:pPr>
              <a:lnSpc>
                <a:spcPct val="100000"/>
              </a:lnSpc>
            </a:pPr>
            <a:r>
              <a:rPr lang="en-US" dirty="0" smtClean="0"/>
              <a:t>Pair with expert when working on unfamiliar code</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a:xfrm>
            <a:off x="457200" y="1600200"/>
            <a:ext cx="7772400" cy="4419599"/>
          </a:xfrm>
        </p:spPr>
        <p:txBody>
          <a:bodyPr>
            <a:normAutofit/>
          </a:bodyPr>
          <a:lstStyle/>
          <a:p>
            <a:pPr algn="ctr">
              <a:buNone/>
            </a:pPr>
            <a:r>
              <a:rPr lang="en-US" i="1" dirty="0" smtClean="0">
                <a:solidFill>
                  <a:schemeClr val="accent2">
                    <a:lumMod val="75000"/>
                  </a:schemeClr>
                </a:solidFill>
              </a:rPr>
              <a:t>A framework within which people can address complex adaptive problems, while productively and creatively delivering products of the highest possible value.</a:t>
            </a:r>
            <a:r>
              <a:rPr lang="en-US" dirty="0" smtClean="0">
                <a:solidFill>
                  <a:schemeClr val="accent2">
                    <a:lumMod val="75000"/>
                  </a:schemeClr>
                </a:solidFill>
              </a:rPr>
              <a:t> </a:t>
            </a:r>
          </a:p>
          <a:p>
            <a:pPr algn="ctr">
              <a:buNone/>
            </a:pPr>
            <a:endParaRPr lang="en-US" dirty="0" smtClean="0">
              <a:solidFill>
                <a:schemeClr val="accent2">
                  <a:lumMod val="75000"/>
                </a:schemeClr>
              </a:solidFill>
            </a:endParaRPr>
          </a:p>
          <a:p>
            <a:pPr algn="ctr">
              <a:buNone/>
            </a:pPr>
            <a:r>
              <a:rPr lang="en-US" dirty="0" smtClean="0"/>
              <a:t>The Scrum framework consists of Scrum Teams and their associated roles, events, artifacts and rules that bind them together.</a:t>
            </a:r>
          </a:p>
          <a:p>
            <a:pPr algn="ctr">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p:txBody>
          <a:bodyPr>
            <a:normAutofit/>
          </a:bodyPr>
          <a:lstStyle/>
          <a:p>
            <a:r>
              <a:rPr lang="en-US" dirty="0" smtClean="0"/>
              <a:t>New features and changes are worked into the system immediately</a:t>
            </a:r>
          </a:p>
          <a:p>
            <a:r>
              <a:rPr lang="en-US" dirty="0" smtClean="0"/>
              <a:t>Teams keep the system fully integrated at all times</a:t>
            </a:r>
          </a:p>
          <a:p>
            <a:r>
              <a:rPr lang="en-US" dirty="0" smtClean="0"/>
              <a:t>Daily, or multiple times a day builds</a:t>
            </a:r>
          </a:p>
          <a:p>
            <a:r>
              <a:rPr lang="en-US" dirty="0" smtClean="0"/>
              <a:t>Avoid ‘integration hell’</a:t>
            </a:r>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40 Hour Week</a:t>
            </a:r>
            <a:endParaRPr lang="en-US" dirty="0"/>
          </a:p>
        </p:txBody>
      </p:sp>
      <p:sp>
        <p:nvSpPr>
          <p:cNvPr id="3" name="Content Placeholder 2"/>
          <p:cNvSpPr>
            <a:spLocks noGrp="1"/>
          </p:cNvSpPr>
          <p:nvPr>
            <p:ph idx="1"/>
          </p:nvPr>
        </p:nvSpPr>
        <p:spPr/>
        <p:txBody>
          <a:bodyPr/>
          <a:lstStyle/>
          <a:p>
            <a:r>
              <a:rPr lang="en-US" dirty="0" smtClean="0"/>
              <a:t>The work week should be limited to 40 hours</a:t>
            </a:r>
          </a:p>
          <a:p>
            <a:r>
              <a:rPr lang="en-US" dirty="0" smtClean="0"/>
              <a:t>Regular overtime is a symptom of a problem and not a long term solution</a:t>
            </a:r>
          </a:p>
          <a:p>
            <a:r>
              <a:rPr lang="en-US" dirty="0" smtClean="0"/>
              <a:t>Most developers lose effectiveness past 40-Hours</a:t>
            </a:r>
          </a:p>
          <a:p>
            <a:r>
              <a:rPr lang="en-US" dirty="0" smtClean="0"/>
              <a:t>Value is placed on the developers well-being</a:t>
            </a:r>
          </a:p>
          <a:p>
            <a:r>
              <a:rPr lang="en-US" dirty="0" smtClean="0"/>
              <a:t>Management is forced to find real solutions</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On-site Customer</a:t>
            </a:r>
            <a:endParaRPr lang="en-US" dirty="0"/>
          </a:p>
        </p:txBody>
      </p:sp>
      <p:sp>
        <p:nvSpPr>
          <p:cNvPr id="3" name="Content Placeholder 2"/>
          <p:cNvSpPr>
            <a:spLocks noGrp="1"/>
          </p:cNvSpPr>
          <p:nvPr>
            <p:ph idx="1"/>
          </p:nvPr>
        </p:nvSpPr>
        <p:spPr/>
        <p:txBody>
          <a:bodyPr/>
          <a:lstStyle/>
          <a:p>
            <a:r>
              <a:rPr lang="en-US" dirty="0" smtClean="0"/>
              <a:t>Acts to “steer” the project</a:t>
            </a:r>
          </a:p>
          <a:p>
            <a:r>
              <a:rPr lang="en-US" dirty="0" smtClean="0"/>
              <a:t>Gives quick and continuous feedback to the development team</a:t>
            </a:r>
          </a:p>
          <a:p>
            <a:r>
              <a:rPr lang="en-US" dirty="0" smtClean="0"/>
              <a:t>Makes sure that what is developed is what is needed</a:t>
            </a:r>
          </a:p>
          <a:p>
            <a:r>
              <a:rPr lang="en-US" dirty="0" smtClean="0"/>
              <a:t>Functionality is prioritized correctly</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Standards</a:t>
            </a:r>
            <a:endParaRPr lang="en-US" dirty="0"/>
          </a:p>
        </p:txBody>
      </p:sp>
      <p:sp>
        <p:nvSpPr>
          <p:cNvPr id="3" name="Content Placeholder 2"/>
          <p:cNvSpPr>
            <a:spLocks noGrp="1"/>
          </p:cNvSpPr>
          <p:nvPr>
            <p:ph idx="1"/>
          </p:nvPr>
        </p:nvSpPr>
        <p:spPr/>
        <p:txBody>
          <a:bodyPr/>
          <a:lstStyle/>
          <a:p>
            <a:r>
              <a:rPr lang="en-US" dirty="0" smtClean="0"/>
              <a:t>Use common coding standard</a:t>
            </a:r>
          </a:p>
          <a:p>
            <a:r>
              <a:rPr lang="en-US" dirty="0" smtClean="0"/>
              <a:t>All code in the system must look as though written by an individual</a:t>
            </a:r>
          </a:p>
          <a:p>
            <a:r>
              <a:rPr lang="en-US" dirty="0" smtClean="0"/>
              <a:t>Code must look familiar, to support collective code ownership</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44</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672411"/>
            <a:ext cx="8229600" cy="43815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mtClean="0"/>
              <a:t>Extreme programming</a:t>
            </a:r>
          </a:p>
        </p:txBody>
      </p:sp>
      <p:sp>
        <p:nvSpPr>
          <p:cNvPr id="27651" name="Rectangle 3"/>
          <p:cNvSpPr>
            <a:spLocks noGrp="1" noChangeArrowheads="1"/>
          </p:cNvSpPr>
          <p:nvPr>
            <p:ph type="body" idx="1"/>
          </p:nvPr>
        </p:nvSpPr>
        <p:spPr/>
        <p:txBody>
          <a:bodyPr>
            <a:normAutofit fontScale="92500" lnSpcReduction="20000"/>
          </a:bodyPr>
          <a:lstStyle/>
          <a:p>
            <a:pPr>
              <a:lnSpc>
                <a:spcPct val="90000"/>
              </a:lnSpc>
            </a:pPr>
            <a:r>
              <a:rPr lang="en-GB" b="1" smtClean="0">
                <a:solidFill>
                  <a:schemeClr val="accent2"/>
                </a:solidFill>
              </a:rPr>
              <a:t>New approach</a:t>
            </a:r>
            <a:r>
              <a:rPr lang="en-GB" smtClean="0"/>
              <a:t> to development based on the development and delivery of </a:t>
            </a:r>
            <a:r>
              <a:rPr lang="en-GB" b="1" smtClean="0">
                <a:solidFill>
                  <a:schemeClr val="accent2"/>
                </a:solidFill>
              </a:rPr>
              <a:t>very small increments</a:t>
            </a:r>
            <a:r>
              <a:rPr lang="en-GB" smtClean="0"/>
              <a:t> of functionality</a:t>
            </a:r>
          </a:p>
          <a:p>
            <a:pPr>
              <a:lnSpc>
                <a:spcPct val="90000"/>
              </a:lnSpc>
            </a:pPr>
            <a:endParaRPr lang="en-GB" smtClean="0"/>
          </a:p>
          <a:p>
            <a:pPr>
              <a:lnSpc>
                <a:spcPct val="90000"/>
              </a:lnSpc>
            </a:pPr>
            <a:r>
              <a:rPr lang="en-GB" b="1" smtClean="0">
                <a:solidFill>
                  <a:schemeClr val="accent2"/>
                </a:solidFill>
              </a:rPr>
              <a:t>Relies on constant code improvement</a:t>
            </a:r>
            <a:r>
              <a:rPr lang="en-GB" smtClean="0"/>
              <a:t>, user involvement in the development team and pairwise programming</a:t>
            </a:r>
          </a:p>
          <a:p>
            <a:pPr>
              <a:lnSpc>
                <a:spcPct val="90000"/>
              </a:lnSpc>
            </a:pPr>
            <a:endParaRPr lang="en-GB" smtClean="0"/>
          </a:p>
          <a:p>
            <a:pPr>
              <a:lnSpc>
                <a:spcPct val="90000"/>
              </a:lnSpc>
            </a:pPr>
            <a:r>
              <a:rPr lang="en-GB" b="1" smtClean="0">
                <a:solidFill>
                  <a:schemeClr val="accent2"/>
                </a:solidFill>
              </a:rPr>
              <a:t>Design</a:t>
            </a:r>
            <a:r>
              <a:rPr lang="en-GB" smtClean="0"/>
              <a:t> of the test suits first !</a:t>
            </a:r>
          </a:p>
          <a:p>
            <a:pPr>
              <a:lnSpc>
                <a:spcPct val="90000"/>
              </a:lnSpc>
              <a:buFont typeface="Zapf Dingbats" charset="2"/>
              <a:buNone/>
            </a:pPr>
            <a:r>
              <a:rPr lang="en-GB" smtClean="0"/>
              <a:t>	Then you perform </a:t>
            </a:r>
            <a:r>
              <a:rPr lang="en-GB" b="1" smtClean="0">
                <a:solidFill>
                  <a:schemeClr val="accent2"/>
                </a:solidFill>
              </a:rPr>
              <a:t>testing</a:t>
            </a:r>
            <a:r>
              <a:rPr lang="en-GB" smtClean="0"/>
              <a:t> of the system after each small increment</a:t>
            </a:r>
          </a:p>
        </p:txBody>
      </p:sp>
      <p:sp>
        <p:nvSpPr>
          <p:cNvPr id="4" name="Slide Number Placeholder 3"/>
          <p:cNvSpPr>
            <a:spLocks noGrp="1"/>
          </p:cNvSpPr>
          <p:nvPr>
            <p:ph type="sldNum" sz="quarter" idx="12"/>
          </p:nvPr>
        </p:nvSpPr>
        <p:spPr/>
        <p:txBody>
          <a:bodyPr/>
          <a:lstStyle/>
          <a:p>
            <a:fld id="{E1D48D89-22F3-4A2E-AA62-64FE4C519D5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FAST - National University of Computers &amp; Emerging Sciences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Kanban?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Japanese word meaning “Visual cards” to indicate a flow of work earlier used by Toyota to limit the amount of inventory tied up in WIP on a manufacturing floor.</a:t>
            </a:r>
          </a:p>
          <a:p>
            <a:r>
              <a:rPr lang="en-US" dirty="0" smtClean="0"/>
              <a:t>The core concept of Kanban includes:</a:t>
            </a:r>
          </a:p>
          <a:p>
            <a:pPr lvl="1"/>
            <a:r>
              <a:rPr lang="en-US" i="1" dirty="0" smtClean="0"/>
              <a:t>Visualize Workflow</a:t>
            </a:r>
          </a:p>
          <a:p>
            <a:pPr lvl="2"/>
            <a:r>
              <a:rPr lang="en-US" dirty="0" smtClean="0"/>
              <a:t>Split the entire work into segments or states, visualized as named column on a wall</a:t>
            </a:r>
          </a:p>
          <a:p>
            <a:pPr lvl="2"/>
            <a:r>
              <a:rPr lang="en-US" dirty="0" smtClean="0"/>
              <a:t>Write each item on a card and put in a column to indicate where the item is in the workflow</a:t>
            </a:r>
          </a:p>
          <a:p>
            <a:pPr lvl="1"/>
            <a:r>
              <a:rPr lang="en-US" i="1" dirty="0" smtClean="0"/>
              <a:t>Limit WIP</a:t>
            </a:r>
          </a:p>
          <a:p>
            <a:pPr lvl="2"/>
            <a:r>
              <a:rPr lang="en-US" dirty="0" smtClean="0"/>
              <a:t>Assign limits to how many items can be in progress at each workflow segment/state  i.e. WIP is limited in each workflow state</a:t>
            </a:r>
          </a:p>
          <a:p>
            <a:pPr lvl="1"/>
            <a:r>
              <a:rPr lang="en-US" i="1" dirty="0" smtClean="0"/>
              <a:t>Measure the Lead Time</a:t>
            </a:r>
          </a:p>
          <a:p>
            <a:pPr lvl="2"/>
            <a:r>
              <a:rPr lang="en-US" dirty="0" smtClean="0"/>
              <a:t>Lead time aka cycle time is the average time to complete one item. Measure the Lead time and optimize the process to make the lead time as small and predictable as possible</a:t>
            </a:r>
          </a:p>
          <a:p>
            <a:pPr lvl="1"/>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Kanban Board</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47</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371600"/>
            <a:ext cx="82296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Kanban</a:t>
            </a:r>
            <a:endParaRPr lang="en-US" dirty="0"/>
          </a:p>
        </p:txBody>
      </p:sp>
      <p:sp>
        <p:nvSpPr>
          <p:cNvPr id="3" name="Content Placeholder 2"/>
          <p:cNvSpPr>
            <a:spLocks noGrp="1"/>
          </p:cNvSpPr>
          <p:nvPr>
            <p:ph idx="1"/>
          </p:nvPr>
        </p:nvSpPr>
        <p:spPr/>
        <p:txBody>
          <a:bodyPr/>
          <a:lstStyle/>
          <a:p>
            <a:r>
              <a:rPr lang="en-US" dirty="0" smtClean="0"/>
              <a:t>Agile Kanban is Agile software development with Kanban approach</a:t>
            </a:r>
          </a:p>
          <a:p>
            <a:r>
              <a:rPr lang="en-US" dirty="0" smtClean="0"/>
              <a:t>In agile the board is used to visualize workflow, put up on a wall in the project room</a:t>
            </a:r>
          </a:p>
          <a:p>
            <a:r>
              <a:rPr lang="en-US" dirty="0" smtClean="0"/>
              <a:t>Status and progress of the story development tasks is tracked visually on the Kanban board with flowing Kanban cards</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Kanban Characteristics</a:t>
            </a:r>
            <a:endParaRPr lang="en-US" dirty="0"/>
          </a:p>
        </p:txBody>
      </p:sp>
      <p:sp>
        <p:nvSpPr>
          <p:cNvPr id="3" name="Content Placeholder 2"/>
          <p:cNvSpPr>
            <a:spLocks noGrp="1"/>
          </p:cNvSpPr>
          <p:nvPr>
            <p:ph idx="1"/>
          </p:nvPr>
        </p:nvSpPr>
        <p:spPr/>
        <p:txBody>
          <a:bodyPr>
            <a:normAutofit lnSpcReduction="10000"/>
          </a:bodyPr>
          <a:lstStyle/>
          <a:p>
            <a:r>
              <a:rPr lang="en-US" dirty="0" smtClean="0"/>
              <a:t>Kanban Board represents all the stories and is updated on a daily basis as the team progresses</a:t>
            </a:r>
          </a:p>
          <a:p>
            <a:pPr lvl="1"/>
            <a:r>
              <a:rPr lang="en-US" dirty="0" smtClean="0"/>
              <a:t>Provides easy access to everyone involved in the project</a:t>
            </a:r>
          </a:p>
          <a:p>
            <a:pPr lvl="1"/>
            <a:r>
              <a:rPr lang="en-US" dirty="0" smtClean="0"/>
              <a:t>Facilitates communication as and when necessary</a:t>
            </a:r>
          </a:p>
          <a:p>
            <a:pPr lvl="1"/>
            <a:r>
              <a:rPr lang="en-US" dirty="0" smtClean="0"/>
              <a:t>Progress of the tasks are visually displayed</a:t>
            </a:r>
          </a:p>
          <a:p>
            <a:pPr lvl="1"/>
            <a:r>
              <a:rPr lang="en-US" dirty="0" smtClean="0"/>
              <a:t>Bottlenecks are visible as soon as they occur</a:t>
            </a:r>
          </a:p>
          <a:p>
            <a:pPr lvl="1"/>
            <a:r>
              <a:rPr lang="en-US" dirty="0" smtClean="0"/>
              <a:t>Helps team continuously communicate with customer</a:t>
            </a:r>
          </a:p>
          <a:p>
            <a:pPr lvl="1"/>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noAutofit/>
          </a:bodyPr>
          <a:lstStyle/>
          <a:p>
            <a:r>
              <a:rPr lang="en-US" sz="2200" dirty="0" smtClean="0"/>
              <a:t>A </a:t>
            </a:r>
            <a:r>
              <a:rPr lang="en-US" sz="2200" i="1" dirty="0" smtClean="0">
                <a:solidFill>
                  <a:srgbClr val="00B0F0"/>
                </a:solidFill>
              </a:rPr>
              <a:t>light weight</a:t>
            </a:r>
            <a:r>
              <a:rPr lang="en-US" sz="2200" dirty="0" smtClean="0"/>
              <a:t> Agile process framework</a:t>
            </a:r>
            <a:endParaRPr lang="en-US" sz="2200" i="1" dirty="0" smtClean="0">
              <a:solidFill>
                <a:srgbClr val="00B0F0"/>
              </a:solidFill>
            </a:endParaRPr>
          </a:p>
          <a:p>
            <a:r>
              <a:rPr lang="en-US" sz="2200" i="1" dirty="0" smtClean="0">
                <a:solidFill>
                  <a:srgbClr val="00B0F0"/>
                </a:solidFill>
              </a:rPr>
              <a:t>Split your organization </a:t>
            </a:r>
            <a:r>
              <a:rPr lang="en-US" sz="2200" dirty="0" smtClean="0"/>
              <a:t>into small, cross-functional, self-organizing teams </a:t>
            </a:r>
          </a:p>
          <a:p>
            <a:r>
              <a:rPr lang="en-US" sz="2200" i="1" dirty="0" smtClean="0">
                <a:solidFill>
                  <a:srgbClr val="00B0F0"/>
                </a:solidFill>
              </a:rPr>
              <a:t>Split your work</a:t>
            </a:r>
            <a:r>
              <a:rPr lang="en-US" sz="2200" dirty="0" smtClean="0">
                <a:solidFill>
                  <a:srgbClr val="00B0F0"/>
                </a:solidFill>
              </a:rPr>
              <a:t> </a:t>
            </a:r>
            <a:r>
              <a:rPr lang="en-US" sz="2200" dirty="0" smtClean="0"/>
              <a:t>into a list of small, concrete deliverables, sort the list by priority and estimate the relative effort of each item </a:t>
            </a:r>
          </a:p>
          <a:p>
            <a:r>
              <a:rPr lang="en-US" sz="2200" i="1" dirty="0" smtClean="0">
                <a:solidFill>
                  <a:srgbClr val="00B0F0"/>
                </a:solidFill>
              </a:rPr>
              <a:t>Split time </a:t>
            </a:r>
            <a:r>
              <a:rPr lang="en-US" sz="2200" dirty="0" smtClean="0"/>
              <a:t>into short fixed-length iterations/sprints (usually 2-4 weeks), with potentially shippable code demonstrated after each iteration</a:t>
            </a:r>
          </a:p>
          <a:p>
            <a:r>
              <a:rPr lang="en-US" sz="2200" i="1" dirty="0" smtClean="0">
                <a:solidFill>
                  <a:srgbClr val="00B0F0"/>
                </a:solidFill>
              </a:rPr>
              <a:t>Optimize the release plan </a:t>
            </a:r>
            <a:r>
              <a:rPr lang="en-US" sz="2200" dirty="0" smtClean="0"/>
              <a:t>and update priorities in collaboration with the customer, based on insights gained by inspecting the release after each iteration</a:t>
            </a:r>
          </a:p>
          <a:p>
            <a:r>
              <a:rPr lang="en-US" sz="2200" i="1" dirty="0" smtClean="0">
                <a:solidFill>
                  <a:srgbClr val="00B0F0"/>
                </a:solidFill>
              </a:rPr>
              <a:t>Optimize the process</a:t>
            </a:r>
            <a:r>
              <a:rPr lang="en-US" sz="2200" dirty="0" smtClean="0">
                <a:solidFill>
                  <a:srgbClr val="00B0F0"/>
                </a:solidFill>
              </a:rPr>
              <a:t> </a:t>
            </a:r>
            <a:r>
              <a:rPr lang="en-US" sz="2200" dirty="0" smtClean="0"/>
              <a:t>by having a retrospective after each iteration</a:t>
            </a:r>
            <a:endParaRPr lang="en-US" sz="2200"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Kanban Characteristics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WIP Limit</a:t>
            </a:r>
          </a:p>
          <a:p>
            <a:pPr lvl="1"/>
            <a:r>
              <a:rPr lang="en-US" dirty="0" smtClean="0"/>
              <a:t>The number associated with the Doing column is WIP limit, the maximum number of tasks that can be in that column at any point in time</a:t>
            </a:r>
          </a:p>
          <a:p>
            <a:r>
              <a:rPr lang="en-US" dirty="0" smtClean="0"/>
              <a:t>Pull Approach</a:t>
            </a:r>
          </a:p>
          <a:p>
            <a:pPr lvl="1"/>
            <a:r>
              <a:rPr lang="en-US" dirty="0" smtClean="0"/>
              <a:t>It is used as and when a task is completed in the Doing column and another card is pulled from To Do column</a:t>
            </a:r>
          </a:p>
          <a:p>
            <a:r>
              <a:rPr lang="en-US" dirty="0" smtClean="0"/>
              <a:t>Self-directing</a:t>
            </a:r>
          </a:p>
          <a:p>
            <a:pPr lvl="1"/>
            <a:r>
              <a:rPr lang="en-US" dirty="0" smtClean="0"/>
              <a:t>The team is responsible for planning, tracking, reporting and communicating in the project. Taking decisions for completion of project, hence empowering the team</a:t>
            </a:r>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Kanban Characteristics</a:t>
            </a:r>
            <a:endParaRPr lang="en-US" dirty="0"/>
          </a:p>
        </p:txBody>
      </p:sp>
      <p:sp>
        <p:nvSpPr>
          <p:cNvPr id="3" name="Content Placeholder 2"/>
          <p:cNvSpPr>
            <a:spLocks noGrp="1"/>
          </p:cNvSpPr>
          <p:nvPr>
            <p:ph idx="1"/>
          </p:nvPr>
        </p:nvSpPr>
        <p:spPr/>
        <p:txBody>
          <a:bodyPr/>
          <a:lstStyle/>
          <a:p>
            <a:r>
              <a:rPr lang="en-US" dirty="0" smtClean="0"/>
              <a:t>Continuous Flow</a:t>
            </a:r>
          </a:p>
          <a:p>
            <a:pPr lvl="1"/>
            <a:r>
              <a:rPr lang="en-US" dirty="0" smtClean="0"/>
              <a:t>In agile development work flows across different functions without wait-time, hence this contributes minimizing the cycle time of Kanban</a:t>
            </a:r>
          </a:p>
          <a:p>
            <a:r>
              <a:rPr lang="en-US" dirty="0" smtClean="0"/>
              <a:t>Visual Metrics</a:t>
            </a:r>
          </a:p>
          <a:p>
            <a:pPr lvl="1"/>
            <a:r>
              <a:rPr lang="en-US" dirty="0" smtClean="0"/>
              <a:t>Metrics are tracked visually using Kanban Board and Burndown Chart</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 &amp; Scrum Similarities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Both are Agile</a:t>
            </a:r>
          </a:p>
          <a:p>
            <a:r>
              <a:rPr lang="en-US" dirty="0" smtClean="0"/>
              <a:t>Both use pull scheduling </a:t>
            </a:r>
          </a:p>
          <a:p>
            <a:r>
              <a:rPr lang="en-US" dirty="0" smtClean="0"/>
              <a:t>Both limit WIP, Kanban at task level and Scrum at sprint level</a:t>
            </a:r>
          </a:p>
          <a:p>
            <a:r>
              <a:rPr lang="en-US" dirty="0" smtClean="0"/>
              <a:t>Both use transparency across the development</a:t>
            </a:r>
          </a:p>
          <a:p>
            <a:r>
              <a:rPr lang="en-US" dirty="0" smtClean="0"/>
              <a:t>Both focus on delivering releasable software early </a:t>
            </a:r>
          </a:p>
          <a:p>
            <a:r>
              <a:rPr lang="en-US" dirty="0" smtClean="0"/>
              <a:t>Both are based on self-organizing teams</a:t>
            </a:r>
          </a:p>
          <a:p>
            <a:r>
              <a:rPr lang="en-US" dirty="0" smtClean="0"/>
              <a:t>Both require breaking the work into pieces </a:t>
            </a:r>
          </a:p>
          <a:p>
            <a:r>
              <a:rPr lang="en-US" dirty="0" smtClean="0"/>
              <a:t>In both the methods, the release plan is continuously optimized based on empirical data</a:t>
            </a:r>
          </a:p>
          <a:p>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52</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Process Framework</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CE05F32D-BE7A-436A-9B1D-BF03441A3195}" type="slidenum">
              <a:rPr lang="en-US" smtClean="0"/>
              <a:pPr/>
              <a:t>6</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38200" y="1752600"/>
            <a:ext cx="7620000" cy="4495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vs. overlap </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7</a:t>
            </a:fld>
            <a:endParaRPr lang="en-US"/>
          </a:p>
        </p:txBody>
      </p:sp>
      <p:sp>
        <p:nvSpPr>
          <p:cNvPr id="6" name="Content Placeholder 5"/>
          <p:cNvSpPr>
            <a:spLocks noGrp="1"/>
          </p:cNvSpPr>
          <p:nvPr>
            <p:ph idx="1"/>
          </p:nvPr>
        </p:nvSpPr>
        <p:spPr/>
        <p:txBody>
          <a:bodyPr/>
          <a:lstStyle/>
          <a:p>
            <a:endParaRPr lang="en-US"/>
          </a:p>
        </p:txBody>
      </p:sp>
      <p:pic>
        <p:nvPicPr>
          <p:cNvPr id="3" name="Picture 2"/>
          <p:cNvPicPr>
            <a:picLocks noChangeAspect="1" noChangeArrowheads="1"/>
          </p:cNvPicPr>
          <p:nvPr/>
        </p:nvPicPr>
        <p:blipFill>
          <a:blip r:embed="rId2"/>
          <a:srcRect/>
          <a:stretch>
            <a:fillRect/>
          </a:stretch>
        </p:blipFill>
        <p:spPr bwMode="auto">
          <a:xfrm>
            <a:off x="457200" y="1524000"/>
            <a:ext cx="84582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Framework</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8</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1371601"/>
            <a:ext cx="7772400" cy="4534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Roles</a:t>
            </a:r>
            <a:endParaRPr lang="en-US" dirty="0"/>
          </a:p>
        </p:txBody>
      </p:sp>
      <p:sp>
        <p:nvSpPr>
          <p:cNvPr id="4" name="Footer Placeholder 3"/>
          <p:cNvSpPr>
            <a:spLocks noGrp="1"/>
          </p:cNvSpPr>
          <p:nvPr>
            <p:ph type="ftr" sz="quarter" idx="11"/>
          </p:nvPr>
        </p:nvSpPr>
        <p:spPr/>
        <p:txBody>
          <a:bodyPr/>
          <a:lstStyle/>
          <a:p>
            <a:r>
              <a:rPr lang="en-US" smtClean="0"/>
              <a:t>FAST - National University of Computers &amp; Emerging Sciences</a:t>
            </a:r>
            <a:endParaRPr lang="en-US"/>
          </a:p>
        </p:txBody>
      </p:sp>
      <p:sp>
        <p:nvSpPr>
          <p:cNvPr id="5" name="Slide Number Placeholder 4"/>
          <p:cNvSpPr>
            <a:spLocks noGrp="1"/>
          </p:cNvSpPr>
          <p:nvPr>
            <p:ph type="sldNum" sz="quarter" idx="12"/>
          </p:nvPr>
        </p:nvSpPr>
        <p:spPr/>
        <p:txBody>
          <a:bodyPr/>
          <a:lstStyle/>
          <a:p>
            <a:fld id="{E1D48D89-22F3-4A2E-AA62-64FE4C519D58}" type="slidenum">
              <a:rPr lang="en-US" smtClean="0"/>
              <a:pPr/>
              <a:t>9</a:t>
            </a:fld>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685800" y="1447800"/>
            <a:ext cx="76962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1045</TotalTime>
  <Words>2388</Words>
  <Application>Microsoft Office PowerPoint</Application>
  <PresentationFormat>On-screen Show (4:3)</PresentationFormat>
  <Paragraphs>373</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Software Engineering CS – 303</vt:lpstr>
      <vt:lpstr>Agile Development</vt:lpstr>
      <vt:lpstr>Agile Methodologies</vt:lpstr>
      <vt:lpstr>Scrum</vt:lpstr>
      <vt:lpstr>Scrum</vt:lpstr>
      <vt:lpstr>Scrum Process Framework</vt:lpstr>
      <vt:lpstr>Sequential vs. overlap </vt:lpstr>
      <vt:lpstr>Scrum Framework</vt:lpstr>
      <vt:lpstr>Scrum Roles</vt:lpstr>
      <vt:lpstr>Scrum Master Services</vt:lpstr>
      <vt:lpstr>Scrum Master Services</vt:lpstr>
      <vt:lpstr>Scrum Master Services </vt:lpstr>
      <vt:lpstr>Events/Ceremonies</vt:lpstr>
      <vt:lpstr>Events/Ceremonies </vt:lpstr>
      <vt:lpstr>Events/Ceremonies</vt:lpstr>
      <vt:lpstr>Daily Scrum Meeting</vt:lpstr>
      <vt:lpstr>Daily Scrum Meeting</vt:lpstr>
      <vt:lpstr>Sprint Review</vt:lpstr>
      <vt:lpstr>Sprint Retrospective</vt:lpstr>
      <vt:lpstr>Scrum Artifacts</vt:lpstr>
      <vt:lpstr>Scrum Artifacts</vt:lpstr>
      <vt:lpstr>Sprint Backlog</vt:lpstr>
      <vt:lpstr>Sprint Burndown Chart</vt:lpstr>
      <vt:lpstr>User Story</vt:lpstr>
      <vt:lpstr>Scrum Planning Example</vt:lpstr>
      <vt:lpstr>What do we do in Scrum?</vt:lpstr>
      <vt:lpstr>Scrum in a nutshell</vt:lpstr>
      <vt:lpstr>Extreme Programming</vt:lpstr>
      <vt:lpstr>XP in a nutshell</vt:lpstr>
      <vt:lpstr>XP</vt:lpstr>
      <vt:lpstr>12 Principles</vt:lpstr>
      <vt:lpstr>Planning Game</vt:lpstr>
      <vt:lpstr>Small Releases</vt:lpstr>
      <vt:lpstr>Metaphor</vt:lpstr>
      <vt:lpstr>Simple Design</vt:lpstr>
      <vt:lpstr>Testing</vt:lpstr>
      <vt:lpstr>Refactoring</vt:lpstr>
      <vt:lpstr>Pair Programming</vt:lpstr>
      <vt:lpstr>Collective Ownership</vt:lpstr>
      <vt:lpstr>Continuous Integration</vt:lpstr>
      <vt:lpstr>40 Hour Week</vt:lpstr>
      <vt:lpstr>On-site Customer</vt:lpstr>
      <vt:lpstr>Coding Standards</vt:lpstr>
      <vt:lpstr>XP</vt:lpstr>
      <vt:lpstr>Extreme programming</vt:lpstr>
      <vt:lpstr>What is Kanban?</vt:lpstr>
      <vt:lpstr>Sample Kanban Board</vt:lpstr>
      <vt:lpstr>Agile Kanban</vt:lpstr>
      <vt:lpstr>Agile Kanban Characteristics</vt:lpstr>
      <vt:lpstr>Agile Kanban Characteristics</vt:lpstr>
      <vt:lpstr>Agile Kanban Characteristics</vt:lpstr>
      <vt:lpstr>Kanban &amp; Scrum Similarities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naila</dc:creator>
  <cp:lastModifiedBy>naila</cp:lastModifiedBy>
  <cp:revision>105</cp:revision>
  <dcterms:created xsi:type="dcterms:W3CDTF">2017-01-23T15:21:00Z</dcterms:created>
  <dcterms:modified xsi:type="dcterms:W3CDTF">2017-01-27T08:15:12Z</dcterms:modified>
</cp:coreProperties>
</file>