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5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E4EB174-CB99-4E7B-A50F-7725C404192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5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AEA6114-FC6B-4011-80D4-A7167BB7854F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4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6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549602C-1BD6-47AD-A159-1BA259D69D8B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76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D391713-D03A-4D8C-9B15-721D45DB0379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46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3D21B27-01B0-43BE-B69D-7548E1E6C40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8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51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410CC78-F0A1-469B-A0FF-292F7251EC36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54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5756C666-3754-4E8F-9CBF-022D8B699811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59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F6F8B00-90FF-4BC1-BB5C-5026A7D6F2F2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78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9B04513-9721-4C69-BFFB-9DBEC706FD2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241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82BD689-6AED-4BA4-8FA8-D824909988D0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079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47F90E56-01E6-4A65-B951-2BFED45FB2B2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77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CB2ADA0-520C-4CC5-9CBD-1C12B2EA149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11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457E405-9210-4CAB-A2B4-7F1420D357E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25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EFC2145-C584-409A-8B87-D356D6326D9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0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1A867F1-703B-4D9D-AC49-FD036E684319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913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6A25A52-5169-4789-B2CD-BD0E656C6205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14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CFB0FC8-8B23-40BE-B900-602C4553801D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447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5C6B4AB-6BBC-475E-AB45-7BBAEB534E4F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211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E2400B7-725D-4A03-B91C-9B8742EA20B8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48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782BE18-18DF-4411-BE63-E1EFA8CF15CA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05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0BC14F55-1F29-47BA-A7CC-9AFCEE00A153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610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27C4238-2D70-4BD0-9144-8FA960F20716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158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C158477A-70CE-4FB4-97F6-AD92FA0B1270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31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9B64EAB-C1A4-41C4-AEC2-32F219F66101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263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5D9F5AF9-F029-488A-B082-9B8388BBF4A3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921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CABE005F-00A1-4339-9DF1-5A515763E7AB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310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AF404991-0AB0-4E3B-AE15-2BBA2312793A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23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ADF7BD1-996F-4729-A3F3-5364E7C1C37B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9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8FE4DBA-EC28-40C6-A2A8-829D6C2FEE23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54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BFF00C4-A4AC-42E5-A6AA-A966FC697F42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79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9CEE521-482D-489A-8B70-79C2CB2E885C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1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E5DF4A54-0E5C-4472-B662-E78991222D05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45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C6C7ACA7-768E-4A46-B2FE-8F0736845482}" type="slidenum">
              <a:rPr lang="en-CA" sz="1200" b="0" strike="noStrike" spc="-1">
                <a:solidFill>
                  <a:srgbClr val="000000"/>
                </a:solidFill>
                <a:latin typeface="Tahom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6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78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742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91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393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742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91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742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91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1393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742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091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742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8091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1393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4742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8091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469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469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393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3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41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cxn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cxn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cxn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cxn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cxn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cxn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cxn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cxn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cxn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cxn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cxn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cxn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cxn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cxn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cxn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cxn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cxn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cxn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cxn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cxn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cxn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cxn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cxn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cxn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cxn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cxn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cxn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284ECF-5EFD-494F-ADBA-7463E90A36B6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8/26/2019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D7E78B-0788-415A-80A2-12408F2B1030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393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lang="en-US" sz="2400" b="1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Second level</a:t>
            </a:r>
          </a:p>
          <a:p>
            <a:pPr marL="1296000" lvl="2" indent="-288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Third level</a:t>
            </a:r>
          </a:p>
          <a:p>
            <a:pPr marL="1728000" lvl="3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level</a:t>
            </a:r>
          </a:p>
          <a:p>
            <a:pPr marL="2160000" lvl="4" indent="-216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Fifth level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119736-6F04-4B23-AB5F-805E51BFB85B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8/26/2019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C05BC7-1524-45DC-9C54-3CF5A1ADBCF1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84" name="CustomShape 46"/>
          <p:cNvSpPr/>
          <p:nvPr/>
        </p:nvSpPr>
        <p:spPr>
          <a:xfrm>
            <a:off x="822960" y="182880"/>
            <a:ext cx="1042416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307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308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09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5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7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9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6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0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2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3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5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6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37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8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1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2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4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5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6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47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48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Master text styles</a:t>
            </a:r>
          </a:p>
          <a:p>
            <a:pPr marL="864000" lvl="1" indent="-3240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Second level</a:t>
            </a:r>
          </a:p>
          <a:p>
            <a:pPr marL="1296000" lvl="2" indent="-2880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Third level</a:t>
            </a:r>
          </a:p>
          <a:p>
            <a:pPr marL="1728000" lvl="3" indent="-2160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level</a:t>
            </a:r>
          </a:p>
          <a:p>
            <a:pPr marL="2160000" lvl="4" indent="-2160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Fifth level</a:t>
            </a:r>
          </a:p>
        </p:txBody>
      </p:sp>
      <p:sp>
        <p:nvSpPr>
          <p:cNvPr id="349" name="PlaceHolder 43"/>
          <p:cNvSpPr>
            <a:spLocks noGrp="1"/>
          </p:cNvSpPr>
          <p:nvPr>
            <p:ph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Fifth level</a:t>
            </a:r>
          </a:p>
        </p:txBody>
      </p:sp>
      <p:sp>
        <p:nvSpPr>
          <p:cNvPr id="350" name="PlaceHolder 4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39A394-055A-4C7A-A3B8-A96B4CA63F44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8/26/2019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51" name="PlaceHolder 4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52" name="PlaceHolder 4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D07875-D178-447D-94B7-D1E0680FE961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Picture 4"/>
          <p:cNvPicPr/>
          <p:nvPr/>
        </p:nvPicPr>
        <p:blipFill>
          <a:blip r:embed="rId2"/>
          <a:srcRect r="9827"/>
          <a:stretch/>
        </p:blipFill>
        <p:spPr>
          <a:xfrm>
            <a:off x="1865647" y="-4074"/>
            <a:ext cx="10306800" cy="6857640"/>
          </a:xfrm>
          <a:prstGeom prst="rect">
            <a:avLst/>
          </a:prstGeom>
          <a:ln>
            <a:noFill/>
          </a:ln>
        </p:spPr>
      </p:pic>
      <p:sp>
        <p:nvSpPr>
          <p:cNvPr id="524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Database System Concepts </a:t>
            </a:r>
            <a:r>
              <a:t/>
            </a:r>
            <a:br/>
            <a:r>
              <a:rPr lang="en-US" sz="3600" b="0" strike="noStrike" cap="all" spc="-1">
                <a:solidFill>
                  <a:srgbClr val="FFFFFF"/>
                </a:solidFill>
                <a:latin typeface="Tw Cen MT"/>
              </a:rPr>
              <a:t>and Architecture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cap="all" spc="-1">
                <a:solidFill>
                  <a:srgbClr val="82FFFF"/>
                </a:solidFill>
                <a:latin typeface="Tw Cen MT"/>
              </a:rPr>
              <a:t>Instructor: tania iram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FE9C1562-FB8F-4836-919B-8D24218EE53C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3" name="TextShape 2"/>
          <p:cNvSpPr txBox="1"/>
          <p:nvPr/>
        </p:nvSpPr>
        <p:spPr>
          <a:xfrm>
            <a:off x="952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Three-Schema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Proposed to support DBMS characteristics of: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Program-data independence.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Support of 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multiple views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of the data.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Not explicitly used in commercial DBMS products, but has been useful in explaining database system organization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100B3135-2E72-4BA7-BA7B-07CF7DD5A20F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TextShape 2"/>
          <p:cNvSpPr txBox="1"/>
          <p:nvPr/>
        </p:nvSpPr>
        <p:spPr>
          <a:xfrm>
            <a:off x="873456" y="303120"/>
            <a:ext cx="10222103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Three-Schema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57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216000" indent="-216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Defines DBMS schemas at </a:t>
            </a:r>
            <a:r>
              <a:rPr lang="en-US" sz="2400" b="1" i="1" strike="noStrike" spc="-1">
                <a:solidFill>
                  <a:srgbClr val="333399"/>
                </a:solidFill>
                <a:latin typeface="Arial"/>
              </a:rPr>
              <a:t>three</a:t>
            </a: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 levels: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800000"/>
                </a:solidFill>
                <a:latin typeface="Arial"/>
              </a:rPr>
              <a:t>Internal schema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at the internal level to describe physical storage structures and access paths (e.g indexes). </a:t>
            </a:r>
            <a:endParaRPr lang="en-US" sz="2200" b="0" strike="noStrike" spc="-1">
              <a:latin typeface="Arial"/>
            </a:endParaRPr>
          </a:p>
          <a:p>
            <a:pPr marL="648000" lvl="2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Typically uses a </a:t>
            </a:r>
            <a:r>
              <a:rPr lang="en-US" sz="2000" b="1" strike="noStrike" spc="-1">
                <a:solidFill>
                  <a:srgbClr val="333399"/>
                </a:solidFill>
                <a:latin typeface="Arial"/>
              </a:rPr>
              <a:t>physical</a:t>
            </a: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 data model.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800000"/>
                </a:solidFill>
                <a:latin typeface="Arial"/>
              </a:rPr>
              <a:t>Conceptual schema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at the conceptual level to describe the structure and constraints for the whole database for a community of users. </a:t>
            </a:r>
            <a:endParaRPr lang="en-US" sz="2200" b="0" strike="noStrike" spc="-1">
              <a:latin typeface="Arial"/>
            </a:endParaRPr>
          </a:p>
          <a:p>
            <a:pPr marL="648000" lvl="2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Uses a </a:t>
            </a:r>
            <a:r>
              <a:rPr lang="en-US" sz="2000" b="1" strike="noStrike" spc="-1">
                <a:solidFill>
                  <a:srgbClr val="333399"/>
                </a:solidFill>
                <a:latin typeface="Arial"/>
              </a:rPr>
              <a:t>conceptual</a:t>
            </a: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 or an </a:t>
            </a:r>
            <a:r>
              <a:rPr lang="en-US" sz="2000" b="1" strike="noStrike" spc="-1">
                <a:solidFill>
                  <a:srgbClr val="333399"/>
                </a:solidFill>
                <a:latin typeface="Arial"/>
              </a:rPr>
              <a:t>implementation</a:t>
            </a: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 data model.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spcBef>
                <a:spcPts val="5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800000"/>
                </a:solidFill>
                <a:latin typeface="Arial"/>
              </a:rPr>
              <a:t>External schemas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at the external level to describe the various user views. </a:t>
            </a:r>
            <a:endParaRPr lang="en-US" sz="2200" b="0" strike="noStrike" spc="-1">
              <a:latin typeface="Arial"/>
            </a:endParaRPr>
          </a:p>
          <a:p>
            <a:pPr marL="648000" lvl="2" indent="-216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Usually uses the same data model as the conceptual schema.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2F89FF1E-5977-47C9-B21B-590CBEE5B367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84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The three-schema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560" name="Picture 4" descr="fig02_02"/>
          <p:cNvPicPr/>
          <p:nvPr/>
        </p:nvPicPr>
        <p:blipFill>
          <a:blip r:embed="rId3"/>
          <a:stretch/>
        </p:blipFill>
        <p:spPr>
          <a:xfrm>
            <a:off x="1352520" y="1762200"/>
            <a:ext cx="9347040" cy="448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4DBB9BE9-FFF4-41C6-AD82-0D874BF966B7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TextShape 2"/>
          <p:cNvSpPr txBox="1"/>
          <p:nvPr/>
        </p:nvSpPr>
        <p:spPr>
          <a:xfrm>
            <a:off x="988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FFFFFF"/>
                </a:solidFill>
                <a:latin typeface="Tw Cen MT"/>
              </a:rPr>
              <a:t>Three-Schema Architecture</a:t>
            </a:r>
          </a:p>
        </p:txBody>
      </p:sp>
      <p:sp>
        <p:nvSpPr>
          <p:cNvPr id="563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Mappings among schema levels are needed to transform requests and data.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Programs refer to an external schema, and are mapped by the DBMS to the internal schema for execution.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Data extracted from the internal DBMS level is reformatted to match the user’s external view (e.g. formatting the results of an SQL query for display in a Web page)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FC824831-8997-4759-9E67-54BD6B336C2D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736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Data Independence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Logical Data Independence: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The capacity to change the conceptual schema without having to change the external schemas and their associated application programs.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Physical Data Independence: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The capacity to change the internal schema without having to change the conceptual schema.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For example, the internal schema may be changed when certain file structures are reorganized or new indexes are created to improve database performance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0491CFC8-02FF-4D38-A197-1B4F57074C80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887104" y="303120"/>
            <a:ext cx="10172456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Data Independence (continued)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When a schema at a lower level is changed, only the </a:t>
            </a: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mappings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 between this schema and higher-level schemas need to be changed in a DBMS that fully supports data independence.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The higher-level schemas themselves are </a:t>
            </a: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unchanged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Hence, the application programs need not be changed since they refer to the external schemas.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4CC34835-0F96-4EBD-8F9B-8D0E07A26BDC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808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DBMS Languages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2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Data Definition Language (DDL)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Data Manipulation Language (DML)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High-Level or Non-procedural Languages: These include the relational language SQL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May be used in a standalone way or may be embedded in a programming language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Low Level or Procedural Languages: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These must be embedded in a programming language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7DF0F8F7-C9BE-411D-B7E5-D56C04721926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900752" y="303120"/>
            <a:ext cx="10194808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DBMS Languages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Data Definition Language (DDL):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Used by the DBA and database designers to specify the conceptual schema of a database.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In many DBMSs, the DDL is also used to define internal and external schemas (views).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In some DBMSs, separate 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storage definition language (SDL)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and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 view definition language (VDL)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are used to define internal and external schemas.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SDL is typically realized via DBMS commands provided to the DBA and database designers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BA91491F-C247-423D-BEDB-395505E6352B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941696" y="303120"/>
            <a:ext cx="1018986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DBMS Languages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78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Data Manipulation Language (DML):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Used to specify database retrievals and updates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DML commands (data sublanguage) can be </a:t>
            </a:r>
            <a:r>
              <a:rPr lang="en-US" sz="1800" b="0" i="1" strike="noStrike" spc="-1">
                <a:solidFill>
                  <a:srgbClr val="800000"/>
                </a:solidFill>
                <a:latin typeface="Arial"/>
              </a:rPr>
              <a:t>embedded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in a general-purpose programming language (host language), such as COBOL, C, </a:t>
            </a:r>
            <a:r>
              <a:t/>
            </a:r>
            <a:br/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C++, or Java.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A library of functions can also be provided to access the DBMS from a programming language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Alternatively, stand-alone DML commands can be applied directly (called a </a:t>
            </a:r>
            <a:r>
              <a:rPr lang="en-US" sz="1800" b="0" i="1" strike="noStrike" spc="-1">
                <a:solidFill>
                  <a:srgbClr val="800000"/>
                </a:solidFill>
                <a:latin typeface="Arial"/>
              </a:rPr>
              <a:t>query language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).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1390FDE5-18DA-43F5-B314-9E1E267B02DB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84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Types of DML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1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High Level or Non-procedural Language: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For example, the SQL relational language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Are “set”-oriented and specify what data to retrieve rather than how to retrieve it.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Also called 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declarative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languages.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Low Level or Procedural Language: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Retrieve data one record-at-a-time;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Constructs such as looping are needed to retrieve multiple records, along with positioning pointers.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41305" y="195398"/>
            <a:ext cx="10390802" cy="1478160"/>
          </a:xfrm>
          <a:prstGeom prst="rect">
            <a:avLst/>
          </a:prstGeom>
          <a:solidFill>
            <a:srgbClr val="BEDCF4"/>
          </a:solid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E3554"/>
                </a:solidFill>
                <a:latin typeface="Tw Cen MT"/>
              </a:rPr>
              <a:t>Agenda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141560" y="2263679"/>
            <a:ext cx="9905760" cy="4191711"/>
          </a:xfrm>
          <a:prstGeom prst="rect">
            <a:avLst/>
          </a:prstGeom>
          <a:solidFill>
            <a:srgbClr val="7DBAE9"/>
          </a:solidFill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Data Models and Their Categories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E3554"/>
                </a:solidFill>
                <a:latin typeface="Arial Rounded MT Bold"/>
              </a:rPr>
              <a:t>Schemas</a:t>
            </a: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, Instances, and States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Three-Schema Architecture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Data Independence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DBMS Languages and Interfaces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Database System Utilities and Tools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90000"/>
              </a:lnSpc>
              <a:spcBef>
                <a:spcPts val="697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Centralized and Client-Server Architectures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E3554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E3554"/>
                </a:solidFill>
                <a:latin typeface="Arial Rounded MT Bold"/>
              </a:rPr>
              <a:t>Classification of DBMSs</a:t>
            </a:r>
            <a:endParaRPr lang="en-US" sz="2400" b="1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7DC7814E-C105-4AD2-81A5-21E773D10458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3" name="TextShape 2"/>
          <p:cNvSpPr txBox="1"/>
          <p:nvPr/>
        </p:nvSpPr>
        <p:spPr>
          <a:xfrm>
            <a:off x="84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DBMS Interfaces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4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Stand-alone query language interfaces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Example: Entering SQL queries at the DBMS interactive SQL interface (e.g. SQL*Plus in ORACLE)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Programmer interfaces for embedding DML in programming languages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User-friendly interfaces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Menu-based, forms-based, graphics-based, etc.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Mobile Interfaces:interfaces allowing users to perform transactions using mobile apps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3AF3629C-BD68-456D-B929-5DE9EA29A134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736560" y="339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DBMS Interfaces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87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Stand-alone query language interfaces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Example: Entering SQL queries at the DBMS interactive SQL interface (e.g. SQL*Plus in ORACLE)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Programmer interfaces for embedding DML in programming languages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User-friendly interfaces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Menu-based, forms-based, graphics-based, etc.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Mobile Interfaces:interfaces allowing users to perform transactions using mobile apps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BE8BEBA9-8EF4-46C8-ADA2-BDFC155752C1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1050878" y="286603"/>
            <a:ext cx="9648682" cy="100867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800000"/>
                </a:solidFill>
                <a:latin typeface="Tw Cen MT"/>
              </a:rPr>
              <a:t>DBMS Programming Language Interfaces</a:t>
            </a:r>
            <a:endParaRPr lang="en-US" sz="32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Programmer interfaces for embedding DML in a programming languages: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solidFill>
                  <a:srgbClr val="800000"/>
                </a:solidFill>
                <a:latin typeface="Arial"/>
              </a:rPr>
              <a:t>Embedded Approach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: </a:t>
            </a:r>
            <a:r>
              <a:rPr lang="en-US" sz="2000" b="0" strike="noStrike" spc="-1" dirty="0" err="1">
                <a:solidFill>
                  <a:srgbClr val="800000"/>
                </a:solidFill>
                <a:latin typeface="Arial"/>
              </a:rPr>
              <a:t>e.g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 embedded SQL (for C, C++, etc.), SQLJ (for Java)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solidFill>
                  <a:srgbClr val="800000"/>
                </a:solidFill>
                <a:latin typeface="Arial"/>
              </a:rPr>
              <a:t>Procedure Call Approach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: e.g. JDBC for Java, ODBC (Open </a:t>
            </a:r>
            <a:r>
              <a:rPr lang="en-US" sz="2000" b="0" strike="noStrike" spc="-1" dirty="0" err="1">
                <a:solidFill>
                  <a:srgbClr val="800000"/>
                </a:solidFill>
                <a:latin typeface="Arial"/>
              </a:rPr>
              <a:t>Databse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 Connectivity) for other programming languages as API’s (application programming interfaces)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solidFill>
                  <a:srgbClr val="800000"/>
                </a:solidFill>
                <a:latin typeface="Arial"/>
              </a:rPr>
              <a:t>Database Programming Language Approach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: e.g. ORACLE has PL/SQL, a programming language based on SQL; language incorporates SQL and its data types as integral components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1" strike="noStrike" spc="-1" dirty="0">
                <a:solidFill>
                  <a:srgbClr val="800000"/>
                </a:solidFill>
                <a:latin typeface="Arial"/>
              </a:rPr>
              <a:t>Scripting Languages: </a:t>
            </a:r>
            <a:r>
              <a:rPr lang="en-US" sz="2000" b="0" strike="noStrike" spc="-1" dirty="0">
                <a:solidFill>
                  <a:srgbClr val="800000"/>
                </a:solidFill>
                <a:latin typeface="Arial"/>
              </a:rPr>
              <a:t>PHP (client-side scripting) and Python (server-side scripting) are used to write database programs.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581A16CF-0FC0-464D-876A-BDAD4AAA213D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84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User-Friendly DBMS Interfaces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318960" y="129528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342720" indent="-342720">
              <a:spcBef>
                <a:spcPts val="697"/>
              </a:spcBef>
            </a:pP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Menu-based (Web-based), popular for browsing on the web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Forms-based, designed for naïve users used to filling in entries on a form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Graphics-based 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Point and Click, Drag and Drop, etc.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Specifying a query on a schema diagram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Natural language: requests in written English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Combinations of the above: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For example, both menus and forms used extensively in Web database interfaces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09BC762B-02B4-450A-A766-66C208DB7A2B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772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Other DBMS Interfaces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96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Natural language: free text as a query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Speech : Input query and Output response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Web Browser with keyword search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Parametric interfaces, e.g., bank tellers using function keys.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Interfaces for the DBA: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Creating user accounts, granting authorizations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Setting system parameters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Changing schemas or access paths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2457F3A7-BAE7-4E9B-B300-5443D62D81F5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8" name="TextShape 2"/>
          <p:cNvSpPr txBox="1"/>
          <p:nvPr/>
        </p:nvSpPr>
        <p:spPr>
          <a:xfrm>
            <a:off x="918927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Database System Utilities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99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To perform certain functions such as: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Loading data stored in files into a database. Includes data conversion tools.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Backing up the database periodically on tape.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Reorganizing database file structures.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Performance monitoring utilities.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Report generation utilities.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Other functions, such as sorting, user monitoring, data compression, etc.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AE5D33DC-B7A7-405F-8A7A-1D56F1207AAB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TextShape 2"/>
          <p:cNvSpPr txBox="1"/>
          <p:nvPr/>
        </p:nvSpPr>
        <p:spPr>
          <a:xfrm>
            <a:off x="873456" y="303120"/>
            <a:ext cx="10258103" cy="1068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Other Tools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Data dictionary / repository: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Used to store schema descriptions and other information such as design decisions, application program descriptions, user information, usage standards, etc.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Active data dictionary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is accessed by DBMS software and users/DBA.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</a:rPr>
              <a:t>Passive data dictionary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is accessed by users/DBA only.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BA2C0732-C307-41CD-B855-289AD2946CA1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4" name="TextShape 2"/>
          <p:cNvSpPr txBox="1"/>
          <p:nvPr/>
        </p:nvSpPr>
        <p:spPr>
          <a:xfrm>
            <a:off x="928048" y="339120"/>
            <a:ext cx="10203512" cy="1032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Other Tools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Application Development Environments and CASE (computer-aided software engineering) tools: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Examples: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PowerBuilder (Sybase)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JBuilder (Borland)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JDeveloper 10G (Oracle)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EAEDCA18-8535-4320-BA36-E90431705364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TextShape 2"/>
          <p:cNvSpPr txBox="1"/>
          <p:nvPr/>
        </p:nvSpPr>
        <p:spPr>
          <a:xfrm>
            <a:off x="808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Typical DBMS Component Modules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608" name="Picture 4" descr="fig02_03"/>
          <p:cNvPicPr/>
          <p:nvPr/>
        </p:nvPicPr>
        <p:blipFill>
          <a:blip r:embed="rId3"/>
          <a:stretch/>
        </p:blipFill>
        <p:spPr>
          <a:xfrm>
            <a:off x="3047760" y="1600200"/>
            <a:ext cx="6481440" cy="486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040ABF5A-D538-42A4-A7F7-500EDCAD9091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0" name="TextShape 2"/>
          <p:cNvSpPr txBox="1"/>
          <p:nvPr/>
        </p:nvSpPr>
        <p:spPr>
          <a:xfrm>
            <a:off x="887104" y="303120"/>
            <a:ext cx="10280456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Centralized and 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Client-Server DBMS Architectures 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1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Centralized DBMS: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Combines everything into single system including- DBMS software, hardware, application programs, and user interface processing software.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User can still connect through a remote terminal – however, all processing is done at centralized site.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9245520" y="6400800"/>
            <a:ext cx="2539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CE909273-FB5D-4756-BCD4-482DC63E4350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30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0000"/>
                </a:solidFill>
                <a:latin typeface="Tw Cen MT"/>
              </a:rPr>
              <a:t>	</a:t>
            </a:r>
            <a:r>
              <a:rPr lang="en-US" sz="2600" b="0" strike="noStrike" spc="-1">
                <a:solidFill>
                  <a:srgbClr val="800000"/>
                </a:solidFill>
                <a:latin typeface="Tw Cen MT"/>
              </a:rPr>
              <a:t>Data Models</a:t>
            </a:r>
            <a:endParaRPr lang="en-US" sz="2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30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Arial"/>
              </a:rPr>
              <a:t>Data Model: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A set of concepts to describe the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structure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of a database, the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operations 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for manipulating these structures, and certain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constraints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that the database should obey.</a:t>
            </a:r>
            <a:endParaRPr lang="en-US" sz="2200" b="0" strike="noStrike" spc="-1"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Arial"/>
              </a:rPr>
              <a:t>Data Model Structure and Constraints: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Constructs are used to define the database structure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Constructs typically include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elements 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(and their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data types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) as well as groups of elements (e.g.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entity, record, table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), and </a:t>
            </a:r>
            <a:r>
              <a:rPr lang="en-US" sz="2200" b="1" i="1" strike="noStrike" spc="-1">
                <a:solidFill>
                  <a:srgbClr val="800000"/>
                </a:solidFill>
                <a:latin typeface="Arial"/>
              </a:rPr>
              <a:t>relationships</a:t>
            </a: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 among such groups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Constraints specify some restrictions on valid data; these constraints must be enforced at all times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3E939565-1D99-4404-B4AD-6A70F5AF3718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3" name="TextShape 2"/>
          <p:cNvSpPr txBox="1"/>
          <p:nvPr/>
        </p:nvSpPr>
        <p:spPr>
          <a:xfrm>
            <a:off x="1037230" y="303120"/>
            <a:ext cx="1009433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A Physical Centralized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614" name="Picture 4" descr="fig02_04"/>
          <p:cNvPicPr/>
          <p:nvPr/>
        </p:nvPicPr>
        <p:blipFill>
          <a:blip r:embed="rId3"/>
          <a:stretch/>
        </p:blipFill>
        <p:spPr>
          <a:xfrm>
            <a:off x="1625760" y="1697040"/>
            <a:ext cx="8635680" cy="447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A0A60EAB-8A64-4675-B5F3-A4CABB15C694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887104" y="303120"/>
            <a:ext cx="9812456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800000"/>
                </a:solidFill>
                <a:latin typeface="Tw Cen MT"/>
              </a:rPr>
              <a:t>Basic 2-tier Client-Server Architectures</a:t>
            </a:r>
            <a:endParaRPr lang="en-US" sz="32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17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Specialized Servers with Specialized functions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Print server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File server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DBMS server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Web server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Email server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Clients can access the specialized servers as needed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32401C6F-BB1E-4988-A08C-AA9DB6E4856A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1078172" y="303120"/>
            <a:ext cx="9621387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800000"/>
                </a:solidFill>
                <a:latin typeface="Tw Cen MT"/>
              </a:rPr>
              <a:t>Logical two-tier client server architecture</a:t>
            </a:r>
            <a:endParaRPr lang="en-US" sz="32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620" name="Picture 4" descr="fig02_05"/>
          <p:cNvPicPr/>
          <p:nvPr/>
        </p:nvPicPr>
        <p:blipFill>
          <a:blip r:embed="rId3"/>
          <a:stretch/>
        </p:blipFill>
        <p:spPr>
          <a:xfrm>
            <a:off x="812520" y="2563920"/>
            <a:ext cx="10414080" cy="17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7BF598E5-C955-43C7-B0EE-18530F96A29F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982638" y="303120"/>
            <a:ext cx="9716921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800000"/>
                </a:solidFill>
                <a:latin typeface="Tw Cen MT"/>
              </a:rPr>
              <a:t>Clients</a:t>
            </a:r>
            <a:endParaRPr lang="en-US" sz="28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3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Provide appropriate interfaces through a client software module to access and utilize the various server resources. 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Clients may be diskless machines or PCs or Workstations with disks with only the client software installed.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Connected to the servers via some form of a network.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(LAN: local area network, wireless network, etc.)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17D47A6E-DD2B-4080-9A29-A9D3A87AB061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928048" y="303120"/>
            <a:ext cx="9771512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800" b="0" strike="noStrike" spc="-1" dirty="0">
                <a:solidFill>
                  <a:srgbClr val="800000"/>
                </a:solidFill>
                <a:latin typeface="Tw Cen MT"/>
              </a:rPr>
              <a:t>DBMS Server</a:t>
            </a:r>
            <a:endParaRPr lang="en-US" sz="28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Provides database query and transaction services to the clients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Relational DBMS servers are often called SQL servers, query servers, or transaction servers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Applications running on clients utilize an Application Program Interface (</a:t>
            </a:r>
            <a:r>
              <a:rPr lang="en-US" sz="2400" b="1" strike="noStrike" spc="-1">
                <a:solidFill>
                  <a:srgbClr val="333399"/>
                </a:solidFill>
                <a:latin typeface="Arial"/>
              </a:rPr>
              <a:t>API</a:t>
            </a: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) to access server databases via standard interface such as: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ODBC: Open Database Connectivity standard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JDBC: for Java programming access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04C84DA4-A592-43D2-98DC-36F286826660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1037230" y="303120"/>
            <a:ext cx="1002233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Two Tier Client-Server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Client and server must install appropriate client module and server module software for ODBC or JDBC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A client program may connect to several DBMSs, sometimes called the data sources.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In general, data sources can be files or other non-DBMS software that manages data.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See Chapter 10 for details on Database Programming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5EF5DE71-0FAE-440C-8972-34B4CC00C886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TextShape 2"/>
          <p:cNvSpPr txBox="1"/>
          <p:nvPr/>
        </p:nvSpPr>
        <p:spPr>
          <a:xfrm>
            <a:off x="1009934" y="303120"/>
            <a:ext cx="10121626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Three Tier Client-Server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32" name="TextShape 3"/>
          <p:cNvSpPr txBox="1"/>
          <p:nvPr/>
        </p:nvSpPr>
        <p:spPr>
          <a:xfrm>
            <a:off x="318960" y="1294920"/>
            <a:ext cx="11059920" cy="487692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Common for Web applications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Intermediate Layer called Application Server or Web Server: 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Stores the web connectivity software and the business logic part of the application used to access the corresponding data from the database server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Acts like a conduit for sending partially processed data between the database server and the client.</a:t>
            </a:r>
            <a:endParaRPr lang="en-US" sz="2200" b="0" strike="noStrike" spc="-1">
              <a:latin typeface="Arial"/>
            </a:endParaRPr>
          </a:p>
          <a:p>
            <a:pPr marL="432000" indent="-324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Three-tier Architecture Can Enhance Security: 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Database server only accessible via middle tier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Clients cannot directly access database server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Clients contain user interfaces and Web browsers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The client is typically a PC or a mobile device connected to the Web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9F090A35-98B8-46F0-87F5-49426048FBCE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941696" y="303120"/>
            <a:ext cx="1018986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Three-tier client-server architecture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635" name="Picture 4" descr="fig02_07"/>
          <p:cNvPicPr/>
          <p:nvPr/>
        </p:nvPicPr>
        <p:blipFill>
          <a:blip r:embed="rId3"/>
          <a:stretch/>
        </p:blipFill>
        <p:spPr>
          <a:xfrm>
            <a:off x="452880" y="1847880"/>
            <a:ext cx="10926360" cy="440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87" y="3896750"/>
            <a:ext cx="6278513" cy="27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6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FBE87798-7285-4814-9224-ED3ECC95371E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941696" y="303120"/>
            <a:ext cx="1026186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Classification of DBMSs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272954" y="1828800"/>
            <a:ext cx="11512365" cy="434304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Based on the data model used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Legacy: Network, Hierarchical.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Currently Used: Relational, Object-oriented, Object-relational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Recent Technologies: Key-value storage systems, NOSQL systems: document based, column-based, graph-based and key-value based. Native XML DBMSs.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Other classifications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Single-user </a:t>
            </a:r>
            <a:r>
              <a:rPr lang="en-US" sz="1400" b="0" strike="noStrike" spc="-1" dirty="0" smtClean="0">
                <a:solidFill>
                  <a:srgbClr val="800000"/>
                </a:solidFill>
                <a:latin typeface="Arial"/>
              </a:rPr>
              <a:t>(</a:t>
            </a:r>
            <a:r>
              <a:rPr lang="en-US" sz="1400" b="0" strike="noStrike" spc="-1" dirty="0">
                <a:solidFill>
                  <a:srgbClr val="800000"/>
                </a:solidFill>
                <a:latin typeface="Arial"/>
              </a:rPr>
              <a:t>typically used with personal computers)</a:t>
            </a:r>
            <a:r>
              <a:rPr dirty="0"/>
              <a:t/>
            </a:r>
            <a:br>
              <a:rPr dirty="0"/>
            </a:br>
            <a:r>
              <a:rPr lang="en-US" dirty="0" smtClean="0"/>
              <a:t>		</a:t>
            </a:r>
            <a:r>
              <a:rPr lang="en-US" sz="1800" b="0" strike="noStrike" spc="-1" dirty="0" smtClean="0">
                <a:solidFill>
                  <a:srgbClr val="800000"/>
                </a:solidFill>
                <a:latin typeface="Arial"/>
              </a:rPr>
              <a:t>vs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. </a:t>
            </a:r>
            <a:endParaRPr lang="en-US" sz="1800" b="0" strike="noStrike" spc="-1" dirty="0" smtClean="0">
              <a:solidFill>
                <a:srgbClr val="800000"/>
              </a:solidFill>
              <a:latin typeface="Arial"/>
            </a:endParaRPr>
          </a:p>
          <a:p>
            <a:pPr marL="540000" lvl="1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smtClean="0">
                <a:solidFill>
                  <a:srgbClr val="800000"/>
                </a:solidFill>
                <a:latin typeface="Arial"/>
              </a:rPr>
              <a:t>	multi-user 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(most DBMSs).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Centralized </a:t>
            </a:r>
            <a:r>
              <a:rPr lang="en-US" sz="1400" b="0" strike="noStrike" spc="-1" dirty="0">
                <a:solidFill>
                  <a:srgbClr val="800000"/>
                </a:solidFill>
                <a:latin typeface="Arial"/>
              </a:rPr>
              <a:t>(uses a single computer </a:t>
            </a:r>
            <a:r>
              <a:rPr lang="en-US" sz="1400" b="0" strike="noStrike" spc="-1" dirty="0" smtClean="0">
                <a:solidFill>
                  <a:srgbClr val="800000"/>
                </a:solidFill>
                <a:latin typeface="Arial"/>
              </a:rPr>
              <a:t>with </a:t>
            </a:r>
            <a:r>
              <a:rPr lang="en-US" sz="1400" b="0" strike="noStrike" spc="-1" dirty="0">
                <a:solidFill>
                  <a:srgbClr val="800000"/>
                </a:solidFill>
                <a:latin typeface="Arial"/>
              </a:rPr>
              <a:t>one database</a:t>
            </a:r>
            <a:r>
              <a:rPr lang="en-US" sz="1400" b="0" strike="noStrike" spc="-1" dirty="0" smtClean="0">
                <a:solidFill>
                  <a:srgbClr val="800000"/>
                </a:solidFill>
                <a:latin typeface="Arial"/>
              </a:rPr>
              <a:t>)</a:t>
            </a:r>
          </a:p>
          <a:p>
            <a:pPr marL="540000" lvl="1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smtClean="0">
                <a:solidFill>
                  <a:srgbClr val="800000"/>
                </a:solidFill>
                <a:latin typeface="Arial"/>
              </a:rPr>
              <a:t> 		vs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. </a:t>
            </a:r>
            <a:endParaRPr lang="en-US" sz="1800" b="0" strike="noStrike" spc="-1" dirty="0" smtClean="0">
              <a:solidFill>
                <a:srgbClr val="800000"/>
              </a:solidFill>
              <a:latin typeface="Arial"/>
            </a:endParaRPr>
          </a:p>
          <a:p>
            <a:pPr marL="540000" lvl="1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</a:pPr>
            <a:r>
              <a:rPr lang="en-US" sz="1800" b="0" strike="noStrike" spc="-1" dirty="0" smtClean="0">
                <a:solidFill>
                  <a:srgbClr val="800000"/>
                </a:solidFill>
                <a:latin typeface="Arial"/>
              </a:rPr>
              <a:t>	distributed 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(multiple computers, multiple DBs)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5" name="Picture 2" descr="Image result for nosql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09" y="103134"/>
            <a:ext cx="2747815" cy="23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BD0C0E65-B2A5-4276-A230-052D24D72DE0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119116" y="303120"/>
            <a:ext cx="994044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Variations of Distributed DBMSs (DDBMSs)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Homogeneous DDBMS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Heterogeneous DDBMS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Federated or Multidatabase Systems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Participating Databases are loosely coupled with high degree of autonomy.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Distributed Database Systems have now come to be known as client-server based database systems because: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They do not support a totally distributed environment, but rather a set of database servers supporting a set of clients.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9245520" y="6400800"/>
            <a:ext cx="2539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B928B4F9-F0B8-437A-AB22-118ECC0F610D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TextShape 2"/>
          <p:cNvSpPr txBox="1"/>
          <p:nvPr/>
        </p:nvSpPr>
        <p:spPr>
          <a:xfrm>
            <a:off x="1141560" y="618480"/>
            <a:ext cx="9905760" cy="661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Categories of Data Models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33" name="TextShape 3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Tw Cen MT"/>
              </a:rPr>
              <a:t>Conceptual (high-level, semantic) data models:</a:t>
            </a:r>
            <a:endParaRPr lang="en-US" sz="2400" b="1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Tw Cen MT"/>
              </a:rPr>
              <a:t>Provide concepts that are close to the way many users perceive data. </a:t>
            </a:r>
            <a:endParaRPr lang="en-US" sz="2200" b="0" strike="noStrike" spc="-1">
              <a:solidFill>
                <a:srgbClr val="FFFFFF"/>
              </a:solidFill>
              <a:latin typeface="Tw Cen MT"/>
            </a:endParaRP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99"/>
                </a:solidFill>
                <a:latin typeface="Tw Cen MT"/>
              </a:rPr>
              <a:t>(Also called </a:t>
            </a:r>
            <a:r>
              <a:rPr lang="en-US" sz="2000" b="1" i="1" strike="noStrike" spc="-1">
                <a:solidFill>
                  <a:srgbClr val="333399"/>
                </a:solidFill>
                <a:latin typeface="Tw Cen MT"/>
              </a:rPr>
              <a:t>entity-based</a:t>
            </a:r>
            <a:r>
              <a:rPr lang="en-US" sz="2000" b="0" i="1" strike="noStrike" spc="-1">
                <a:solidFill>
                  <a:srgbClr val="333399"/>
                </a:solidFill>
                <a:latin typeface="Tw Cen MT"/>
              </a:rPr>
              <a:t> </a:t>
            </a:r>
            <a:r>
              <a:rPr lang="en-US" sz="2000" b="0" strike="noStrike" spc="-1">
                <a:solidFill>
                  <a:srgbClr val="333399"/>
                </a:solidFill>
                <a:latin typeface="Tw Cen MT"/>
              </a:rPr>
              <a:t>or</a:t>
            </a:r>
            <a:r>
              <a:rPr lang="en-US" sz="2000" b="0" i="1" strike="noStrike" spc="-1">
                <a:solidFill>
                  <a:srgbClr val="333399"/>
                </a:solidFill>
                <a:latin typeface="Tw Cen MT"/>
              </a:rPr>
              <a:t> </a:t>
            </a:r>
            <a:r>
              <a:rPr lang="en-US" sz="2000" b="1" i="1" strike="noStrike" spc="-1">
                <a:solidFill>
                  <a:srgbClr val="333399"/>
                </a:solidFill>
                <a:latin typeface="Tw Cen MT"/>
              </a:rPr>
              <a:t>object-based</a:t>
            </a:r>
            <a:r>
              <a:rPr lang="en-US" sz="2000" b="0" strike="noStrike" spc="-1">
                <a:solidFill>
                  <a:srgbClr val="333399"/>
                </a:solidFill>
                <a:latin typeface="Tw Cen MT"/>
              </a:rPr>
              <a:t> data models.)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Tw Cen MT"/>
              </a:rPr>
              <a:t>Physical (low-level, internal) data models:</a:t>
            </a:r>
            <a:endParaRPr lang="en-US" sz="2400" b="1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Tw Cen MT"/>
              </a:rPr>
              <a:t>Provide concepts that describe details of how data is stored in the computer. These are usually specified in an ad-hoc manner through DBMS design and administration manuals</a:t>
            </a:r>
            <a:endParaRPr lang="en-US" sz="2200" b="0" strike="noStrike" spc="-1">
              <a:solidFill>
                <a:srgbClr val="FFFFFF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Tw Cen MT"/>
              </a:rPr>
              <a:t>Implementation (representational) data models:</a:t>
            </a:r>
            <a:endParaRPr lang="en-US" sz="2400" b="1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Tw Cen MT"/>
              </a:rPr>
              <a:t>Provide concepts that fall between the above two, used by many commercial DBMS implementations (e.g. relational data models used in many commercial systems).</a:t>
            </a:r>
            <a:endParaRPr lang="en-US" sz="2200" b="0" strike="noStrike" spc="-1">
              <a:solidFill>
                <a:srgbClr val="FFFFFF"/>
              </a:solidFill>
              <a:latin typeface="Tw Cen MT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333399"/>
                </a:solidFill>
                <a:latin typeface="Tw Cen MT"/>
              </a:rPr>
              <a:t>Self-Describing Data Models:</a:t>
            </a:r>
            <a:endParaRPr lang="en-US" sz="2400" b="1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Tw Cen MT"/>
              </a:rPr>
              <a:t>Combine the description of data with the data values. Examples include XML, key-value stores and some NOSQL systems.</a:t>
            </a:r>
            <a:endParaRPr lang="en-US" sz="2200" b="0" strike="noStrike" spc="-1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2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2808407A-6A78-456B-90BB-0F18A6C92D73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941696" y="303120"/>
            <a:ext cx="1011786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Cost considerations for DBMSs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Cost Range: from free open-source systems to configurations costing millions of dollars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Examples of free relational DBMSs: MySQL, PostgreSQL, others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Commercial DBMS offer additional specialized modules, e.g. time-series module, spatial data module, document module, XML module</a:t>
            </a:r>
            <a:endParaRPr lang="en-US" sz="24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These offer additional specialized functionality when purchased separately</a:t>
            </a:r>
            <a:endParaRPr lang="en-US" sz="22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800000"/>
                </a:solidFill>
                <a:latin typeface="Arial"/>
              </a:rPr>
              <a:t>Sometimes called cartridges (e.g., in Oracle) or blades</a:t>
            </a:r>
            <a:endParaRPr lang="en-US" sz="22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Different licensing options: site license, maximum number of concurrent users (seat license), single user, etc.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941696" y="303120"/>
            <a:ext cx="10261864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Other Considerations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Type of access paths within database system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E.g.- inverted indexing based (ADABAS is one such system).Fully indexed databases provide access by any keyword (used in search engines)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General Purpose vs. Special Purpose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E.g.- Airline Reservation systems or many others-reservation systems for hotel/car etc.  Are special purpose OLTP (Online Transaction Processing Systems)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AEA6EFE9-E319-4E39-BC1C-8590FB2C9384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27EB0D65-191E-43B8-BFA2-66B3DE6CA9BC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914400" y="303120"/>
            <a:ext cx="9785160" cy="702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Schemas versus Instances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36" name="TextShape 3"/>
          <p:cNvSpPr txBox="1"/>
          <p:nvPr/>
        </p:nvSpPr>
        <p:spPr>
          <a:xfrm>
            <a:off x="318960" y="1600200"/>
            <a:ext cx="59083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Database Schema: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The </a:t>
            </a:r>
            <a:r>
              <a:rPr lang="en-US" sz="1800" b="1" i="1" strike="noStrike" spc="-1" dirty="0">
                <a:solidFill>
                  <a:srgbClr val="800000"/>
                </a:solidFill>
                <a:latin typeface="Arial"/>
              </a:rPr>
              <a:t>description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 of a database.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Includes descriptions of the database structure, data types, and the constraints on the database.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Schema Diagram: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An </a:t>
            </a:r>
            <a:r>
              <a:rPr lang="en-US" sz="1800" b="1" i="1" strike="noStrike" spc="-1" dirty="0">
                <a:solidFill>
                  <a:srgbClr val="800000"/>
                </a:solidFill>
                <a:latin typeface="Arial"/>
              </a:rPr>
              <a:t>illustrative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 display of (most aspects of) a database schema.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Schema Construct: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A </a:t>
            </a:r>
            <a:r>
              <a:rPr lang="en-US" sz="1800" b="1" i="1" strike="noStrike" spc="-1" dirty="0">
                <a:solidFill>
                  <a:srgbClr val="800000"/>
                </a:solidFill>
                <a:latin typeface="Arial"/>
              </a:rPr>
              <a:t>component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 of the schema or an object within the schema, e.g., STUDENT, COURSE.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26" name="Picture 2" descr="https://docs.oracle.com/cd/B28359_01/server.111/b28328/img/comsc00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51" y="1927274"/>
            <a:ext cx="3542447" cy="42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0DA87583-97CA-483A-BF48-D78F77C806CB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772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Example of a Database Schema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548" name="Picture 6" descr="fig02_01"/>
          <p:cNvPicPr/>
          <p:nvPr/>
        </p:nvPicPr>
        <p:blipFill>
          <a:blip r:embed="rId3"/>
          <a:stretch/>
        </p:blipFill>
        <p:spPr>
          <a:xfrm>
            <a:off x="914400" y="1905120"/>
            <a:ext cx="10363320" cy="420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9245520" y="6400800"/>
            <a:ext cx="2539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6BFB5DC8-AD7C-421E-9975-804228ACAE82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914400" y="303120"/>
            <a:ext cx="978516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Schemas versus Instances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Database State: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The actual data stored in a database at a </a:t>
            </a:r>
            <a:r>
              <a:rPr lang="en-US" sz="1800" b="1" i="1" strike="noStrike" spc="-1" dirty="0">
                <a:solidFill>
                  <a:srgbClr val="800000"/>
                </a:solidFill>
                <a:latin typeface="Arial"/>
              </a:rPr>
              <a:t>particular moment in time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. This includes the collection of all the data in the database.</a:t>
            </a:r>
            <a:endParaRPr lang="en-US" sz="1800" b="0" strike="noStrike" spc="-1" dirty="0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800000"/>
                </a:solidFill>
                <a:latin typeface="Arial"/>
              </a:rPr>
              <a:t>Also called database instance (or occurrence or snapshot).</a:t>
            </a:r>
            <a:endParaRPr lang="en-US" sz="1800" b="0" strike="noStrike" spc="-1" dirty="0">
              <a:latin typeface="Arial"/>
            </a:endParaRP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The term </a:t>
            </a:r>
            <a:r>
              <a:rPr lang="en-US" sz="1800" b="0" i="1" strike="noStrike" spc="-1" dirty="0">
                <a:solidFill>
                  <a:srgbClr val="333399"/>
                </a:solidFill>
                <a:latin typeface="Arial"/>
              </a:rPr>
              <a:t>instance </a:t>
            </a:r>
            <a:r>
              <a:rPr lang="en-US" sz="1800" b="0" strike="noStrike" spc="-1" dirty="0">
                <a:solidFill>
                  <a:srgbClr val="333399"/>
                </a:solidFill>
                <a:latin typeface="Arial"/>
              </a:rPr>
              <a:t> is also applied to individual database components, e.g. </a:t>
            </a:r>
            <a:r>
              <a:rPr lang="en-US" sz="1800" b="0" i="1" strike="noStrike" spc="-1" dirty="0">
                <a:solidFill>
                  <a:srgbClr val="333399"/>
                </a:solidFill>
                <a:latin typeface="Arial"/>
              </a:rPr>
              <a:t>record instance, table instance, entity instance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050" name="Picture 2" descr="Image result for database ins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4" y="3495674"/>
            <a:ext cx="60483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13FC4B26-35A3-4ECF-9614-B2263E71BD8A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844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Database Schema 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vs. Database State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42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Database State: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Refers to the </a:t>
            </a:r>
            <a:r>
              <a:rPr lang="en-US" sz="1800" b="1" i="1" strike="noStrike" spc="-1">
                <a:solidFill>
                  <a:srgbClr val="800000"/>
                </a:solidFill>
                <a:latin typeface="Arial"/>
              </a:rPr>
              <a:t>content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of a database at a moment in time.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Initial Database State: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Refers to the database state when it is initially loaded into the system.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Valid State: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A state that satisfies the structure and constraints of the database.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9245880" y="6400800"/>
            <a:ext cx="253944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r>
              <a:rPr lang="en-US" sz="1400" b="1" strike="noStrike" spc="-1">
                <a:solidFill>
                  <a:srgbClr val="990033"/>
                </a:solidFill>
                <a:latin typeface="Arial"/>
              </a:rPr>
              <a:t>Slide 2- </a:t>
            </a:r>
            <a:fld id="{E604DB93-524E-4D96-AAFD-828BD68ED21A}" type="slidenum">
              <a:rPr lang="en-US" sz="1400" b="1" strike="noStrike" spc="-1">
                <a:solidFill>
                  <a:srgbClr val="990033"/>
                </a:solidFill>
                <a:latin typeface="Arial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772560" y="303120"/>
            <a:ext cx="10395000" cy="992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Clr>
                <a:srgbClr val="000000"/>
              </a:buClr>
              <a:buSzPct val="45000"/>
            </a:pP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Database Schema </a:t>
            </a:r>
            <a:r>
              <a:rPr dirty="0"/>
              <a:t/>
            </a:r>
            <a:br>
              <a:rPr dirty="0"/>
            </a:br>
            <a:r>
              <a:rPr lang="en-US" sz="2600" b="0" strike="noStrike" spc="-1" dirty="0">
                <a:solidFill>
                  <a:srgbClr val="800000"/>
                </a:solidFill>
                <a:latin typeface="Tw Cen MT"/>
              </a:rPr>
              <a:t>vs. Database State (continued)</a:t>
            </a:r>
            <a:endParaRPr lang="en-US" sz="2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318960" y="1600200"/>
            <a:ext cx="11059920" cy="4572000"/>
          </a:xfrm>
          <a:prstGeom prst="rect">
            <a:avLst/>
          </a:prstGeom>
          <a:noFill/>
          <a:ln>
            <a:noFill/>
          </a:ln>
        </p:spPr>
        <p:txBody>
          <a:bodyPr rIns="0">
            <a:normAutofit/>
          </a:bodyPr>
          <a:lstStyle/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Distinction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The </a:t>
            </a:r>
            <a:r>
              <a:rPr lang="en-US" sz="1800" b="1" i="1" strike="noStrike" spc="-1">
                <a:solidFill>
                  <a:srgbClr val="800000"/>
                </a:solidFill>
                <a:latin typeface="Arial"/>
              </a:rPr>
              <a:t>database schema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changes very infrequently.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The </a:t>
            </a:r>
            <a:r>
              <a:rPr lang="en-US" sz="1800" b="1" i="1" strike="noStrike" spc="-1">
                <a:solidFill>
                  <a:srgbClr val="800000"/>
                </a:solidFill>
                <a:latin typeface="Arial"/>
              </a:rPr>
              <a:t>database state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</a:rPr>
              <a:t> changes every time the database is updated. 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6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Schema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 is also called </a:t>
            </a: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intension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State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 is also called </a:t>
            </a:r>
            <a:r>
              <a:rPr lang="en-US" sz="1800" b="1" strike="noStrike" spc="-1">
                <a:solidFill>
                  <a:srgbClr val="333399"/>
                </a:solidFill>
                <a:latin typeface="Arial"/>
              </a:rPr>
              <a:t>extension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1050</TotalTime>
  <Words>2308</Words>
  <Application>Microsoft Office PowerPoint</Application>
  <PresentationFormat>Widescreen</PresentationFormat>
  <Paragraphs>312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Rounded MT Bold</vt:lpstr>
      <vt:lpstr>DejaVu Sans</vt:lpstr>
      <vt:lpstr>Symbol</vt:lpstr>
      <vt:lpstr>Tahoma</vt:lpstr>
      <vt:lpstr>Times New Roman</vt:lpstr>
      <vt:lpstr>Tw Cen MT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Backdoor detection using deep learning</dc:title>
  <dc:subject/>
  <dc:creator>Tania Iram</dc:creator>
  <dc:description/>
  <cp:lastModifiedBy>Taniya Iram</cp:lastModifiedBy>
  <cp:revision>51</cp:revision>
  <dcterms:created xsi:type="dcterms:W3CDTF">2019-05-17T03:53:58Z</dcterms:created>
  <dcterms:modified xsi:type="dcterms:W3CDTF">2019-08-26T07:43:06Z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