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59"/>
  </p:notesMasterIdLst>
  <p:handoutMasterIdLst>
    <p:handoutMasterId r:id="rId60"/>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01" r:id="rId23"/>
    <p:sldId id="311" r:id="rId24"/>
    <p:sldId id="310" r:id="rId25"/>
    <p:sldId id="331" r:id="rId26"/>
    <p:sldId id="335" r:id="rId27"/>
    <p:sldId id="284" r:id="rId28"/>
    <p:sldId id="285" r:id="rId29"/>
    <p:sldId id="286" r:id="rId30"/>
    <p:sldId id="287" r:id="rId31"/>
    <p:sldId id="315" r:id="rId32"/>
    <p:sldId id="259" r:id="rId33"/>
    <p:sldId id="316" r:id="rId34"/>
    <p:sldId id="334" r:id="rId35"/>
    <p:sldId id="292" r:id="rId36"/>
    <p:sldId id="302" r:id="rId37"/>
    <p:sldId id="317" r:id="rId38"/>
    <p:sldId id="260" r:id="rId39"/>
    <p:sldId id="261" r:id="rId40"/>
    <p:sldId id="318" r:id="rId41"/>
    <p:sldId id="319" r:id="rId42"/>
    <p:sldId id="320" r:id="rId43"/>
    <p:sldId id="321" r:id="rId44"/>
    <p:sldId id="262" r:id="rId45"/>
    <p:sldId id="323" r:id="rId46"/>
    <p:sldId id="324" r:id="rId47"/>
    <p:sldId id="322" r:id="rId48"/>
    <p:sldId id="263" r:id="rId49"/>
    <p:sldId id="325" r:id="rId50"/>
    <p:sldId id="326" r:id="rId51"/>
    <p:sldId id="327" r:id="rId52"/>
    <p:sldId id="339" r:id="rId53"/>
    <p:sldId id="337" r:id="rId54"/>
    <p:sldId id="336" r:id="rId55"/>
    <p:sldId id="338" r:id="rId56"/>
    <p:sldId id="332" r:id="rId57"/>
    <p:sldId id="333" r:id="rId5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056" y="-9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19-01-20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19-01-20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objectives for the current week are</a:t>
            </a:r>
            <a:r>
              <a:rPr lang="en-US" baseline="0" dirty="0" smtClean="0"/>
              <a:t> to introduce software engineering and provide a general framework for understanding the rest of the topics that we will cover during the semester.</a:t>
            </a:r>
          </a:p>
          <a:p>
            <a:r>
              <a:rPr lang="en-US" baseline="0" dirty="0" smtClean="0"/>
              <a:t>Once we are done with the initial three lectures during this week, we should be able to achieve the following learning objectives:</a:t>
            </a:r>
          </a:p>
          <a:p>
            <a:pPr marL="171450" indent="-171450">
              <a:buFontTx/>
              <a:buChar char="-"/>
            </a:pPr>
            <a:r>
              <a:rPr lang="en-US" baseline="0" dirty="0" smtClean="0"/>
              <a:t>Understand what is software </a:t>
            </a:r>
            <a:r>
              <a:rPr lang="en-US" baseline="0" dirty="0" err="1" smtClean="0"/>
              <a:t>engg</a:t>
            </a:r>
            <a:r>
              <a:rPr lang="en-US" baseline="0" dirty="0" smtClean="0"/>
              <a:t>.</a:t>
            </a:r>
          </a:p>
          <a:p>
            <a:pPr marL="171450" indent="-171450">
              <a:buFontTx/>
              <a:buChar char="-"/>
            </a:pPr>
            <a:r>
              <a:rPr lang="en-US" baseline="0" dirty="0" smtClean="0"/>
              <a:t>Understand that the development of different types of s/w systems may require different SE techniques.</a:t>
            </a:r>
          </a:p>
          <a:p>
            <a:pPr marL="171450" indent="-171450">
              <a:buFontTx/>
              <a:buChar char="-"/>
            </a:pPr>
            <a:r>
              <a:rPr lang="en-US" baseline="0" dirty="0" smtClean="0"/>
              <a:t>Understand ethical and professional issues pertaining to software engineering practices and professionals.</a:t>
            </a:r>
          </a:p>
          <a:p>
            <a:pPr marL="171450" indent="-171450">
              <a:buFontTx/>
              <a:buChar char="-"/>
            </a:pPr>
            <a:r>
              <a:rPr lang="en-US" baseline="0" dirty="0" smtClean="0"/>
              <a:t>And finally, that we have been introduced to some systems, of different types, that will be used as examples.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a:t>
            </a:fld>
            <a:endParaRPr lang="en-US"/>
          </a:p>
        </p:txBody>
      </p:sp>
    </p:spTree>
    <p:extLst>
      <p:ext uri="{BB962C8B-B14F-4D97-AF65-F5344CB8AC3E}">
        <p14:creationId xmlns:p14="http://schemas.microsoft.com/office/powerpoint/2010/main" val="2219770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r>
              <a:rPr lang="en-US" dirty="0" smtClean="0"/>
              <a:t>SE is essential for various strata of the society, be it the government, private organizations,</a:t>
            </a:r>
            <a:r>
              <a:rPr lang="en-US" baseline="0" dirty="0" smtClean="0"/>
              <a:t> </a:t>
            </a:r>
            <a:r>
              <a:rPr lang="en-US" dirty="0" smtClean="0"/>
              <a:t>different</a:t>
            </a:r>
            <a:r>
              <a:rPr lang="en-US" baseline="0" dirty="0" smtClean="0"/>
              <a:t> national and international businesses or institutions.</a:t>
            </a:r>
          </a:p>
          <a:p>
            <a:r>
              <a:rPr lang="en-US" baseline="0" dirty="0" smtClean="0"/>
              <a:t>With the technological advancements during the past few decades, the world just can not be run without software.</a:t>
            </a:r>
          </a:p>
          <a:p>
            <a:r>
              <a:rPr lang="en-US" baseline="0" dirty="0" smtClean="0"/>
              <a:t>- National infrastructures, health care organizations and utilities all involve computer-based systems or electronics that have dependence on software.</a:t>
            </a:r>
          </a:p>
          <a:p>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said</a:t>
            </a:r>
            <a:r>
              <a:rPr lang="en-US" baseline="0" dirty="0" smtClean="0"/>
              <a:t> that, software engineers can be proud of their achievements in making the world a safer place. And I say that due to high dependence of day to day usage systems on software. We all know that systems ranging from healthcare to financial systems and safety critical systems are all dependent heavily on software. And these systems can not function in a proper way without their software being developed using the right software engineering approaches.</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5</a:t>
            </a:fld>
            <a:endParaRPr lang="en-US"/>
          </a:p>
        </p:txBody>
      </p:sp>
    </p:spTree>
    <p:extLst>
      <p:ext uri="{BB962C8B-B14F-4D97-AF65-F5344CB8AC3E}">
        <p14:creationId xmlns:p14="http://schemas.microsoft.com/office/powerpoint/2010/main" val="2666662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people think that software is just the computer program. However, in the back drop of SE,</a:t>
            </a:r>
            <a:r>
              <a:rPr lang="en-US" baseline="0" dirty="0" smtClean="0"/>
              <a:t> it is not only the computer program but also the associated documents, libraries, support websites and other resources that make these programs useful.</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7</a:t>
            </a:fld>
            <a:endParaRPr lang="en-US"/>
          </a:p>
        </p:txBody>
      </p:sp>
    </p:spTree>
    <p:extLst>
      <p:ext uri="{BB962C8B-B14F-4D97-AF65-F5344CB8AC3E}">
        <p14:creationId xmlns:p14="http://schemas.microsoft.com/office/powerpoint/2010/main" val="162447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smtClean="0"/>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smtClean="0"/>
              <a:t>Chapter 1 Introduction</a:t>
            </a:r>
            <a:endParaRPr lang="en-US" dirty="0"/>
          </a:p>
        </p:txBody>
      </p:sp>
      <p:sp>
        <p:nvSpPr>
          <p:cNvPr id="4" name="Date Placeholder 3"/>
          <p:cNvSpPr>
            <a:spLocks noGrp="1"/>
          </p:cNvSpPr>
          <p:nvPr>
            <p:ph type="dt" sz="half" idx="11"/>
          </p:nvPr>
        </p:nvSpPr>
        <p:spPr/>
        <p:txBody>
          <a:bodyPr/>
          <a:lstStyle/>
          <a:p>
            <a:r>
              <a:rPr lang="en-GB" smtClean="0"/>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graphicFrame>
        <p:nvGraphicFramePr>
          <p:cNvPr id="4" name="Table 3"/>
          <p:cNvGraphicFramePr>
            <a:graphicFrameLocks noGrp="1"/>
          </p:cNvGraphicFramePr>
          <p:nvPr/>
        </p:nvGraphicFramePr>
        <p:xfrm>
          <a:off x="892175" y="1782763"/>
          <a:ext cx="7485040" cy="4190530"/>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software engineering</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Chapter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a:t>
            </a:r>
            <a:r>
              <a:rPr lang="en-GB" dirty="0"/>
              <a:t> </a:t>
            </a:r>
            <a:r>
              <a:rPr lang="en-GB" dirty="0" smtClean="0"/>
              <a:t>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a:t>
            </a:r>
          </a:p>
          <a:p>
            <a:pPr lvl="1"/>
            <a:r>
              <a:rPr lang="en-GB" dirty="0" smtClean="0"/>
              <a:t>Software reuse is the dominant approach for constructing web-based systems. 	When building these systems, you think about how you can assemble them from pre-existing software components and systems.</a:t>
            </a:r>
          </a:p>
          <a:p>
            <a:r>
              <a:rPr lang="en-GB" dirty="0" smtClean="0"/>
              <a:t>Incremental and agile development</a:t>
            </a:r>
          </a:p>
          <a:p>
            <a:pPr lvl="1"/>
            <a:r>
              <a:rPr lang="en-GB" dirty="0" smtClean="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p:txBody>
          <a:bodyPr/>
          <a:lstStyle/>
          <a:p>
            <a:r>
              <a:rPr lang="en-GB" dirty="0" smtClean="0"/>
              <a:t>Service-oriented systems</a:t>
            </a:r>
          </a:p>
          <a:p>
            <a:pPr lvl="1"/>
            <a:r>
              <a:rPr lang="en-GB" dirty="0" smtClean="0"/>
              <a:t>Software </a:t>
            </a:r>
            <a:r>
              <a:rPr lang="en-GB" dirty="0"/>
              <a:t>may be implemented using service-oriented software engineering, where the software components are stand-alone web services. </a:t>
            </a:r>
            <a:r>
              <a:rPr lang="en-GB" dirty="0" smtClean="0"/>
              <a:t> </a:t>
            </a:r>
            <a:endParaRPr lang="en-GB" dirty="0"/>
          </a:p>
          <a:p>
            <a:r>
              <a:rPr lang="en-GB" dirty="0" smtClean="0"/>
              <a:t>Rich interfaces</a:t>
            </a:r>
          </a:p>
          <a:p>
            <a:pPr lvl="1"/>
            <a:r>
              <a:rPr lang="en-GB" dirty="0" smtClean="0"/>
              <a:t>Interface </a:t>
            </a:r>
            <a:r>
              <a:rPr lang="en-GB" dirty="0"/>
              <a:t>development </a:t>
            </a:r>
            <a:r>
              <a:rPr lang="en-GB" dirty="0" smtClean="0"/>
              <a:t>technologies </a:t>
            </a:r>
            <a:r>
              <a:rPr lang="en-GB" dirty="0"/>
              <a:t>such as AJAX </a:t>
            </a:r>
            <a:r>
              <a:rPr lang="en-GB" dirty="0" smtClean="0"/>
              <a:t>and </a:t>
            </a:r>
            <a:r>
              <a:rPr lang="en-GB" dirty="0"/>
              <a:t>HTML5 </a:t>
            </a:r>
            <a:r>
              <a:rPr lang="en-GB" dirty="0" smtClean="0"/>
              <a:t>have </a:t>
            </a:r>
            <a:r>
              <a:rPr lang="en-GB" dirty="0"/>
              <a:t>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Software engineering ethics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smtClean="0"/>
              <a:t>Case studies</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398119730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 </a:t>
            </a:r>
          </a:p>
          <a:p>
            <a:pPr lvl="1"/>
            <a:r>
              <a:rPr lang="en-US" dirty="0" smtClean="0"/>
              <a:t>Mentcare. 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p>
          <a:p>
            <a:r>
              <a:rPr lang="en-US" dirty="0" err="1" smtClean="0"/>
              <a:t>iLearn</a:t>
            </a:r>
            <a:r>
              <a:rPr lang="en-US" dirty="0" smtClean="0"/>
              <a:t>: a digital learning environment</a:t>
            </a:r>
          </a:p>
          <a:p>
            <a:pPr lvl="1"/>
            <a:r>
              <a:rPr lang="en-US" dirty="0" smtClean="0"/>
              <a:t>A system to support learning in schools</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a:t>
            </a:r>
            <a:endParaRPr lang="en-US" dirty="0"/>
          </a:p>
        </p:txBody>
      </p:sp>
      <p:sp>
        <p:nvSpPr>
          <p:cNvPr id="3" name="Content Placeholder 2"/>
          <p:cNvSpPr>
            <a:spLocks noGrp="1"/>
          </p:cNvSpPr>
          <p:nvPr>
            <p:ph idx="1"/>
          </p:nvPr>
        </p:nvSpPr>
        <p:spPr/>
        <p:txBody>
          <a:bodyPr/>
          <a:lstStyle/>
          <a:p>
            <a:r>
              <a:rPr lang="en-GB" dirty="0" smtClean="0"/>
              <a:t>Mentcare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Mentcare system</a:t>
            </a:r>
            <a:endParaRPr lang="en-US" dirty="0" smtClean="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the Mentcare system</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failure</a:t>
            </a:r>
            <a:endParaRPr lang="en-US" dirty="0"/>
          </a:p>
        </p:txBody>
      </p:sp>
      <p:sp>
        <p:nvSpPr>
          <p:cNvPr id="3" name="Content Placeholder 2"/>
          <p:cNvSpPr>
            <a:spLocks noGrp="1"/>
          </p:cNvSpPr>
          <p:nvPr>
            <p:ph idx="1"/>
          </p:nvPr>
        </p:nvSpPr>
        <p:spPr/>
        <p:txBody>
          <a:bodyPr/>
          <a:lstStyle/>
          <a:p>
            <a:r>
              <a:rPr lang="en-GB" i="1" dirty="0"/>
              <a:t>Increasing system complexity</a:t>
            </a:r>
            <a:r>
              <a:rPr lang="en-GB" dirty="0"/>
              <a:t> </a:t>
            </a:r>
            <a:endParaRPr lang="en-GB" dirty="0" smtClean="0"/>
          </a:p>
          <a:p>
            <a:pPr lvl="1"/>
            <a:r>
              <a:rPr lang="en-GB" dirty="0" smtClean="0"/>
              <a:t>As </a:t>
            </a:r>
            <a:r>
              <a:rPr lang="en-GB" dirty="0"/>
              <a:t>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smtClean="0"/>
              <a:t>Failure </a:t>
            </a:r>
            <a:r>
              <a:rPr lang="en-GB" i="1" dirty="0"/>
              <a:t>to use software engineering methods</a:t>
            </a:r>
            <a:r>
              <a:rPr lang="en-GB" dirty="0"/>
              <a:t> </a:t>
            </a:r>
            <a:endParaRPr lang="en-GB" dirty="0" smtClean="0"/>
          </a:p>
          <a:p>
            <a:pPr lvl="1"/>
            <a:r>
              <a:rPr lang="en-GB" dirty="0" smtClean="0"/>
              <a:t>It </a:t>
            </a:r>
            <a:r>
              <a:rPr lang="en-GB" dirty="0"/>
              <a:t>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 digital learning environment</a:t>
            </a:r>
            <a:endParaRPr lang="en-US" dirty="0"/>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endParaRPr lang="en-GB" dirty="0" smtClean="0"/>
          </a:p>
          <a:p>
            <a:r>
              <a:rPr lang="en-GB" dirty="0"/>
              <a:t>The tools included in each version of the environment are chosen by teachers and learners to suit their specific needs. </a:t>
            </a:r>
            <a:endParaRPr lang="en-GB" dirty="0" smtClean="0"/>
          </a:p>
          <a:p>
            <a:pPr lvl="1"/>
            <a:r>
              <a:rPr lang="en-GB" dirty="0" smtClean="0"/>
              <a:t>These </a:t>
            </a:r>
            <a:r>
              <a:rPr lang="en-GB" dirty="0"/>
              <a:t>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373564155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systems</a:t>
            </a:r>
            <a:endParaRPr lang="en-US" dirty="0"/>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r>
              <a:rPr lang="en-GB" dirty="0" smtClean="0"/>
              <a:t>.</a:t>
            </a:r>
          </a:p>
          <a:p>
            <a:r>
              <a:rPr lang="en-GB" dirty="0" smtClean="0"/>
              <a:t>This allows the system to be updated incrementally as new services become available.</a:t>
            </a:r>
          </a:p>
          <a:p>
            <a:r>
              <a:rPr lang="en-GB" dirty="0" smtClean="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spTree>
    <p:extLst>
      <p:ext uri="{BB962C8B-B14F-4D97-AF65-F5344CB8AC3E}">
        <p14:creationId xmlns:p14="http://schemas.microsoft.com/office/powerpoint/2010/main" val="91017701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services</a:t>
            </a:r>
            <a:endParaRPr lang="en-US" dirty="0"/>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endParaRPr lang="en-GB" dirty="0" smtClean="0"/>
          </a:p>
          <a:p>
            <a:r>
              <a:rPr lang="en-GB" i="1" dirty="0" smtClean="0"/>
              <a:t>Application </a:t>
            </a:r>
            <a:r>
              <a:rPr lang="en-GB" i="1" dirty="0"/>
              <a:t>services</a:t>
            </a:r>
            <a:r>
              <a:rPr lang="en-GB" dirty="0"/>
              <a:t> that provide specific applications such as email, conferencing, photo sharing etc. and access to specific educational content such as scientific films or historical resources. </a:t>
            </a:r>
            <a:endParaRPr lang="en-GB" dirty="0" smtClean="0"/>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215508153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architecture</a:t>
            </a:r>
            <a:endParaRPr lang="en-US" dirty="0"/>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200485914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 integration</a:t>
            </a:r>
            <a:endParaRPr lang="en-US" dirty="0"/>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endParaRPr lang="en-US" dirty="0" smtClean="0"/>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307688726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56</a:t>
            </a:fld>
            <a:endParaRPr lang="en-US"/>
          </a:p>
        </p:txBody>
      </p:sp>
    </p:spTree>
    <p:extLst>
      <p:ext uri="{BB962C8B-B14F-4D97-AF65-F5344CB8AC3E}">
        <p14:creationId xmlns:p14="http://schemas.microsoft.com/office/powerpoint/2010/main" val="161091738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smtClean="0"/>
          </a:p>
          <a:p>
            <a:pPr>
              <a:buNone/>
            </a:pP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57</a:t>
            </a:fld>
            <a:endParaRPr lang="en-US"/>
          </a:p>
        </p:txBody>
      </p:sp>
    </p:spTree>
    <p:extLst>
      <p:ext uri="{BB962C8B-B14F-4D97-AF65-F5344CB8AC3E}">
        <p14:creationId xmlns:p14="http://schemas.microsoft.com/office/powerpoint/2010/main" val="213752175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smtClean="0"/>
              <a:t>Professional software development</a:t>
            </a:r>
            <a:endParaRPr lang="en-US" dirty="0"/>
          </a:p>
        </p:txBody>
      </p:sp>
      <p:sp>
        <p:nvSpPr>
          <p:cNvPr id="6" name="Footer Placeholder 5"/>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graphicFrame>
        <p:nvGraphicFramePr>
          <p:cNvPr id="5" name="Table 4"/>
          <p:cNvGraphicFramePr>
            <a:graphicFrameLocks noGrp="1"/>
          </p:cNvGraphicFramePr>
          <p:nvPr/>
        </p:nvGraphicFramePr>
        <p:xfrm>
          <a:off x="457199" y="1636194"/>
          <a:ext cx="8089977" cy="4512449"/>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39"/>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3863</TotalTime>
  <Words>4583</Words>
  <Application>Microsoft Macintosh PowerPoint</Application>
  <PresentationFormat>On-screen Show (4:3)</PresentationFormat>
  <Paragraphs>461</Paragraphs>
  <Slides>57</Slides>
  <Notes>5</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Case studies</vt:lpstr>
      <vt:lpstr>Ethical dilemmas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ngh</cp:lastModifiedBy>
  <cp:revision>31</cp:revision>
  <dcterms:created xsi:type="dcterms:W3CDTF">2009-12-29T10:39:27Z</dcterms:created>
  <dcterms:modified xsi:type="dcterms:W3CDTF">2019-01-22T02:40:46Z</dcterms:modified>
</cp:coreProperties>
</file>