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3"/>
  </p:notesMasterIdLst>
  <p:handoutMasterIdLst>
    <p:handoutMasterId r:id="rId74"/>
  </p:handoutMasterIdLst>
  <p:sldIdLst>
    <p:sldId id="256" r:id="rId2"/>
    <p:sldId id="270" r:id="rId3"/>
    <p:sldId id="281" r:id="rId4"/>
    <p:sldId id="318" r:id="rId5"/>
    <p:sldId id="319" r:id="rId6"/>
    <p:sldId id="333" r:id="rId7"/>
    <p:sldId id="282" r:id="rId8"/>
    <p:sldId id="257" r:id="rId9"/>
    <p:sldId id="284" r:id="rId10"/>
    <p:sldId id="357" r:id="rId11"/>
    <p:sldId id="356" r:id="rId12"/>
    <p:sldId id="285" r:id="rId13"/>
    <p:sldId id="358" r:id="rId14"/>
    <p:sldId id="359" r:id="rId15"/>
    <p:sldId id="258" r:id="rId16"/>
    <p:sldId id="354" r:id="rId17"/>
    <p:sldId id="355" r:id="rId18"/>
    <p:sldId id="288" r:id="rId19"/>
    <p:sldId id="320" r:id="rId20"/>
    <p:sldId id="352" r:id="rId21"/>
    <p:sldId id="353" r:id="rId22"/>
    <p:sldId id="289" r:id="rId23"/>
    <p:sldId id="322" r:id="rId24"/>
    <p:sldId id="259" r:id="rId25"/>
    <p:sldId id="346" r:id="rId26"/>
    <p:sldId id="347" r:id="rId27"/>
    <p:sldId id="334" r:id="rId28"/>
    <p:sldId id="272" r:id="rId29"/>
    <p:sldId id="260" r:id="rId30"/>
    <p:sldId id="291" r:id="rId31"/>
    <p:sldId id="293" r:id="rId32"/>
    <p:sldId id="261" r:id="rId33"/>
    <p:sldId id="323" r:id="rId34"/>
    <p:sldId id="348" r:id="rId35"/>
    <p:sldId id="299" r:id="rId36"/>
    <p:sldId id="262" r:id="rId37"/>
    <p:sldId id="301" r:id="rId38"/>
    <p:sldId id="263" r:id="rId39"/>
    <p:sldId id="303" r:id="rId40"/>
    <p:sldId id="264" r:id="rId41"/>
    <p:sldId id="337" r:id="rId42"/>
    <p:sldId id="273" r:id="rId43"/>
    <p:sldId id="325" r:id="rId44"/>
    <p:sldId id="349" r:id="rId45"/>
    <p:sldId id="312" r:id="rId46"/>
    <p:sldId id="313" r:id="rId47"/>
    <p:sldId id="265" r:id="rId48"/>
    <p:sldId id="328" r:id="rId49"/>
    <p:sldId id="316" r:id="rId50"/>
    <p:sldId id="305" r:id="rId51"/>
    <p:sldId id="329" r:id="rId52"/>
    <p:sldId id="266" r:id="rId53"/>
    <p:sldId id="307" r:id="rId54"/>
    <p:sldId id="326" r:id="rId55"/>
    <p:sldId id="360" r:id="rId56"/>
    <p:sldId id="361" r:id="rId57"/>
    <p:sldId id="364" r:id="rId58"/>
    <p:sldId id="362" r:id="rId59"/>
    <p:sldId id="363" r:id="rId60"/>
    <p:sldId id="338" r:id="rId61"/>
    <p:sldId id="339" r:id="rId62"/>
    <p:sldId id="340" r:id="rId63"/>
    <p:sldId id="341" r:id="rId64"/>
    <p:sldId id="350" r:id="rId65"/>
    <p:sldId id="342" r:id="rId66"/>
    <p:sldId id="343" r:id="rId67"/>
    <p:sldId id="344" r:id="rId68"/>
    <p:sldId id="345" r:id="rId69"/>
    <p:sldId id="335" r:id="rId70"/>
    <p:sldId id="336" r:id="rId71"/>
    <p:sldId id="280" r:id="rId7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It is often difficult for the customer to state all requirements explicitly. </a:t>
            </a:r>
          </a:p>
          <a:p>
            <a:endParaRPr lang="en-US" altLang="en-US" dirty="0" smtClean="0"/>
          </a:p>
          <a:p>
            <a:r>
              <a:rPr lang="en-US" altLang="en-US" dirty="0" smtClean="0"/>
              <a:t>The </a:t>
            </a:r>
            <a:r>
              <a:rPr lang="en-US" altLang="en-US" dirty="0"/>
              <a:t>customer must have patience. A working version of the program(s) will not be available until late in the project time span. A major blunder, if undetected until the working program is reviewed, can be disastrous.</a:t>
            </a:r>
          </a:p>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Tree>
    <p:extLst>
      <p:ext uri="{BB962C8B-B14F-4D97-AF65-F5344CB8AC3E}">
        <p14:creationId xmlns:p14="http://schemas.microsoft.com/office/powerpoint/2010/main" val="340120107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Waterfall Model</a:t>
            </a:r>
          </a:p>
        </p:txBody>
      </p:sp>
      <p:pic>
        <p:nvPicPr>
          <p:cNvPr id="20483" name="Picture 3" descr="84-Waterfall-in-Theory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1634836"/>
            <a:ext cx="5905500" cy="5000914"/>
          </a:xfrm>
          <a:noFill/>
        </p:spPr>
      </p:pic>
    </p:spTree>
    <p:extLst>
      <p:ext uri="{BB962C8B-B14F-4D97-AF65-F5344CB8AC3E}">
        <p14:creationId xmlns:p14="http://schemas.microsoft.com/office/powerpoint/2010/main" val="1730951417"/>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Waterfall Model</a:t>
            </a:r>
          </a:p>
        </p:txBody>
      </p:sp>
      <p:sp>
        <p:nvSpPr>
          <p:cNvPr id="19459" name="Rectangle 3"/>
          <p:cNvSpPr>
            <a:spLocks noGrp="1" noChangeArrowheads="1"/>
          </p:cNvSpPr>
          <p:nvPr>
            <p:ph type="body" idx="1"/>
          </p:nvPr>
        </p:nvSpPr>
        <p:spPr/>
        <p:txBody>
          <a:bodyPr/>
          <a:lstStyle/>
          <a:p>
            <a:pPr eaLnBrk="1" hangingPunct="1">
              <a:lnSpc>
                <a:spcPct val="80000"/>
              </a:lnSpc>
            </a:pPr>
            <a:r>
              <a:rPr lang="en-US" altLang="en-US" smtClean="0"/>
              <a:t>In an interesting analysis of actual projects, Bradac [Bra94] found that the linear nature of the classic life cycle leads to “blocking states” in which some project team members must wait for other members of the team to complete dependent tasks. </a:t>
            </a:r>
            <a:r>
              <a:rPr lang="en-US" altLang="en-US" smtClean="0">
                <a:solidFill>
                  <a:srgbClr val="FF0000"/>
                </a:solidFill>
              </a:rPr>
              <a:t>In fact, the time spent waiting can exceed the time spent on productive work!</a:t>
            </a:r>
            <a:r>
              <a:rPr lang="en-US" altLang="en-US" smtClean="0"/>
              <a:t> The blocking states tend to be more prevalent at the beginning and end of a linear sequential process.</a:t>
            </a:r>
          </a:p>
        </p:txBody>
      </p:sp>
    </p:spTree>
    <p:extLst>
      <p:ext uri="{BB962C8B-B14F-4D97-AF65-F5344CB8AC3E}">
        <p14:creationId xmlns:p14="http://schemas.microsoft.com/office/powerpoint/2010/main" val="164719736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(Modified Waterfall)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grpSp>
        <p:nvGrpSpPr>
          <p:cNvPr id="7" name="Group 17"/>
          <p:cNvGrpSpPr>
            <a:grpSpLocks/>
          </p:cNvGrpSpPr>
          <p:nvPr/>
        </p:nvGrpSpPr>
        <p:grpSpPr bwMode="auto">
          <a:xfrm>
            <a:off x="1170116" y="1685925"/>
            <a:ext cx="5867400" cy="4343400"/>
            <a:chOff x="576" y="1104"/>
            <a:chExt cx="3696" cy="2736"/>
          </a:xfrm>
        </p:grpSpPr>
        <p:grpSp>
          <p:nvGrpSpPr>
            <p:cNvPr id="8" name="Group 18"/>
            <p:cNvGrpSpPr>
              <a:grpSpLocks/>
            </p:cNvGrpSpPr>
            <p:nvPr/>
          </p:nvGrpSpPr>
          <p:grpSpPr bwMode="auto">
            <a:xfrm>
              <a:off x="576" y="1296"/>
              <a:ext cx="2544" cy="2064"/>
              <a:chOff x="1392" y="1296"/>
              <a:chExt cx="2544" cy="2064"/>
            </a:xfrm>
          </p:grpSpPr>
          <p:sp>
            <p:nvSpPr>
              <p:cNvPr id="21" name="Rectangle 19"/>
              <p:cNvSpPr>
                <a:spLocks noChangeArrowheads="1"/>
              </p:cNvSpPr>
              <p:nvPr/>
            </p:nvSpPr>
            <p:spPr bwMode="auto">
              <a:xfrm>
                <a:off x="3120" y="273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2" name="Rectangle 20"/>
              <p:cNvSpPr>
                <a:spLocks noChangeArrowheads="1"/>
              </p:cNvSpPr>
              <p:nvPr/>
            </p:nvSpPr>
            <p:spPr bwMode="auto">
              <a:xfrm>
                <a:off x="3696" y="321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cxnSp>
            <p:nvCxnSpPr>
              <p:cNvPr id="23" name="AutoShape 21"/>
              <p:cNvCxnSpPr>
                <a:cxnSpLocks noChangeShapeType="1"/>
                <a:stCxn id="22" idx="1"/>
                <a:endCxn id="21" idx="2"/>
              </p:cNvCxnSpPr>
              <p:nvPr/>
            </p:nvCxnSpPr>
            <p:spPr bwMode="auto">
              <a:xfrm rot="10800000">
                <a:off x="3240" y="288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p:cNvCxnSpPr>
                <a:cxnSpLocks noChangeShapeType="1"/>
                <a:stCxn id="22" idx="1"/>
                <a:endCxn id="25" idx="2"/>
              </p:cNvCxnSpPr>
              <p:nvPr/>
            </p:nvCxnSpPr>
            <p:spPr bwMode="auto">
              <a:xfrm rot="10800000">
                <a:off x="2664" y="240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3"/>
              <p:cNvSpPr>
                <a:spLocks noChangeArrowheads="1"/>
              </p:cNvSpPr>
              <p:nvPr/>
            </p:nvSpPr>
            <p:spPr bwMode="auto">
              <a:xfrm>
                <a:off x="2544" y="225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6" name="Rectangle 24"/>
              <p:cNvSpPr>
                <a:spLocks noChangeArrowheads="1"/>
              </p:cNvSpPr>
              <p:nvPr/>
            </p:nvSpPr>
            <p:spPr bwMode="auto">
              <a:xfrm>
                <a:off x="1968" y="177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7" name="Rectangle 25"/>
              <p:cNvSpPr>
                <a:spLocks noChangeArrowheads="1"/>
              </p:cNvSpPr>
              <p:nvPr/>
            </p:nvSpPr>
            <p:spPr bwMode="auto">
              <a:xfrm>
                <a:off x="1392" y="129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cxnSp>
            <p:nvCxnSpPr>
              <p:cNvPr id="28" name="AutoShape 26"/>
              <p:cNvCxnSpPr>
                <a:cxnSpLocks noChangeShapeType="1"/>
                <a:stCxn id="22" idx="1"/>
                <a:endCxn id="26" idx="2"/>
              </p:cNvCxnSpPr>
              <p:nvPr/>
            </p:nvCxnSpPr>
            <p:spPr bwMode="auto">
              <a:xfrm rot="10800000">
                <a:off x="2088" y="192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21" idx="1"/>
                <a:endCxn id="25" idx="2"/>
              </p:cNvCxnSpPr>
              <p:nvPr/>
            </p:nvCxnSpPr>
            <p:spPr bwMode="auto">
              <a:xfrm rot="10800000">
                <a:off x="2664" y="240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21" idx="1"/>
                <a:endCxn id="26" idx="2"/>
              </p:cNvCxnSpPr>
              <p:nvPr/>
            </p:nvCxnSpPr>
            <p:spPr bwMode="auto">
              <a:xfrm rot="10800000">
                <a:off x="2088" y="192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1" idx="1"/>
                <a:endCxn id="27" idx="2"/>
              </p:cNvCxnSpPr>
              <p:nvPr/>
            </p:nvCxnSpPr>
            <p:spPr bwMode="auto">
              <a:xfrm rot="10800000">
                <a:off x="1512" y="144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2" idx="1"/>
                <a:endCxn id="27" idx="2"/>
              </p:cNvCxnSpPr>
              <p:nvPr/>
            </p:nvCxnSpPr>
            <p:spPr bwMode="auto">
              <a:xfrm rot="10800000">
                <a:off x="1512" y="1440"/>
                <a:ext cx="2184" cy="184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5" idx="1"/>
                <a:endCxn id="26" idx="2"/>
              </p:cNvCxnSpPr>
              <p:nvPr/>
            </p:nvCxnSpPr>
            <p:spPr bwMode="auto">
              <a:xfrm rot="10800000">
                <a:off x="2088" y="192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5" idx="1"/>
                <a:endCxn id="27" idx="2"/>
              </p:cNvCxnSpPr>
              <p:nvPr/>
            </p:nvCxnSpPr>
            <p:spPr bwMode="auto">
              <a:xfrm rot="10800000">
                <a:off x="1512" y="144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6" idx="1"/>
                <a:endCxn id="27" idx="2"/>
              </p:cNvCxnSpPr>
              <p:nvPr/>
            </p:nvCxnSpPr>
            <p:spPr bwMode="auto">
              <a:xfrm rot="10800000">
                <a:off x="1512" y="144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34"/>
            <p:cNvGrpSpPr>
              <a:grpSpLocks/>
            </p:cNvGrpSpPr>
            <p:nvPr/>
          </p:nvGrpSpPr>
          <p:grpSpPr bwMode="auto">
            <a:xfrm>
              <a:off x="576" y="1104"/>
              <a:ext cx="3696" cy="2736"/>
              <a:chOff x="576" y="1152"/>
              <a:chExt cx="3696" cy="2736"/>
            </a:xfrm>
          </p:grpSpPr>
          <p:sp>
            <p:nvSpPr>
              <p:cNvPr id="10" name="Rectangle 35"/>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Requirements</a:t>
                </a:r>
                <a:br>
                  <a:rPr lang="en-GB" altLang="en-US" sz="1200">
                    <a:latin typeface="Arial" panose="020B0604020202020204" pitchFamily="34" charset="0"/>
                  </a:rPr>
                </a:br>
                <a:r>
                  <a:rPr lang="en-GB" altLang="en-US" sz="1200">
                    <a:latin typeface="Arial" panose="020B0604020202020204" pitchFamily="34" charset="0"/>
                  </a:rPr>
                  <a:t>specification</a:t>
                </a:r>
                <a:endParaRPr lang="en-GB" altLang="en-US" sz="2400">
                  <a:latin typeface="Times" panose="02020603050405020304" pitchFamily="18" charset="0"/>
                </a:endParaRPr>
              </a:p>
            </p:txBody>
          </p:sp>
          <p:sp>
            <p:nvSpPr>
              <p:cNvPr id="11" name="Rectangle 36"/>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Architectural</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sz="2400">
                  <a:latin typeface="Times" panose="02020603050405020304" pitchFamily="18" charset="0"/>
                </a:endParaRPr>
              </a:p>
            </p:txBody>
          </p:sp>
          <p:sp>
            <p:nvSpPr>
              <p:cNvPr id="12" name="Rectangle 37"/>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Detailed</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sz="2400">
                  <a:latin typeface="Times" panose="02020603050405020304" pitchFamily="18" charset="0"/>
                </a:endParaRPr>
              </a:p>
            </p:txBody>
          </p:sp>
          <p:sp>
            <p:nvSpPr>
              <p:cNvPr id="13" name="Rectangle 38"/>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Coding and</a:t>
                </a:r>
                <a:br>
                  <a:rPr lang="en-GB" altLang="en-US" sz="1200">
                    <a:latin typeface="Arial" panose="020B0604020202020204" pitchFamily="34" charset="0"/>
                  </a:rPr>
                </a:br>
                <a:r>
                  <a:rPr lang="en-GB" altLang="en-US" sz="1200">
                    <a:latin typeface="Arial" panose="020B0604020202020204" pitchFamily="34" charset="0"/>
                  </a:rPr>
                  <a:t>unit testing</a:t>
                </a:r>
                <a:endParaRPr lang="en-GB" altLang="en-US" sz="2400">
                  <a:latin typeface="Times" panose="02020603050405020304" pitchFamily="18" charset="0"/>
                </a:endParaRPr>
              </a:p>
            </p:txBody>
          </p:sp>
          <p:sp>
            <p:nvSpPr>
              <p:cNvPr id="14" name="Rectangle 39"/>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Integration</a:t>
                </a:r>
                <a:br>
                  <a:rPr lang="en-GB" altLang="en-US" sz="1200">
                    <a:latin typeface="Arial" panose="020B0604020202020204" pitchFamily="34" charset="0"/>
                  </a:rPr>
                </a:br>
                <a:r>
                  <a:rPr lang="en-GB" altLang="en-US" sz="1200">
                    <a:latin typeface="Arial" panose="020B0604020202020204" pitchFamily="34" charset="0"/>
                  </a:rPr>
                  <a:t>and testing</a:t>
                </a:r>
                <a:endParaRPr lang="en-GB" altLang="en-US" sz="2400">
                  <a:latin typeface="Times" panose="02020603050405020304" pitchFamily="18" charset="0"/>
                </a:endParaRPr>
              </a:p>
            </p:txBody>
          </p:sp>
          <p:sp>
            <p:nvSpPr>
              <p:cNvPr id="15" name="Rectangle 40"/>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Operation and</a:t>
                </a:r>
                <a:br>
                  <a:rPr lang="en-GB" altLang="en-US" sz="1200">
                    <a:latin typeface="Arial" panose="020B0604020202020204" pitchFamily="34" charset="0"/>
                  </a:rPr>
                </a:br>
                <a:r>
                  <a:rPr lang="en-GB" altLang="en-US" sz="1200">
                    <a:latin typeface="Arial" panose="020B0604020202020204" pitchFamily="34" charset="0"/>
                  </a:rPr>
                  <a:t>maintenance</a:t>
                </a:r>
                <a:endParaRPr lang="en-GB" altLang="en-US" sz="2400">
                  <a:latin typeface="Times" panose="02020603050405020304" pitchFamily="18" charset="0"/>
                </a:endParaRPr>
              </a:p>
            </p:txBody>
          </p:sp>
          <p:cxnSp>
            <p:nvCxnSpPr>
              <p:cNvPr id="16" name="AutoShape 41"/>
              <p:cNvCxnSpPr>
                <a:cxnSpLocks noChangeShapeType="1"/>
                <a:stCxn id="10" idx="3"/>
                <a:endCxn id="11"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2"/>
              <p:cNvCxnSpPr>
                <a:cxnSpLocks noChangeShapeType="1"/>
                <a:stCxn id="11" idx="3"/>
                <a:endCxn id="12"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3"/>
              <p:cNvCxnSpPr>
                <a:cxnSpLocks noChangeShapeType="1"/>
                <a:stCxn id="12" idx="3"/>
                <a:endCxn id="13"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4"/>
              <p:cNvCxnSpPr>
                <a:cxnSpLocks noChangeShapeType="1"/>
                <a:stCxn id="13" idx="3"/>
                <a:endCxn id="14"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45"/>
              <p:cNvCxnSpPr>
                <a:cxnSpLocks noChangeShapeType="1"/>
                <a:stCxn id="14" idx="3"/>
                <a:endCxn id="15"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90788092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pic>
        <p:nvPicPr>
          <p:cNvPr id="4" name="Picture 3" descr="2.2 Incremental-dev.eps"/>
          <p:cNvPicPr>
            <a:picLocks noChangeAspect="1"/>
          </p:cNvPicPr>
          <p:nvPr/>
        </p:nvPicPr>
        <p:blipFill>
          <a:blip r:embed="rId2"/>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smtClean="0"/>
              <a:t>Incremental Model …2</a:t>
            </a:r>
            <a:r>
              <a:rPr lang="en-US" altLang="en-US" baseline="30000" dirty="0" smtClean="0"/>
              <a:t>nd</a:t>
            </a:r>
            <a:r>
              <a:rPr lang="en-US" altLang="en-US" dirty="0" smtClean="0"/>
              <a:t> diagram</a:t>
            </a:r>
          </a:p>
        </p:txBody>
      </p:sp>
      <p:pic>
        <p:nvPicPr>
          <p:cNvPr id="23555" name="Picture 3" descr="increment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975" y="1673225"/>
            <a:ext cx="8856663" cy="4708525"/>
          </a:xfrm>
          <a:noFill/>
        </p:spPr>
      </p:pic>
    </p:spTree>
    <p:extLst>
      <p:ext uri="{BB962C8B-B14F-4D97-AF65-F5344CB8AC3E}">
        <p14:creationId xmlns:p14="http://schemas.microsoft.com/office/powerpoint/2010/main" val="268694904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model…3</a:t>
            </a:r>
            <a:r>
              <a:rPr lang="en-US" baseline="30000" dirty="0" smtClean="0"/>
              <a:t>rd</a:t>
            </a:r>
            <a:r>
              <a:rPr lang="en-US" dirty="0" smtClean="0"/>
              <a:t> diagram</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62125"/>
            <a:ext cx="71120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58682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Process improvement</a:t>
            </a:r>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0"/>
            <a:ext cx="8229600" cy="1143000"/>
          </a:xfrm>
        </p:spPr>
        <p:txBody>
          <a:bodyPr/>
          <a:lstStyle/>
          <a:p>
            <a:pPr eaLnBrk="1" hangingPunct="1"/>
            <a:r>
              <a:rPr lang="en-US" altLang="en-US" smtClean="0"/>
              <a:t>Incremental Model</a:t>
            </a:r>
          </a:p>
        </p:txBody>
      </p:sp>
      <p:sp>
        <p:nvSpPr>
          <p:cNvPr id="24579" name="Rectangle 3"/>
          <p:cNvSpPr>
            <a:spLocks noGrp="1" noChangeArrowheads="1"/>
          </p:cNvSpPr>
          <p:nvPr>
            <p:ph type="body" idx="1"/>
          </p:nvPr>
        </p:nvSpPr>
        <p:spPr>
          <a:xfrm>
            <a:off x="468313" y="1947141"/>
            <a:ext cx="8229600" cy="4525963"/>
          </a:xfrm>
        </p:spPr>
        <p:txBody>
          <a:bodyPr/>
          <a:lstStyle/>
          <a:p>
            <a:pPr eaLnBrk="1" hangingPunct="1">
              <a:lnSpc>
                <a:spcPct val="90000"/>
              </a:lnSpc>
            </a:pPr>
            <a:r>
              <a:rPr lang="en-US" altLang="en-US" dirty="0" smtClean="0"/>
              <a:t>To provide a limited set of software functionality to users quickly and then </a:t>
            </a:r>
            <a:r>
              <a:rPr lang="en-US" altLang="en-US" dirty="0" smtClean="0">
                <a:solidFill>
                  <a:srgbClr val="FF0000"/>
                </a:solidFill>
              </a:rPr>
              <a:t>refine</a:t>
            </a:r>
            <a:r>
              <a:rPr lang="en-US" altLang="en-US" dirty="0" smtClean="0"/>
              <a:t> and expand on that functionality in later software releases.</a:t>
            </a:r>
          </a:p>
          <a:p>
            <a:pPr eaLnBrk="1" hangingPunct="1">
              <a:lnSpc>
                <a:spcPct val="90000"/>
              </a:lnSpc>
            </a:pPr>
            <a:r>
              <a:rPr lang="en-US" altLang="en-US" dirty="0" smtClean="0"/>
              <a:t>Each linear sequence produces deliverable “increments” of the software.</a:t>
            </a:r>
          </a:p>
          <a:p>
            <a:pPr eaLnBrk="1" hangingPunct="1">
              <a:lnSpc>
                <a:spcPct val="90000"/>
              </a:lnSpc>
            </a:pPr>
            <a:r>
              <a:rPr lang="en-US" altLang="en-US" dirty="0" smtClean="0"/>
              <a:t>The incremental process model focuses on the delivery of an  operational product with each increment.</a:t>
            </a:r>
          </a:p>
          <a:p>
            <a:pPr eaLnBrk="1" hangingPunct="1">
              <a:lnSpc>
                <a:spcPct val="90000"/>
              </a:lnSpc>
            </a:pPr>
            <a:r>
              <a:rPr lang="en-US" altLang="en-US" dirty="0" smtClean="0"/>
              <a:t>Supplementary features (some known, others unknown) remain undelivered.</a:t>
            </a:r>
          </a:p>
        </p:txBody>
      </p:sp>
    </p:spTree>
    <p:extLst>
      <p:ext uri="{BB962C8B-B14F-4D97-AF65-F5344CB8AC3E}">
        <p14:creationId xmlns:p14="http://schemas.microsoft.com/office/powerpoint/2010/main" val="3173400217"/>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000" smtClean="0"/>
              <a:t>When Should Incremental be Used</a:t>
            </a:r>
          </a:p>
        </p:txBody>
      </p:sp>
      <p:sp>
        <p:nvSpPr>
          <p:cNvPr id="25603" name="Rectangle 3"/>
          <p:cNvSpPr>
            <a:spLocks noGrp="1" noChangeArrowheads="1"/>
          </p:cNvSpPr>
          <p:nvPr>
            <p:ph type="body" idx="1"/>
          </p:nvPr>
        </p:nvSpPr>
        <p:spPr>
          <a:xfrm>
            <a:off x="457200" y="1918854"/>
            <a:ext cx="8229600" cy="4525963"/>
          </a:xfrm>
        </p:spPr>
        <p:txBody>
          <a:bodyPr/>
          <a:lstStyle/>
          <a:p>
            <a:pPr eaLnBrk="1" hangingPunct="1">
              <a:lnSpc>
                <a:spcPct val="80000"/>
              </a:lnSpc>
            </a:pPr>
            <a:r>
              <a:rPr lang="en-US" altLang="en-US" sz="2000" dirty="0" smtClean="0">
                <a:solidFill>
                  <a:srgbClr val="FF0000"/>
                </a:solidFill>
              </a:rPr>
              <a:t>Incremental development is particularly useful when staffing is unavailable for a complete implementation by the business deadline that has been established for the project. Early increments can be implemented with fewer people. If the core product is well received, then additional staff (if required) can be added to implement the next increment. In addition, increments can be planned to manage technical risks. For example, a major system might require the availability of new hardware that is under development and whose delivery date is uncertain. It might be possible to plan early increments in a way that avoids the use of this hardware, thereby enabling partial functionality to be delivered to end users without inordinate delay.</a:t>
            </a:r>
          </a:p>
          <a:p>
            <a:pPr eaLnBrk="1" hangingPunct="1">
              <a:lnSpc>
                <a:spcPct val="80000"/>
              </a:lnSpc>
            </a:pPr>
            <a:endParaRPr lang="en-US" altLang="en-US" sz="2000" dirty="0" smtClean="0">
              <a:solidFill>
                <a:srgbClr val="FF0000"/>
              </a:solidFill>
            </a:endParaRPr>
          </a:p>
        </p:txBody>
      </p:sp>
    </p:spTree>
    <p:extLst>
      <p:ext uri="{BB962C8B-B14F-4D97-AF65-F5344CB8AC3E}">
        <p14:creationId xmlns:p14="http://schemas.microsoft.com/office/powerpoint/2010/main" val="244262588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Integration and configuration</a:t>
            </a:r>
            <a:endParaRPr lang="en-GB" dirty="0"/>
          </a:p>
        </p:txBody>
      </p:sp>
      <p:sp>
        <p:nvSpPr>
          <p:cNvPr id="99331" name="Rectangle 3"/>
          <p:cNvSpPr>
            <a:spLocks noGrp="1" noChangeArrowheads="1"/>
          </p:cNvSpPr>
          <p:nvPr>
            <p:ph idx="1"/>
          </p:nvPr>
        </p:nvSpPr>
        <p:spPr/>
        <p:txBody>
          <a:bodyPr/>
          <a:lstStyle/>
          <a:p>
            <a:r>
              <a:rPr lang="en-GB" dirty="0" smtClean="0"/>
              <a:t>Based on software reuse where systems are integrated from existing components or application systems (</a:t>
            </a:r>
            <a:r>
              <a:rPr lang="en-GB" smtClean="0"/>
              <a:t>sometimes called COTS </a:t>
            </a:r>
            <a:r>
              <a:rPr lang="en-GB" dirty="0"/>
              <a:t>-</a:t>
            </a:r>
            <a:r>
              <a:rPr lang="en-GB" smtClean="0"/>
              <a:t>Commercial</a:t>
            </a:r>
            <a:r>
              <a:rPr lang="en-GB" dirty="0" smtClean="0"/>
              <a:t>-off-the-shelf</a:t>
            </a:r>
            <a:r>
              <a:rPr lang="en-GB" smtClean="0"/>
              <a:t>) systems).</a:t>
            </a:r>
            <a:endParaRPr lang="en-GB" dirty="0" smtClean="0"/>
          </a:p>
          <a:p>
            <a:r>
              <a:rPr lang="en-GB" dirty="0" smtClean="0"/>
              <a:t>Reused elements may be configured to adapt their behaviour and functionality to a user’s requirements</a:t>
            </a:r>
          </a:p>
          <a:p>
            <a:r>
              <a:rPr lang="en-GB" dirty="0" smtClean="0"/>
              <a:t>Reuse is now the standard approach for building many types of business system</a:t>
            </a:r>
          </a:p>
          <a:p>
            <a:pPr lvl="1"/>
            <a:r>
              <a:rPr lang="en-GB" dirty="0" smtClean="0"/>
              <a:t>Reuse covered in more depth in Chapter 15.</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reusable software</a:t>
            </a:r>
            <a:endParaRPr lang="en-US" dirty="0"/>
          </a:p>
        </p:txBody>
      </p:sp>
      <p:sp>
        <p:nvSpPr>
          <p:cNvPr id="3" name="Content Placeholder 2"/>
          <p:cNvSpPr>
            <a:spLocks noGrp="1"/>
          </p:cNvSpPr>
          <p:nvPr>
            <p:ph idx="1"/>
          </p:nvPr>
        </p:nvSpPr>
        <p:spPr/>
        <p:txBody>
          <a:bodyPr/>
          <a:lstStyle/>
          <a:p>
            <a:r>
              <a:rPr lang="en-GB" dirty="0"/>
              <a:t>Stand-alone application systems (sometimes called COTS) that are configured for use in a particular environment.</a:t>
            </a:r>
          </a:p>
          <a:p>
            <a:r>
              <a:rPr lang="en-GB" dirty="0" smtClean="0"/>
              <a:t>Collections of objects that are developed as a package to be integrated with a component framework such as .NET or J2EE.</a:t>
            </a:r>
          </a:p>
          <a:p>
            <a:r>
              <a:rPr lang="en-GB" dirty="0"/>
              <a:t>Web services that are developed according to service standards and which are available for remote invocation. </a:t>
            </a:r>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50" y="2326734"/>
            <a:ext cx="8793575" cy="365468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process stages</a:t>
            </a:r>
            <a:endParaRPr lang="en-US" dirty="0"/>
          </a:p>
        </p:txBody>
      </p:sp>
      <p:sp>
        <p:nvSpPr>
          <p:cNvPr id="3" name="Content Placeholder 2"/>
          <p:cNvSpPr>
            <a:spLocks noGrp="1"/>
          </p:cNvSpPr>
          <p:nvPr>
            <p:ph idx="1"/>
          </p:nvPr>
        </p:nvSpPr>
        <p:spPr/>
        <p:txBody>
          <a:bodyPr/>
          <a:lstStyle/>
          <a:p>
            <a:r>
              <a:rPr lang="en-US" dirty="0" smtClean="0"/>
              <a:t>Requirements specification</a:t>
            </a:r>
          </a:p>
          <a:p>
            <a:r>
              <a:rPr lang="en-US" dirty="0" smtClean="0"/>
              <a:t>Software discovery and evaluation</a:t>
            </a:r>
          </a:p>
          <a:p>
            <a:r>
              <a:rPr lang="en-US" dirty="0" smtClean="0"/>
              <a:t>Requirements refinement</a:t>
            </a:r>
          </a:p>
          <a:p>
            <a:r>
              <a:rPr lang="en-US" dirty="0" smtClean="0"/>
              <a:t>Application system configuration</a:t>
            </a:r>
          </a:p>
          <a:p>
            <a:r>
              <a:rPr lang="en-US" dirty="0" smtClean="0"/>
              <a:t>Component adaptation and integration</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0726411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dirty="0" smtClean="0"/>
              <a:t>Reduced costs and risks as less software is developed from scratch</a:t>
            </a:r>
          </a:p>
          <a:p>
            <a:r>
              <a:rPr lang="en-US" dirty="0" smtClean="0"/>
              <a:t>Faster delivery and deployment of system</a:t>
            </a:r>
          </a:p>
          <a:p>
            <a:r>
              <a:rPr lang="en-US" dirty="0" smtClean="0"/>
              <a:t>But requirements compromises are inevitable so system may not meet real needs of users</a:t>
            </a:r>
          </a:p>
          <a:p>
            <a:r>
              <a:rPr lang="en-US" dirty="0" smtClean="0"/>
              <a:t>Loss of control over evolution of reused system elements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9791428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Process activities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0027075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a:t>
            </a:r>
          </a:p>
          <a:p>
            <a:r>
              <a:rPr lang="en-GB" dirty="0" smtClean="0"/>
              <a:t>For example, </a:t>
            </a:r>
            <a:r>
              <a:rPr lang="en-GB" dirty="0"/>
              <a:t>i</a:t>
            </a:r>
            <a:r>
              <a:rPr lang="en-GB" dirty="0" smtClean="0"/>
              <a:t>n the waterfall model, they are organized in sequence, whereas in incremental development they are interleaved. </a:t>
            </a:r>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pic>
        <p:nvPicPr>
          <p:cNvPr id="2" name="Picture 1"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pic>
        <p:nvPicPr>
          <p:cNvPr id="4" name="Picture 3" descr="2.5 Design-process.eps"/>
          <p:cNvPicPr>
            <a:picLocks noChangeAspect="1"/>
          </p:cNvPicPr>
          <p:nvPr/>
        </p:nvPicPr>
        <p:blipFill>
          <a:blip r:embed="rId2"/>
          <a:stretch>
            <a:fillRect/>
          </a:stretch>
        </p:blipFill>
        <p:spPr>
          <a:xfrm>
            <a:off x="1314243" y="1638390"/>
            <a:ext cx="6211739" cy="463809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(subsystems or modules), their relationships and how they are distributed.</a:t>
            </a:r>
          </a:p>
          <a:p>
            <a:r>
              <a:rPr lang="en-GB" i="1" dirty="0"/>
              <a:t>Database design, </a:t>
            </a:r>
            <a:r>
              <a:rPr lang="en-GB" dirty="0"/>
              <a:t>where you design the system data structures and how these are to be represented in a database. </a:t>
            </a:r>
            <a:endParaRPr lang="en-GB" dirty="0" smtClean="0"/>
          </a:p>
          <a:p>
            <a:r>
              <a:rPr lang="en-GB" i="1" dirty="0" smtClean="0"/>
              <a:t>Interface design,</a:t>
            </a:r>
            <a:r>
              <a:rPr lang="en-GB" dirty="0" smtClean="0"/>
              <a:t> where you define the interfaces between system components. </a:t>
            </a:r>
          </a:p>
          <a:p>
            <a:r>
              <a:rPr lang="en-GB" i="1" dirty="0" smtClean="0"/>
              <a:t>Component selection and design, </a:t>
            </a:r>
            <a:r>
              <a:rPr lang="en-GB" dirty="0" smtClean="0"/>
              <a:t>where you search for reusable components. If unavailable, you design how it will operate. </a:t>
            </a:r>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implementation</a:t>
            </a:r>
            <a:endParaRPr lang="en-US" dirty="0"/>
          </a:p>
        </p:txBody>
      </p:sp>
      <p:sp>
        <p:nvSpPr>
          <p:cNvPr id="3" name="Content Placeholder 2"/>
          <p:cNvSpPr>
            <a:spLocks noGrp="1"/>
          </p:cNvSpPr>
          <p:nvPr>
            <p:ph idx="1"/>
          </p:nvPr>
        </p:nvSpPr>
        <p:spPr/>
        <p:txBody>
          <a:bodyPr/>
          <a:lstStyle/>
          <a:p>
            <a:r>
              <a:rPr lang="en-US" dirty="0" smtClean="0"/>
              <a:t>The software is implemented either by developing a program or programs or by configuring an application system.</a:t>
            </a:r>
          </a:p>
          <a:p>
            <a:r>
              <a:rPr lang="en-US" dirty="0" smtClean="0"/>
              <a:t>Design and implementation are interleaved activities for most types of software system.</a:t>
            </a:r>
          </a:p>
          <a:p>
            <a:r>
              <a:rPr lang="en-US" dirty="0" smtClean="0"/>
              <a:t>Programming is an individual activity with no standard process.</a:t>
            </a:r>
          </a:p>
          <a:p>
            <a:r>
              <a:rPr lang="en-US" dirty="0" smtClean="0"/>
              <a:t>Debugging is the activity of finding program faults and correcting these faults.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3538374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pic>
        <p:nvPicPr>
          <p:cNvPr id="4" name="Picture 3" descr="2.6 Testing-process.eps"/>
          <p:cNvPicPr>
            <a:picLocks noChangeAspect="1"/>
          </p:cNvPicPr>
          <p:nvPr/>
        </p:nvPicPr>
        <p:blipFill>
          <a:blip r:embed="rId2"/>
          <a:stretch>
            <a:fillRect/>
          </a:stretch>
        </p:blipFill>
        <p:spPr>
          <a:xfrm>
            <a:off x="1486409" y="2829344"/>
            <a:ext cx="6277535" cy="170704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idx="1"/>
          </p:nvPr>
        </p:nvSpPr>
        <p:spPr/>
        <p:txBody>
          <a:bodyPr/>
          <a:lstStyle/>
          <a:p>
            <a:r>
              <a:rPr lang="en-GB" dirty="0" smtClean="0"/>
              <a:t>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Customer testing</a:t>
            </a:r>
          </a:p>
          <a:p>
            <a:pPr lvl="1"/>
            <a:r>
              <a:rPr lang="en-GB" dirty="0" smtClean="0"/>
              <a:t>Testing with customer data to check that the system meets the customer’s needs.</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r>
              <a:rPr lang="en-GB" dirty="0"/>
              <a:t> </a:t>
            </a:r>
            <a:r>
              <a:rPr lang="en-GB" dirty="0" smtClean="0"/>
              <a:t>(V-model)</a:t>
            </a: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pic>
        <p:nvPicPr>
          <p:cNvPr id="4" name="Picture 3" descr="2.7 Testing-phases.eps"/>
          <p:cNvPicPr>
            <a:picLocks noChangeAspect="1"/>
          </p:cNvPicPr>
          <p:nvPr/>
        </p:nvPicPr>
        <p:blipFill>
          <a:blip r:embed="rId2"/>
          <a:stretch>
            <a:fillRect/>
          </a:stretch>
        </p:blipFill>
        <p:spPr>
          <a:xfrm>
            <a:off x="248957" y="2186304"/>
            <a:ext cx="8647437" cy="2988016"/>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pic>
        <p:nvPicPr>
          <p:cNvPr id="4" name="Picture 3" descr="2.8 System evolution.eps"/>
          <p:cNvPicPr>
            <a:picLocks noChangeAspect="1"/>
          </p:cNvPicPr>
          <p:nvPr/>
        </p:nvPicPr>
        <p:blipFill>
          <a:blip r:embed="rId2"/>
          <a:stretch>
            <a:fillRect/>
          </a:stretch>
        </p:blipFill>
        <p:spPr>
          <a:xfrm>
            <a:off x="764178" y="2563931"/>
            <a:ext cx="7567072" cy="232833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Coping with change</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2193944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anticipation,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changing requirements</a:t>
            </a:r>
            <a:endParaRPr lang="en-US" dirty="0"/>
          </a:p>
        </p:txBody>
      </p:sp>
      <p:sp>
        <p:nvSpPr>
          <p:cNvPr id="3" name="Content Placeholder 2"/>
          <p:cNvSpPr>
            <a:spLocks noGrp="1"/>
          </p:cNvSpPr>
          <p:nvPr>
            <p:ph idx="1"/>
          </p:nvPr>
        </p:nvSpPr>
        <p:spPr/>
        <p:txBody>
          <a:bodyPr/>
          <a:lstStyle/>
          <a:p>
            <a:r>
              <a:rPr lang="en-GB" dirty="0"/>
              <a:t>System prototyping, where a version of the system or part of the system is developed quickly to check the customer’s requirements and the feasibility of design decisions. </a:t>
            </a:r>
            <a:r>
              <a:rPr lang="en-GB" dirty="0" smtClean="0"/>
              <a:t>This approach supports change anticipation. </a:t>
            </a:r>
          </a:p>
          <a:p>
            <a:r>
              <a:rPr lang="en-GB" dirty="0"/>
              <a:t>Incremental delivery, where system increments are delivered to the customer for comment and experimentation. This supports both change avoidance and change tolerance. </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70983247"/>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pic>
        <p:nvPicPr>
          <p:cNvPr id="4" name="Picture 3" descr="2.9 PrototypeProcess.eps"/>
          <p:cNvPicPr>
            <a:picLocks noChangeAspect="1"/>
          </p:cNvPicPr>
          <p:nvPr/>
        </p:nvPicPr>
        <p:blipFill>
          <a:blip r:embed="rId2"/>
          <a:stretch>
            <a:fillRect/>
          </a:stretch>
        </p:blipFill>
        <p:spPr>
          <a:xfrm>
            <a:off x="970575" y="2608352"/>
            <a:ext cx="7627164" cy="2162927"/>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pic>
        <p:nvPicPr>
          <p:cNvPr id="4" name="Picture 3" descr="2.10 Incremental-delivery.eps"/>
          <p:cNvPicPr>
            <a:picLocks noChangeAspect="1"/>
          </p:cNvPicPr>
          <p:nvPr/>
        </p:nvPicPr>
        <p:blipFill>
          <a:blip r:embed="rId2"/>
          <a:stretch>
            <a:fillRect/>
          </a:stretch>
        </p:blipFill>
        <p:spPr>
          <a:xfrm>
            <a:off x="457200" y="2353036"/>
            <a:ext cx="8172017" cy="276724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7" name="Footer Placeholder 6"/>
          <p:cNvSpPr>
            <a:spLocks noGrp="1"/>
          </p:cNvSpPr>
          <p:nvPr>
            <p:ph type="ftr" sz="quarter" idx="11"/>
          </p:nvPr>
        </p:nvSpPr>
        <p:spPr/>
        <p:txBody>
          <a:bodyPr/>
          <a:lstStyle/>
          <a:p>
            <a:pPr>
              <a:defRPr/>
            </a:pPr>
            <a:r>
              <a:rPr lang="en-US" dirty="0" smtClean="0"/>
              <a:t>Chapter 2 Software Processes</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pic>
        <p:nvPicPr>
          <p:cNvPr id="7" name="Picture 6"/>
          <p:cNvPicPr>
            <a:picLocks noChangeAspect="1"/>
          </p:cNvPicPr>
          <p:nvPr/>
        </p:nvPicPr>
        <p:blipFill>
          <a:blip r:embed="rId2"/>
          <a:stretch>
            <a:fillRect/>
          </a:stretch>
        </p:blipFill>
        <p:spPr>
          <a:xfrm>
            <a:off x="1314450" y="1348581"/>
            <a:ext cx="6515100" cy="5029200"/>
          </a:xfrm>
          <a:prstGeom prst="rect">
            <a:avLst/>
          </a:prstGeom>
        </p:spPr>
      </p:pic>
    </p:spTree>
    <p:extLst>
      <p:ext uri="{BB962C8B-B14F-4D97-AF65-F5344CB8AC3E}">
        <p14:creationId xmlns:p14="http://schemas.microsoft.com/office/powerpoint/2010/main" val="380823876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56</a:t>
            </a:fld>
            <a:endParaRPr lang="en-US"/>
          </a:p>
        </p:txBody>
      </p:sp>
      <p:pic>
        <p:nvPicPr>
          <p:cNvPr id="7" name="Picture 6"/>
          <p:cNvPicPr>
            <a:picLocks noChangeAspect="1"/>
          </p:cNvPicPr>
          <p:nvPr/>
        </p:nvPicPr>
        <p:blipFill>
          <a:blip r:embed="rId2"/>
          <a:stretch>
            <a:fillRect/>
          </a:stretch>
        </p:blipFill>
        <p:spPr>
          <a:xfrm>
            <a:off x="875000" y="1166229"/>
            <a:ext cx="6745000" cy="4959934"/>
          </a:xfrm>
          <a:prstGeom prst="rect">
            <a:avLst/>
          </a:prstGeom>
        </p:spPr>
      </p:pic>
    </p:spTree>
    <p:extLst>
      <p:ext uri="{BB962C8B-B14F-4D97-AF65-F5344CB8AC3E}">
        <p14:creationId xmlns:p14="http://schemas.microsoft.com/office/powerpoint/2010/main" val="73916985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Unified Process</a:t>
            </a:r>
            <a:endParaRPr lang="en-US" dirty="0"/>
          </a:p>
        </p:txBody>
      </p:sp>
      <p:sp>
        <p:nvSpPr>
          <p:cNvPr id="3" name="Content Placeholder 2"/>
          <p:cNvSpPr>
            <a:spLocks noGrp="1"/>
          </p:cNvSpPr>
          <p:nvPr>
            <p:ph idx="1"/>
          </p:nvPr>
        </p:nvSpPr>
        <p:spPr>
          <a:xfrm>
            <a:off x="457200" y="2154382"/>
            <a:ext cx="8229600" cy="2888673"/>
          </a:xfrm>
        </p:spPr>
        <p:txBody>
          <a:bodyPr/>
          <a:lstStyle/>
          <a:p>
            <a:r>
              <a:rPr lang="en-US" dirty="0"/>
              <a:t>The RUP is a phased model that identifies four discrete phases in the </a:t>
            </a:r>
            <a:r>
              <a:rPr lang="en-US" dirty="0" smtClean="0"/>
              <a:t>software process</a:t>
            </a:r>
            <a:r>
              <a:rPr lang="en-US" dirty="0"/>
              <a:t>. However, unlike the waterfall model where phases are equated with </a:t>
            </a:r>
            <a:r>
              <a:rPr lang="en-US" dirty="0" smtClean="0"/>
              <a:t>process activities</a:t>
            </a:r>
            <a:r>
              <a:rPr lang="en-US" dirty="0"/>
              <a:t>, the phases in the RUP are more closely related to business rather </a:t>
            </a:r>
            <a:r>
              <a:rPr lang="en-US" dirty="0" smtClean="0"/>
              <a:t>than technical </a:t>
            </a:r>
            <a:r>
              <a:rPr lang="en-US" dirty="0"/>
              <a:t>concerns.</a:t>
            </a:r>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57</a:t>
            </a:fld>
            <a:endParaRPr lang="en-US"/>
          </a:p>
        </p:txBody>
      </p:sp>
    </p:spTree>
    <p:extLst>
      <p:ext uri="{BB962C8B-B14F-4D97-AF65-F5344CB8AC3E}">
        <p14:creationId xmlns:p14="http://schemas.microsoft.com/office/powerpoint/2010/main" val="367861456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Unified Process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58</a:t>
            </a:fld>
            <a:endParaRPr lang="en-US"/>
          </a:p>
        </p:txBody>
      </p:sp>
      <p:pic>
        <p:nvPicPr>
          <p:cNvPr id="7" name="Picture 6"/>
          <p:cNvPicPr>
            <a:picLocks noChangeAspect="1"/>
          </p:cNvPicPr>
          <p:nvPr/>
        </p:nvPicPr>
        <p:blipFill>
          <a:blip r:embed="rId2"/>
          <a:stretch>
            <a:fillRect/>
          </a:stretch>
        </p:blipFill>
        <p:spPr>
          <a:xfrm>
            <a:off x="801897" y="2190749"/>
            <a:ext cx="7540205" cy="1480705"/>
          </a:xfrm>
          <a:prstGeom prst="rect">
            <a:avLst/>
          </a:prstGeom>
        </p:spPr>
      </p:pic>
    </p:spTree>
    <p:extLst>
      <p:ext uri="{BB962C8B-B14F-4D97-AF65-F5344CB8AC3E}">
        <p14:creationId xmlns:p14="http://schemas.microsoft.com/office/powerpoint/2010/main" val="1342063047"/>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59</a:t>
            </a:fld>
            <a:endParaRPr lang="en-US"/>
          </a:p>
        </p:txBody>
      </p:sp>
      <p:pic>
        <p:nvPicPr>
          <p:cNvPr id="7" name="Picture 6"/>
          <p:cNvPicPr>
            <a:picLocks noChangeAspect="1"/>
          </p:cNvPicPr>
          <p:nvPr/>
        </p:nvPicPr>
        <p:blipFill>
          <a:blip r:embed="rId2"/>
          <a:stretch>
            <a:fillRect/>
          </a:stretch>
        </p:blipFill>
        <p:spPr>
          <a:xfrm>
            <a:off x="554182" y="420110"/>
            <a:ext cx="6650182" cy="5590191"/>
          </a:xfrm>
          <a:prstGeom prst="rect">
            <a:avLst/>
          </a:prstGeom>
        </p:spPr>
      </p:pic>
    </p:spTree>
    <p:extLst>
      <p:ext uri="{BB962C8B-B14F-4D97-AF65-F5344CB8AC3E}">
        <p14:creationId xmlns:p14="http://schemas.microsoft.com/office/powerpoint/2010/main" val="122929338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7888"/>
            <a:ext cx="9144000" cy="1143000"/>
          </a:xfrm>
        </p:spPr>
        <p:txBody>
          <a:bodyPr/>
          <a:lstStyle/>
          <a:p>
            <a:pPr algn="ctr"/>
            <a:r>
              <a:rPr lang="en-US" dirty="0" smtClean="0"/>
              <a:t>Software process models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830541669"/>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804"/>
            <a:ext cx="8229600" cy="1143000"/>
          </a:xfrm>
        </p:spPr>
        <p:txBody>
          <a:bodyPr/>
          <a:lstStyle/>
          <a:p>
            <a:pPr algn="ctr"/>
            <a:r>
              <a:rPr lang="en-US" dirty="0" smtClean="0"/>
              <a:t>Process improvement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83287055"/>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a:t>
            </a:r>
            <a:endParaRPr lang="en-US" dirty="0"/>
          </a:p>
        </p:txBody>
      </p:sp>
      <p:sp>
        <p:nvSpPr>
          <p:cNvPr id="3" name="Content Placeholder 2"/>
          <p:cNvSpPr>
            <a:spLocks noGrp="1"/>
          </p:cNvSpPr>
          <p:nvPr>
            <p:ph idx="1"/>
          </p:nvPr>
        </p:nvSpPr>
        <p:spPr/>
        <p:txBody>
          <a:bodyPr/>
          <a:lstStyle/>
          <a:p>
            <a:r>
              <a:rPr lang="en-US" dirty="0" smtClean="0"/>
              <a:t>Many software companies have turned to software process improvement as a way of enhancing the quality of their software, reducing costs or accelerating their development processes. </a:t>
            </a:r>
          </a:p>
          <a:p>
            <a:r>
              <a:rPr lang="en-US" dirty="0" smtClean="0"/>
              <a:t>Process improvement means understanding existing processes and changing these processes to increase product quality and/or reduce costs and development time.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Chapter 2 Software Processes</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61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5464266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improvement</a:t>
            </a:r>
            <a:endParaRPr lang="en-US" dirty="0"/>
          </a:p>
        </p:txBody>
      </p:sp>
      <p:sp>
        <p:nvSpPr>
          <p:cNvPr id="3" name="Content Placeholder 2"/>
          <p:cNvSpPr>
            <a:spLocks noGrp="1"/>
          </p:cNvSpPr>
          <p:nvPr>
            <p:ph idx="1"/>
          </p:nvPr>
        </p:nvSpPr>
        <p:spPr/>
        <p:txBody>
          <a:bodyPr/>
          <a:lstStyle/>
          <a:p>
            <a:r>
              <a:rPr lang="en-US" dirty="0" smtClean="0"/>
              <a:t>The process maturity approach, which focuses on improving process  and project management and introducing good software engineering practice. </a:t>
            </a:r>
          </a:p>
          <a:p>
            <a:pPr lvl="1"/>
            <a:r>
              <a:rPr lang="en-US" dirty="0" smtClean="0"/>
              <a:t>The level of process maturity reflects the extent to which good technical and management practice has been adopted in organizational software development processes. </a:t>
            </a:r>
            <a:endParaRPr lang="en-GB" dirty="0" smtClean="0"/>
          </a:p>
          <a:p>
            <a:r>
              <a:rPr lang="en-US" dirty="0" smtClean="0"/>
              <a:t>The agile approach, which focuses on iterative development and the reduction of overheads in the software process. </a:t>
            </a:r>
          </a:p>
          <a:p>
            <a:pPr lvl="1"/>
            <a:r>
              <a:rPr lang="en-US" dirty="0" smtClean="0"/>
              <a:t>The primary characteristics of agile methods are rapid delivery of functionality and responsiveness to changing customer requirements.</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91936099"/>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improvement cycle</a:t>
            </a:r>
            <a:r>
              <a:rPr lang="en-GB" dirty="0" smtClean="0"/>
              <a:t> </a:t>
            </a:r>
            <a:endParaRPr lang="en-US" dirty="0"/>
          </a:p>
        </p:txBody>
      </p:sp>
      <p:pic>
        <p:nvPicPr>
          <p:cNvPr id="4" name="Content Placeholder 3" descr="26.3 Process improvement.eps"/>
          <p:cNvPicPr>
            <a:picLocks noGrp="1" noChangeAspect="1"/>
          </p:cNvPicPr>
          <p:nvPr>
            <p:ph idx="1"/>
          </p:nvPr>
        </p:nvPicPr>
        <p:blipFill rotWithShape="1">
          <a:blip r:embed="rId2"/>
          <a:srcRect t="-5976" b="-2227"/>
          <a:stretch/>
        </p:blipFill>
        <p:spPr>
          <a:xfrm>
            <a:off x="1760331" y="1698510"/>
            <a:ext cx="4876799" cy="4110668"/>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63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00272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 activities</a:t>
            </a:r>
            <a:endParaRPr lang="en-US" dirty="0"/>
          </a:p>
        </p:txBody>
      </p:sp>
      <p:sp>
        <p:nvSpPr>
          <p:cNvPr id="3" name="Content Placeholder 2"/>
          <p:cNvSpPr>
            <a:spLocks noGrp="1"/>
          </p:cNvSpPr>
          <p:nvPr>
            <p:ph idx="1"/>
          </p:nvPr>
        </p:nvSpPr>
        <p:spPr/>
        <p:txBody>
          <a:bodyPr/>
          <a:lstStyle/>
          <a:p>
            <a:r>
              <a:rPr lang="en-US" i="1" dirty="0"/>
              <a:t>Process measurement </a:t>
            </a:r>
            <a:endParaRPr lang="en-US" i="1" dirty="0" smtClean="0"/>
          </a:p>
          <a:p>
            <a:pPr lvl="1"/>
            <a:r>
              <a:rPr lang="en-US" dirty="0" smtClean="0"/>
              <a:t>You </a:t>
            </a:r>
            <a:r>
              <a:rPr lang="en-US" dirty="0"/>
              <a:t>measure one or more attributes of the software process or product. These measurements forms a baseline that helps you decide if process improvements have been effective. </a:t>
            </a:r>
            <a:r>
              <a:rPr lang="en-GB" dirty="0" smtClean="0"/>
              <a:t> </a:t>
            </a:r>
            <a:endParaRPr lang="en-GB" dirty="0"/>
          </a:p>
          <a:p>
            <a:r>
              <a:rPr lang="en-US" i="1" dirty="0" smtClean="0"/>
              <a:t>Process </a:t>
            </a:r>
            <a:r>
              <a:rPr lang="en-US" i="1" dirty="0"/>
              <a:t>analysis</a:t>
            </a:r>
            <a:r>
              <a:rPr lang="en-US" dirty="0"/>
              <a:t> </a:t>
            </a:r>
            <a:endParaRPr lang="en-US" dirty="0" smtClean="0"/>
          </a:p>
          <a:p>
            <a:pPr lvl="1"/>
            <a:r>
              <a:rPr lang="en-US" dirty="0" smtClean="0"/>
              <a:t>The </a:t>
            </a:r>
            <a:r>
              <a:rPr lang="en-US" dirty="0"/>
              <a:t>current process is assessed, and process weaknesses and bottlenecks are identified. Process models (sometimes called process maps) that describe the process may be </a:t>
            </a:r>
            <a:r>
              <a:rPr lang="en-US" dirty="0" smtClean="0"/>
              <a:t>developed. </a:t>
            </a:r>
            <a:r>
              <a:rPr lang="en-GB" dirty="0" smtClean="0"/>
              <a:t> </a:t>
            </a:r>
            <a:endParaRPr lang="en-GB" dirty="0"/>
          </a:p>
          <a:p>
            <a:r>
              <a:rPr lang="en-US" i="1" dirty="0" smtClean="0"/>
              <a:t>Process </a:t>
            </a:r>
            <a:r>
              <a:rPr lang="en-US" i="1" dirty="0"/>
              <a:t>change </a:t>
            </a:r>
            <a:endParaRPr lang="en-US" i="1" dirty="0" smtClean="0"/>
          </a:p>
          <a:p>
            <a:pPr lvl="1"/>
            <a:r>
              <a:rPr lang="en-US" dirty="0" smtClean="0"/>
              <a:t>Process </a:t>
            </a:r>
            <a:r>
              <a:rPr lang="en-US" dirty="0"/>
              <a:t>changes are proposed to address some of the identified process weaknesses. These are introduced and the cycle resumes to collect data about the effectiveness of the changes</a:t>
            </a:r>
            <a:r>
              <a:rPr lang="en-US" dirty="0" smtClean="0"/>
              <a:t>.</a:t>
            </a:r>
            <a:endParaRPr lang="en-GB"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6550852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a:t>Process measurement</a:t>
            </a:r>
          </a:p>
        </p:txBody>
      </p:sp>
      <p:sp>
        <p:nvSpPr>
          <p:cNvPr id="32770" name="Rectangle 2"/>
          <p:cNvSpPr>
            <a:spLocks noGrp="1" noChangeArrowheads="1"/>
          </p:cNvSpPr>
          <p:nvPr>
            <p:ph idx="1"/>
          </p:nvPr>
        </p:nvSpPr>
        <p:spPr>
          <a:noFill/>
          <a:ln/>
        </p:spPr>
        <p:txBody>
          <a:bodyPr lIns="90487" tIns="44450" rIns="90487" bIns="44450"/>
          <a:lstStyle/>
          <a:p>
            <a:r>
              <a:rPr lang="en-GB" sz="2400"/>
              <a:t>Wherever possible, quantitative process data </a:t>
            </a:r>
            <a:br>
              <a:rPr lang="en-GB" sz="2400"/>
            </a:br>
            <a:r>
              <a:rPr lang="en-GB" sz="2400"/>
              <a:t>should be collected</a:t>
            </a:r>
          </a:p>
          <a:p>
            <a:pPr lvl="1"/>
            <a:r>
              <a:rPr lang="en-GB" sz="2000"/>
              <a:t>However, where organisations do not have clearly defined process standards this is very difficult as you don’t know what to measure. A process may have to be defined before any measurement is possible.</a:t>
            </a:r>
          </a:p>
          <a:p>
            <a:r>
              <a:rPr lang="en-GB" sz="2400"/>
              <a:t>Process measurements should be used to </a:t>
            </a:r>
            <a:br>
              <a:rPr lang="en-GB" sz="2400"/>
            </a:br>
            <a:r>
              <a:rPr lang="en-GB" sz="2400"/>
              <a:t>assess process improvements</a:t>
            </a:r>
          </a:p>
          <a:p>
            <a:pPr lvl="1"/>
            <a:r>
              <a:rPr lang="en-GB" sz="2000"/>
              <a:t>But this does not mean that measurements should drive the improvements. The improvement driver should be the organizational objectives.</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31882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smtClean="0"/>
              <a:t>Process metrics</a:t>
            </a:r>
            <a:endParaRPr lang="en-GB" dirty="0"/>
          </a:p>
        </p:txBody>
      </p:sp>
      <p:sp>
        <p:nvSpPr>
          <p:cNvPr id="34818" name="Rectangle 2"/>
          <p:cNvSpPr>
            <a:spLocks noGrp="1" noChangeArrowheads="1"/>
          </p:cNvSpPr>
          <p:nvPr>
            <p:ph idx="1"/>
          </p:nvPr>
        </p:nvSpPr>
        <p:spPr>
          <a:noFill/>
          <a:ln/>
        </p:spPr>
        <p:txBody>
          <a:bodyPr lIns="90487" tIns="44450" rIns="90487" bIns="44450"/>
          <a:lstStyle/>
          <a:p>
            <a:r>
              <a:rPr lang="en-GB"/>
              <a:t>Time taken for process activities to be </a:t>
            </a:r>
            <a:br>
              <a:rPr lang="en-GB"/>
            </a:br>
            <a:r>
              <a:rPr lang="en-GB"/>
              <a:t>completed</a:t>
            </a:r>
          </a:p>
          <a:p>
            <a:pPr lvl="1"/>
            <a:r>
              <a:rPr lang="en-GB"/>
              <a:t>E.g. Calendar time or effort to complete an activity or process.</a:t>
            </a:r>
          </a:p>
          <a:p>
            <a:r>
              <a:rPr lang="en-GB"/>
              <a:t>Resources required for processes or activities</a:t>
            </a:r>
          </a:p>
          <a:p>
            <a:pPr lvl="1"/>
            <a:r>
              <a:rPr lang="en-GB"/>
              <a:t>E.g. Total effort in person-days.</a:t>
            </a:r>
          </a:p>
          <a:p>
            <a:r>
              <a:rPr lang="en-GB"/>
              <a:t>Number of occurrences of a particular event</a:t>
            </a:r>
          </a:p>
          <a:p>
            <a:pPr lvl="1"/>
            <a:r>
              <a:rPr lang="en-GB"/>
              <a:t>E.g. Number of defects discovered.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5342710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Capability maturity levels</a:t>
            </a:r>
            <a:endParaRPr lang="en-US" dirty="0"/>
          </a:p>
        </p:txBody>
      </p:sp>
      <p:pic>
        <p:nvPicPr>
          <p:cNvPr id="4" name="Content Placeholder 3" descr="26.10 StagesCMMI.eps"/>
          <p:cNvPicPr>
            <a:picLocks noGrp="1" noChangeAspect="1"/>
          </p:cNvPicPr>
          <p:nvPr>
            <p:ph idx="1"/>
          </p:nvPr>
        </p:nvPicPr>
        <p:blipFill rotWithShape="1">
          <a:blip r:embed="rId2"/>
          <a:srcRect t="-12585" b="-4028"/>
          <a:stretch/>
        </p:blipFill>
        <p:spPr>
          <a:xfrm>
            <a:off x="938696" y="1567571"/>
            <a:ext cx="6681304" cy="5008625"/>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67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49935750"/>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smtClean="0"/>
              <a:t>The SEI capability maturity model</a:t>
            </a:r>
            <a:endParaRPr lang="en-GB" dirty="0"/>
          </a:p>
        </p:txBody>
      </p:sp>
      <p:sp>
        <p:nvSpPr>
          <p:cNvPr id="43010" name="Rectangle 2"/>
          <p:cNvSpPr>
            <a:spLocks noGrp="1" noChangeArrowheads="1"/>
          </p:cNvSpPr>
          <p:nvPr>
            <p:ph idx="1"/>
          </p:nvPr>
        </p:nvSpPr>
        <p:spPr/>
        <p:txBody>
          <a:bodyPr/>
          <a:lstStyle/>
          <a:p>
            <a:r>
              <a:rPr lang="en-GB" smtClean="0"/>
              <a:t>Initial</a:t>
            </a:r>
          </a:p>
          <a:p>
            <a:pPr lvl="1"/>
            <a:r>
              <a:rPr lang="en-GB" smtClean="0"/>
              <a:t>Essentially uncontrolled</a:t>
            </a:r>
          </a:p>
          <a:p>
            <a:r>
              <a:rPr lang="en-GB" smtClean="0"/>
              <a:t>Repeatable</a:t>
            </a:r>
          </a:p>
          <a:p>
            <a:pPr lvl="1"/>
            <a:r>
              <a:rPr lang="en-GB" smtClean="0"/>
              <a:t>Product management procedures defined and used</a:t>
            </a:r>
          </a:p>
          <a:p>
            <a:r>
              <a:rPr lang="en-GB" smtClean="0"/>
              <a:t>Defined</a:t>
            </a:r>
          </a:p>
          <a:p>
            <a:pPr lvl="1"/>
            <a:r>
              <a:rPr lang="en-GB" smtClean="0"/>
              <a:t>Process management procedures and strategies defined </a:t>
            </a:r>
            <a:br>
              <a:rPr lang="en-GB" smtClean="0"/>
            </a:br>
            <a:r>
              <a:rPr lang="en-GB" smtClean="0"/>
              <a:t>and used</a:t>
            </a:r>
          </a:p>
          <a:p>
            <a:r>
              <a:rPr lang="en-GB" smtClean="0"/>
              <a:t>Managed</a:t>
            </a:r>
          </a:p>
          <a:p>
            <a:pPr lvl="1"/>
            <a:r>
              <a:rPr lang="en-GB" smtClean="0"/>
              <a:t>Quality management strategies defined and used</a:t>
            </a:r>
          </a:p>
          <a:p>
            <a:r>
              <a:rPr lang="en-GB" smtClean="0"/>
              <a:t>Optimising</a:t>
            </a:r>
          </a:p>
          <a:p>
            <a:pPr lvl="1"/>
            <a:r>
              <a:rPr lang="en-GB" smtClean="0"/>
              <a:t>Process improvement strategies defined and used</a:t>
            </a:r>
            <a:endParaRPr lang="en-GB"/>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5988728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a:t>
            </a:r>
          </a:p>
          <a:p>
            <a:pPr lvl="1"/>
            <a:r>
              <a:rPr lang="en-GB" dirty="0" smtClean="0"/>
              <a:t>Examples of these general models include the ‘waterfall’ model,  incremental development, and reuse-oriented development.</a:t>
            </a:r>
          </a:p>
          <a:p>
            <a:r>
              <a:rPr lang="en-GB" dirty="0"/>
              <a:t>Requirements </a:t>
            </a:r>
            <a:r>
              <a:rPr lang="en-GB" dirty="0" smtClean="0"/>
              <a:t>engineering </a:t>
            </a:r>
            <a:r>
              <a:rPr lang="en-GB" dirty="0"/>
              <a:t>is the process of developing a software specification.</a:t>
            </a:r>
          </a:p>
          <a:p>
            <a:pPr lvl="1"/>
            <a:endParaRPr lang="en-GB" dirty="0" smtClean="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69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3777945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Integration and configuration</a:t>
            </a:r>
          </a:p>
          <a:p>
            <a:pPr lvl="1"/>
            <a:r>
              <a:rPr lang="en-GB" dirty="0" smtClean="0"/>
              <a:t>The system is assembled from existing configurable components. May be plan-driven or agile.</a:t>
            </a:r>
          </a:p>
          <a:p>
            <a:r>
              <a:rPr lang="en-GB" dirty="0" smtClean="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r>
              <a:rPr lang="en-GB" dirty="0"/>
              <a:t>Processes should include activities </a:t>
            </a:r>
            <a:r>
              <a:rPr lang="en-GB" dirty="0" smtClean="0"/>
              <a:t>such as prototyping and incremental delivery to </a:t>
            </a:r>
            <a:r>
              <a:rPr lang="en-GB" dirty="0"/>
              <a:t>cope with </a:t>
            </a:r>
            <a:r>
              <a:rPr lang="en-GB" dirty="0" smtClean="0"/>
              <a:t>change.</a:t>
            </a:r>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77500701"/>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may be structured for iterative development and delivery so that changes may be made without disrupting the system as a whole.</a:t>
            </a:r>
          </a:p>
          <a:p>
            <a:r>
              <a:rPr lang="en-GB" dirty="0"/>
              <a:t> The principal approaches to process improvement are agile approaches, geared to reducing process overheads, and maturity-based approaches based on better process management and the use of good software engineering practice</a:t>
            </a:r>
            <a:r>
              <a:rPr lang="en-GB" dirty="0" smtClean="0"/>
              <a:t>.</a:t>
            </a:r>
          </a:p>
          <a:p>
            <a:r>
              <a:rPr lang="en-GB" dirty="0" smtClean="0"/>
              <a:t>The SEI process maturity framework identifies maturity levels that essentially correspond to the use of good software engineering practice.</a:t>
            </a:r>
            <a:endParaRPr lang="en-GB" dirty="0"/>
          </a:p>
          <a:p>
            <a:endParaRPr lang="en-GB" dirty="0" smtClean="0"/>
          </a:p>
          <a:p>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pic>
        <p:nvPicPr>
          <p:cNvPr id="4" name="Picture 3" descr="2.1.Waterfall-model.eps"/>
          <p:cNvPicPr>
            <a:picLocks noChangeAspect="1"/>
          </p:cNvPicPr>
          <p:nvPr/>
        </p:nvPicPr>
        <p:blipFill>
          <a:blip r:embed="rId2"/>
          <a:stretch>
            <a:fillRect/>
          </a:stretch>
        </p:blipFill>
        <p:spPr>
          <a:xfrm>
            <a:off x="911053" y="1931942"/>
            <a:ext cx="7183698" cy="4039465"/>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9423</TotalTime>
  <Words>3380</Words>
  <Application>Microsoft Office PowerPoint</Application>
  <PresentationFormat>On-screen Show (4:3)</PresentationFormat>
  <Paragraphs>479</Paragraphs>
  <Slides>71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ＭＳ Ｐゴシック</vt:lpstr>
      <vt:lpstr>Arial</vt:lpstr>
      <vt:lpstr>Calibri</vt:lpstr>
      <vt:lpstr>Times</vt:lpstr>
      <vt:lpstr>Wingdings</vt:lpstr>
      <vt:lpstr>SE10 slides</vt:lpstr>
      <vt:lpstr>Chapter 2 – Software Processes</vt:lpstr>
      <vt:lpstr>Topics covered</vt:lpstr>
      <vt:lpstr>The software process</vt:lpstr>
      <vt:lpstr>Software process descriptions</vt:lpstr>
      <vt:lpstr>Plan-driven and agile processes</vt:lpstr>
      <vt:lpstr>Software process models</vt:lpstr>
      <vt:lpstr>Software process models</vt:lpstr>
      <vt:lpstr>The waterfall model </vt:lpstr>
      <vt:lpstr>Waterfall model phases</vt:lpstr>
      <vt:lpstr>PowerPoint Presentation</vt:lpstr>
      <vt:lpstr>Waterfall Model</vt:lpstr>
      <vt:lpstr>Waterfall model problems</vt:lpstr>
      <vt:lpstr>Waterfall Model</vt:lpstr>
      <vt:lpstr>Side note (Modified Waterfall)</vt:lpstr>
      <vt:lpstr>Incremental development  </vt:lpstr>
      <vt:lpstr>Incremental Model …2nd diagram</vt:lpstr>
      <vt:lpstr>Incremental model…3rd diagram</vt:lpstr>
      <vt:lpstr>Incremental development benefits</vt:lpstr>
      <vt:lpstr>Incremental development problems</vt:lpstr>
      <vt:lpstr>Incremental Model</vt:lpstr>
      <vt:lpstr>When Should Incremental be Used</vt:lpstr>
      <vt:lpstr>Integration and configuration</vt:lpstr>
      <vt:lpstr>Types of reusable software</vt:lpstr>
      <vt:lpstr>Reuse-oriented software engineering</vt:lpstr>
      <vt:lpstr>Key process stages</vt:lpstr>
      <vt:lpstr>Advantages and disadvantages</vt:lpstr>
      <vt:lpstr>Process activities</vt:lpstr>
      <vt:lpstr>Process activities</vt:lpstr>
      <vt:lpstr>The requirements engineering process </vt:lpstr>
      <vt:lpstr>Software specification</vt:lpstr>
      <vt:lpstr>Software design and implementation</vt:lpstr>
      <vt:lpstr>A general model of the design process  </vt:lpstr>
      <vt:lpstr>Design activities</vt:lpstr>
      <vt:lpstr>System implementation</vt:lpstr>
      <vt:lpstr>Software validation</vt:lpstr>
      <vt:lpstr>Stages of testing </vt:lpstr>
      <vt:lpstr>Testing stages</vt:lpstr>
      <vt:lpstr>Testing phases in a plan-driven software process (V-model)</vt:lpstr>
      <vt:lpstr>Software evolution</vt:lpstr>
      <vt:lpstr>System evolution </vt:lpstr>
      <vt:lpstr>Coping with change</vt:lpstr>
      <vt:lpstr>Coping with change</vt:lpstr>
      <vt:lpstr>Reducing the costs of rework</vt:lpstr>
      <vt:lpstr>Coping with changing requirements</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Spiral Model</vt:lpstr>
      <vt:lpstr>PowerPoint Presentation</vt:lpstr>
      <vt:lpstr>Rational Unified Process</vt:lpstr>
      <vt:lpstr>Rational Unified Process</vt:lpstr>
      <vt:lpstr>PowerPoint Presentation</vt:lpstr>
      <vt:lpstr>Process improvement</vt:lpstr>
      <vt:lpstr>Process improvement</vt:lpstr>
      <vt:lpstr>Approaches to improvement</vt:lpstr>
      <vt:lpstr>The process improvement cycle </vt:lpstr>
      <vt:lpstr>Process improvement activities</vt:lpstr>
      <vt:lpstr>Process measurement</vt:lpstr>
      <vt:lpstr>Process metrics</vt:lpstr>
      <vt:lpstr>Capability maturity levels</vt:lpstr>
      <vt:lpstr>The SEI capability maturity model</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Syed Farrukh Hasan</cp:lastModifiedBy>
  <cp:revision>44</cp:revision>
  <dcterms:created xsi:type="dcterms:W3CDTF">2010-01-06T19:57:16Z</dcterms:created>
  <dcterms:modified xsi:type="dcterms:W3CDTF">2019-01-30T05:02:49Z</dcterms:modified>
</cp:coreProperties>
</file>