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4"/>
  </p:notesMasterIdLst>
  <p:handoutMasterIdLst>
    <p:handoutMasterId r:id="rId65"/>
  </p:handoutMasterIdLst>
  <p:sldIdLst>
    <p:sldId id="256" r:id="rId2"/>
    <p:sldId id="277" r:id="rId3"/>
    <p:sldId id="278" r:id="rId4"/>
    <p:sldId id="320" r:id="rId5"/>
    <p:sldId id="257" r:id="rId6"/>
    <p:sldId id="308" r:id="rId7"/>
    <p:sldId id="280" r:id="rId8"/>
    <p:sldId id="309" r:id="rId9"/>
    <p:sldId id="284" r:id="rId10"/>
    <p:sldId id="310" r:id="rId11"/>
    <p:sldId id="328" r:id="rId12"/>
    <p:sldId id="319" r:id="rId13"/>
    <p:sldId id="285" r:id="rId14"/>
    <p:sldId id="321" r:id="rId15"/>
    <p:sldId id="287" r:id="rId16"/>
    <p:sldId id="311" r:id="rId17"/>
    <p:sldId id="322" r:id="rId18"/>
    <p:sldId id="298" r:id="rId19"/>
    <p:sldId id="323" r:id="rId20"/>
    <p:sldId id="312" r:id="rId21"/>
    <p:sldId id="324" r:id="rId22"/>
    <p:sldId id="325" r:id="rId23"/>
    <p:sldId id="299" r:id="rId24"/>
    <p:sldId id="258" r:id="rId25"/>
    <p:sldId id="259" r:id="rId26"/>
    <p:sldId id="260" r:id="rId27"/>
    <p:sldId id="288" r:id="rId28"/>
    <p:sldId id="261" r:id="rId29"/>
    <p:sldId id="262" r:id="rId30"/>
    <p:sldId id="263" r:id="rId31"/>
    <p:sldId id="292" r:id="rId32"/>
    <p:sldId id="264" r:id="rId33"/>
    <p:sldId id="265" r:id="rId34"/>
    <p:sldId id="329" r:id="rId35"/>
    <p:sldId id="295" r:id="rId36"/>
    <p:sldId id="266" r:id="rId37"/>
    <p:sldId id="267" r:id="rId38"/>
    <p:sldId id="330" r:id="rId39"/>
    <p:sldId id="289" r:id="rId40"/>
    <p:sldId id="268" r:id="rId41"/>
    <p:sldId id="269" r:id="rId42"/>
    <p:sldId id="327" r:id="rId43"/>
    <p:sldId id="300" r:id="rId44"/>
    <p:sldId id="301" r:id="rId45"/>
    <p:sldId id="302" r:id="rId46"/>
    <p:sldId id="303" r:id="rId47"/>
    <p:sldId id="304" r:id="rId48"/>
    <p:sldId id="270" r:id="rId49"/>
    <p:sldId id="271" r:id="rId50"/>
    <p:sldId id="305" r:id="rId51"/>
    <p:sldId id="272" r:id="rId52"/>
    <p:sldId id="273" r:id="rId53"/>
    <p:sldId id="313" r:id="rId54"/>
    <p:sldId id="314" r:id="rId55"/>
    <p:sldId id="306" r:id="rId56"/>
    <p:sldId id="274" r:id="rId57"/>
    <p:sldId id="315" r:id="rId58"/>
    <p:sldId id="316" r:id="rId59"/>
    <p:sldId id="276" r:id="rId60"/>
    <p:sldId id="275" r:id="rId61"/>
    <p:sldId id="326" r:id="rId62"/>
    <p:sldId id="307"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ed Farrukh Hasan" initials="SFH" lastIdx="1" clrIdx="0">
    <p:extLst>
      <p:ext uri="{19B8F6BF-5375-455C-9EA6-DF929625EA0E}">
        <p15:presenceInfo xmlns:p15="http://schemas.microsoft.com/office/powerpoint/2012/main" userId="S-1-5-21-2202466994-179353874-2017507237-11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720"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3/18/2019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3/18/2019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t>18/03/2019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t>18/03/2019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t>18/03/2019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t>18/03/2019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t>18/03/2019</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t>18/03/2019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t>18/03/2019</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t>18/03/2019</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t>18/03/2019</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t>18/03/2019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t>18/03/2019</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t>18/03/2019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6 Architectural Design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6 – Architectural Design</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6" name="Date Placeholder 5"/>
          <p:cNvSpPr>
            <a:spLocks noGrp="1"/>
          </p:cNvSpPr>
          <p:nvPr>
            <p:ph type="dt" sz="half" idx="10"/>
          </p:nvPr>
        </p:nvSpPr>
        <p:spPr/>
        <p:txBody>
          <a:bodyPr/>
          <a:lstStyle/>
          <a:p>
            <a:fld id="{CAF6504B-3581-E041-9FA4-34A2DB63B5D7}"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Practical Uses of architectural models</a:t>
            </a:r>
            <a:endParaRPr lang="en-US" dirty="0"/>
          </a:p>
        </p:txBody>
      </p:sp>
      <p:sp>
        <p:nvSpPr>
          <p:cNvPr id="3" name="Content Placeholder 2"/>
          <p:cNvSpPr>
            <a:spLocks noGrp="1"/>
          </p:cNvSpPr>
          <p:nvPr>
            <p:ph idx="1"/>
          </p:nvPr>
        </p:nvSpPr>
        <p:spPr/>
        <p:txBody>
          <a:bodyPr/>
          <a:lstStyle/>
          <a:p>
            <a:r>
              <a:rPr lang="en-US" dirty="0" smtClean="0"/>
              <a:t>As a way of facilitating discussion about the system design </a:t>
            </a:r>
          </a:p>
          <a:p>
            <a:pPr lvl="1"/>
            <a:r>
              <a:rPr lang="en-US" dirty="0" smtClean="0"/>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lang="en-GB" dirty="0" smtClean="0"/>
          </a:p>
          <a:p>
            <a:r>
              <a:rPr lang="en-US" dirty="0" smtClean="0"/>
              <a:t>As a way of documenting an architecture that has been designed </a:t>
            </a:r>
          </a:p>
          <a:p>
            <a:pPr lvl="1"/>
            <a:r>
              <a:rPr lang="en-US" dirty="0" smtClean="0"/>
              <a:t>The aim here is to produce a complete system model that shows the different components in a system, their interfaces and their connections.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
        <p:nvSpPr>
          <p:cNvPr id="6" name="Date Placeholder 5"/>
          <p:cNvSpPr>
            <a:spLocks noGrp="1"/>
          </p:cNvSpPr>
          <p:nvPr>
            <p:ph type="dt" sz="half" idx="10"/>
          </p:nvPr>
        </p:nvSpPr>
        <p:spPr/>
        <p:txBody>
          <a:bodyPr/>
          <a:lstStyle/>
          <a:p>
            <a:fld id="{0C852F40-6977-7646-99C3-82F9A7E07487}"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Block diagrams are an appropriate way of describing the system architecture </a:t>
            </a:r>
            <a:r>
              <a:rPr lang="en-US" dirty="0" smtClean="0"/>
              <a:t>during the </a:t>
            </a:r>
            <a:r>
              <a:rPr lang="en-US" dirty="0"/>
              <a:t>design process, as they are a good way of supporting </a:t>
            </a:r>
            <a:r>
              <a:rPr lang="en-US" dirty="0" smtClean="0"/>
              <a:t>communications between </a:t>
            </a:r>
            <a:r>
              <a:rPr lang="en-US" dirty="0"/>
              <a:t>the people involved in the process. </a:t>
            </a:r>
          </a:p>
          <a:p>
            <a:r>
              <a:rPr lang="en-US" dirty="0"/>
              <a:t>In many projects, these are often </a:t>
            </a:r>
            <a:r>
              <a:rPr lang="en-US" dirty="0" smtClean="0"/>
              <a:t>the only </a:t>
            </a:r>
            <a:r>
              <a:rPr lang="en-US" dirty="0"/>
              <a:t>architectural documentation that exists.</a:t>
            </a:r>
          </a:p>
        </p:txBody>
      </p:sp>
      <p:sp>
        <p:nvSpPr>
          <p:cNvPr id="4" name="Date Placeholder 3"/>
          <p:cNvSpPr>
            <a:spLocks noGrp="1"/>
          </p:cNvSpPr>
          <p:nvPr>
            <p:ph type="dt" sz="half" idx="10"/>
          </p:nvPr>
        </p:nvSpPr>
        <p:spPr/>
        <p:txBody>
          <a:bodyPr/>
          <a:lstStyle/>
          <a:p>
            <a:fld id="{1EC4D177-3FD8-1541-B11E-1C53E75416D7}" type="datetime1">
              <a:rPr lang="en-GB" smtClean="0"/>
              <a:t>18/03/2019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p>
            <a:fld id="{EC33B370-F672-B743-B3AF-248A63C17270}" type="slidenum">
              <a:rPr lang="en-US" smtClean="0"/>
              <a:pPr/>
              <a:t>11</a:t>
            </a:fld>
            <a:endParaRPr lang="en-US"/>
          </a:p>
        </p:txBody>
      </p:sp>
    </p:spTree>
    <p:extLst>
      <p:ext uri="{BB962C8B-B14F-4D97-AF65-F5344CB8AC3E}">
        <p14:creationId xmlns:p14="http://schemas.microsoft.com/office/powerpoint/2010/main" val="430198801"/>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3119"/>
            <a:ext cx="9144000" cy="1143000"/>
          </a:xfrm>
        </p:spPr>
        <p:txBody>
          <a:bodyPr/>
          <a:lstStyle/>
          <a:p>
            <a:pPr algn="ctr"/>
            <a:r>
              <a:rPr lang="en-US" dirty="0" smtClean="0"/>
              <a:t>Architectural design decisions</a:t>
            </a: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12</a:t>
            </a:fld>
            <a:endParaRPr lang="en-US"/>
          </a:p>
        </p:txBody>
      </p:sp>
      <p:sp>
        <p:nvSpPr>
          <p:cNvPr id="3" name="Date Placeholder 2"/>
          <p:cNvSpPr>
            <a:spLocks noGrp="1"/>
          </p:cNvSpPr>
          <p:nvPr>
            <p:ph type="dt" sz="half" idx="10"/>
          </p:nvPr>
        </p:nvSpPr>
        <p:spPr/>
        <p:txBody>
          <a:bodyPr/>
          <a:lstStyle/>
          <a:p>
            <a:fld id="{27A36E96-18A3-F849-B163-F417995BEE9C}" type="datetime1">
              <a:rPr lang="en-GB" smtClean="0"/>
              <a:t>18/03/2019</a:t>
            </a:fld>
            <a:endParaRPr lang="en-US"/>
          </a:p>
        </p:txBody>
      </p:sp>
    </p:spTree>
    <p:extLst>
      <p:ext uri="{BB962C8B-B14F-4D97-AF65-F5344CB8AC3E}">
        <p14:creationId xmlns:p14="http://schemas.microsoft.com/office/powerpoint/2010/main" val="213917580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Architectural design decisions</a:t>
            </a:r>
          </a:p>
        </p:txBody>
      </p:sp>
      <p:sp>
        <p:nvSpPr>
          <p:cNvPr id="58371" name="Rectangle 3"/>
          <p:cNvSpPr>
            <a:spLocks noGrp="1" noChangeArrowheads="1"/>
          </p:cNvSpPr>
          <p:nvPr>
            <p:ph idx="1"/>
          </p:nvPr>
        </p:nvSpPr>
        <p:spPr/>
        <p:txBody>
          <a:bodyPr/>
          <a:lstStyle/>
          <a:p>
            <a:r>
              <a:rPr lang="en-US" dirty="0"/>
              <a:t>Architectural design is a creative process so the process differs depending on the type of system being developed.</a:t>
            </a:r>
          </a:p>
          <a:p>
            <a:r>
              <a:rPr lang="en-US" dirty="0"/>
              <a:t>However, a number of common decisions span all design </a:t>
            </a:r>
            <a:r>
              <a:rPr lang="en-US" dirty="0" smtClean="0"/>
              <a:t>processes and these decisions affect the non-functional characteristics of the system.</a:t>
            </a:r>
          </a:p>
          <a:p>
            <a:r>
              <a:rPr lang="en-US" dirty="0" smtClean="0"/>
              <a:t>Useful </a:t>
            </a:r>
            <a:r>
              <a:rPr lang="en-US" dirty="0"/>
              <a:t>to think of </a:t>
            </a:r>
            <a:r>
              <a:rPr lang="en-US" dirty="0" smtClean="0"/>
              <a:t>architectural design </a:t>
            </a:r>
            <a:r>
              <a:rPr lang="en-US" dirty="0"/>
              <a:t>as a series of decisions to be made rather than a sequence of activities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p:sp>
        <p:nvSpPr>
          <p:cNvPr id="2" name="Date Placeholder 1"/>
          <p:cNvSpPr>
            <a:spLocks noGrp="1"/>
          </p:cNvSpPr>
          <p:nvPr>
            <p:ph type="dt" sz="half" idx="10"/>
          </p:nvPr>
        </p:nvSpPr>
        <p:spPr/>
        <p:txBody>
          <a:bodyPr/>
          <a:lstStyle/>
          <a:p>
            <a:fld id="{7C436FAF-8728-3741-BE51-A0D01615043E}"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design decisions</a:t>
            </a: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14</a:t>
            </a:fld>
            <a:endParaRPr lang="en-US"/>
          </a:p>
        </p:txBody>
      </p:sp>
      <p:pic>
        <p:nvPicPr>
          <p:cNvPr id="6" name="Picture 5" descr="6.2 Arch design question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9" y="1769482"/>
            <a:ext cx="8705841" cy="4671929"/>
          </a:xfrm>
          <a:prstGeom prst="rect">
            <a:avLst/>
          </a:prstGeom>
        </p:spPr>
      </p:pic>
      <p:sp>
        <p:nvSpPr>
          <p:cNvPr id="3" name="Date Placeholder 2"/>
          <p:cNvSpPr>
            <a:spLocks noGrp="1"/>
          </p:cNvSpPr>
          <p:nvPr>
            <p:ph type="dt" sz="half" idx="10"/>
          </p:nvPr>
        </p:nvSpPr>
        <p:spPr/>
        <p:txBody>
          <a:bodyPr/>
          <a:lstStyle/>
          <a:p>
            <a:fld id="{797EC886-3A82-414C-AE09-89E7C04AB97D}" type="datetime1">
              <a:rPr lang="en-GB" smtClean="0"/>
              <a:t>18/03/2019</a:t>
            </a:fld>
            <a:endParaRPr lang="en-US"/>
          </a:p>
        </p:txBody>
      </p:sp>
      <p:sp>
        <p:nvSpPr>
          <p:cNvPr id="7" name="TextBox 6"/>
          <p:cNvSpPr txBox="1"/>
          <p:nvPr/>
        </p:nvSpPr>
        <p:spPr>
          <a:xfrm>
            <a:off x="6386623" y="2881424"/>
            <a:ext cx="2466753" cy="584775"/>
          </a:xfrm>
          <a:prstGeom prst="rect">
            <a:avLst/>
          </a:prstGeom>
          <a:noFill/>
          <a:ln>
            <a:solidFill>
              <a:schemeClr val="accent1"/>
            </a:solidFill>
          </a:ln>
        </p:spPr>
        <p:txBody>
          <a:bodyPr wrap="square" rtlCol="0">
            <a:spAutoFit/>
          </a:bodyPr>
          <a:lstStyle/>
          <a:p>
            <a:r>
              <a:rPr lang="en-US" sz="1600" dirty="0" smtClean="0"/>
              <a:t>How will the architecture be evaluated?</a:t>
            </a:r>
            <a:endParaRPr lang="en-US" sz="1600" dirty="0"/>
          </a:p>
        </p:txBody>
      </p:sp>
    </p:spTree>
    <p:extLst>
      <p:ext uri="{BB962C8B-B14F-4D97-AF65-F5344CB8AC3E}">
        <p14:creationId xmlns:p14="http://schemas.microsoft.com/office/powerpoint/2010/main" val="3267886628"/>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Architecture reuse</a:t>
            </a:r>
          </a:p>
        </p:txBody>
      </p:sp>
      <p:sp>
        <p:nvSpPr>
          <p:cNvPr id="60419" name="Rectangle 3"/>
          <p:cNvSpPr>
            <a:spLocks noGrp="1" noChangeArrowheads="1"/>
          </p:cNvSpPr>
          <p:nvPr>
            <p:ph idx="1"/>
          </p:nvPr>
        </p:nvSpPr>
        <p:spPr/>
        <p:txBody>
          <a:bodyPr/>
          <a:lstStyle/>
          <a:p>
            <a:r>
              <a:rPr lang="en-US" dirty="0"/>
              <a:t>Systems in the same domain often have similar architectures that reflect domain concepts.</a:t>
            </a:r>
          </a:p>
          <a:p>
            <a:r>
              <a:rPr lang="en-US" dirty="0"/>
              <a:t>Application product lines are built around a core architecture with variants that satisfy particular customer requirements</a:t>
            </a:r>
            <a:r>
              <a:rPr lang="en-US" dirty="0" smtClean="0"/>
              <a:t>.</a:t>
            </a:r>
          </a:p>
          <a:p>
            <a:r>
              <a:rPr lang="en-US" dirty="0" smtClean="0"/>
              <a:t>The architecture of a system may be designed around one of more architectural patterns or ‘styles’. </a:t>
            </a:r>
          </a:p>
          <a:p>
            <a:pPr lvl="1"/>
            <a:r>
              <a:rPr lang="en-US" dirty="0" smtClean="0"/>
              <a:t>These capture the essence of an architecture and can be instantiated in different ways.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
        <p:nvSpPr>
          <p:cNvPr id="2" name="Date Placeholder 1"/>
          <p:cNvSpPr>
            <a:spLocks noGrp="1"/>
          </p:cNvSpPr>
          <p:nvPr>
            <p:ph type="dt" sz="half" idx="10"/>
          </p:nvPr>
        </p:nvSpPr>
        <p:spPr/>
        <p:txBody>
          <a:bodyPr/>
          <a:lstStyle/>
          <a:p>
            <a:fld id="{C74E1B68-3EE1-454F-B982-FE61D1DA8B44}"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533400" y="1600200"/>
            <a:ext cx="8229600" cy="4130675"/>
          </a:xfrm>
        </p:spPr>
        <p:txBody>
          <a:bodyPr/>
          <a:lstStyle/>
          <a:p>
            <a:pPr>
              <a:lnSpc>
                <a:spcPct val="90000"/>
              </a:lnSpc>
            </a:pPr>
            <a:r>
              <a:rPr lang="en-US" sz="2400" dirty="0"/>
              <a:t>Performance</a:t>
            </a:r>
          </a:p>
          <a:p>
            <a:pPr lvl="1">
              <a:lnSpc>
                <a:spcPct val="90000"/>
              </a:lnSpc>
            </a:pPr>
            <a:r>
              <a:rPr lang="en-US" sz="2000" dirty="0" err="1"/>
              <a:t>Localise</a:t>
            </a:r>
            <a:r>
              <a:rPr lang="en-US" sz="2000" dirty="0"/>
              <a:t> critical operations and </a:t>
            </a:r>
            <a:r>
              <a:rPr lang="en-US" sz="2000" dirty="0" err="1"/>
              <a:t>minimise</a:t>
            </a:r>
            <a:r>
              <a:rPr lang="en-US" sz="2000" dirty="0"/>
              <a:t> communications. Use large rather than fine-grain components.</a:t>
            </a:r>
          </a:p>
          <a:p>
            <a:pPr>
              <a:lnSpc>
                <a:spcPct val="90000"/>
              </a:lnSpc>
            </a:pPr>
            <a:r>
              <a:rPr lang="en-US" sz="2400" dirty="0"/>
              <a:t>Security</a:t>
            </a:r>
          </a:p>
          <a:p>
            <a:pPr lvl="1">
              <a:lnSpc>
                <a:spcPct val="90000"/>
              </a:lnSpc>
            </a:pPr>
            <a:r>
              <a:rPr lang="en-US" sz="2000" dirty="0"/>
              <a:t>Use a layered architecture with critical assets in the inner layers.</a:t>
            </a:r>
          </a:p>
          <a:p>
            <a:pPr>
              <a:lnSpc>
                <a:spcPct val="90000"/>
              </a:lnSpc>
            </a:pPr>
            <a:r>
              <a:rPr lang="en-US" sz="2400" dirty="0"/>
              <a:t>Safety</a:t>
            </a:r>
          </a:p>
          <a:p>
            <a:pPr lvl="1">
              <a:lnSpc>
                <a:spcPct val="90000"/>
              </a:lnSpc>
            </a:pPr>
            <a:r>
              <a:rPr lang="en-US" sz="2000" dirty="0" err="1"/>
              <a:t>Localise</a:t>
            </a:r>
            <a:r>
              <a:rPr lang="en-US" sz="2000" dirty="0"/>
              <a:t> safety-critical features in a small number of sub-systems.</a:t>
            </a:r>
          </a:p>
          <a:p>
            <a:pPr>
              <a:lnSpc>
                <a:spcPct val="90000"/>
              </a:lnSpc>
            </a:pPr>
            <a:r>
              <a:rPr lang="en-US" sz="2400" dirty="0"/>
              <a:t>Availability</a:t>
            </a:r>
          </a:p>
          <a:p>
            <a:pPr lvl="1">
              <a:lnSpc>
                <a:spcPct val="90000"/>
              </a:lnSpc>
            </a:pPr>
            <a:r>
              <a:rPr lang="en-US" sz="2000" dirty="0"/>
              <a:t>Include redundant components and mechanisms for fault tolerance.</a:t>
            </a:r>
          </a:p>
          <a:p>
            <a:pPr>
              <a:lnSpc>
                <a:spcPct val="90000"/>
              </a:lnSpc>
            </a:pPr>
            <a:r>
              <a:rPr lang="en-US" sz="2400" dirty="0"/>
              <a:t>Maintainability</a:t>
            </a:r>
          </a:p>
          <a:p>
            <a:pPr lvl="1">
              <a:lnSpc>
                <a:spcPct val="90000"/>
              </a:lnSpc>
            </a:pPr>
            <a:r>
              <a:rPr lang="en-US" sz="2000" dirty="0"/>
              <a:t>Use fine-grain, replaceable components.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16</a:t>
            </a:fld>
            <a:endParaRPr lang="en-US"/>
          </a:p>
        </p:txBody>
      </p:sp>
      <p:sp>
        <p:nvSpPr>
          <p:cNvPr id="2" name="Date Placeholder 1"/>
          <p:cNvSpPr>
            <a:spLocks noGrp="1"/>
          </p:cNvSpPr>
          <p:nvPr>
            <p:ph type="dt" sz="half" idx="10"/>
          </p:nvPr>
        </p:nvSpPr>
        <p:spPr/>
        <p:txBody>
          <a:bodyPr/>
          <a:lstStyle/>
          <a:p>
            <a:fld id="{1A4CB21B-1C8B-0448-9B24-F464B321697B}"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smtClean="0"/>
              <a:t>Architectural views</a:t>
            </a: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17</a:t>
            </a:fld>
            <a:endParaRPr lang="en-US"/>
          </a:p>
        </p:txBody>
      </p:sp>
      <p:sp>
        <p:nvSpPr>
          <p:cNvPr id="3" name="Date Placeholder 2"/>
          <p:cNvSpPr>
            <a:spLocks noGrp="1"/>
          </p:cNvSpPr>
          <p:nvPr>
            <p:ph type="dt" sz="half" idx="10"/>
          </p:nvPr>
        </p:nvSpPr>
        <p:spPr/>
        <p:txBody>
          <a:bodyPr/>
          <a:lstStyle/>
          <a:p>
            <a:fld id="{AF3A79A5-34C8-A24C-B96B-DD17163DEB3B}" type="datetime1">
              <a:rPr lang="en-GB" smtClean="0"/>
              <a:t>18/03/2019</a:t>
            </a:fld>
            <a:endParaRPr lang="en-US"/>
          </a:p>
        </p:txBody>
      </p:sp>
    </p:spTree>
    <p:extLst>
      <p:ext uri="{BB962C8B-B14F-4D97-AF65-F5344CB8AC3E}">
        <p14:creationId xmlns:p14="http://schemas.microsoft.com/office/powerpoint/2010/main" val="4050912685"/>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views</a:t>
            </a:r>
            <a:endParaRPr lang="en-US" dirty="0"/>
          </a:p>
        </p:txBody>
      </p:sp>
      <p:sp>
        <p:nvSpPr>
          <p:cNvPr id="3" name="Content Placeholder 2"/>
          <p:cNvSpPr>
            <a:spLocks noGrp="1"/>
          </p:cNvSpPr>
          <p:nvPr>
            <p:ph idx="1"/>
          </p:nvPr>
        </p:nvSpPr>
        <p:spPr/>
        <p:txBody>
          <a:bodyPr/>
          <a:lstStyle/>
          <a:p>
            <a:r>
              <a:rPr lang="en-US" dirty="0" smtClean="0"/>
              <a:t>What views or perspectives are useful when designing and documenting a system’s architecture?</a:t>
            </a:r>
            <a:endParaRPr lang="en-GB" dirty="0" smtClean="0"/>
          </a:p>
          <a:p>
            <a:r>
              <a:rPr lang="en-US" dirty="0" smtClean="0"/>
              <a:t>What notations should be used for describing architectural models?</a:t>
            </a:r>
          </a:p>
          <a:p>
            <a:r>
              <a:rPr lang="en-US" dirty="0" smtClean="0"/>
              <a:t>Each architectural model only shows one view or perspective of the system. </a:t>
            </a:r>
          </a:p>
          <a:p>
            <a:pPr lvl="1"/>
            <a:r>
              <a:rPr lang="en-US" dirty="0" smtClean="0"/>
              <a:t>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r>
              <a:rPr lang="en-GB" dirty="0" smtClean="0"/>
              <a:t> </a:t>
            </a:r>
          </a:p>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18</a:t>
            </a:fld>
            <a:endParaRPr lang="en-US"/>
          </a:p>
        </p:txBody>
      </p:sp>
      <p:sp>
        <p:nvSpPr>
          <p:cNvPr id="6" name="Date Placeholder 5"/>
          <p:cNvSpPr>
            <a:spLocks noGrp="1"/>
          </p:cNvSpPr>
          <p:nvPr>
            <p:ph type="dt" sz="half" idx="10"/>
          </p:nvPr>
        </p:nvSpPr>
        <p:spPr/>
        <p:txBody>
          <a:bodyPr/>
          <a:lstStyle/>
          <a:p>
            <a:fld id="{62201369-D6C0-374C-A163-C22226977C99}"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views</a:t>
            </a: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19</a:t>
            </a:fld>
            <a:endParaRPr lang="en-US"/>
          </a:p>
        </p:txBody>
      </p:sp>
      <p:pic>
        <p:nvPicPr>
          <p:cNvPr id="6" name="Picture 5" descr="6.3 Architectural view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383" y="1877595"/>
            <a:ext cx="5375755" cy="4044616"/>
          </a:xfrm>
          <a:prstGeom prst="rect">
            <a:avLst/>
          </a:prstGeom>
        </p:spPr>
      </p:pic>
      <p:sp>
        <p:nvSpPr>
          <p:cNvPr id="3" name="Date Placeholder 2"/>
          <p:cNvSpPr>
            <a:spLocks noGrp="1"/>
          </p:cNvSpPr>
          <p:nvPr>
            <p:ph type="dt" sz="half" idx="10"/>
          </p:nvPr>
        </p:nvSpPr>
        <p:spPr/>
        <p:txBody>
          <a:bodyPr/>
          <a:lstStyle/>
          <a:p>
            <a:fld id="{11B519F4-9FE5-8D45-82F3-E4A6557F0386}" type="datetime1">
              <a:rPr lang="en-GB" smtClean="0"/>
              <a:t>18/03/2019</a:t>
            </a:fld>
            <a:endParaRPr lang="en-US"/>
          </a:p>
        </p:txBody>
      </p:sp>
    </p:spTree>
    <p:extLst>
      <p:ext uri="{BB962C8B-B14F-4D97-AF65-F5344CB8AC3E}">
        <p14:creationId xmlns:p14="http://schemas.microsoft.com/office/powerpoint/2010/main" val="3448338256"/>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Architectural design decisions</a:t>
            </a:r>
            <a:endParaRPr lang="en-GB" dirty="0" smtClean="0"/>
          </a:p>
          <a:p>
            <a:r>
              <a:rPr lang="en-US" dirty="0" smtClean="0"/>
              <a:t>Architectural views</a:t>
            </a:r>
            <a:endParaRPr lang="en-GB" dirty="0" smtClean="0"/>
          </a:p>
          <a:p>
            <a:r>
              <a:rPr lang="en-US" dirty="0" smtClean="0"/>
              <a:t>Architectural patterns</a:t>
            </a:r>
            <a:endParaRPr lang="en-GB" dirty="0" smtClean="0"/>
          </a:p>
          <a:p>
            <a:r>
              <a:rPr lang="en-US" dirty="0" smtClean="0"/>
              <a:t>Application architectures</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6" name="Date Placeholder 5"/>
          <p:cNvSpPr>
            <a:spLocks noGrp="1"/>
          </p:cNvSpPr>
          <p:nvPr>
            <p:ph type="dt" sz="half" idx="10"/>
          </p:nvPr>
        </p:nvSpPr>
        <p:spPr/>
        <p:txBody>
          <a:bodyPr/>
          <a:lstStyle/>
          <a:p>
            <a:fld id="{10DA222A-6274-584F-843B-597E4D81CC7C}"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+ 1 view model of software architecture</a:t>
            </a:r>
            <a:endParaRPr lang="en-US" dirty="0"/>
          </a:p>
        </p:txBody>
      </p:sp>
      <p:sp>
        <p:nvSpPr>
          <p:cNvPr id="3" name="Content Placeholder 2"/>
          <p:cNvSpPr>
            <a:spLocks noGrp="1"/>
          </p:cNvSpPr>
          <p:nvPr>
            <p:ph idx="1"/>
          </p:nvPr>
        </p:nvSpPr>
        <p:spPr/>
        <p:txBody>
          <a:bodyPr/>
          <a:lstStyle/>
          <a:p>
            <a:r>
              <a:rPr lang="en-US" dirty="0" smtClean="0"/>
              <a:t>A logical view, which shows the key abstractions in the system as objects or object classes. </a:t>
            </a:r>
            <a:endParaRPr lang="en-GB" dirty="0" smtClean="0"/>
          </a:p>
          <a:p>
            <a:r>
              <a:rPr lang="en-US" dirty="0" smtClean="0"/>
              <a:t>A process view, which shows how, at run-time, the system is composed of interacting processes. </a:t>
            </a:r>
            <a:endParaRPr lang="en-GB" dirty="0" smtClean="0"/>
          </a:p>
          <a:p>
            <a:r>
              <a:rPr lang="en-US" dirty="0" smtClean="0"/>
              <a:t>A development view, which shows how the software is decomposed for development.</a:t>
            </a:r>
            <a:endParaRPr lang="en-GB" dirty="0" smtClean="0"/>
          </a:p>
          <a:p>
            <a:r>
              <a:rPr lang="en-US" dirty="0" smtClean="0"/>
              <a:t>A physical view, which shows the system hardware and how software components are distributed across the processors in the system.</a:t>
            </a:r>
          </a:p>
          <a:p>
            <a:r>
              <a:rPr lang="en-US" dirty="0" smtClean="0"/>
              <a:t>Related using use cases or scenarios (+1) </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20</a:t>
            </a:fld>
            <a:endParaRPr lang="en-US"/>
          </a:p>
        </p:txBody>
      </p:sp>
      <p:sp>
        <p:nvSpPr>
          <p:cNvPr id="6" name="Date Placeholder 5"/>
          <p:cNvSpPr>
            <a:spLocks noGrp="1"/>
          </p:cNvSpPr>
          <p:nvPr>
            <p:ph type="dt" sz="half" idx="10"/>
          </p:nvPr>
        </p:nvSpPr>
        <p:spPr/>
        <p:txBody>
          <a:bodyPr/>
          <a:lstStyle/>
          <a:p>
            <a:fld id="{4CFD6B35-256A-2A40-9472-A482CF8F5D90}"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architectural views</a:t>
            </a:r>
            <a:endParaRPr lang="en-US" dirty="0"/>
          </a:p>
        </p:txBody>
      </p:sp>
      <p:sp>
        <p:nvSpPr>
          <p:cNvPr id="3" name="Content Placeholder 2"/>
          <p:cNvSpPr>
            <a:spLocks noGrp="1"/>
          </p:cNvSpPr>
          <p:nvPr>
            <p:ph idx="1"/>
          </p:nvPr>
        </p:nvSpPr>
        <p:spPr/>
        <p:txBody>
          <a:bodyPr/>
          <a:lstStyle/>
          <a:p>
            <a:r>
              <a:rPr lang="en-US" dirty="0" smtClean="0"/>
              <a:t>Some people argue that the Unified Modeling Language (UML) is an appropriate notation for describing and documenting system architectures</a:t>
            </a:r>
          </a:p>
          <a:p>
            <a:r>
              <a:rPr lang="en-US" dirty="0" smtClean="0"/>
              <a:t>I disagree with this as I do not think that the UML includes abstractions appropriate for high-level system description.</a:t>
            </a:r>
          </a:p>
          <a:p>
            <a:r>
              <a:rPr lang="en-US" dirty="0" smtClean="0"/>
              <a:t>Architectural description languages (ADLs) have been developed but are not widely used</a:t>
            </a:r>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21</a:t>
            </a:fld>
            <a:endParaRPr lang="en-US"/>
          </a:p>
        </p:txBody>
      </p:sp>
      <p:sp>
        <p:nvSpPr>
          <p:cNvPr id="6" name="Date Placeholder 5"/>
          <p:cNvSpPr>
            <a:spLocks noGrp="1"/>
          </p:cNvSpPr>
          <p:nvPr>
            <p:ph type="dt" sz="half" idx="10"/>
          </p:nvPr>
        </p:nvSpPr>
        <p:spPr/>
        <p:txBody>
          <a:bodyPr/>
          <a:lstStyle/>
          <a:p>
            <a:fld id="{C807C2EE-6F5B-394F-836A-596BEC395EFD}" type="datetime1">
              <a:rPr lang="en-GB" smtClean="0"/>
              <a:t>18/03/2019</a:t>
            </a:fld>
            <a:endParaRPr lang="en-US"/>
          </a:p>
        </p:txBody>
      </p:sp>
    </p:spTree>
    <p:extLst>
      <p:ext uri="{BB962C8B-B14F-4D97-AF65-F5344CB8AC3E}">
        <p14:creationId xmlns:p14="http://schemas.microsoft.com/office/powerpoint/2010/main" val="241184704"/>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smtClean="0"/>
              <a:t>Architectural patterns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22</a:t>
            </a:fld>
            <a:endParaRPr lang="en-US"/>
          </a:p>
        </p:txBody>
      </p:sp>
      <p:sp>
        <p:nvSpPr>
          <p:cNvPr id="6" name="Date Placeholder 5"/>
          <p:cNvSpPr>
            <a:spLocks noGrp="1"/>
          </p:cNvSpPr>
          <p:nvPr>
            <p:ph type="dt" sz="half" idx="10"/>
          </p:nvPr>
        </p:nvSpPr>
        <p:spPr/>
        <p:txBody>
          <a:bodyPr/>
          <a:lstStyle/>
          <a:p>
            <a:fld id="{50621CF8-8542-A840-BABB-E0B22B2F0879}" type="datetime1">
              <a:rPr lang="en-GB" smtClean="0"/>
              <a:t>18/03/2019</a:t>
            </a:fld>
            <a:endParaRPr lang="en-US"/>
          </a:p>
        </p:txBody>
      </p:sp>
    </p:spTree>
    <p:extLst>
      <p:ext uri="{BB962C8B-B14F-4D97-AF65-F5344CB8AC3E}">
        <p14:creationId xmlns:p14="http://schemas.microsoft.com/office/powerpoint/2010/main" val="2437121426"/>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p:txBody>
          <a:bodyPr/>
          <a:lstStyle/>
          <a:p>
            <a:r>
              <a:rPr lang="en-US" dirty="0" smtClean="0"/>
              <a:t>Patterns are a means of representing, sharing and reusing knowledge.</a:t>
            </a:r>
          </a:p>
          <a:p>
            <a:r>
              <a:rPr lang="en-US" dirty="0" smtClean="0"/>
              <a:t>An architectural pattern is a stylized description of good design practice, which has been tried and tested in different environments.</a:t>
            </a:r>
          </a:p>
          <a:p>
            <a:r>
              <a:rPr lang="en-US" dirty="0" smtClean="0"/>
              <a:t>Patterns should include information about when they are and when the are not useful.</a:t>
            </a:r>
          </a:p>
          <a:p>
            <a:r>
              <a:rPr lang="en-US" dirty="0" smtClean="0"/>
              <a:t>Patterns may be represented using tabular and graphical descriptions.</a:t>
            </a:r>
          </a:p>
          <a:p>
            <a:pPr>
              <a:buNone/>
            </a:pP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23</a:t>
            </a:fld>
            <a:endParaRPr lang="en-US"/>
          </a:p>
        </p:txBody>
      </p:sp>
      <p:sp>
        <p:nvSpPr>
          <p:cNvPr id="6" name="Date Placeholder 5"/>
          <p:cNvSpPr>
            <a:spLocks noGrp="1"/>
          </p:cNvSpPr>
          <p:nvPr>
            <p:ph type="dt" sz="half" idx="10"/>
          </p:nvPr>
        </p:nvSpPr>
        <p:spPr/>
        <p:txBody>
          <a:bodyPr/>
          <a:lstStyle/>
          <a:p>
            <a:fld id="{FEF517C4-8B81-BB44-A73D-FC0C8589C762}"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Model-View-Controller (MVC)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93404"/>
          <a:ext cx="8229600" cy="4210627"/>
        </p:xfrm>
        <a:graphic>
          <a:graphicData uri="http://schemas.openxmlformats.org/drawingml/2006/table">
            <a:tbl>
              <a:tblPr firstRow="1" bandRow="1">
                <a:tableStyleId>{5C22544A-7EE6-4342-B048-85BDC9FD1C3A}</a:tableStyleId>
              </a:tblPr>
              <a:tblGrid>
                <a:gridCol w="2001917">
                  <a:extLst>
                    <a:ext uri="{9D8B030D-6E8A-4147-A177-3AD203B41FA5}">
                      <a16:colId xmlns:a16="http://schemas.microsoft.com/office/drawing/2014/main" val="20000"/>
                    </a:ext>
                  </a:extLst>
                </a:gridCol>
                <a:gridCol w="6227683">
                  <a:extLst>
                    <a:ext uri="{9D8B030D-6E8A-4147-A177-3AD203B41FA5}">
                      <a16:colId xmlns:a16="http://schemas.microsoft.com/office/drawing/2014/main" val="20001"/>
                    </a:ext>
                  </a:extLst>
                </a:gridCol>
              </a:tblGrid>
              <a:tr h="42911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r>
                        <a:rPr lang="en-GB" sz="1400" b="1" dirty="0" smtClean="0">
                          <a:solidFill>
                            <a:srgbClr val="000000"/>
                          </a:solidFill>
                          <a:latin typeface="Helvetica"/>
                          <a:ea typeface="Times New Roman"/>
                          <a:cs typeface="Helvetica"/>
                        </a:rPr>
                        <a:t>)</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155202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extLst>
                  <a:ext uri="{0D108BD9-81ED-4DB2-BD59-A6C34878D82A}">
                    <a16:rowId xmlns:a16="http://schemas.microsoft.com/office/drawing/2014/main" val="10001"/>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24</a:t>
            </a:fld>
            <a:endParaRPr lang="en-US"/>
          </a:p>
        </p:txBody>
      </p:sp>
      <p:sp>
        <p:nvSpPr>
          <p:cNvPr id="3" name="Date Placeholder 2"/>
          <p:cNvSpPr>
            <a:spLocks noGrp="1"/>
          </p:cNvSpPr>
          <p:nvPr>
            <p:ph type="dt" sz="half" idx="10"/>
          </p:nvPr>
        </p:nvSpPr>
        <p:spPr/>
        <p:txBody>
          <a:bodyPr/>
          <a:lstStyle/>
          <a:p>
            <a:fld id="{F009EBA2-2987-4348-A2A5-702EBF4B79CF}"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organization of the Model-View-Controller</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25</a:t>
            </a:fld>
            <a:endParaRPr lang="en-US"/>
          </a:p>
        </p:txBody>
      </p:sp>
      <p:pic>
        <p:nvPicPr>
          <p:cNvPr id="16386" name="Picture 2" descr="6"/>
          <p:cNvPicPr>
            <a:picLocks noChangeAspect="1" noChangeArrowheads="1"/>
          </p:cNvPicPr>
          <p:nvPr/>
        </p:nvPicPr>
        <p:blipFill>
          <a:blip r:embed="rId2"/>
          <a:srcRect t="-10443" b="-8620"/>
          <a:stretch>
            <a:fillRect/>
          </a:stretch>
        </p:blipFill>
        <p:spPr bwMode="auto">
          <a:xfrm>
            <a:off x="1978307" y="1580486"/>
            <a:ext cx="4819650" cy="3759200"/>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7788558B-A437-FB4B-AFA0-D703D735E63F}" type="datetime1">
              <a:rPr lang="en-GB" smtClean="0"/>
              <a:t>18/03/2019</a:t>
            </a:fld>
            <a:endParaRPr lang="en-US"/>
          </a:p>
        </p:txBody>
      </p:sp>
      <p:sp>
        <p:nvSpPr>
          <p:cNvPr id="6" name="TextBox 5"/>
          <p:cNvSpPr txBox="1"/>
          <p:nvPr/>
        </p:nvSpPr>
        <p:spPr>
          <a:xfrm>
            <a:off x="3657600" y="5133202"/>
            <a:ext cx="5029200" cy="369332"/>
          </a:xfrm>
          <a:prstGeom prst="rect">
            <a:avLst/>
          </a:prstGeom>
          <a:noFill/>
        </p:spPr>
        <p:txBody>
          <a:bodyPr wrap="square" rtlCol="0">
            <a:spAutoFit/>
          </a:bodyPr>
          <a:lstStyle/>
          <a:p>
            <a:r>
              <a:rPr lang="en-US" dirty="0" smtClean="0"/>
              <a:t>Conceptual view</a:t>
            </a:r>
            <a:endParaRPr lang="en-US" dirty="0"/>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architecture using the MVC pattern</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pic>
        <p:nvPicPr>
          <p:cNvPr id="17410" name="Picture 2" descr="6"/>
          <p:cNvPicPr>
            <a:picLocks noChangeAspect="1" noChangeArrowheads="1"/>
          </p:cNvPicPr>
          <p:nvPr/>
        </p:nvPicPr>
        <p:blipFill>
          <a:blip r:embed="rId2"/>
          <a:srcRect b="-8466"/>
          <a:stretch>
            <a:fillRect/>
          </a:stretch>
        </p:blipFill>
        <p:spPr bwMode="auto">
          <a:xfrm>
            <a:off x="2166591" y="1658679"/>
            <a:ext cx="4565650" cy="41941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FD4BEF1A-CCF5-AD44-A0A1-B250465DC830}" type="datetime1">
              <a:rPr lang="en-GB" smtClean="0"/>
              <a:t>18/03/2019</a:t>
            </a:fld>
            <a:endParaRPr lang="en-US"/>
          </a:p>
        </p:txBody>
      </p:sp>
      <p:sp>
        <p:nvSpPr>
          <p:cNvPr id="6" name="TextBox 5"/>
          <p:cNvSpPr txBox="1"/>
          <p:nvPr/>
        </p:nvSpPr>
        <p:spPr>
          <a:xfrm>
            <a:off x="6876637" y="2488019"/>
            <a:ext cx="1486726" cy="646331"/>
          </a:xfrm>
          <a:prstGeom prst="rect">
            <a:avLst/>
          </a:prstGeom>
          <a:noFill/>
        </p:spPr>
        <p:txBody>
          <a:bodyPr wrap="square" rtlCol="0">
            <a:spAutoFit/>
          </a:bodyPr>
          <a:lstStyle/>
          <a:p>
            <a:r>
              <a:rPr lang="en-US" dirty="0" smtClean="0"/>
              <a:t>One possible process view</a:t>
            </a:r>
            <a:endParaRPr lang="en-US" dirty="0"/>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smtClean="0"/>
              <a:t>Layered architecture</a:t>
            </a:r>
            <a:endParaRPr lang="en-GB" dirty="0"/>
          </a:p>
        </p:txBody>
      </p:sp>
      <p:sp>
        <p:nvSpPr>
          <p:cNvPr id="19459" name="Rectangle 3"/>
          <p:cNvSpPr>
            <a:spLocks noGrp="1" noChangeArrowheads="1"/>
          </p:cNvSpPr>
          <p:nvPr>
            <p:ph idx="1"/>
          </p:nvPr>
        </p:nvSpPr>
        <p:spPr>
          <a:noFill/>
          <a:ln/>
        </p:spPr>
        <p:txBody>
          <a:bodyPr lIns="90487" tIns="44450" rIns="90487" bIns="44450"/>
          <a:lstStyle/>
          <a:p>
            <a:r>
              <a:rPr lang="en-GB" sz="2400"/>
              <a:t>Used to model the interfacing of sub-systems.</a:t>
            </a:r>
          </a:p>
          <a:p>
            <a:r>
              <a:rPr lang="en-GB" sz="2400"/>
              <a:t>Organises the system into a set of layers (or abstract machines) each of which provide a set of services.</a:t>
            </a:r>
          </a:p>
          <a:p>
            <a:r>
              <a:rPr lang="en-GB" sz="2400"/>
              <a:t>Supports the incremental development of sub-systems in different layers. When a layer interface changes, only the adjacent layer is affected.</a:t>
            </a:r>
          </a:p>
          <a:p>
            <a:r>
              <a:rPr lang="en-GB" sz="2400"/>
              <a:t>However, often artificial to structure systems in this way.</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27</a:t>
            </a:fld>
            <a:endParaRPr lang="en-US"/>
          </a:p>
        </p:txBody>
      </p:sp>
      <p:sp>
        <p:nvSpPr>
          <p:cNvPr id="2" name="Date Placeholder 1"/>
          <p:cNvSpPr>
            <a:spLocks noGrp="1"/>
          </p:cNvSpPr>
          <p:nvPr>
            <p:ph type="dt" sz="half" idx="10"/>
          </p:nvPr>
        </p:nvSpPr>
        <p:spPr/>
        <p:txBody>
          <a:bodyPr/>
          <a:lstStyle/>
          <a:p>
            <a:fld id="{671AD420-8029-344A-9A64-C4ADDEF11B35}" type="datetime1">
              <a:rPr lang="en-GB" smtClean="0"/>
              <a:t>18/03/2019</a:t>
            </a:fld>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Layered architecture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1024689" y="1621197"/>
          <a:ext cx="7190386" cy="4638040"/>
        </p:xfrm>
        <a:graphic>
          <a:graphicData uri="http://schemas.openxmlformats.org/drawingml/2006/table">
            <a:tbl>
              <a:tblPr firstRow="1" bandRow="1">
                <a:tableStyleId>{5C22544A-7EE6-4342-B048-85BDC9FD1C3A}</a:tableStyleId>
              </a:tblPr>
              <a:tblGrid>
                <a:gridCol w="1961618">
                  <a:extLst>
                    <a:ext uri="{9D8B030D-6E8A-4147-A177-3AD203B41FA5}">
                      <a16:colId xmlns:a16="http://schemas.microsoft.com/office/drawing/2014/main" val="20000"/>
                    </a:ext>
                  </a:extLst>
                </a:gridCol>
                <a:gridCol w="5228768">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t>
                      </a:r>
                      <a:r>
                        <a:rPr lang="en-GB" sz="1400" b="1" dirty="0" smtClean="0">
                          <a:solidFill>
                            <a:srgbClr val="000000"/>
                          </a:solidFill>
                          <a:latin typeface="Helvetica"/>
                          <a:ea typeface="Times New Roman"/>
                          <a:cs typeface="Helvetica"/>
                        </a:rPr>
                        <a:t>architecture</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sp>
        <p:nvSpPr>
          <p:cNvPr id="3" name="Date Placeholder 2"/>
          <p:cNvSpPr>
            <a:spLocks noGrp="1"/>
          </p:cNvSpPr>
          <p:nvPr>
            <p:ph type="dt" sz="half" idx="10"/>
          </p:nvPr>
        </p:nvSpPr>
        <p:spPr/>
        <p:txBody>
          <a:bodyPr/>
          <a:lstStyle/>
          <a:p>
            <a:fld id="{7579E7B3-2680-844A-ABFE-0A9126E84481}"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generic layered architecture</a:t>
            </a:r>
            <a:r>
              <a:rPr lang="en-GB" dirty="0" smtClean="0"/>
              <a:t> </a:t>
            </a:r>
            <a:endParaRPr lang="en-US" dirty="0"/>
          </a:p>
        </p:txBody>
      </p:sp>
      <p:pic>
        <p:nvPicPr>
          <p:cNvPr id="4" name="Content Placeholder 3" descr="6.6 LayeredArch.eps"/>
          <p:cNvPicPr>
            <a:picLocks noGrp="1" noChangeAspect="1"/>
          </p:cNvPicPr>
          <p:nvPr>
            <p:ph idx="1"/>
          </p:nvPr>
        </p:nvPicPr>
        <p:blipFill>
          <a:blip r:embed="rId2"/>
          <a:srcRect l="-16082" r="-16082"/>
          <a:stretch>
            <a:fillRect/>
          </a:stretch>
        </p:blipFill>
        <p:spPr>
          <a:xfrm>
            <a:off x="740945" y="1600200"/>
            <a:ext cx="7271456" cy="3999021"/>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29</a:t>
            </a:fld>
            <a:endParaRPr lang="en-US"/>
          </a:p>
        </p:txBody>
      </p:sp>
      <p:sp>
        <p:nvSpPr>
          <p:cNvPr id="3" name="Date Placeholder 2"/>
          <p:cNvSpPr>
            <a:spLocks noGrp="1"/>
          </p:cNvSpPr>
          <p:nvPr>
            <p:ph type="dt" sz="half" idx="10"/>
          </p:nvPr>
        </p:nvSpPr>
        <p:spPr/>
        <p:txBody>
          <a:bodyPr/>
          <a:lstStyle/>
          <a:p>
            <a:fld id="{F199DED5-5D11-144B-BCA9-DD1AE6B9EA54}"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smtClean="0"/>
              <a:t>Architectural design</a:t>
            </a:r>
            <a:endParaRPr lang="en-GB" dirty="0"/>
          </a:p>
        </p:txBody>
      </p:sp>
      <p:sp>
        <p:nvSpPr>
          <p:cNvPr id="44035" name="Rectangle 3"/>
          <p:cNvSpPr>
            <a:spLocks noGrp="1" noChangeArrowheads="1"/>
          </p:cNvSpPr>
          <p:nvPr>
            <p:ph idx="1"/>
          </p:nvPr>
        </p:nvSpPr>
        <p:spPr/>
        <p:txBody>
          <a:bodyPr/>
          <a:lstStyle/>
          <a:p>
            <a:r>
              <a:rPr lang="en-US" dirty="0"/>
              <a:t>Architectural design is concerned with understanding how a software system should be organized and designing the overall structure of that </a:t>
            </a:r>
            <a:r>
              <a:rPr lang="en-US" dirty="0" smtClean="0"/>
              <a:t>system.</a:t>
            </a:r>
          </a:p>
          <a:p>
            <a:r>
              <a:rPr lang="en-US" dirty="0" smtClean="0"/>
              <a:t>Architectural </a:t>
            </a:r>
            <a:r>
              <a:rPr lang="en-US" dirty="0"/>
              <a:t>design is </a:t>
            </a:r>
            <a:r>
              <a:rPr lang="en-US" dirty="0" smtClean="0"/>
              <a:t>the </a:t>
            </a:r>
            <a:r>
              <a:rPr lang="en-US" dirty="0"/>
              <a:t>critical link between design and requirements engineering, as it identifies the main structural components in a system and the relationships between them. </a:t>
            </a:r>
            <a:endParaRPr lang="en-US" dirty="0" smtClean="0"/>
          </a:p>
          <a:p>
            <a:r>
              <a:rPr lang="en-US" dirty="0" smtClean="0"/>
              <a:t>The </a:t>
            </a:r>
            <a:r>
              <a:rPr lang="en-US" dirty="0"/>
              <a:t>output of the architectural design process is an architectural model that describes how the system is organized as a set of communicating components. </a:t>
            </a:r>
            <a:endParaRPr lang="en-GB" dirty="0"/>
          </a:p>
          <a:p>
            <a:endParaRPr lang="en-GB"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2" name="Date Placeholder 1"/>
          <p:cNvSpPr>
            <a:spLocks noGrp="1"/>
          </p:cNvSpPr>
          <p:nvPr>
            <p:ph type="dt" sz="half" idx="10"/>
          </p:nvPr>
        </p:nvSpPr>
        <p:spPr/>
        <p:txBody>
          <a:bodyPr/>
          <a:lstStyle/>
          <a:p>
            <a:fld id="{A4B9C21B-EA13-2E45-9ABB-0DAEA836331C}"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a:t>
            </a:r>
            <a:r>
              <a:rPr lang="en-US" dirty="0" err="1" smtClean="0"/>
              <a:t>LibSys</a:t>
            </a:r>
            <a:r>
              <a:rPr lang="en-US" dirty="0" smtClean="0"/>
              <a:t> system</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30</a:t>
            </a:fld>
            <a:endParaRPr lang="en-US"/>
          </a:p>
        </p:txBody>
      </p:sp>
      <p:sp>
        <p:nvSpPr>
          <p:cNvPr id="3" name="Date Placeholder 2"/>
          <p:cNvSpPr>
            <a:spLocks noGrp="1"/>
          </p:cNvSpPr>
          <p:nvPr>
            <p:ph type="dt" sz="half" idx="10"/>
          </p:nvPr>
        </p:nvSpPr>
        <p:spPr/>
        <p:txBody>
          <a:bodyPr/>
          <a:lstStyle/>
          <a:p>
            <a:fld id="{B18BBAB0-88FA-894B-BC18-3819C4D50B1C}" type="datetime1">
              <a:rPr lang="en-GB" smtClean="0"/>
              <a:t>18/03/2019</a:t>
            </a:fld>
            <a:endParaRPr lang="en-US"/>
          </a:p>
        </p:txBody>
      </p:sp>
      <p:pic>
        <p:nvPicPr>
          <p:cNvPr id="4" name="Picture 3"/>
          <p:cNvPicPr>
            <a:picLocks noChangeAspect="1"/>
          </p:cNvPicPr>
          <p:nvPr/>
        </p:nvPicPr>
        <p:blipFill>
          <a:blip r:embed="rId2"/>
          <a:stretch>
            <a:fillRect/>
          </a:stretch>
        </p:blipFill>
        <p:spPr>
          <a:xfrm>
            <a:off x="2462545" y="1747837"/>
            <a:ext cx="4218910" cy="3838338"/>
          </a:xfrm>
          <a:prstGeom prst="rect">
            <a:avLst/>
          </a:prstGeom>
        </p:spPr>
      </p:pic>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smtClean="0"/>
              <a:t>Repository architecture</a:t>
            </a:r>
            <a:endParaRPr lang="en-GB" dirty="0"/>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a:t>
            </a:r>
            <a:r>
              <a:rPr lang="en-GB" dirty="0" smtClean="0"/>
              <a:t>used a this is an efficient data sharing mechanism.</a:t>
            </a:r>
            <a:endParaRPr lang="en-GB"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31</a:t>
            </a:fld>
            <a:endParaRPr lang="en-US"/>
          </a:p>
        </p:txBody>
      </p:sp>
      <p:sp>
        <p:nvSpPr>
          <p:cNvPr id="2" name="Date Placeholder 1"/>
          <p:cNvSpPr>
            <a:spLocks noGrp="1"/>
          </p:cNvSpPr>
          <p:nvPr>
            <p:ph type="dt" sz="half" idx="10"/>
          </p:nvPr>
        </p:nvSpPr>
        <p:spPr/>
        <p:txBody>
          <a:bodyPr/>
          <a:lstStyle/>
          <a:p>
            <a:fld id="{FB4E5D8B-9CA5-9743-B64B-E7016EE305D0}" type="datetime1">
              <a:rPr lang="en-GB" smtClean="0"/>
              <a:t>18/03/2019</a:t>
            </a:fld>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Repository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1213851" y="1417638"/>
          <a:ext cx="6595874" cy="5064760"/>
        </p:xfrm>
        <a:graphic>
          <a:graphicData uri="http://schemas.openxmlformats.org/drawingml/2006/table">
            <a:tbl>
              <a:tblPr firstRow="1" bandRow="1">
                <a:tableStyleId>{5C22544A-7EE6-4342-B048-85BDC9FD1C3A}</a:tableStyleId>
              </a:tblPr>
              <a:tblGrid>
                <a:gridCol w="1550354">
                  <a:extLst>
                    <a:ext uri="{9D8B030D-6E8A-4147-A177-3AD203B41FA5}">
                      <a16:colId xmlns:a16="http://schemas.microsoft.com/office/drawing/2014/main" val="20000"/>
                    </a:ext>
                  </a:extLst>
                </a:gridCol>
                <a:gridCol w="504552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a:t>
                      </a:r>
                      <a:r>
                        <a:rPr lang="en-GB" sz="1400" b="1" dirty="0" smtClean="0">
                          <a:solidFill>
                            <a:srgbClr val="000000"/>
                          </a:solidFill>
                          <a:latin typeface="Helvetica"/>
                          <a:ea typeface="Times New Roman"/>
                          <a:cs typeface="Helvetica"/>
                        </a:rPr>
                        <a:t> </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sp>
        <p:nvSpPr>
          <p:cNvPr id="3" name="Date Placeholder 2"/>
          <p:cNvSpPr>
            <a:spLocks noGrp="1"/>
          </p:cNvSpPr>
          <p:nvPr>
            <p:ph type="dt" sz="half" idx="10"/>
          </p:nvPr>
        </p:nvSpPr>
        <p:spPr/>
        <p:txBody>
          <a:bodyPr/>
          <a:lstStyle/>
          <a:p>
            <a:fld id="{2F0DA552-248F-164B-9C52-F8071E93B4E4}"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an IDE</a:t>
            </a:r>
            <a:r>
              <a:rPr lang="en-GB" dirty="0" smtClean="0"/>
              <a:t> </a:t>
            </a:r>
            <a:endParaRPr lang="en-US" dirty="0"/>
          </a:p>
        </p:txBody>
      </p:sp>
      <p:pic>
        <p:nvPicPr>
          <p:cNvPr id="4" name="Content Placeholder 3" descr="6.9 RepositoryIDE.eps"/>
          <p:cNvPicPr>
            <a:picLocks noGrp="1" noChangeAspect="1"/>
          </p:cNvPicPr>
          <p:nvPr>
            <p:ph idx="1"/>
          </p:nvPr>
        </p:nvPicPr>
        <p:blipFill>
          <a:blip r:embed="rId2"/>
          <a:srcRect t="-12287" b="-12287"/>
          <a:stretch>
            <a:fillRect/>
          </a:stretch>
        </p:blipFill>
        <p:spPr>
          <a:xfrm>
            <a:off x="754456" y="1600200"/>
            <a:ext cx="7244433" cy="3984159"/>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33</a:t>
            </a:fld>
            <a:endParaRPr lang="en-US"/>
          </a:p>
        </p:txBody>
      </p:sp>
      <p:sp>
        <p:nvSpPr>
          <p:cNvPr id="3" name="Date Placeholder 2"/>
          <p:cNvSpPr>
            <a:spLocks noGrp="1"/>
          </p:cNvSpPr>
          <p:nvPr>
            <p:ph type="dt" sz="half" idx="10"/>
          </p:nvPr>
        </p:nvSpPr>
        <p:spPr/>
        <p:txBody>
          <a:bodyPr/>
          <a:lstStyle/>
          <a:p>
            <a:fld id="{BA16D6FC-FDE3-7142-8191-38F6A5A2805F}"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May be active or passive.</a:t>
            </a:r>
          </a:p>
          <a:p>
            <a:r>
              <a:rPr lang="en-US" dirty="0"/>
              <a:t>There is no need to transmit data explicitly from one component to </a:t>
            </a:r>
            <a:r>
              <a:rPr lang="en-US" dirty="0" smtClean="0"/>
              <a:t>another</a:t>
            </a:r>
          </a:p>
          <a:p>
            <a:r>
              <a:rPr lang="en-US" dirty="0" smtClean="0"/>
              <a:t>Components </a:t>
            </a:r>
            <a:r>
              <a:rPr lang="en-US" dirty="0"/>
              <a:t>must operate around an agreed repository data </a:t>
            </a:r>
            <a:r>
              <a:rPr lang="en-US" dirty="0" smtClean="0"/>
              <a:t>model. Inevitably</a:t>
            </a:r>
            <a:r>
              <a:rPr lang="en-US" dirty="0"/>
              <a:t>, this is a compromise between the specific needs of each tool and it </a:t>
            </a:r>
            <a:r>
              <a:rPr lang="en-US" dirty="0" smtClean="0"/>
              <a:t>may be </a:t>
            </a:r>
            <a:r>
              <a:rPr lang="en-US" dirty="0"/>
              <a:t>difficult or impossible to integrate new components if their data models do not </a:t>
            </a:r>
            <a:r>
              <a:rPr lang="en-US" dirty="0" smtClean="0"/>
              <a:t>fit the </a:t>
            </a:r>
            <a:r>
              <a:rPr lang="en-US" dirty="0"/>
              <a:t>agreed schema.</a:t>
            </a:r>
          </a:p>
        </p:txBody>
      </p:sp>
      <p:sp>
        <p:nvSpPr>
          <p:cNvPr id="4" name="Date Placeholder 3"/>
          <p:cNvSpPr>
            <a:spLocks noGrp="1"/>
          </p:cNvSpPr>
          <p:nvPr>
            <p:ph type="dt" sz="half" idx="10"/>
          </p:nvPr>
        </p:nvSpPr>
        <p:spPr/>
        <p:txBody>
          <a:bodyPr/>
          <a:lstStyle/>
          <a:p>
            <a:fld id="{1EC4D177-3FD8-1541-B11E-1C53E75416D7}" type="datetime1">
              <a:rPr lang="en-GB" smtClean="0"/>
              <a:t>18/03/2019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p>
            <a:fld id="{EC33B370-F672-B743-B3AF-248A63C17270}" type="slidenum">
              <a:rPr lang="en-US" smtClean="0"/>
              <a:pPr/>
              <a:t>34</a:t>
            </a:fld>
            <a:endParaRPr lang="en-US"/>
          </a:p>
        </p:txBody>
      </p:sp>
    </p:spTree>
    <p:extLst>
      <p:ext uri="{BB962C8B-B14F-4D97-AF65-F5344CB8AC3E}">
        <p14:creationId xmlns:p14="http://schemas.microsoft.com/office/powerpoint/2010/main" val="1478570073"/>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a:t>
            </a:r>
            <a:r>
              <a:rPr lang="en-GB" dirty="0" smtClean="0"/>
              <a:t> architecture</a:t>
            </a:r>
            <a:endParaRPr lang="en-GB" dirty="0"/>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r>
              <a:rPr lang="en-GB" dirty="0" smtClean="0"/>
              <a:t>.</a:t>
            </a:r>
          </a:p>
          <a:p>
            <a:pPr lvl="1">
              <a:lnSpc>
                <a:spcPct val="90000"/>
              </a:lnSpc>
            </a:pPr>
            <a:r>
              <a:rPr lang="en-GB" dirty="0" smtClean="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35</a:t>
            </a:fld>
            <a:endParaRPr lang="en-US"/>
          </a:p>
        </p:txBody>
      </p:sp>
      <p:sp>
        <p:nvSpPr>
          <p:cNvPr id="2" name="Date Placeholder 1"/>
          <p:cNvSpPr>
            <a:spLocks noGrp="1"/>
          </p:cNvSpPr>
          <p:nvPr>
            <p:ph type="dt" sz="half" idx="10"/>
          </p:nvPr>
        </p:nvSpPr>
        <p:spPr/>
        <p:txBody>
          <a:bodyPr/>
          <a:lstStyle/>
          <a:p>
            <a:fld id="{A6DACA6E-3D7C-8343-BB5B-4B9793CA0A9B}" type="datetime1">
              <a:rPr lang="en-GB" smtClean="0"/>
              <a:t>18/03/2019</a:t>
            </a:fld>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Client–server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930107" y="1600200"/>
          <a:ext cx="7298479" cy="4211320"/>
        </p:xfrm>
        <a:graphic>
          <a:graphicData uri="http://schemas.openxmlformats.org/drawingml/2006/table">
            <a:tbl>
              <a:tblPr firstRow="1" bandRow="1">
                <a:tableStyleId>{5C22544A-7EE6-4342-B048-85BDC9FD1C3A}</a:tableStyleId>
              </a:tblPr>
              <a:tblGrid>
                <a:gridCol w="1847313">
                  <a:extLst>
                    <a:ext uri="{9D8B030D-6E8A-4147-A177-3AD203B41FA5}">
                      <a16:colId xmlns:a16="http://schemas.microsoft.com/office/drawing/2014/main" val="20000"/>
                    </a:ext>
                  </a:extLst>
                </a:gridCol>
                <a:gridCol w="5451166">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a:t>
                      </a:r>
                      <a:r>
                        <a:rPr lang="en-GB" sz="1400" b="1" dirty="0" smtClean="0">
                          <a:solidFill>
                            <a:srgbClr val="000000"/>
                          </a:solidFill>
                          <a:latin typeface="Helvetica"/>
                          <a:ea typeface="Times New Roman"/>
                          <a:cs typeface="Helvetica"/>
                        </a:rPr>
                        <a:t>server</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33916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36</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client–server architecture for a film library</a:t>
            </a:r>
            <a:r>
              <a:rPr lang="en-GB" dirty="0" smtClean="0"/>
              <a:t> </a:t>
            </a:r>
            <a:endParaRPr lang="en-US" dirty="0"/>
          </a:p>
        </p:txBody>
      </p:sp>
      <p:pic>
        <p:nvPicPr>
          <p:cNvPr id="4" name="Content Placeholder 3" descr="6.11 ClientServerFilmPhoto.eps"/>
          <p:cNvPicPr>
            <a:picLocks noGrp="1" noChangeAspect="1"/>
          </p:cNvPicPr>
          <p:nvPr>
            <p:ph idx="1"/>
          </p:nvPr>
        </p:nvPicPr>
        <p:blipFill>
          <a:blip r:embed="rId2"/>
          <a:srcRect l="-1062" r="-1062"/>
          <a:stretch>
            <a:fillRect/>
          </a:stretch>
        </p:blipFill>
        <p:spPr>
          <a:xfrm>
            <a:off x="822014" y="1775831"/>
            <a:ext cx="7203898" cy="3961866"/>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37</a:t>
            </a:fld>
            <a:endParaRPr lang="en-US"/>
          </a:p>
        </p:txBody>
      </p:sp>
      <p:sp>
        <p:nvSpPr>
          <p:cNvPr id="3" name="Date Placeholder 2"/>
          <p:cNvSpPr>
            <a:spLocks noGrp="1"/>
          </p:cNvSpPr>
          <p:nvPr>
            <p:ph type="dt" sz="half" idx="10"/>
          </p:nvPr>
        </p:nvSpPr>
        <p:spPr/>
        <p:txBody>
          <a:bodyPr/>
          <a:lstStyle/>
          <a:p>
            <a:fld id="{140C2F96-6324-C64B-BAFD-9AF7A9B7480C}"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is easy to add a new server and integrate it with the rest of </a:t>
            </a:r>
            <a:r>
              <a:rPr lang="en-US"/>
              <a:t>the </a:t>
            </a:r>
            <a:r>
              <a:rPr lang="en-US" smtClean="0"/>
              <a:t>system or </a:t>
            </a:r>
            <a:r>
              <a:rPr lang="en-US" dirty="0"/>
              <a:t>to upgrade servers transparently without affecting other parts of the system.</a:t>
            </a:r>
          </a:p>
        </p:txBody>
      </p:sp>
      <p:sp>
        <p:nvSpPr>
          <p:cNvPr id="4" name="Date Placeholder 3"/>
          <p:cNvSpPr>
            <a:spLocks noGrp="1"/>
          </p:cNvSpPr>
          <p:nvPr>
            <p:ph type="dt" sz="half" idx="10"/>
          </p:nvPr>
        </p:nvSpPr>
        <p:spPr/>
        <p:txBody>
          <a:bodyPr/>
          <a:lstStyle/>
          <a:p>
            <a:fld id="{1EC4D177-3FD8-1541-B11E-1C53E75416D7}" type="datetime1">
              <a:rPr lang="en-GB" smtClean="0"/>
              <a:t>18/03/2019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p>
            <a:fld id="{EC33B370-F672-B743-B3AF-248A63C17270}" type="slidenum">
              <a:rPr lang="en-US" smtClean="0"/>
              <a:pPr/>
              <a:t>38</a:t>
            </a:fld>
            <a:endParaRPr lang="en-US"/>
          </a:p>
        </p:txBody>
      </p:sp>
    </p:spTree>
    <p:extLst>
      <p:ext uri="{BB962C8B-B14F-4D97-AF65-F5344CB8AC3E}">
        <p14:creationId xmlns:p14="http://schemas.microsoft.com/office/powerpoint/2010/main" val="4155387577"/>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smtClean="0"/>
              <a:t>Pipe and filter architecture</a:t>
            </a:r>
            <a:endParaRPr lang="en-GB" dirty="0"/>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a:t>Functional transformations process their inputs to produce outputs.</a:t>
            </a:r>
          </a:p>
          <a:p>
            <a:pPr>
              <a:lnSpc>
                <a:spcPct val="90000"/>
              </a:lnSpc>
            </a:pPr>
            <a:r>
              <a:rPr lang="en-GB"/>
              <a:t>May be referred to as a pipe and filter model (as in UNIX shell).</a:t>
            </a:r>
          </a:p>
          <a:p>
            <a:pPr>
              <a:lnSpc>
                <a:spcPct val="90000"/>
              </a:lnSpc>
            </a:pPr>
            <a:r>
              <a:rPr lang="en-GB"/>
              <a:t>Variants of this approach are very common. When transformations are sequential, this is a batch sequential model which is extensively used in data processing systems.</a:t>
            </a:r>
          </a:p>
          <a:p>
            <a:pPr>
              <a:lnSpc>
                <a:spcPct val="90000"/>
              </a:lnSpc>
            </a:pPr>
            <a:r>
              <a:rPr lang="en-GB"/>
              <a:t>Not really suitable for interactive systems.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39</a:t>
            </a:fld>
            <a:endParaRPr lang="en-US"/>
          </a:p>
        </p:txBody>
      </p:sp>
      <p:sp>
        <p:nvSpPr>
          <p:cNvPr id="2" name="Date Placeholder 1"/>
          <p:cNvSpPr>
            <a:spLocks noGrp="1"/>
          </p:cNvSpPr>
          <p:nvPr>
            <p:ph type="dt" sz="half" idx="10"/>
          </p:nvPr>
        </p:nvSpPr>
        <p:spPr/>
        <p:txBody>
          <a:bodyPr/>
          <a:lstStyle/>
          <a:p>
            <a:fld id="{B2F32F55-7F03-7B43-8C53-2202169C82AB}" type="datetime1">
              <a:rPr lang="en-GB" smtClean="0"/>
              <a:t>18/03/2019</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Agility and architecture</a:t>
            </a:r>
            <a:endParaRPr lang="en-US" dirty="0"/>
          </a:p>
        </p:txBody>
      </p:sp>
      <p:sp>
        <p:nvSpPr>
          <p:cNvPr id="3" name="Content Placeholder 2"/>
          <p:cNvSpPr>
            <a:spLocks noGrp="1"/>
          </p:cNvSpPr>
          <p:nvPr>
            <p:ph idx="1"/>
          </p:nvPr>
        </p:nvSpPr>
        <p:spPr/>
        <p:txBody>
          <a:bodyPr/>
          <a:lstStyle/>
          <a:p>
            <a:r>
              <a:rPr lang="en-US" dirty="0" smtClean="0"/>
              <a:t>It is generally accepted that an early stage of agile processes is to design an overall systems architecture.</a:t>
            </a:r>
          </a:p>
          <a:p>
            <a:r>
              <a:rPr lang="en-US" dirty="0" smtClean="0"/>
              <a:t>Refactoring the system architecture is usually expensive because it affects so many components in the system</a:t>
            </a: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a:t>
            </a:fld>
            <a:endParaRPr lang="en-US"/>
          </a:p>
        </p:txBody>
      </p:sp>
      <p:sp>
        <p:nvSpPr>
          <p:cNvPr id="6" name="Date Placeholder 5"/>
          <p:cNvSpPr>
            <a:spLocks noGrp="1"/>
          </p:cNvSpPr>
          <p:nvPr>
            <p:ph type="dt" sz="half" idx="10"/>
          </p:nvPr>
        </p:nvSpPr>
        <p:spPr/>
        <p:txBody>
          <a:bodyPr/>
          <a:lstStyle/>
          <a:p>
            <a:fld id="{88230E10-E64F-014A-B38E-659FFF22374A}" type="datetime1">
              <a:rPr lang="en-GB" smtClean="0"/>
              <a:t>18/03/2019</a:t>
            </a:fld>
            <a:endParaRPr lang="en-US"/>
          </a:p>
        </p:txBody>
      </p:sp>
    </p:spTree>
    <p:extLst>
      <p:ext uri="{BB962C8B-B14F-4D97-AF65-F5344CB8AC3E}">
        <p14:creationId xmlns:p14="http://schemas.microsoft.com/office/powerpoint/2010/main" val="2417976477"/>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 and filter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822014" y="1600200"/>
          <a:ext cx="7190386" cy="4211319"/>
        </p:xfrm>
        <a:graphic>
          <a:graphicData uri="http://schemas.openxmlformats.org/drawingml/2006/table">
            <a:tbl>
              <a:tblPr firstRow="1" bandRow="1">
                <a:tableStyleId>{5C22544A-7EE6-4342-B048-85BDC9FD1C3A}</a:tableStyleId>
              </a:tblPr>
              <a:tblGrid>
                <a:gridCol w="1477596">
                  <a:extLst>
                    <a:ext uri="{9D8B030D-6E8A-4147-A177-3AD203B41FA5}">
                      <a16:colId xmlns:a16="http://schemas.microsoft.com/office/drawing/2014/main" val="20000"/>
                    </a:ext>
                  </a:extLst>
                </a:gridCol>
                <a:gridCol w="571279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a:t>
                      </a:r>
                      <a:r>
                        <a:rPr lang="en-GB" sz="1400" b="1" dirty="0" smtClean="0">
                          <a:solidFill>
                            <a:srgbClr val="000000"/>
                          </a:solidFill>
                          <a:latin typeface="Helvetica"/>
                          <a:ea typeface="Times New Roman"/>
                          <a:cs typeface="Helvetica"/>
                        </a:rPr>
                        <a:t>filter</a:t>
                      </a:r>
                      <a:endParaRPr lang="en-GB" sz="1400" b="1"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40</a:t>
            </a:fld>
            <a:endParaRPr lang="en-US"/>
          </a:p>
        </p:txBody>
      </p:sp>
      <p:sp>
        <p:nvSpPr>
          <p:cNvPr id="3" name="Date Placeholder 2"/>
          <p:cNvSpPr>
            <a:spLocks noGrp="1"/>
          </p:cNvSpPr>
          <p:nvPr>
            <p:ph type="dt" sz="half" idx="10"/>
          </p:nvPr>
        </p:nvSpPr>
        <p:spPr/>
        <p:txBody>
          <a:bodyPr/>
          <a:lstStyle/>
          <a:p>
            <a:fld id="{8B561061-8569-EB40-A3F5-E57A7C2E5BFA}"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the pipe and filter architecture used in a payments system</a:t>
            </a:r>
            <a:r>
              <a:rPr lang="en-GB" dirty="0" smtClean="0"/>
              <a:t> </a:t>
            </a:r>
            <a:endParaRPr lang="en-US" dirty="0"/>
          </a:p>
        </p:txBody>
      </p:sp>
      <p:pic>
        <p:nvPicPr>
          <p:cNvPr id="4" name="Content Placeholder 3" descr="6.13 InvoiceProc.eps"/>
          <p:cNvPicPr>
            <a:picLocks noGrp="1" noChangeAspect="1"/>
          </p:cNvPicPr>
          <p:nvPr>
            <p:ph idx="1"/>
          </p:nvPr>
        </p:nvPicPr>
        <p:blipFill>
          <a:blip r:embed="rId2"/>
          <a:srcRect l="24024" r="24024"/>
          <a:stretch>
            <a:fillRect/>
          </a:stretch>
        </p:blipFill>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41</a:t>
            </a:fld>
            <a:endParaRPr lang="en-US"/>
          </a:p>
        </p:txBody>
      </p:sp>
      <p:sp>
        <p:nvSpPr>
          <p:cNvPr id="3" name="Date Placeholder 2"/>
          <p:cNvSpPr>
            <a:spLocks noGrp="1"/>
          </p:cNvSpPr>
          <p:nvPr>
            <p:ph type="dt" sz="half" idx="10"/>
          </p:nvPr>
        </p:nvSpPr>
        <p:spPr/>
        <p:txBody>
          <a:bodyPr/>
          <a:lstStyle/>
          <a:p>
            <a:fld id="{7F1D9BB6-03AB-0043-BF6C-06967B402B40}"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6744"/>
            <a:ext cx="8229600" cy="1143000"/>
          </a:xfrm>
        </p:spPr>
        <p:txBody>
          <a:bodyPr/>
          <a:lstStyle/>
          <a:p>
            <a:pPr algn="ctr"/>
            <a:r>
              <a:rPr lang="en-US" dirty="0" smtClean="0"/>
              <a:t>Application architectures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42</a:t>
            </a:fld>
            <a:endParaRPr lang="en-US"/>
          </a:p>
        </p:txBody>
      </p:sp>
      <p:sp>
        <p:nvSpPr>
          <p:cNvPr id="6" name="Date Placeholder 5"/>
          <p:cNvSpPr>
            <a:spLocks noGrp="1"/>
          </p:cNvSpPr>
          <p:nvPr>
            <p:ph type="dt" sz="half" idx="10"/>
          </p:nvPr>
        </p:nvSpPr>
        <p:spPr/>
        <p:txBody>
          <a:bodyPr/>
          <a:lstStyle/>
          <a:p>
            <a:fld id="{A47BEF99-C949-C342-9C09-4F6A44CADEA5}" type="datetime1">
              <a:rPr lang="en-GB" smtClean="0"/>
              <a:t>18/03/2019</a:t>
            </a:fld>
            <a:endParaRPr lang="en-US"/>
          </a:p>
        </p:txBody>
      </p:sp>
    </p:spTree>
    <p:extLst>
      <p:ext uri="{BB962C8B-B14F-4D97-AF65-F5344CB8AC3E}">
        <p14:creationId xmlns:p14="http://schemas.microsoft.com/office/powerpoint/2010/main" val="1230688648"/>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smtClean="0"/>
              <a:t>Application architectures</a:t>
            </a:r>
            <a:endParaRPr lang="en-US" dirty="0"/>
          </a:p>
        </p:txBody>
      </p:sp>
      <p:sp>
        <p:nvSpPr>
          <p:cNvPr id="137219" name="Rectangle 3"/>
          <p:cNvSpPr>
            <a:spLocks noGrp="1" noChangeArrowheads="1"/>
          </p:cNvSpPr>
          <p:nvPr>
            <p:ph idx="1"/>
          </p:nvPr>
        </p:nvSpPr>
        <p:spPr/>
        <p:txBody>
          <a:bodyPr lIns="91797" tIns="45898" rIns="91797" bIns="45898"/>
          <a:lstStyle/>
          <a:p>
            <a:r>
              <a:rPr lang="en-US" dirty="0"/>
              <a:t>Application systems are designed to meet an </a:t>
            </a:r>
            <a:r>
              <a:rPr lang="en-US" dirty="0" err="1"/>
              <a:t>organisational</a:t>
            </a:r>
            <a:r>
              <a:rPr lang="en-US" dirty="0"/>
              <a:t> need.</a:t>
            </a:r>
          </a:p>
          <a:p>
            <a:r>
              <a:rPr lang="en-US" dirty="0"/>
              <a:t>As businesses have much in common, their application systems also tend to have a common architecture that reflects the application requirements.</a:t>
            </a:r>
          </a:p>
          <a:p>
            <a:r>
              <a:rPr lang="en-US" dirty="0"/>
              <a:t>A generic</a:t>
            </a:r>
            <a:r>
              <a:rPr lang="en-US" dirty="0" smtClean="0"/>
              <a:t> application architecture is an architecture for a type of software system that may be configured </a:t>
            </a:r>
            <a:r>
              <a:rPr lang="en-US" dirty="0"/>
              <a:t>and adapted to create a system that meets specific requirements.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43</a:t>
            </a:fld>
            <a:endParaRPr lang="en-US"/>
          </a:p>
        </p:txBody>
      </p:sp>
      <p:sp>
        <p:nvSpPr>
          <p:cNvPr id="2" name="Date Placeholder 1"/>
          <p:cNvSpPr>
            <a:spLocks noGrp="1"/>
          </p:cNvSpPr>
          <p:nvPr>
            <p:ph type="dt" sz="half" idx="10"/>
          </p:nvPr>
        </p:nvSpPr>
        <p:spPr/>
        <p:txBody>
          <a:bodyPr/>
          <a:lstStyle/>
          <a:p>
            <a:fld id="{2E8D8C0F-774B-1444-B7D2-BCC57C718D4C}"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idx="1"/>
          </p:nvPr>
        </p:nvSpPr>
        <p:spPr/>
        <p:txBody>
          <a:bodyPr lIns="91797" tIns="45898" rIns="91797" bIns="45898"/>
          <a:lstStyle/>
          <a:p>
            <a:pPr>
              <a:lnSpc>
                <a:spcPct val="90000"/>
              </a:lnSpc>
            </a:pPr>
            <a:r>
              <a:rPr lang="en-US"/>
              <a:t>As a starting point for architectural design.</a:t>
            </a:r>
          </a:p>
          <a:p>
            <a:pPr>
              <a:lnSpc>
                <a:spcPct val="90000"/>
              </a:lnSpc>
            </a:pPr>
            <a:r>
              <a:rPr lang="en-US"/>
              <a:t>As a design checklist.</a:t>
            </a:r>
          </a:p>
          <a:p>
            <a:pPr>
              <a:lnSpc>
                <a:spcPct val="90000"/>
              </a:lnSpc>
            </a:pPr>
            <a:r>
              <a:rPr lang="en-US"/>
              <a:t>As a way of organising the work of the development team.</a:t>
            </a:r>
          </a:p>
          <a:p>
            <a:pPr>
              <a:lnSpc>
                <a:spcPct val="90000"/>
              </a:lnSpc>
            </a:pPr>
            <a:r>
              <a:rPr lang="en-US"/>
              <a:t>As a means of assessing components for reuse.</a:t>
            </a:r>
          </a:p>
          <a:p>
            <a:pPr>
              <a:lnSpc>
                <a:spcPct val="90000"/>
              </a:lnSpc>
            </a:pPr>
            <a:r>
              <a:rPr lang="en-US"/>
              <a:t>As a vocabulary for talking about application types.</a:t>
            </a:r>
          </a:p>
          <a:p>
            <a:pPr>
              <a:lnSpc>
                <a:spcPct val="90000"/>
              </a:lnSpc>
              <a:buFont typeface="Zapf Dingbats" charset="2"/>
              <a:buNone/>
            </a:pPr>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44</a:t>
            </a:fld>
            <a:endParaRPr lang="en-US"/>
          </a:p>
        </p:txBody>
      </p:sp>
      <p:sp>
        <p:nvSpPr>
          <p:cNvPr id="2" name="Date Placeholder 1"/>
          <p:cNvSpPr>
            <a:spLocks noGrp="1"/>
          </p:cNvSpPr>
          <p:nvPr>
            <p:ph type="dt" sz="half" idx="10"/>
          </p:nvPr>
        </p:nvSpPr>
        <p:spPr/>
        <p:txBody>
          <a:bodyPr/>
          <a:lstStyle/>
          <a:p>
            <a:fld id="{C3D984BB-04E1-CF40-8920-D410C409BE69}"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smtClean="0"/>
              <a:t>Examples of application types</a:t>
            </a:r>
            <a:endParaRPr lang="en-US" dirty="0"/>
          </a:p>
        </p:txBody>
      </p:sp>
      <p:sp>
        <p:nvSpPr>
          <p:cNvPr id="139267" name="Rectangle 3"/>
          <p:cNvSpPr>
            <a:spLocks noGrp="1" noChangeArrowheads="1"/>
          </p:cNvSpPr>
          <p:nvPr>
            <p:ph idx="1"/>
          </p:nvPr>
        </p:nvSpPr>
        <p:spPr/>
        <p:txBody>
          <a:bodyPr/>
          <a:lstStyle/>
          <a:p>
            <a:r>
              <a:rPr lang="en-US" smtClean="0"/>
              <a:t>Data processing applications</a:t>
            </a:r>
          </a:p>
          <a:p>
            <a:pPr lvl="1"/>
            <a:r>
              <a:rPr lang="en-US" smtClean="0"/>
              <a:t>Data driven applications that process data in batches without explicit user intervention during the processing.</a:t>
            </a:r>
          </a:p>
          <a:p>
            <a:r>
              <a:rPr lang="en-US" smtClean="0"/>
              <a:t>Transaction processing applications</a:t>
            </a:r>
          </a:p>
          <a:p>
            <a:pPr lvl="1"/>
            <a:r>
              <a:rPr lang="en-US" smtClean="0"/>
              <a:t>Data-centred applications that process user requests and update information in a system database.</a:t>
            </a:r>
          </a:p>
          <a:p>
            <a:r>
              <a:rPr lang="en-US" smtClean="0"/>
              <a:t>Event processing systems</a:t>
            </a:r>
          </a:p>
          <a:p>
            <a:pPr lvl="1"/>
            <a:r>
              <a:rPr lang="en-US" smtClean="0"/>
              <a:t>Applications where system actions depend on interpreting events from the system’s environment.</a:t>
            </a:r>
          </a:p>
          <a:p>
            <a:r>
              <a:rPr lang="en-US" smtClean="0"/>
              <a:t>Language processing systems</a:t>
            </a:r>
          </a:p>
          <a:p>
            <a:pPr lvl="1"/>
            <a:r>
              <a:rPr lang="en-US" smtClean="0"/>
              <a:t>Applications where the users’ intentions are specified in a formal language that is processed and interpreted by the system.</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45</a:t>
            </a:fld>
            <a:endParaRPr lang="en-US"/>
          </a:p>
        </p:txBody>
      </p:sp>
      <p:sp>
        <p:nvSpPr>
          <p:cNvPr id="2" name="Date Placeholder 1"/>
          <p:cNvSpPr>
            <a:spLocks noGrp="1"/>
          </p:cNvSpPr>
          <p:nvPr>
            <p:ph type="dt" sz="half" idx="10"/>
          </p:nvPr>
        </p:nvSpPr>
        <p:spPr/>
        <p:txBody>
          <a:bodyPr/>
          <a:lstStyle/>
          <a:p>
            <a:fld id="{7272BDDC-6FB6-3847-9247-BEB58381BF80}"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idx="1"/>
          </p:nvPr>
        </p:nvSpPr>
        <p:spPr/>
        <p:txBody>
          <a:bodyPr lIns="91797" tIns="45898" rIns="91797" bIns="45898"/>
          <a:lstStyle/>
          <a:p>
            <a:pPr>
              <a:lnSpc>
                <a:spcPct val="90000"/>
              </a:lnSpc>
            </a:pPr>
            <a:r>
              <a:rPr lang="en-US" sz="2300" dirty="0" smtClean="0"/>
              <a:t>Two very widely used generic application architectures are transaction processing systems and language processing systems.</a:t>
            </a:r>
          </a:p>
          <a:p>
            <a:pPr>
              <a:lnSpc>
                <a:spcPct val="90000"/>
              </a:lnSpc>
            </a:pPr>
            <a:r>
              <a:rPr lang="en-US" sz="2300" dirty="0" smtClean="0"/>
              <a:t>Transaction </a:t>
            </a:r>
            <a:r>
              <a:rPr lang="en-US" sz="2300" dirty="0"/>
              <a:t>processing systems</a:t>
            </a:r>
          </a:p>
          <a:p>
            <a:pPr lvl="1">
              <a:lnSpc>
                <a:spcPct val="90000"/>
              </a:lnSpc>
            </a:pPr>
            <a:r>
              <a:rPr lang="en-US" sz="2100" dirty="0"/>
              <a:t>E-commerce systems;</a:t>
            </a:r>
          </a:p>
          <a:p>
            <a:pPr lvl="1">
              <a:lnSpc>
                <a:spcPct val="90000"/>
              </a:lnSpc>
            </a:pPr>
            <a:r>
              <a:rPr lang="en-US" sz="2100" dirty="0"/>
              <a:t>Reservation systems.</a:t>
            </a:r>
            <a:endParaRPr lang="en-US" sz="2100" dirty="0" smtClean="0"/>
          </a:p>
          <a:p>
            <a:pPr>
              <a:lnSpc>
                <a:spcPct val="90000"/>
              </a:lnSpc>
            </a:pPr>
            <a:r>
              <a:rPr lang="en-US" sz="2300" dirty="0" smtClean="0"/>
              <a:t>Language </a:t>
            </a:r>
            <a:r>
              <a:rPr lang="en-US" sz="2300" dirty="0"/>
              <a:t>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46</a:t>
            </a:fld>
            <a:endParaRPr lang="en-US"/>
          </a:p>
        </p:txBody>
      </p:sp>
      <p:sp>
        <p:nvSpPr>
          <p:cNvPr id="2" name="Date Placeholder 1"/>
          <p:cNvSpPr>
            <a:spLocks noGrp="1"/>
          </p:cNvSpPr>
          <p:nvPr>
            <p:ph type="dt" sz="half" idx="10"/>
          </p:nvPr>
        </p:nvSpPr>
        <p:spPr/>
        <p:txBody>
          <a:bodyPr/>
          <a:lstStyle/>
          <a:p>
            <a:fld id="{6383DD1A-3BDF-1742-976E-81E9C4772192}"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idx="1"/>
          </p:nvPr>
        </p:nvSpPr>
        <p:spPr/>
        <p:txBody>
          <a:bodyPr lIns="91797" tIns="45898" rIns="91797" bIns="45898"/>
          <a:lstStyle/>
          <a:p>
            <a:pPr>
              <a:lnSpc>
                <a:spcPct val="90000"/>
              </a:lnSpc>
            </a:pPr>
            <a:r>
              <a:rPr lang="en-US"/>
              <a:t>Process user requests for information from a database or requests to update the database.</a:t>
            </a:r>
          </a:p>
          <a:p>
            <a:pPr>
              <a:lnSpc>
                <a:spcPct val="90000"/>
              </a:lnSpc>
            </a:pPr>
            <a:r>
              <a:rPr lang="en-US"/>
              <a:t>From a user perspective a transaction is:</a:t>
            </a:r>
          </a:p>
          <a:p>
            <a:pPr lvl="1">
              <a:lnSpc>
                <a:spcPct val="90000"/>
              </a:lnSpc>
            </a:pPr>
            <a:r>
              <a:rPr lang="en-US"/>
              <a:t>Any coherent sequence of operations that satisfies a goal;</a:t>
            </a:r>
          </a:p>
          <a:p>
            <a:pPr lvl="1">
              <a:lnSpc>
                <a:spcPct val="90000"/>
              </a:lnSpc>
            </a:pPr>
            <a:r>
              <a:rPr lang="en-US"/>
              <a:t>For example - find the times of flights from London to Paris.</a:t>
            </a:r>
          </a:p>
          <a:p>
            <a:pPr>
              <a:lnSpc>
                <a:spcPct val="90000"/>
              </a:lnSpc>
            </a:pPr>
            <a:r>
              <a:rPr lang="en-US"/>
              <a:t>Users make asynchronous requests for service which are then processed by a transaction manager.</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47</a:t>
            </a:fld>
            <a:endParaRPr lang="en-US"/>
          </a:p>
        </p:txBody>
      </p:sp>
      <p:sp>
        <p:nvSpPr>
          <p:cNvPr id="2" name="Date Placeholder 1"/>
          <p:cNvSpPr>
            <a:spLocks noGrp="1"/>
          </p:cNvSpPr>
          <p:nvPr>
            <p:ph type="dt" sz="half" idx="10"/>
          </p:nvPr>
        </p:nvSpPr>
        <p:spPr/>
        <p:txBody>
          <a:bodyPr/>
          <a:lstStyle/>
          <a:p>
            <a:fld id="{E9E16C1C-493D-2B4C-A5BF-2B4524F873BF}"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transaction processing applications</a:t>
            </a:r>
            <a:r>
              <a:rPr lang="en-GB" dirty="0" smtClean="0"/>
              <a:t> </a:t>
            </a:r>
            <a:endParaRPr lang="en-US" dirty="0"/>
          </a:p>
        </p:txBody>
      </p:sp>
      <p:pic>
        <p:nvPicPr>
          <p:cNvPr id="4" name="Content Placeholder 3" descr="6.14 TransactionProcSys.eps"/>
          <p:cNvPicPr>
            <a:picLocks noGrp="1" noChangeAspect="1"/>
          </p:cNvPicPr>
          <p:nvPr>
            <p:ph idx="1"/>
          </p:nvPr>
        </p:nvPicPr>
        <p:blipFill>
          <a:blip r:embed="rId2"/>
          <a:srcRect t="-253395" b="-253395"/>
          <a:stretch>
            <a:fillRect/>
          </a:stretch>
        </p:blipFill>
        <p:spPr>
          <a:xfrm>
            <a:off x="659875" y="1600200"/>
            <a:ext cx="7649782" cy="4207085"/>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48</a:t>
            </a:fld>
            <a:endParaRPr lang="en-US"/>
          </a:p>
        </p:txBody>
      </p:sp>
      <p:sp>
        <p:nvSpPr>
          <p:cNvPr id="3" name="Date Placeholder 2"/>
          <p:cNvSpPr>
            <a:spLocks noGrp="1"/>
          </p:cNvSpPr>
          <p:nvPr>
            <p:ph type="dt" sz="half" idx="10"/>
          </p:nvPr>
        </p:nvSpPr>
        <p:spPr/>
        <p:txBody>
          <a:bodyPr/>
          <a:lstStyle/>
          <a:p>
            <a:fld id="{8753C317-EC48-5045-AA39-7A2474D1A045}"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software architecture of an ATM system</a:t>
            </a:r>
            <a:r>
              <a:rPr lang="en-GB" dirty="0" smtClean="0"/>
              <a:t> </a:t>
            </a:r>
            <a:endParaRPr lang="en-US" dirty="0"/>
          </a:p>
        </p:txBody>
      </p:sp>
      <p:pic>
        <p:nvPicPr>
          <p:cNvPr id="4" name="Content Placeholder 3" descr="6.15 ATMSystemArch.eps"/>
          <p:cNvPicPr>
            <a:picLocks noGrp="1" noChangeAspect="1"/>
          </p:cNvPicPr>
          <p:nvPr>
            <p:ph idx="1"/>
          </p:nvPr>
        </p:nvPicPr>
        <p:blipFill>
          <a:blip r:embed="rId2"/>
          <a:srcRect t="-13074" b="-13074"/>
          <a:stretch>
            <a:fillRect/>
          </a:stretch>
        </p:blipFill>
        <p:spPr>
          <a:xfrm>
            <a:off x="1011177" y="1600201"/>
            <a:ext cx="7082293" cy="3894988"/>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49</a:t>
            </a:fld>
            <a:endParaRPr lang="en-US"/>
          </a:p>
        </p:txBody>
      </p:sp>
      <p:sp>
        <p:nvSpPr>
          <p:cNvPr id="3" name="Date Placeholder 2"/>
          <p:cNvSpPr>
            <a:spLocks noGrp="1"/>
          </p:cNvSpPr>
          <p:nvPr>
            <p:ph type="dt" sz="half" idx="10"/>
          </p:nvPr>
        </p:nvSpPr>
        <p:spPr/>
        <p:txBody>
          <a:bodyPr/>
          <a:lstStyle/>
          <a:p>
            <a:fld id="{A6BA6C54-C195-AA42-8CE4-C690B1694ACA}"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packing robot control system</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pic>
        <p:nvPicPr>
          <p:cNvPr id="26626" name="Picture 2" descr="6"/>
          <p:cNvPicPr>
            <a:picLocks noChangeAspect="1" noChangeArrowheads="1"/>
          </p:cNvPicPr>
          <p:nvPr/>
        </p:nvPicPr>
        <p:blipFill>
          <a:blip r:embed="rId2"/>
          <a:srcRect b="-8765"/>
          <a:stretch>
            <a:fillRect/>
          </a:stretch>
        </p:blipFill>
        <p:spPr bwMode="auto">
          <a:xfrm>
            <a:off x="1870880" y="1667100"/>
            <a:ext cx="5214383" cy="50543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5F3CC6AF-DA87-0042-8D35-8C16E82516A7}"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idx="1"/>
          </p:nvPr>
        </p:nvSpPr>
        <p:spPr/>
        <p:txBody>
          <a:bodyPr lIns="91797" tIns="45898" rIns="91797" bIns="45898"/>
          <a:lstStyle/>
          <a:p>
            <a:r>
              <a:rPr lang="en-US" dirty="0"/>
              <a:t>Information systems have a generic architecture that can be </a:t>
            </a:r>
            <a:r>
              <a:rPr lang="en-US" dirty="0" err="1"/>
              <a:t>organised</a:t>
            </a:r>
            <a:r>
              <a:rPr lang="en-US" dirty="0"/>
              <a:t> as a layered architecture</a:t>
            </a:r>
            <a:r>
              <a:rPr lang="en-US" dirty="0" smtClean="0"/>
              <a:t>.</a:t>
            </a:r>
          </a:p>
          <a:p>
            <a:r>
              <a:rPr lang="en-US" dirty="0" smtClean="0"/>
              <a:t>These are transaction-based systems 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50</a:t>
            </a:fld>
            <a:endParaRPr lang="en-US"/>
          </a:p>
        </p:txBody>
      </p:sp>
      <p:sp>
        <p:nvSpPr>
          <p:cNvPr id="2" name="Date Placeholder 1"/>
          <p:cNvSpPr>
            <a:spLocks noGrp="1"/>
          </p:cNvSpPr>
          <p:nvPr>
            <p:ph type="dt" sz="half" idx="10"/>
          </p:nvPr>
        </p:nvSpPr>
        <p:spPr/>
        <p:txBody>
          <a:bodyPr/>
          <a:lstStyle/>
          <a:p>
            <a:fld id="{75FA63A1-B737-064B-8822-889C1CDECC19}"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information system architecture</a:t>
            </a:r>
            <a:r>
              <a:rPr lang="en-GB" dirty="0" smtClean="0"/>
              <a:t> </a:t>
            </a:r>
            <a:endParaRPr lang="en-US" dirty="0"/>
          </a:p>
        </p:txBody>
      </p:sp>
      <p:pic>
        <p:nvPicPr>
          <p:cNvPr id="4" name="Content Placeholder 3" descr="6.16 InfoSysArch.eps"/>
          <p:cNvPicPr>
            <a:picLocks noGrp="1" noChangeAspect="1"/>
          </p:cNvPicPr>
          <p:nvPr>
            <p:ph idx="1"/>
          </p:nvPr>
        </p:nvPicPr>
        <p:blipFill>
          <a:blip r:embed="rId2"/>
          <a:srcRect l="-15661" r="-15661"/>
          <a:stretch>
            <a:fillRect/>
          </a:stretch>
        </p:blipFill>
        <p:spPr>
          <a:xfrm>
            <a:off x="727433" y="1600201"/>
            <a:ext cx="7325503" cy="4028744"/>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a:p>
        </p:txBody>
      </p:sp>
      <p:sp>
        <p:nvSpPr>
          <p:cNvPr id="3" name="Date Placeholder 2"/>
          <p:cNvSpPr>
            <a:spLocks noGrp="1"/>
          </p:cNvSpPr>
          <p:nvPr>
            <p:ph type="dt" sz="half" idx="10"/>
          </p:nvPr>
        </p:nvSpPr>
        <p:spPr/>
        <p:txBody>
          <a:bodyPr/>
          <a:lstStyle/>
          <a:p>
            <a:fld id="{005C9092-CB43-5243-940F-276A1D55BD21}"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a:t>
            </a:r>
            <a:r>
              <a:rPr lang="en-GB" dirty="0" err="1" smtClean="0"/>
              <a:t>Mentcare</a:t>
            </a:r>
            <a:r>
              <a:rPr lang="en-GB" dirty="0" smtClean="0"/>
              <a:t> system</a:t>
            </a:r>
            <a:endParaRPr lang="en-US" dirty="0"/>
          </a:p>
        </p:txBody>
      </p:sp>
      <p:pic>
        <p:nvPicPr>
          <p:cNvPr id="5" name="Content Placeholder 4" descr="6.17 MHC-PMSArch.eps"/>
          <p:cNvPicPr>
            <a:picLocks noGrp="1" noChangeAspect="1"/>
          </p:cNvPicPr>
          <p:nvPr>
            <p:ph idx="1"/>
          </p:nvPr>
        </p:nvPicPr>
        <p:blipFill>
          <a:blip r:embed="rId2"/>
          <a:srcRect l="-14940" r="-14940"/>
          <a:stretch>
            <a:fillRect/>
          </a:stretch>
        </p:blipFill>
        <p:spPr>
          <a:xfrm>
            <a:off x="794991" y="1600200"/>
            <a:ext cx="7137553" cy="3925379"/>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52</a:t>
            </a:fld>
            <a:endParaRPr lang="en-US"/>
          </a:p>
        </p:txBody>
      </p:sp>
      <p:sp>
        <p:nvSpPr>
          <p:cNvPr id="3" name="Date Placeholder 2"/>
          <p:cNvSpPr>
            <a:spLocks noGrp="1"/>
          </p:cNvSpPr>
          <p:nvPr>
            <p:ph type="dt" sz="half" idx="10"/>
          </p:nvPr>
        </p:nvSpPr>
        <p:spPr/>
        <p:txBody>
          <a:bodyPr/>
          <a:lstStyle/>
          <a:p>
            <a:fld id="{356AB56D-2A3F-9442-B517-58A55055058C}"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information systems</a:t>
            </a:r>
            <a:endParaRPr lang="en-US" dirty="0"/>
          </a:p>
        </p:txBody>
      </p:sp>
      <p:sp>
        <p:nvSpPr>
          <p:cNvPr id="3" name="Content Placeholder 2"/>
          <p:cNvSpPr>
            <a:spLocks noGrp="1"/>
          </p:cNvSpPr>
          <p:nvPr>
            <p:ph idx="1"/>
          </p:nvPr>
        </p:nvSpPr>
        <p:spPr/>
        <p:txBody>
          <a:bodyPr/>
          <a:lstStyle/>
          <a:p>
            <a:r>
              <a:rPr lang="en-US" dirty="0" smtClean="0"/>
              <a:t>Information and resource management systems are now usually web-based systems where the user interfaces are implemented using a web browser. </a:t>
            </a:r>
          </a:p>
          <a:p>
            <a:r>
              <a:rPr lang="en-US" dirty="0" smtClean="0"/>
              <a:t>For example, </a:t>
            </a:r>
            <a:r>
              <a:rPr lang="en-US" dirty="0" err="1" smtClean="0"/>
              <a:t>e</a:t>
            </a:r>
            <a:r>
              <a:rPr lang="en-US" dirty="0" smtClean="0"/>
              <a:t>-commerce systems are Internet-based resource management systems that accept electronic orders for goods or services and then arrange delivery of these goods or services to the customer</a:t>
            </a:r>
            <a:r>
              <a:rPr lang="en-US" i="1" dirty="0" smtClean="0"/>
              <a:t>. </a:t>
            </a:r>
          </a:p>
          <a:p>
            <a:r>
              <a:rPr lang="en-US" dirty="0" smtClean="0"/>
              <a:t>In an </a:t>
            </a:r>
            <a:r>
              <a:rPr lang="en-US" dirty="0" err="1" smtClean="0"/>
              <a:t>e</a:t>
            </a:r>
            <a:r>
              <a:rPr lang="en-US" dirty="0" smtClean="0"/>
              <a:t>-commerce system, the application-specific layer includes additional functionality supporting a ‘shopping cart’ in which users can place a number of items in separate transactions, then pay for them all together in a single transaction.</a:t>
            </a:r>
            <a:endParaRPr lang="en-GB" dirty="0" smtClean="0"/>
          </a:p>
          <a:p>
            <a:pPr>
              <a:buNone/>
            </a:pPr>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53</a:t>
            </a:fld>
            <a:endParaRPr lang="en-US" dirty="0"/>
          </a:p>
        </p:txBody>
      </p:sp>
      <p:sp>
        <p:nvSpPr>
          <p:cNvPr id="6" name="Date Placeholder 5"/>
          <p:cNvSpPr>
            <a:spLocks noGrp="1"/>
          </p:cNvSpPr>
          <p:nvPr>
            <p:ph type="dt" sz="half" idx="10"/>
          </p:nvPr>
        </p:nvSpPr>
        <p:spPr/>
        <p:txBody>
          <a:bodyPr/>
          <a:lstStyle/>
          <a:p>
            <a:fld id="{EF592545-AFD5-A848-BC73-813CA8EAC98E}"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implementation</a:t>
            </a:r>
            <a:endParaRPr lang="en-US" dirty="0"/>
          </a:p>
        </p:txBody>
      </p:sp>
      <p:sp>
        <p:nvSpPr>
          <p:cNvPr id="3" name="Content Placeholder 2"/>
          <p:cNvSpPr>
            <a:spLocks noGrp="1"/>
          </p:cNvSpPr>
          <p:nvPr>
            <p:ph idx="1"/>
          </p:nvPr>
        </p:nvSpPr>
        <p:spPr/>
        <p:txBody>
          <a:bodyPr/>
          <a:lstStyle/>
          <a:p>
            <a:r>
              <a:rPr lang="en-US" dirty="0" smtClean="0"/>
              <a:t>These systems are often implemented as multi-tier client server/architectures (discussed in Chapter 17)</a:t>
            </a:r>
            <a:endParaRPr lang="en-GB" dirty="0" smtClean="0"/>
          </a:p>
          <a:p>
            <a:pPr lvl="1"/>
            <a:r>
              <a:rPr lang="en-US" dirty="0" smtClean="0"/>
              <a:t>The web server is responsible for all user communications, with the user interface implemented using a web browser;</a:t>
            </a:r>
            <a:endParaRPr lang="en-GB" dirty="0" smtClean="0"/>
          </a:p>
          <a:p>
            <a:pPr lvl="1"/>
            <a:r>
              <a:rPr lang="en-US" dirty="0" smtClean="0"/>
              <a:t>The application server is responsible for implementing application-specific logic as well as information storage and retrieval requests; </a:t>
            </a:r>
            <a:endParaRPr lang="en-GB" dirty="0" smtClean="0"/>
          </a:p>
          <a:p>
            <a:pPr lvl="1"/>
            <a:r>
              <a:rPr lang="en-US" dirty="0" smtClean="0"/>
              <a:t>The database server moves information to and from the database and handles transaction management. </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54</a:t>
            </a:fld>
            <a:endParaRPr lang="en-US"/>
          </a:p>
        </p:txBody>
      </p:sp>
      <p:sp>
        <p:nvSpPr>
          <p:cNvPr id="6" name="Date Placeholder 5"/>
          <p:cNvSpPr>
            <a:spLocks noGrp="1"/>
          </p:cNvSpPr>
          <p:nvPr>
            <p:ph type="dt" sz="half" idx="10"/>
          </p:nvPr>
        </p:nvSpPr>
        <p:spPr/>
        <p:txBody>
          <a:bodyPr/>
          <a:lstStyle/>
          <a:p>
            <a:fld id="{14D12CC0-1AAC-DC48-9194-A01838A86BB5}"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55</a:t>
            </a:fld>
            <a:endParaRPr lang="en-US"/>
          </a:p>
        </p:txBody>
      </p:sp>
      <p:sp>
        <p:nvSpPr>
          <p:cNvPr id="2" name="Date Placeholder 1"/>
          <p:cNvSpPr>
            <a:spLocks noGrp="1"/>
          </p:cNvSpPr>
          <p:nvPr>
            <p:ph type="dt" sz="half" idx="10"/>
          </p:nvPr>
        </p:nvSpPr>
        <p:spPr/>
        <p:txBody>
          <a:bodyPr/>
          <a:lstStyle/>
          <a:p>
            <a:fld id="{94C82494-8EB8-1246-B80F-E4B604FA4A08}"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language processing system </a:t>
            </a:r>
            <a:endParaRPr lang="en-US" dirty="0"/>
          </a:p>
        </p:txBody>
      </p:sp>
      <p:pic>
        <p:nvPicPr>
          <p:cNvPr id="4" name="Content Placeholder 3" descr="6.18 LangProcSys.eps"/>
          <p:cNvPicPr>
            <a:picLocks noGrp="1" noChangeAspect="1"/>
          </p:cNvPicPr>
          <p:nvPr>
            <p:ph idx="1"/>
          </p:nvPr>
        </p:nvPicPr>
        <p:blipFill>
          <a:blip r:embed="rId2"/>
          <a:srcRect l="-10387" r="-10387"/>
          <a:stretch>
            <a:fillRect/>
          </a:stretch>
        </p:blipFill>
        <p:spPr>
          <a:xfrm>
            <a:off x="916596" y="1600201"/>
            <a:ext cx="7014735" cy="3857834"/>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56</a:t>
            </a:fld>
            <a:endParaRPr lang="en-US"/>
          </a:p>
        </p:txBody>
      </p:sp>
      <p:sp>
        <p:nvSpPr>
          <p:cNvPr id="3" name="Date Placeholder 2"/>
          <p:cNvSpPr>
            <a:spLocks noGrp="1"/>
          </p:cNvSpPr>
          <p:nvPr>
            <p:ph type="dt" sz="half" idx="10"/>
          </p:nvPr>
        </p:nvSpPr>
        <p:spPr/>
        <p:txBody>
          <a:bodyPr/>
          <a:lstStyle/>
          <a:p>
            <a:fld id="{4EE0883F-AA7C-A147-B74B-7518C74B89CB}"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a:xfrm>
            <a:off x="405360" y="1600200"/>
            <a:ext cx="8229600" cy="4525963"/>
          </a:xfrm>
        </p:spPr>
        <p:txBody>
          <a:bodyPr/>
          <a:lstStyle/>
          <a:p>
            <a:r>
              <a:rPr lang="en-US" dirty="0" smtClean="0"/>
              <a:t>A lexical analyzer, which takes input language tokens and converts them to an internal form.</a:t>
            </a:r>
            <a:endParaRPr lang="en-GB" dirty="0" smtClean="0"/>
          </a:p>
          <a:p>
            <a:r>
              <a:rPr lang="en-US" dirty="0" smtClean="0"/>
              <a:t>A symbol table, which holds information about the names of entities (variables, class names, object names, etc.) used in the text that is being translated.</a:t>
            </a:r>
            <a:endParaRPr lang="en-GB" dirty="0" smtClean="0"/>
          </a:p>
          <a:p>
            <a:r>
              <a:rPr lang="en-US" dirty="0" smtClean="0"/>
              <a:t>A syntax analyzer, which checks the syntax of the language being translated. </a:t>
            </a:r>
            <a:endParaRPr lang="en-GB" dirty="0" smtClean="0"/>
          </a:p>
          <a:p>
            <a:r>
              <a:rPr lang="en-US" dirty="0" smtClean="0"/>
              <a:t>A syntax tree, which is an internal structure representing the program being compiled.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57</a:t>
            </a:fld>
            <a:endParaRPr lang="en-US"/>
          </a:p>
        </p:txBody>
      </p:sp>
      <p:sp>
        <p:nvSpPr>
          <p:cNvPr id="6" name="Date Placeholder 5"/>
          <p:cNvSpPr>
            <a:spLocks noGrp="1"/>
          </p:cNvSpPr>
          <p:nvPr>
            <p:ph type="dt" sz="half" idx="10"/>
          </p:nvPr>
        </p:nvSpPr>
        <p:spPr/>
        <p:txBody>
          <a:bodyPr/>
          <a:lstStyle/>
          <a:p>
            <a:fld id="{1FBB8DE7-EE7E-B347-915A-C788E083A91C}"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p:txBody>
          <a:bodyPr/>
          <a:lstStyle/>
          <a:p>
            <a:r>
              <a:rPr lang="en-US" dirty="0" smtClean="0"/>
              <a:t>A semantic analyzer that uses information from the syntax tree and the symbol table to check the semantic correctness of the input language text.</a:t>
            </a:r>
            <a:r>
              <a:rPr lang="en-GB" dirty="0" smtClean="0"/>
              <a:t> </a:t>
            </a:r>
            <a:endParaRPr lang="en-US" dirty="0" smtClean="0"/>
          </a:p>
          <a:p>
            <a:r>
              <a:rPr lang="en-US" dirty="0" smtClean="0"/>
              <a:t>A code generator that ‘walks’ the syntax tree and generates abstract machine code.</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58</a:t>
            </a:fld>
            <a:endParaRPr lang="en-US"/>
          </a:p>
        </p:txBody>
      </p:sp>
      <p:sp>
        <p:nvSpPr>
          <p:cNvPr id="6" name="Date Placeholder 5"/>
          <p:cNvSpPr>
            <a:spLocks noGrp="1"/>
          </p:cNvSpPr>
          <p:nvPr>
            <p:ph type="dt" sz="half" idx="10"/>
          </p:nvPr>
        </p:nvSpPr>
        <p:spPr/>
        <p:txBody>
          <a:bodyPr/>
          <a:lstStyle/>
          <a:p>
            <a:fld id="{0BE94841-C762-4A43-B692-6EE3C7D45F7C}"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 language processing system</a:t>
            </a:r>
            <a:endParaRPr lang="en-US" dirty="0"/>
          </a:p>
        </p:txBody>
      </p:sp>
      <p:pic>
        <p:nvPicPr>
          <p:cNvPr id="4" name="Content Placeholder 3" descr="6.20 RepositoryLPS.eps"/>
          <p:cNvPicPr>
            <a:picLocks noGrp="1" noChangeAspect="1"/>
          </p:cNvPicPr>
          <p:nvPr>
            <p:ph idx="1"/>
          </p:nvPr>
        </p:nvPicPr>
        <p:blipFill>
          <a:blip r:embed="rId2"/>
          <a:srcRect t="-1471" b="-1471"/>
          <a:stretch>
            <a:fillRect/>
          </a:stretch>
        </p:blipFill>
        <p:spPr>
          <a:xfrm>
            <a:off x="1038200" y="1937951"/>
            <a:ext cx="6676944" cy="3672062"/>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59</a:t>
            </a:fld>
            <a:endParaRPr lang="en-US"/>
          </a:p>
        </p:txBody>
      </p:sp>
      <p:sp>
        <p:nvSpPr>
          <p:cNvPr id="3" name="Date Placeholder 2"/>
          <p:cNvSpPr>
            <a:spLocks noGrp="1"/>
          </p:cNvSpPr>
          <p:nvPr>
            <p:ph type="dt" sz="half" idx="10"/>
          </p:nvPr>
        </p:nvSpPr>
        <p:spPr/>
        <p:txBody>
          <a:bodyPr/>
          <a:lstStyle/>
          <a:p>
            <a:fld id="{A9E9A5B2-6190-5D4C-9FBF-06CD78F0D899}"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abstraction</a:t>
            </a:r>
            <a:endParaRPr lang="en-US" dirty="0"/>
          </a:p>
        </p:txBody>
      </p:sp>
      <p:sp>
        <p:nvSpPr>
          <p:cNvPr id="3" name="Content Placeholder 2"/>
          <p:cNvSpPr>
            <a:spLocks noGrp="1"/>
          </p:cNvSpPr>
          <p:nvPr>
            <p:ph idx="1"/>
          </p:nvPr>
        </p:nvSpPr>
        <p:spPr/>
        <p:txBody>
          <a:bodyPr/>
          <a:lstStyle/>
          <a:p>
            <a:r>
              <a:rPr lang="en-US" dirty="0" smtClean="0">
                <a:solidFill>
                  <a:srgbClr val="000000"/>
                </a:solidFill>
              </a:rPr>
              <a:t>Architecture in the small is concerned with the architecture of individual programs. At this level, we are concerned with the way that an individual program is decomposed into components.  </a:t>
            </a:r>
            <a:endParaRPr lang="en-GB" dirty="0" smtClean="0">
              <a:solidFill>
                <a:srgbClr val="000000"/>
              </a:solidFill>
            </a:endParaRPr>
          </a:p>
          <a:p>
            <a:r>
              <a:rPr lang="en-US" dirty="0" smtClean="0">
                <a:solidFill>
                  <a:srgbClr val="000000"/>
                </a:solidFill>
              </a:rPr>
              <a:t>Architecture in the large is concerned with the architecture of complex enterprise systems that include other systems, programs, and program components. These enterprise systems are distributed over different computers, which may be owned and managed by different companies.  </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6" name="Date Placeholder 5"/>
          <p:cNvSpPr>
            <a:spLocks noGrp="1"/>
          </p:cNvSpPr>
          <p:nvPr>
            <p:ph type="dt" sz="half" idx="10"/>
          </p:nvPr>
        </p:nvSpPr>
        <p:spPr/>
        <p:txBody>
          <a:bodyPr/>
          <a:lstStyle/>
          <a:p>
            <a:fld id="{EFB9FC12-CD08-1841-B4E7-6447ABCA8C41}"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pipe and filter compiler architecture</a:t>
            </a:r>
            <a:r>
              <a:rPr lang="en-GB" dirty="0" smtClean="0"/>
              <a:t> </a:t>
            </a:r>
            <a:endParaRPr lang="en-US" dirty="0"/>
          </a:p>
        </p:txBody>
      </p:sp>
      <p:pic>
        <p:nvPicPr>
          <p:cNvPr id="4" name="Content Placeholder 3" descr="6.19 PipeFilterCompModel.eps"/>
          <p:cNvPicPr>
            <a:picLocks noGrp="1" noChangeAspect="1"/>
          </p:cNvPicPr>
          <p:nvPr>
            <p:ph idx="1"/>
          </p:nvPr>
        </p:nvPicPr>
        <p:blipFill>
          <a:blip r:embed="rId2"/>
          <a:srcRect t="-42181" b="-42181"/>
          <a:stretch>
            <a:fillRect/>
          </a:stretch>
        </p:blipFill>
        <p:spPr>
          <a:xfrm>
            <a:off x="814063" y="1600200"/>
            <a:ext cx="7591362" cy="4174957"/>
          </a:xfrm>
        </p:spPr>
      </p:pic>
      <p:sp>
        <p:nvSpPr>
          <p:cNvPr id="6" name="Footer Placeholder 5"/>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60</a:t>
            </a:fld>
            <a:endParaRPr lang="en-US"/>
          </a:p>
        </p:txBody>
      </p:sp>
      <p:sp>
        <p:nvSpPr>
          <p:cNvPr id="3" name="Date Placeholder 2"/>
          <p:cNvSpPr>
            <a:spLocks noGrp="1"/>
          </p:cNvSpPr>
          <p:nvPr>
            <p:ph type="dt" sz="half" idx="10"/>
          </p:nvPr>
        </p:nvSpPr>
        <p:spPr/>
        <p:txBody>
          <a:bodyPr/>
          <a:lstStyle/>
          <a:p>
            <a:fld id="{C2A49290-FD4C-184B-9949-31D5EE3A0F3E}"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546160"/>
            <a:ext cx="8229600" cy="4525963"/>
          </a:xfrm>
        </p:spPr>
        <p:txBody>
          <a:bodyPr/>
          <a:lstStyle/>
          <a:p>
            <a:r>
              <a:rPr lang="en-US" dirty="0" smtClean="0"/>
              <a:t>A software architecture is a description of how a software system is organized. </a:t>
            </a:r>
            <a:endParaRPr lang="en-GB" dirty="0" smtClean="0"/>
          </a:p>
          <a:p>
            <a:r>
              <a:rPr lang="en-US" dirty="0" smtClean="0"/>
              <a:t>Architectural design decisions include decisions on the type of application, the distribution of the system, the architectural styles to be used.</a:t>
            </a:r>
            <a:endParaRPr lang="en-GB" dirty="0" smtClean="0"/>
          </a:p>
          <a:p>
            <a:r>
              <a:rPr lang="en-US" dirty="0" smtClean="0"/>
              <a:t>Architectures may be documented from several different perspectives or views such as a conceptual view, a logical view, a process view, and a development view.</a:t>
            </a:r>
            <a:endParaRPr lang="en-GB" dirty="0" smtClean="0"/>
          </a:p>
          <a:p>
            <a:r>
              <a:rPr lang="en-US" dirty="0" smtClean="0"/>
              <a:t>Architectural patterns are a means of reusing knowledge about generic system architectures. They describe the architecture, explain when it may be used and describe its advantages and disadvantages.</a:t>
            </a:r>
            <a:endParaRPr lang="en-GB" dirty="0" smtClean="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61</a:t>
            </a:fld>
            <a:endParaRPr lang="en-US"/>
          </a:p>
        </p:txBody>
      </p:sp>
      <p:sp>
        <p:nvSpPr>
          <p:cNvPr id="6" name="Date Placeholder 5"/>
          <p:cNvSpPr>
            <a:spLocks noGrp="1"/>
          </p:cNvSpPr>
          <p:nvPr>
            <p:ph type="dt" sz="half" idx="10"/>
          </p:nvPr>
        </p:nvSpPr>
        <p:spPr/>
        <p:txBody>
          <a:bodyPr/>
          <a:lstStyle/>
          <a:p>
            <a:fld id="{74A92B8B-2D7F-FC49-B8DF-38971076F605}" type="datetime1">
              <a:rPr lang="en-GB" smtClean="0"/>
              <a:t>18/03/2019</a:t>
            </a:fld>
            <a:endParaRPr lang="en-US"/>
          </a:p>
        </p:txBody>
      </p:sp>
    </p:spTree>
    <p:extLst>
      <p:ext uri="{BB962C8B-B14F-4D97-AF65-F5344CB8AC3E}">
        <p14:creationId xmlns:p14="http://schemas.microsoft.com/office/powerpoint/2010/main" val="3426720306"/>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Models of application systems architectures help us understand and compare applications, validate application system designs and assess large-scale components for reuse.</a:t>
            </a:r>
            <a:endParaRPr lang="en-GB" dirty="0" smtClean="0"/>
          </a:p>
          <a:p>
            <a:r>
              <a:rPr lang="en-US" dirty="0" smtClean="0"/>
              <a:t>Transaction processing systems are interactive systems that allow information in a database to be remotely accessed and modified by a number of users. </a:t>
            </a:r>
          </a:p>
          <a:p>
            <a:r>
              <a:rPr lang="en-US" dirty="0" smtClean="0"/>
              <a:t>Language processing systems are used to translate texts from one language into another and to carry out the instructions specified in the input language. They include a translator and an abstract machine that executes the generated language.</a:t>
            </a: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62</a:t>
            </a:fld>
            <a:endParaRPr lang="en-US" dirty="0"/>
          </a:p>
        </p:txBody>
      </p:sp>
      <p:sp>
        <p:nvSpPr>
          <p:cNvPr id="6" name="Date Placeholder 5"/>
          <p:cNvSpPr>
            <a:spLocks noGrp="1"/>
          </p:cNvSpPr>
          <p:nvPr>
            <p:ph type="dt" sz="half" idx="10"/>
          </p:nvPr>
        </p:nvSpPr>
        <p:spPr/>
        <p:txBody>
          <a:bodyPr/>
          <a:lstStyle/>
          <a:p>
            <a:fld id="{FA65F8FA-AC2E-5544-A7FC-F5D975AC1D94}"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lstStyle/>
          <a:p>
            <a:pPr>
              <a:lnSpc>
                <a:spcPct val="90000"/>
              </a:lnSpc>
            </a:pPr>
            <a:r>
              <a:rPr lang="en-GB" dirty="0"/>
              <a:t>Stakeholder communication</a:t>
            </a:r>
          </a:p>
          <a:p>
            <a:pPr lvl="1">
              <a:lnSpc>
                <a:spcPct val="90000"/>
              </a:lnSpc>
            </a:pPr>
            <a:r>
              <a:rPr lang="en-GB" dirty="0"/>
              <a:t>Architecture may be used as a focus of discussion by system stakeholders.</a:t>
            </a:r>
          </a:p>
          <a:p>
            <a:pPr>
              <a:lnSpc>
                <a:spcPct val="90000"/>
              </a:lnSpc>
            </a:pPr>
            <a:r>
              <a:rPr lang="en-GB" dirty="0"/>
              <a:t>System analysis</a:t>
            </a:r>
          </a:p>
          <a:p>
            <a:pPr lvl="1">
              <a:lnSpc>
                <a:spcPct val="90000"/>
              </a:lnSpc>
            </a:pPr>
            <a:r>
              <a:rPr lang="en-GB" dirty="0"/>
              <a:t>Means that analysis of whether the system can meet its non-functional requirements is possible.</a:t>
            </a:r>
          </a:p>
          <a:p>
            <a:pPr>
              <a:lnSpc>
                <a:spcPct val="90000"/>
              </a:lnSpc>
            </a:pPr>
            <a:r>
              <a:rPr lang="en-GB" dirty="0"/>
              <a:t>Large-scale reuse</a:t>
            </a:r>
          </a:p>
          <a:p>
            <a:pPr lvl="1">
              <a:lnSpc>
                <a:spcPct val="90000"/>
              </a:lnSpc>
            </a:pPr>
            <a:r>
              <a:rPr lang="en-US" dirty="0"/>
              <a:t>The system architecture is often the same for systems with similar </a:t>
            </a:r>
            <a:r>
              <a:rPr lang="en-US" dirty="0" smtClean="0"/>
              <a:t>requirements and </a:t>
            </a:r>
            <a:r>
              <a:rPr lang="en-US" dirty="0"/>
              <a:t>so can support large-scale software </a:t>
            </a:r>
            <a:r>
              <a:rPr lang="en-US" dirty="0" smtClean="0"/>
              <a:t>reuse. Therefore, </a:t>
            </a:r>
            <a:r>
              <a:rPr lang="en-GB" dirty="0" smtClean="0"/>
              <a:t>the </a:t>
            </a:r>
            <a:r>
              <a:rPr lang="en-GB" dirty="0"/>
              <a:t>architecture may be reusable across a range of </a:t>
            </a:r>
            <a:r>
              <a:rPr lang="en-GB" dirty="0" smtClean="0"/>
              <a:t>systems</a:t>
            </a:r>
          </a:p>
          <a:p>
            <a:pPr lvl="1">
              <a:lnSpc>
                <a:spcPct val="90000"/>
              </a:lnSpc>
            </a:pPr>
            <a:r>
              <a:rPr lang="en-GB" dirty="0" smtClean="0"/>
              <a:t>Product-line architectures may be developed. </a:t>
            </a:r>
            <a:r>
              <a:rPr lang="en-GB" sz="1600" dirty="0" smtClean="0"/>
              <a:t>(</a:t>
            </a:r>
            <a:r>
              <a:rPr lang="en-US" sz="1600" dirty="0" smtClean="0"/>
              <a:t>Product </a:t>
            </a:r>
            <a:r>
              <a:rPr lang="en-US" sz="1600" dirty="0"/>
              <a:t>lines are applications that are built </a:t>
            </a:r>
            <a:r>
              <a:rPr lang="en-US" sz="1600" dirty="0" smtClean="0"/>
              <a:t>around a </a:t>
            </a:r>
            <a:r>
              <a:rPr lang="en-US" sz="1600" dirty="0"/>
              <a:t>core architecture with variants that satisfy specific customer </a:t>
            </a:r>
            <a:r>
              <a:rPr lang="en-US" sz="1600" dirty="0" smtClean="0"/>
              <a:t>requirements)</a:t>
            </a:r>
            <a:r>
              <a:rPr lang="en-US" dirty="0" smtClean="0"/>
              <a:t>.</a:t>
            </a:r>
            <a:endParaRPr lang="en-GB" dirty="0" smtClean="0"/>
          </a:p>
          <a:p>
            <a:pPr lvl="1">
              <a:lnSpc>
                <a:spcPct val="90000"/>
              </a:lnSpc>
            </a:pPr>
            <a:endParaRPr lang="en-GB"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2" name="Date Placeholder 1"/>
          <p:cNvSpPr>
            <a:spLocks noGrp="1"/>
          </p:cNvSpPr>
          <p:nvPr>
            <p:ph type="dt" sz="half" idx="10"/>
          </p:nvPr>
        </p:nvSpPr>
        <p:spPr/>
        <p:txBody>
          <a:bodyPr/>
          <a:lstStyle/>
          <a:p>
            <a:fld id="{12511611-7B60-0443-8254-EB024D6E18F8}"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representations</a:t>
            </a:r>
            <a:endParaRPr lang="en-US" dirty="0"/>
          </a:p>
        </p:txBody>
      </p:sp>
      <p:sp>
        <p:nvSpPr>
          <p:cNvPr id="3" name="Content Placeholder 2"/>
          <p:cNvSpPr>
            <a:spLocks noGrp="1"/>
          </p:cNvSpPr>
          <p:nvPr>
            <p:ph idx="1"/>
          </p:nvPr>
        </p:nvSpPr>
        <p:spPr>
          <a:xfrm>
            <a:off x="457199" y="2036136"/>
            <a:ext cx="7836195" cy="3471530"/>
          </a:xfrm>
        </p:spPr>
        <p:txBody>
          <a:bodyPr/>
          <a:lstStyle/>
          <a:p>
            <a:r>
              <a:rPr lang="en-US" sz="2000" dirty="0" smtClean="0"/>
              <a:t>Simple, informal block diagrams showing entities and relationships are the most frequently used method for documenting software architectures.</a:t>
            </a:r>
          </a:p>
          <a:p>
            <a:r>
              <a:rPr lang="en-US" sz="2000" dirty="0" smtClean="0"/>
              <a:t>But these have been </a:t>
            </a:r>
            <a:r>
              <a:rPr lang="en-US" sz="2000" dirty="0" err="1" smtClean="0"/>
              <a:t>criticised</a:t>
            </a:r>
            <a:r>
              <a:rPr lang="en-US" sz="2000" dirty="0" smtClean="0"/>
              <a:t> because they lack semantics, do not show the types of relationships between entities nor the visible properties of entities in the architecture.</a:t>
            </a:r>
          </a:p>
          <a:p>
            <a:r>
              <a:rPr lang="en-US" sz="2000" dirty="0" smtClean="0"/>
              <a:t>Depends on the use of architectural </a:t>
            </a:r>
            <a:r>
              <a:rPr lang="en-US" sz="2000" dirty="0" err="1" smtClean="0"/>
              <a:t>models.The</a:t>
            </a:r>
            <a:r>
              <a:rPr lang="en-US" sz="2000" dirty="0" smtClean="0"/>
              <a:t>  requirements for model semantics depends on how the models are used.</a:t>
            </a:r>
            <a:endParaRPr lang="en-US" sz="2000"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6" name="Date Placeholder 5"/>
          <p:cNvSpPr>
            <a:spLocks noGrp="1"/>
          </p:cNvSpPr>
          <p:nvPr>
            <p:ph type="dt" sz="half" idx="10"/>
          </p:nvPr>
        </p:nvSpPr>
        <p:spPr/>
        <p:txBody>
          <a:bodyPr/>
          <a:lstStyle/>
          <a:p>
            <a:fld id="{6978846F-99CA-574D-810B-74D43F5551EB}" type="datetime1">
              <a:rPr lang="en-GB" smtClean="0"/>
              <a:t>18/03/2019</a:t>
            </a:fld>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a:t>Very abstract - they do not show the nature of component relationships nor the externally visible properties of the sub-systems.</a:t>
            </a:r>
          </a:p>
          <a:p>
            <a:r>
              <a:rPr lang="en-US"/>
              <a:t>However, useful for communication with stakeholders and for project planning.</a:t>
            </a:r>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2" name="Date Placeholder 1"/>
          <p:cNvSpPr>
            <a:spLocks noGrp="1"/>
          </p:cNvSpPr>
          <p:nvPr>
            <p:ph type="dt" sz="half" idx="10"/>
          </p:nvPr>
        </p:nvSpPr>
        <p:spPr/>
        <p:txBody>
          <a:bodyPr/>
          <a:lstStyle/>
          <a:p>
            <a:fld id="{C43573DD-1A6A-EA4F-AF8F-1C531133A086}" type="datetime1">
              <a:rPr lang="en-GB" smtClean="0"/>
              <a:t>18/03/2019</a:t>
            </a:fld>
            <a:endParaRPr lang="en-US"/>
          </a:p>
        </p:txBody>
      </p:sp>
      <p:pic>
        <p:nvPicPr>
          <p:cNvPr id="7" name="Picture 2" descr="6"/>
          <p:cNvPicPr>
            <a:picLocks noChangeAspect="1" noChangeArrowheads="1"/>
          </p:cNvPicPr>
          <p:nvPr/>
        </p:nvPicPr>
        <p:blipFill>
          <a:blip r:embed="rId2"/>
          <a:srcRect b="-8765"/>
          <a:stretch>
            <a:fillRect/>
          </a:stretch>
        </p:blipFill>
        <p:spPr bwMode="auto">
          <a:xfrm>
            <a:off x="2932092" y="3761605"/>
            <a:ext cx="4064131" cy="2479652"/>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6004</TotalTime>
  <Words>3787</Words>
  <Application>Microsoft Office PowerPoint</Application>
  <PresentationFormat>On-screen Show (4:3)</PresentationFormat>
  <Paragraphs>450</Paragraphs>
  <Slides>62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ＭＳ Ｐゴシック</vt:lpstr>
      <vt:lpstr>Arial</vt:lpstr>
      <vt:lpstr>Calibri</vt:lpstr>
      <vt:lpstr>Helvetica</vt:lpstr>
      <vt:lpstr>Times New Roman</vt:lpstr>
      <vt:lpstr>Wingdings</vt:lpstr>
      <vt:lpstr>Zapf Dingbats</vt:lpstr>
      <vt:lpstr>SE10 slides</vt:lpstr>
      <vt:lpstr>Chapter 6 – Architectural Design</vt:lpstr>
      <vt:lpstr>Topics covered</vt:lpstr>
      <vt:lpstr>Architectural design</vt:lpstr>
      <vt:lpstr>Agility and architecture</vt:lpstr>
      <vt:lpstr>The architecture of a packing robot control system</vt:lpstr>
      <vt:lpstr>Architectural abstraction</vt:lpstr>
      <vt:lpstr>Advantages of explicit architecture</vt:lpstr>
      <vt:lpstr>Architectural representations</vt:lpstr>
      <vt:lpstr>Box and line diagrams</vt:lpstr>
      <vt:lpstr>Two Practical Uses of architectural models</vt:lpstr>
      <vt:lpstr>PowerPoint Presentation</vt:lpstr>
      <vt:lpstr>Architectural design decisions</vt:lpstr>
      <vt:lpstr>Architectural design decisions</vt:lpstr>
      <vt:lpstr>Architectural design decisions</vt:lpstr>
      <vt:lpstr>Architecture reuse</vt:lpstr>
      <vt:lpstr>Architecture and system characteristics</vt:lpstr>
      <vt:lpstr>Architectural views</vt:lpstr>
      <vt:lpstr>Architectural views</vt:lpstr>
      <vt:lpstr>Architectural views</vt:lpstr>
      <vt:lpstr>4 + 1 view model of software architecture</vt:lpstr>
      <vt:lpstr>Representing architectural views</vt:lpstr>
      <vt:lpstr>Architectural patterns</vt:lpstr>
      <vt:lpstr>Architectural patterns</vt:lpstr>
      <vt:lpstr>The Model-View-Controller (MVC) pattern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LibSys system </vt:lpstr>
      <vt:lpstr>Repository architecture</vt:lpstr>
      <vt:lpstr>The Repository pattern </vt:lpstr>
      <vt:lpstr>A repository architecture for an IDE </vt:lpstr>
      <vt:lpstr>PowerPoint Presentation</vt:lpstr>
      <vt:lpstr>Client-server architecture</vt:lpstr>
      <vt:lpstr>The Client–server pattern </vt:lpstr>
      <vt:lpstr>A client–server architecture for a film library </vt:lpstr>
      <vt:lpstr>PowerPoint Presentation</vt:lpstr>
      <vt:lpstr>Pipe and filter architecture</vt:lpstr>
      <vt:lpstr>The pipe and filter pattern </vt:lpstr>
      <vt:lpstr>An example of the pipe and filter architecture used in a payments system </vt:lpstr>
      <vt:lpstr>Application architectures</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Mentcare system</vt:lpstr>
      <vt:lpstr>Web-based information systems</vt:lpstr>
      <vt:lpstr>Server implementation</vt:lpstr>
      <vt:lpstr>Language processing systems</vt:lpstr>
      <vt:lpstr>The architecture of a language processing system </vt:lpstr>
      <vt:lpstr>Compiler components</vt:lpstr>
      <vt:lpstr>Compiler components</vt:lpstr>
      <vt:lpstr>A repository architecture for a language processing system</vt:lpstr>
      <vt:lpstr>A pipe and filter compiler architecture </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Syed Farrukh Hasan</cp:lastModifiedBy>
  <cp:revision>36</cp:revision>
  <dcterms:created xsi:type="dcterms:W3CDTF">2010-01-18T20:35:25Z</dcterms:created>
  <dcterms:modified xsi:type="dcterms:W3CDTF">2019-03-18T06:44:28Z</dcterms:modified>
</cp:coreProperties>
</file>