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76" r:id="rId2"/>
    <p:sldId id="273" r:id="rId3"/>
    <p:sldId id="581" r:id="rId4"/>
    <p:sldId id="634" r:id="rId5"/>
    <p:sldId id="585" r:id="rId6"/>
    <p:sldId id="582" r:id="rId7"/>
    <p:sldId id="586" r:id="rId8"/>
    <p:sldId id="613" r:id="rId9"/>
    <p:sldId id="614" r:id="rId10"/>
    <p:sldId id="632" r:id="rId11"/>
    <p:sldId id="620" r:id="rId12"/>
    <p:sldId id="633" r:id="rId13"/>
    <p:sldId id="597" r:id="rId14"/>
    <p:sldId id="731" r:id="rId15"/>
    <p:sldId id="615" r:id="rId16"/>
    <p:sldId id="590" r:id="rId17"/>
    <p:sldId id="729" r:id="rId18"/>
    <p:sldId id="312" r:id="rId19"/>
    <p:sldId id="281" r:id="rId20"/>
    <p:sldId id="282" r:id="rId21"/>
    <p:sldId id="257" r:id="rId22"/>
    <p:sldId id="274" r:id="rId23"/>
    <p:sldId id="275" r:id="rId24"/>
    <p:sldId id="730" r:id="rId25"/>
    <p:sldId id="258" r:id="rId26"/>
    <p:sldId id="278" r:id="rId27"/>
    <p:sldId id="314" r:id="rId28"/>
    <p:sldId id="280" r:id="rId29"/>
    <p:sldId id="259" r:id="rId30"/>
    <p:sldId id="315" r:id="rId31"/>
    <p:sldId id="328" r:id="rId32"/>
    <p:sldId id="316" r:id="rId33"/>
    <p:sldId id="283" r:id="rId34"/>
    <p:sldId id="284" r:id="rId35"/>
    <p:sldId id="260" r:id="rId36"/>
    <p:sldId id="732" r:id="rId37"/>
    <p:sldId id="285" r:id="rId38"/>
    <p:sldId id="317" r:id="rId39"/>
    <p:sldId id="318" r:id="rId40"/>
    <p:sldId id="286" r:id="rId41"/>
    <p:sldId id="321" r:id="rId42"/>
    <p:sldId id="287" r:id="rId43"/>
    <p:sldId id="261" r:id="rId44"/>
    <p:sldId id="262" r:id="rId45"/>
    <p:sldId id="288" r:id="rId46"/>
    <p:sldId id="289" r:id="rId47"/>
    <p:sldId id="290" r:id="rId48"/>
    <p:sldId id="268" r:id="rId49"/>
    <p:sldId id="263" r:id="rId50"/>
    <p:sldId id="271" r:id="rId51"/>
    <p:sldId id="272" r:id="rId52"/>
    <p:sldId id="291" r:id="rId53"/>
    <p:sldId id="322" r:id="rId54"/>
    <p:sldId id="324" r:id="rId55"/>
    <p:sldId id="264" r:id="rId56"/>
    <p:sldId id="333" r:id="rId57"/>
    <p:sldId id="325" r:id="rId58"/>
    <p:sldId id="329" r:id="rId59"/>
    <p:sldId id="297" r:id="rId60"/>
    <p:sldId id="265" r:id="rId61"/>
    <p:sldId id="309" r:id="rId62"/>
    <p:sldId id="308" r:id="rId63"/>
    <p:sldId id="310" r:id="rId64"/>
    <p:sldId id="588" r:id="rId65"/>
    <p:sldId id="733" r:id="rId66"/>
    <p:sldId id="734" r:id="rId67"/>
    <p:sldId id="589" r:id="rId68"/>
    <p:sldId id="735" r:id="rId69"/>
    <p:sldId id="331" r:id="rId70"/>
    <p:sldId id="299" r:id="rId71"/>
    <p:sldId id="311" r:id="rId72"/>
    <p:sldId id="298" r:id="rId73"/>
    <p:sldId id="326" r:id="rId74"/>
    <p:sldId id="266" r:id="rId75"/>
    <p:sldId id="327" r:id="rId76"/>
    <p:sldId id="306" r:id="rId77"/>
    <p:sldId id="609" r:id="rId78"/>
    <p:sldId id="610" r:id="rId79"/>
    <p:sldId id="332" r:id="rId80"/>
    <p:sldId id="301" r:id="rId81"/>
    <p:sldId id="302" r:id="rId82"/>
    <p:sldId id="267" r:id="rId83"/>
    <p:sldId id="303" r:id="rId84"/>
    <p:sldId id="304" r:id="rId85"/>
    <p:sldId id="72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1900" autoAdjust="0"/>
  </p:normalViewPr>
  <p:slideViewPr>
    <p:cSldViewPr>
      <p:cViewPr varScale="1">
        <p:scale>
          <a:sx n="59" d="100"/>
          <a:sy n="59" d="100"/>
        </p:scale>
        <p:origin x="1716" y="7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4/1/2020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dirty="0"/>
          </a:p>
        </p:txBody>
      </p:sp>
    </p:spTree>
    <p:extLst>
      <p:ext uri="{BB962C8B-B14F-4D97-AF65-F5344CB8AC3E}">
        <p14:creationId xmlns:p14="http://schemas.microsoft.com/office/powerpoint/2010/main" val="37726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4E034-6BAB-4DAD-B104-A04E6E920530}" type="slidenum">
              <a:rPr lang="en-US" smtClean="0"/>
              <a:pPr/>
              <a:t>1</a:t>
            </a:fld>
            <a:endParaRPr lang="en-US" dirty="0"/>
          </a:p>
        </p:txBody>
      </p:sp>
    </p:spTree>
    <p:extLst>
      <p:ext uri="{BB962C8B-B14F-4D97-AF65-F5344CB8AC3E}">
        <p14:creationId xmlns:p14="http://schemas.microsoft.com/office/powerpoint/2010/main" val="283720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ln/>
        </p:spPr>
        <p:txBody>
          <a:bodyPr/>
          <a:lstStyle/>
          <a:p>
            <a:endParaRPr lang="en-US"/>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238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Prescribe two drugs that the patient is allergic to. Check that two warnings are correctly issued.</a:t>
            </a:r>
            <a:endParaRPr lang="en-GB"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AA89C313-78CE-413E-B973-C9C50864F3EA}" type="slidenum">
              <a:rPr lang="en-US" smtClean="0"/>
              <a:pPr/>
              <a:t>73</a:t>
            </a:fld>
            <a:endParaRPr lang="en-US" dirty="0"/>
          </a:p>
        </p:txBody>
      </p:sp>
    </p:spTree>
    <p:extLst>
      <p:ext uri="{BB962C8B-B14F-4D97-AF65-F5344CB8AC3E}">
        <p14:creationId xmlns:p14="http://schemas.microsoft.com/office/powerpoint/2010/main" val="300946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300 transactions per second; an operating system may be designed to handle up to 1,000 :;</a:t>
            </a:r>
            <a:r>
              <a:rPr lang="en-US" sz="1200" b="0" i="0" u="none" strike="noStrike" kern="1200" baseline="0" dirty="0" err="1">
                <a:solidFill>
                  <a:schemeClr val="tx1"/>
                </a:solidFill>
                <a:latin typeface="+mn-lt"/>
                <a:ea typeface="+mn-ea"/>
                <a:cs typeface="+mn-cs"/>
              </a:rPr>
              <a:t>eparate</a:t>
            </a:r>
            <a:r>
              <a:rPr lang="en-US" sz="1200" b="0" i="0" u="none" strike="noStrike" kern="1200" baseline="0" dirty="0">
                <a:solidFill>
                  <a:schemeClr val="tx1"/>
                </a:solidFill>
                <a:latin typeface="+mn-lt"/>
                <a:ea typeface="+mn-ea"/>
                <a:cs typeface="+mn-cs"/>
              </a:rPr>
              <a:t> terminals. Stress testing continues these tests beyond the maximum</a:t>
            </a:r>
          </a:p>
          <a:p>
            <a:r>
              <a:rPr lang="en-US" sz="1200" b="0" i="0" u="none" strike="noStrike" kern="1200" baseline="0" dirty="0">
                <a:solidFill>
                  <a:schemeClr val="tx1"/>
                </a:solidFill>
                <a:latin typeface="+mn-lt"/>
                <a:ea typeface="+mn-ea"/>
                <a:cs typeface="+mn-cs"/>
              </a:rPr>
              <a:t>design load of the system until the system fails. This type of testing has two functions:</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78</a:t>
            </a:fld>
            <a:endParaRPr lang="en-US"/>
          </a:p>
        </p:txBody>
      </p:sp>
    </p:spTree>
    <p:extLst>
      <p:ext uri="{BB962C8B-B14F-4D97-AF65-F5344CB8AC3E}">
        <p14:creationId xmlns:p14="http://schemas.microsoft.com/office/powerpoint/2010/main" val="133367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MCQs</a:t>
            </a:r>
          </a:p>
          <a:p>
            <a:r>
              <a:rPr lang="en-US" dirty="0"/>
              <a:t>https://www.softwaretestinghelp.com/istqb-exam-questions-equivalence-partitioning-boundary-value-analysis/</a:t>
            </a:r>
          </a:p>
        </p:txBody>
      </p:sp>
      <p:sp>
        <p:nvSpPr>
          <p:cNvPr id="4" name="Slide Number Placeholder 3"/>
          <p:cNvSpPr>
            <a:spLocks noGrp="1"/>
          </p:cNvSpPr>
          <p:nvPr>
            <p:ph type="sldNum" sz="quarter" idx="5"/>
          </p:nvPr>
        </p:nvSpPr>
        <p:spPr/>
        <p:txBody>
          <a:bodyPr/>
          <a:lstStyle/>
          <a:p>
            <a:fld id="{AA89C313-78CE-413E-B973-C9C50864F3EA}" type="slidenum">
              <a:rPr lang="en-US" smtClean="0"/>
              <a:pPr/>
              <a:t>2</a:t>
            </a:fld>
            <a:endParaRPr lang="en-US" dirty="0"/>
          </a:p>
        </p:txBody>
      </p:sp>
    </p:spTree>
    <p:extLst>
      <p:ext uri="{BB962C8B-B14F-4D97-AF65-F5344CB8AC3E}">
        <p14:creationId xmlns:p14="http://schemas.microsoft.com/office/powerpoint/2010/main" val="77989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9C313-78CE-413E-B973-C9C50864F3EA}" type="slidenum">
              <a:rPr lang="en-US" smtClean="0"/>
              <a:pPr/>
              <a:t>4</a:t>
            </a:fld>
            <a:endParaRPr lang="en-US" dirty="0"/>
          </a:p>
        </p:txBody>
      </p:sp>
    </p:spTree>
    <p:extLst>
      <p:ext uri="{BB962C8B-B14F-4D97-AF65-F5344CB8AC3E}">
        <p14:creationId xmlns:p14="http://schemas.microsoft.com/office/powerpoint/2010/main" val="189725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 of</a:t>
            </a:r>
            <a:r>
              <a:rPr lang="en-US" baseline="0" dirty="0"/>
              <a:t> testing = scenarios that has been tested </a:t>
            </a:r>
            <a:endParaRPr lang="en-US" dirty="0"/>
          </a:p>
        </p:txBody>
      </p:sp>
      <p:sp>
        <p:nvSpPr>
          <p:cNvPr id="4" name="Slide Number Placeholder 3"/>
          <p:cNvSpPr>
            <a:spLocks noGrp="1"/>
          </p:cNvSpPr>
          <p:nvPr>
            <p:ph type="sldNum" sz="quarter" idx="10"/>
          </p:nvPr>
        </p:nvSpPr>
        <p:spPr/>
        <p:txBody>
          <a:bodyPr/>
          <a:lstStyle/>
          <a:p>
            <a:fld id="{25C321D1-64D8-4083-922B-7D5BD536DB68}" type="slidenum">
              <a:rPr lang="en-US" smtClean="0"/>
              <a:pPr/>
              <a:t>6</a:t>
            </a:fld>
            <a:endParaRPr lang="en-US"/>
          </a:p>
        </p:txBody>
      </p:sp>
    </p:spTree>
    <p:extLst>
      <p:ext uri="{BB962C8B-B14F-4D97-AF65-F5344CB8AC3E}">
        <p14:creationId xmlns:p14="http://schemas.microsoft.com/office/powerpoint/2010/main" val="5907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testing</a:t>
            </a:r>
          </a:p>
        </p:txBody>
      </p:sp>
      <p:sp>
        <p:nvSpPr>
          <p:cNvPr id="4" name="Slide Number Placeholder 3"/>
          <p:cNvSpPr>
            <a:spLocks noGrp="1"/>
          </p:cNvSpPr>
          <p:nvPr>
            <p:ph type="sldNum" sz="quarter" idx="5"/>
          </p:nvPr>
        </p:nvSpPr>
        <p:spPr/>
        <p:txBody>
          <a:bodyPr/>
          <a:lstStyle/>
          <a:p>
            <a:fld id="{AA89C313-78CE-413E-B973-C9C50864F3EA}" type="slidenum">
              <a:rPr lang="en-US" smtClean="0"/>
              <a:pPr/>
              <a:t>54</a:t>
            </a:fld>
            <a:endParaRPr lang="en-US" dirty="0"/>
          </a:p>
        </p:txBody>
      </p:sp>
    </p:spTree>
    <p:extLst>
      <p:ext uri="{BB962C8B-B14F-4D97-AF65-F5344CB8AC3E}">
        <p14:creationId xmlns:p14="http://schemas.microsoft.com/office/powerpoint/2010/main" val="250174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Furthermore, all conditional statements are tested for both true and false cases. The number of paths through a program is usually proportional to its size. As modules</a:t>
            </a:r>
          </a:p>
          <a:p>
            <a:r>
              <a:rPr lang="en-US" sz="1200" b="0" i="0" u="none" strike="noStrike" kern="1200" baseline="0" dirty="0">
                <a:solidFill>
                  <a:schemeClr val="tx1"/>
                </a:solidFill>
                <a:latin typeface="+mn-lt"/>
                <a:ea typeface="+mn-ea"/>
                <a:cs typeface="+mn-cs"/>
              </a:rPr>
              <a:t>are integrated into systems, it becomes unfeasible to use structural testing techniques. Path testing techniques are therefore mostly used during component testing.</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64</a:t>
            </a:fld>
            <a:endParaRPr lang="en-US"/>
          </a:p>
        </p:txBody>
      </p:sp>
    </p:spTree>
    <p:extLst>
      <p:ext uri="{BB962C8B-B14F-4D97-AF65-F5344CB8AC3E}">
        <p14:creationId xmlns:p14="http://schemas.microsoft.com/office/powerpoint/2010/main" val="101706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77AD2E3-81B7-40F9-8CAE-B6B3B9664DBE}" type="datetime1">
              <a:rPr lang="en-US" smtClean="0"/>
              <a:t>4/1/2020</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Chapter 8 Software Testing</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C754C-5051-4448-AB7E-E40B41FFBAB8}" type="datetime1">
              <a:rPr lang="en-US" smtClean="0"/>
              <a:t>4/1/2020</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EEFF02-7EB8-4EDD-AF87-578E934BD5E2}" type="datetime1">
              <a:rPr lang="en-US" smtClean="0"/>
              <a:t>4/1/2020</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BF77B-9CC6-4B58-A48A-FBE1F5A30EAF}" type="datetime1">
              <a:rPr lang="en-US" smtClean="0"/>
              <a:t>4/1/2020</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56251-741B-42CE-B181-07B5D4725C89}" type="datetime1">
              <a:rPr lang="en-US" smtClean="0"/>
              <a:t>4/1/2020</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E114F-5E7D-423A-9FCC-B374583CCE21}" type="datetime1">
              <a:rPr lang="en-US" smtClean="0"/>
              <a:t>4/1/2020</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E1ECACB-D0F7-4E87-8EEF-C0188C16E0FC}" type="datetime1">
              <a:rPr lang="en-US" smtClean="0"/>
              <a:t>4/1/2020</a:t>
            </a:fld>
            <a:endParaRPr lang="en-US" dirty="0"/>
          </a:p>
        </p:txBody>
      </p:sp>
      <p:sp>
        <p:nvSpPr>
          <p:cNvPr id="8" name="Footer Placeholder 7"/>
          <p:cNvSpPr>
            <a:spLocks noGrp="1"/>
          </p:cNvSpPr>
          <p:nvPr>
            <p:ph type="ftr" sz="quarter" idx="11"/>
          </p:nvPr>
        </p:nvSpPr>
        <p:spPr/>
        <p:txBody>
          <a:bodyPr/>
          <a:lstStyle/>
          <a:p>
            <a:r>
              <a:rPr lang="en-US"/>
              <a:t>Chapter 8 Software Testing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A228F-06A9-4ECB-924A-B38B9307AF90}" type="datetime1">
              <a:rPr lang="en-US" smtClean="0"/>
              <a:t>4/1/2020</a:t>
            </a:fld>
            <a:endParaRPr lang="en-US" dirty="0"/>
          </a:p>
        </p:txBody>
      </p:sp>
      <p:sp>
        <p:nvSpPr>
          <p:cNvPr id="4" name="Footer Placeholder 3"/>
          <p:cNvSpPr>
            <a:spLocks noGrp="1"/>
          </p:cNvSpPr>
          <p:nvPr>
            <p:ph type="ftr" sz="quarter" idx="11"/>
          </p:nvPr>
        </p:nvSpPr>
        <p:spPr/>
        <p:txBody>
          <a:bodyPr/>
          <a:lstStyle/>
          <a:p>
            <a:r>
              <a:rPr lang="en-US"/>
              <a:t>Chapter 8 Software Testing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75C20-6C09-4EF3-A185-E9BC44AFF6E3}" type="datetime1">
              <a:rPr lang="en-US" smtClean="0"/>
              <a:t>4/1/2020</a:t>
            </a:fld>
            <a:endParaRPr lang="en-US" dirty="0"/>
          </a:p>
        </p:txBody>
      </p:sp>
      <p:sp>
        <p:nvSpPr>
          <p:cNvPr id="3" name="Footer Placeholder 2"/>
          <p:cNvSpPr>
            <a:spLocks noGrp="1"/>
          </p:cNvSpPr>
          <p:nvPr>
            <p:ph type="ftr" sz="quarter" idx="11"/>
          </p:nvPr>
        </p:nvSpPr>
        <p:spPr/>
        <p:txBody>
          <a:bodyPr/>
          <a:lstStyle/>
          <a:p>
            <a:r>
              <a:rPr lang="en-US"/>
              <a:t>Chapter 8 Software Testing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C17FF-912D-4C2B-8974-E6384B17C167}" type="datetime1">
              <a:rPr lang="en-US" smtClean="0"/>
              <a:t>4/1/2020</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3A9CC-309C-4338-A7D1-748BE1276C42}" type="datetime1">
              <a:rPr lang="en-US" smtClean="0"/>
              <a:t>4/1/2020</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931BC37-EA22-4FE3-A214-121CCAA29E19}" type="datetime1">
              <a:rPr lang="en-US" smtClean="0"/>
              <a:t>4/1/2020</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Chapter 8 Software Testing</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bab.jaffar@nu.edu.p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371600"/>
            <a:ext cx="3124200" cy="54864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24200" y="5943600"/>
            <a:ext cx="6019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13716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733800" y="1676400"/>
            <a:ext cx="4800600" cy="830997"/>
          </a:xfrm>
          <a:prstGeom prst="rect">
            <a:avLst/>
          </a:prstGeom>
          <a:noFill/>
        </p:spPr>
        <p:txBody>
          <a:bodyPr wrap="square" rtlCol="0">
            <a:spAutoFit/>
          </a:bodyPr>
          <a:lstStyle/>
          <a:p>
            <a:pPr algn="ctr"/>
            <a:r>
              <a:rPr lang="en-US" sz="2800" b="1" dirty="0">
                <a:solidFill>
                  <a:schemeClr val="bg1">
                    <a:lumMod val="75000"/>
                    <a:lumOff val="25000"/>
                  </a:schemeClr>
                </a:solidFill>
                <a:latin typeface="Comic Sans MS" pitchFamily="66" charset="0"/>
              </a:rPr>
              <a:t>Software Engineering</a:t>
            </a:r>
          </a:p>
          <a:p>
            <a:pPr algn="ctr"/>
            <a:r>
              <a:rPr lang="en-US" sz="2000" b="1" dirty="0">
                <a:solidFill>
                  <a:schemeClr val="bg1">
                    <a:lumMod val="75000"/>
                    <a:lumOff val="25000"/>
                  </a:schemeClr>
                </a:solidFill>
                <a:latin typeface="Comic Sans MS" pitchFamily="66" charset="0"/>
              </a:rPr>
              <a:t>CS-303</a:t>
            </a:r>
          </a:p>
        </p:txBody>
      </p:sp>
      <p:sp>
        <p:nvSpPr>
          <p:cNvPr id="11" name="TextBox 10"/>
          <p:cNvSpPr txBox="1"/>
          <p:nvPr/>
        </p:nvSpPr>
        <p:spPr>
          <a:xfrm>
            <a:off x="381000" y="4588571"/>
            <a:ext cx="2524652" cy="630942"/>
          </a:xfrm>
          <a:prstGeom prst="rect">
            <a:avLst/>
          </a:prstGeom>
          <a:noFill/>
        </p:spPr>
        <p:txBody>
          <a:bodyPr wrap="square" rtlCol="0">
            <a:spAutoFit/>
          </a:bodyPr>
          <a:lstStyle/>
          <a:p>
            <a:pPr algn="ctr"/>
            <a:r>
              <a:rPr lang="en-US" dirty="0"/>
              <a:t>Rubab Jaffar</a:t>
            </a:r>
          </a:p>
          <a:p>
            <a:r>
              <a:rPr lang="en-US" sz="1700" dirty="0">
                <a:solidFill>
                  <a:schemeClr val="accent1">
                    <a:lumMod val="75000"/>
                  </a:schemeClr>
                </a:solidFill>
                <a:hlinkClick r:id="rId3"/>
              </a:rPr>
              <a:t>rubab.jaffar@nu.edu.pk</a:t>
            </a:r>
            <a:endParaRPr lang="en-US" sz="1700" dirty="0">
              <a:solidFill>
                <a:schemeClr val="accent1">
                  <a:lumMod val="75000"/>
                </a:schemeClr>
              </a:solidFill>
            </a:endParaRPr>
          </a:p>
        </p:txBody>
      </p:sp>
      <p:sp>
        <p:nvSpPr>
          <p:cNvPr id="2" name="TextBox 1"/>
          <p:cNvSpPr txBox="1"/>
          <p:nvPr/>
        </p:nvSpPr>
        <p:spPr>
          <a:xfrm>
            <a:off x="381000" y="3276600"/>
            <a:ext cx="2524652" cy="1323439"/>
          </a:xfrm>
          <a:prstGeom prst="rect">
            <a:avLst/>
          </a:prstGeom>
          <a:noFill/>
        </p:spPr>
        <p:txBody>
          <a:bodyPr wrap="square" rtlCol="0">
            <a:spAutoFit/>
          </a:bodyPr>
          <a:lstStyle/>
          <a:p>
            <a:pPr algn="ctr"/>
            <a:r>
              <a:rPr lang="en-US" sz="2000" b="1" dirty="0">
                <a:solidFill>
                  <a:schemeClr val="bg1"/>
                </a:solidFill>
              </a:rPr>
              <a:t>Lecture # 26,27,28</a:t>
            </a:r>
          </a:p>
          <a:p>
            <a:pPr algn="ctr"/>
            <a:r>
              <a:rPr lang="en-US" sz="2000" b="1" dirty="0">
                <a:solidFill>
                  <a:schemeClr val="bg1"/>
                </a:solidFill>
              </a:rPr>
              <a:t>31 March, 2,4 April</a:t>
            </a:r>
          </a:p>
          <a:p>
            <a:pPr algn="ctr"/>
            <a:endParaRPr lang="en-US" sz="2000" b="1" dirty="0">
              <a:solidFill>
                <a:schemeClr val="bg1"/>
              </a:solidFill>
            </a:endParaRPr>
          </a:p>
          <a:p>
            <a:pPr algn="ctr"/>
            <a:endParaRPr lang="en-US" sz="2000" b="1" dirty="0">
              <a:solidFill>
                <a:schemeClr val="bg1"/>
              </a:solidFill>
            </a:endParaRPr>
          </a:p>
        </p:txBody>
      </p:sp>
      <p:sp>
        <p:nvSpPr>
          <p:cNvPr id="13" name="TextBox 12"/>
          <p:cNvSpPr txBox="1"/>
          <p:nvPr/>
        </p:nvSpPr>
        <p:spPr>
          <a:xfrm>
            <a:off x="76200" y="2057400"/>
            <a:ext cx="3048000" cy="461665"/>
          </a:xfrm>
          <a:prstGeom prst="rect">
            <a:avLst/>
          </a:prstGeom>
          <a:noFill/>
        </p:spPr>
        <p:txBody>
          <a:bodyPr wrap="square" rtlCol="0">
            <a:spAutoFit/>
          </a:bodyPr>
          <a:lstStyle/>
          <a:p>
            <a:pPr algn="ctr">
              <a:spcBef>
                <a:spcPct val="0"/>
              </a:spcBef>
              <a:spcAft>
                <a:spcPct val="50000"/>
              </a:spcAft>
            </a:pPr>
            <a:r>
              <a:rPr lang="en-GB" altLang="en-US" sz="2400" b="1" dirty="0">
                <a:solidFill>
                  <a:schemeClr val="bg1"/>
                </a:solidFill>
              </a:rPr>
              <a:t>Software Testing</a:t>
            </a:r>
            <a:endParaRPr lang="en-GB" altLang="en-US" sz="2400" b="1" dirty="0"/>
          </a:p>
        </p:txBody>
      </p:sp>
      <p:pic>
        <p:nvPicPr>
          <p:cNvPr id="14" name="Picture 13" descr="National University of Computer and Emerging Sciences logo.png"/>
          <p:cNvPicPr/>
          <p:nvPr/>
        </p:nvPicPr>
        <p:blipFill>
          <a:blip r:embed="rId4"/>
          <a:srcRect/>
          <a:stretch>
            <a:fillRect/>
          </a:stretch>
        </p:blipFill>
        <p:spPr bwMode="auto">
          <a:xfrm>
            <a:off x="5054600" y="3263900"/>
            <a:ext cx="2381250" cy="239077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44908CE3-4127-448A-A9DD-4492F1E3ACD6}"/>
              </a:ext>
            </a:extLst>
          </p:cNvPr>
          <p:cNvSpPr>
            <a:spLocks noGrp="1"/>
          </p:cNvSpPr>
          <p:nvPr>
            <p:ph type="dt" sz="half" idx="10"/>
          </p:nvPr>
        </p:nvSpPr>
        <p:spPr/>
        <p:txBody>
          <a:bodyPr/>
          <a:lstStyle/>
          <a:p>
            <a:fld id="{4B456794-AA16-4007-87CE-C4F167855646}" type="datetime1">
              <a:rPr lang="en-US" smtClean="0"/>
              <a:t>4/1/2020</a:t>
            </a:fld>
            <a:endParaRPr lang="en-US" dirty="0"/>
          </a:p>
        </p:txBody>
      </p:sp>
      <p:sp>
        <p:nvSpPr>
          <p:cNvPr id="4" name="Footer Placeholder 3">
            <a:extLst>
              <a:ext uri="{FF2B5EF4-FFF2-40B4-BE49-F238E27FC236}">
                <a16:creationId xmlns:a16="http://schemas.microsoft.com/office/drawing/2014/main" id="{243F9600-B977-431A-9EDF-A72D5D9398BB}"/>
              </a:ext>
            </a:extLst>
          </p:cNvPr>
          <p:cNvSpPr>
            <a:spLocks noGrp="1"/>
          </p:cNvSpPr>
          <p:nvPr>
            <p:ph type="ftr" sz="quarter" idx="11"/>
          </p:nvPr>
        </p:nvSpPr>
        <p:spPr/>
        <p:txBody>
          <a:bodyPr/>
          <a:lstStyle/>
          <a:p>
            <a:r>
              <a:rPr lang="en-US"/>
              <a:t>Chapter 8 Software Testing</a:t>
            </a:r>
            <a:endParaRPr lang="en-US" dirty="0"/>
          </a:p>
        </p:txBody>
      </p:sp>
      <p:sp>
        <p:nvSpPr>
          <p:cNvPr id="5" name="Slide Number Placeholder 4">
            <a:extLst>
              <a:ext uri="{FF2B5EF4-FFF2-40B4-BE49-F238E27FC236}">
                <a16:creationId xmlns:a16="http://schemas.microsoft.com/office/drawing/2014/main" id="{0BD8B759-C56B-48B4-90B6-E9C7C5E8FA6B}"/>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7905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bg1"/>
              </a:solidFill>
            </a:endParaRPr>
          </a:p>
        </p:txBody>
      </p:sp>
      <p:pic>
        <p:nvPicPr>
          <p:cNvPr id="4" name="Content Placeholder 3" descr="Image result for software testing images"/>
          <p:cNvPicPr>
            <a:picLocks noGrp="1"/>
          </p:cNvPicPr>
          <p:nvPr>
            <p:ph idx="1"/>
          </p:nvPr>
        </p:nvPicPr>
        <p:blipFill>
          <a:blip r:embed="rId2"/>
          <a:srcRect/>
          <a:stretch>
            <a:fillRect/>
          </a:stretch>
        </p:blipFill>
        <p:spPr bwMode="auto">
          <a:xfrm>
            <a:off x="533400" y="990600"/>
            <a:ext cx="8382000" cy="5181600"/>
          </a:xfrm>
          <a:prstGeom prst="rect">
            <a:avLst/>
          </a:prstGeom>
          <a:noFill/>
          <a:ln w="9525">
            <a:noFill/>
            <a:miter lim="800000"/>
            <a:headEnd/>
            <a:tailEnd/>
          </a:ln>
        </p:spPr>
      </p:pic>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10</a:t>
            </a:fld>
            <a:endParaRPr lang="en-US" dirty="0">
              <a:solidFill>
                <a:schemeClr val="bg1"/>
              </a:solidFill>
            </a:endParaRPr>
          </a:p>
        </p:txBody>
      </p:sp>
      <p:sp>
        <p:nvSpPr>
          <p:cNvPr id="3" name="Date Placeholder 2">
            <a:extLst>
              <a:ext uri="{FF2B5EF4-FFF2-40B4-BE49-F238E27FC236}">
                <a16:creationId xmlns:a16="http://schemas.microsoft.com/office/drawing/2014/main" id="{2AE6568D-5B85-46E4-828B-FC36879A8368}"/>
              </a:ext>
            </a:extLst>
          </p:cNvPr>
          <p:cNvSpPr>
            <a:spLocks noGrp="1"/>
          </p:cNvSpPr>
          <p:nvPr>
            <p:ph type="dt" sz="half" idx="10"/>
          </p:nvPr>
        </p:nvSpPr>
        <p:spPr/>
        <p:txBody>
          <a:bodyPr/>
          <a:lstStyle/>
          <a:p>
            <a:fld id="{7E4729A2-A8B9-48D7-9C72-A0E79FC094BE}" type="datetime1">
              <a:rPr lang="en-US" smtClean="0"/>
              <a:t>4/1/2020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Development Vs Testing</a:t>
            </a:r>
          </a:p>
        </p:txBody>
      </p:sp>
      <p:pic>
        <p:nvPicPr>
          <p:cNvPr id="4" name="Content Placeholder 3"/>
          <p:cNvPicPr>
            <a:picLocks noGrp="1"/>
          </p:cNvPicPr>
          <p:nvPr>
            <p:ph idx="1"/>
          </p:nvPr>
        </p:nvPicPr>
        <p:blipFill>
          <a:blip r:embed="rId2"/>
          <a:srcRect/>
          <a:stretch>
            <a:fillRect/>
          </a:stretch>
        </p:blipFill>
        <p:spPr bwMode="auto">
          <a:xfrm>
            <a:off x="533400" y="1752600"/>
            <a:ext cx="8225124" cy="4285715"/>
          </a:xfrm>
          <a:prstGeom prst="rect">
            <a:avLst/>
          </a:prstGeom>
          <a:noFill/>
          <a:ln w="9525">
            <a:noFill/>
            <a:miter lim="800000"/>
            <a:headEnd/>
            <a:tailEnd/>
          </a:ln>
        </p:spPr>
      </p:pic>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11</a:t>
            </a:fld>
            <a:endParaRPr lang="en-US" dirty="0">
              <a:solidFill>
                <a:schemeClr val="bg1"/>
              </a:solidFill>
            </a:endParaRPr>
          </a:p>
        </p:txBody>
      </p:sp>
      <p:sp>
        <p:nvSpPr>
          <p:cNvPr id="3" name="Date Placeholder 2">
            <a:extLst>
              <a:ext uri="{FF2B5EF4-FFF2-40B4-BE49-F238E27FC236}">
                <a16:creationId xmlns:a16="http://schemas.microsoft.com/office/drawing/2014/main" id="{7846D830-3486-4A6A-AD79-FFFEF2FE004D}"/>
              </a:ext>
            </a:extLst>
          </p:cNvPr>
          <p:cNvSpPr>
            <a:spLocks noGrp="1"/>
          </p:cNvSpPr>
          <p:nvPr>
            <p:ph type="dt" sz="half" idx="10"/>
          </p:nvPr>
        </p:nvSpPr>
        <p:spPr/>
        <p:txBody>
          <a:bodyPr/>
          <a:lstStyle/>
          <a:p>
            <a:fld id="{E744F367-3669-42FB-B028-53BA6FEF1318}" type="datetime1">
              <a:rPr lang="en-US" smtClean="0"/>
              <a:t>4/1/2020</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Development </a:t>
            </a:r>
            <a:r>
              <a:rPr lang="en-US" dirty="0">
                <a:solidFill>
                  <a:schemeClr val="bg1"/>
                </a:solidFill>
              </a:rPr>
              <a:t>Vs Testing</a:t>
            </a: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12</a:t>
            </a:fld>
            <a:endParaRPr lang="en-US" dirty="0">
              <a:solidFill>
                <a:schemeClr val="bg1"/>
              </a:solidFill>
            </a:endParaRPr>
          </a:p>
        </p:txBody>
      </p:sp>
      <p:pic>
        <p:nvPicPr>
          <p:cNvPr id="8" name="Content Placeholder 7" descr="Image result for software testing images"/>
          <p:cNvPicPr>
            <a:picLocks noGrp="1"/>
          </p:cNvPicPr>
          <p:nvPr>
            <p:ph idx="1"/>
          </p:nvPr>
        </p:nvPicPr>
        <p:blipFill>
          <a:blip r:embed="rId2"/>
          <a:srcRect/>
          <a:stretch>
            <a:fillRect/>
          </a:stretch>
        </p:blipFill>
        <p:spPr bwMode="auto">
          <a:xfrm>
            <a:off x="381000" y="1752600"/>
            <a:ext cx="8077200" cy="41910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CB05569-861C-4AC0-B011-AD736B3C5243}"/>
              </a:ext>
            </a:extLst>
          </p:cNvPr>
          <p:cNvSpPr>
            <a:spLocks noGrp="1"/>
          </p:cNvSpPr>
          <p:nvPr>
            <p:ph type="dt" sz="half" idx="10"/>
          </p:nvPr>
        </p:nvSpPr>
        <p:spPr/>
        <p:txBody>
          <a:bodyPr/>
          <a:lstStyle/>
          <a:p>
            <a:fld id="{DE74E924-F4FE-4BFA-A52D-C9AF727CF803}" type="datetime1">
              <a:rPr lang="en-US" smtClean="0"/>
              <a:t>4/1/2020</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fontScale="90000"/>
          </a:bodyPr>
          <a:lstStyle/>
          <a:p>
            <a:pPr algn="ct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 When to Start / Stop Testing?</a:t>
            </a:r>
          </a:p>
        </p:txBody>
      </p:sp>
      <p:sp>
        <p:nvSpPr>
          <p:cNvPr id="3" name="Content Placeholder 2"/>
          <p:cNvSpPr>
            <a:spLocks noGrp="1"/>
          </p:cNvSpPr>
          <p:nvPr>
            <p:ph idx="1"/>
          </p:nvPr>
        </p:nvSpPr>
        <p:spPr>
          <a:xfrm>
            <a:off x="228600" y="1600200"/>
            <a:ext cx="6019800" cy="4724400"/>
          </a:xfrm>
        </p:spPr>
        <p:txBody>
          <a:bodyPr>
            <a:normAutofit/>
          </a:bodyPr>
          <a:lstStyle/>
          <a:p>
            <a:pPr algn="just"/>
            <a:r>
              <a:rPr lang="en-US" b="1" dirty="0">
                <a:solidFill>
                  <a:schemeClr val="bg1"/>
                </a:solidFill>
              </a:rPr>
              <a:t>An early start to testing reduces the cost and time to rework and produce error-free software that is delivered to the client. However in Software Development Life Cycle (SDLC), testing can be started from the Requirements Gathering phase and continued till the deployment of the software. It also depends on the development model that is being used. </a:t>
            </a:r>
          </a:p>
          <a:p>
            <a:endParaRPr lang="en-US" b="1" dirty="0">
              <a:solidFill>
                <a:schemeClr val="bg1"/>
              </a:solidFill>
            </a:endParaRPr>
          </a:p>
        </p:txBody>
      </p:sp>
      <p:sp>
        <p:nvSpPr>
          <p:cNvPr id="29698"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pic>
        <p:nvPicPr>
          <p:cNvPr id="29697" name="Picture 2"/>
          <p:cNvPicPr>
            <a:picLocks noChangeAspect="1" noChangeArrowheads="1"/>
          </p:cNvPicPr>
          <p:nvPr/>
        </p:nvPicPr>
        <p:blipFill>
          <a:blip r:embed="rId2"/>
          <a:srcRect/>
          <a:stretch>
            <a:fillRect/>
          </a:stretch>
        </p:blipFill>
        <p:spPr bwMode="auto">
          <a:xfrm>
            <a:off x="6477000" y="2057400"/>
            <a:ext cx="2343150" cy="1533525"/>
          </a:xfrm>
          <a:prstGeom prst="rect">
            <a:avLst/>
          </a:prstGeom>
          <a:noFill/>
        </p:spPr>
      </p:pic>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13</a:t>
            </a:fld>
            <a:endParaRPr lang="en-US" dirty="0">
              <a:solidFill>
                <a:schemeClr val="bg1"/>
              </a:solidFill>
            </a:endParaRPr>
          </a:p>
        </p:txBody>
      </p:sp>
      <p:sp>
        <p:nvSpPr>
          <p:cNvPr id="4" name="Date Placeholder 3">
            <a:extLst>
              <a:ext uri="{FF2B5EF4-FFF2-40B4-BE49-F238E27FC236}">
                <a16:creationId xmlns:a16="http://schemas.microsoft.com/office/drawing/2014/main" id="{64662DB5-87D7-48D1-9B89-C911257AB245}"/>
              </a:ext>
            </a:extLst>
          </p:cNvPr>
          <p:cNvSpPr>
            <a:spLocks noGrp="1"/>
          </p:cNvSpPr>
          <p:nvPr>
            <p:ph type="dt" sz="half" idx="10"/>
          </p:nvPr>
        </p:nvSpPr>
        <p:spPr/>
        <p:txBody>
          <a:bodyPr/>
          <a:lstStyle/>
          <a:p>
            <a:fld id="{D7E42FF1-FAEE-4B30-801B-FE418409CBA2}" type="datetime1">
              <a:rPr lang="en-US" smtClean="0"/>
              <a:t>4/1/2020</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fontScale="90000"/>
          </a:bodyPr>
          <a:lstStyle/>
          <a:p>
            <a:pPr algn="ct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 When to Start / Stop Testing?</a:t>
            </a:r>
          </a:p>
        </p:txBody>
      </p:sp>
      <p:sp>
        <p:nvSpPr>
          <p:cNvPr id="3" name="Content Placeholder 2"/>
          <p:cNvSpPr>
            <a:spLocks noGrp="1"/>
          </p:cNvSpPr>
          <p:nvPr>
            <p:ph idx="1"/>
          </p:nvPr>
        </p:nvSpPr>
        <p:spPr>
          <a:xfrm>
            <a:off x="228600" y="1600200"/>
            <a:ext cx="6019800" cy="4724400"/>
          </a:xfrm>
        </p:spPr>
        <p:txBody>
          <a:bodyPr>
            <a:normAutofit/>
          </a:bodyPr>
          <a:lstStyle/>
          <a:p>
            <a:endParaRPr lang="en-US" b="1" dirty="0">
              <a:solidFill>
                <a:schemeClr val="bg1"/>
              </a:solidFill>
            </a:endParaRPr>
          </a:p>
        </p:txBody>
      </p:sp>
      <p:sp>
        <p:nvSpPr>
          <p:cNvPr id="29698"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pic>
        <p:nvPicPr>
          <p:cNvPr id="29697" name="Picture 2"/>
          <p:cNvPicPr>
            <a:picLocks noChangeAspect="1" noChangeArrowheads="1"/>
          </p:cNvPicPr>
          <p:nvPr/>
        </p:nvPicPr>
        <p:blipFill>
          <a:blip r:embed="rId2"/>
          <a:srcRect/>
          <a:stretch>
            <a:fillRect/>
          </a:stretch>
        </p:blipFill>
        <p:spPr bwMode="auto">
          <a:xfrm>
            <a:off x="1852612" y="1585912"/>
            <a:ext cx="3429000" cy="1533525"/>
          </a:xfrm>
          <a:prstGeom prst="rect">
            <a:avLst/>
          </a:prstGeom>
          <a:noFill/>
        </p:spPr>
      </p:pic>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14</a:t>
            </a:fld>
            <a:endParaRPr lang="en-US" dirty="0">
              <a:solidFill>
                <a:schemeClr val="bg1"/>
              </a:solidFill>
            </a:endParaRPr>
          </a:p>
        </p:txBody>
      </p:sp>
      <p:pic>
        <p:nvPicPr>
          <p:cNvPr id="8" name="Picture 3">
            <a:extLst>
              <a:ext uri="{FF2B5EF4-FFF2-40B4-BE49-F238E27FC236}">
                <a16:creationId xmlns:a16="http://schemas.microsoft.com/office/drawing/2014/main" id="{B284F851-63F5-45B7-8C3F-D8CCE4CA91F1}"/>
              </a:ext>
            </a:extLst>
          </p:cNvPr>
          <p:cNvPicPr>
            <a:picLocks noChangeAspect="1" noChangeArrowheads="1"/>
          </p:cNvPicPr>
          <p:nvPr/>
        </p:nvPicPr>
        <p:blipFill>
          <a:blip r:embed="rId3"/>
          <a:srcRect/>
          <a:stretch>
            <a:fillRect/>
          </a:stretch>
        </p:blipFill>
        <p:spPr bwMode="auto">
          <a:xfrm>
            <a:off x="832757" y="4505325"/>
            <a:ext cx="2400300" cy="15049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E0D86E04-0AD5-4177-A20F-D02752BB7152}"/>
              </a:ext>
            </a:extLst>
          </p:cNvPr>
          <p:cNvPicPr/>
          <p:nvPr/>
        </p:nvPicPr>
        <p:blipFill>
          <a:blip r:embed="rId4"/>
          <a:srcRect/>
          <a:stretch>
            <a:fillRect/>
          </a:stretch>
        </p:blipFill>
        <p:spPr bwMode="auto">
          <a:xfrm>
            <a:off x="4495800" y="3931783"/>
            <a:ext cx="1571625" cy="2105025"/>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5986E119-D722-4CC3-834F-9B076D7CD966}"/>
              </a:ext>
            </a:extLst>
          </p:cNvPr>
          <p:cNvSpPr>
            <a:spLocks noGrp="1"/>
          </p:cNvSpPr>
          <p:nvPr>
            <p:ph type="dt" sz="half" idx="10"/>
          </p:nvPr>
        </p:nvSpPr>
        <p:spPr/>
        <p:txBody>
          <a:bodyPr/>
          <a:lstStyle/>
          <a:p>
            <a:fld id="{55CB6A20-E067-4945-9255-80FCA78937AA}" type="datetime1">
              <a:rPr lang="en-US" smtClean="0"/>
              <a:t>4/1/2020</a:t>
            </a:fld>
            <a:endParaRPr lang="en-US" dirty="0"/>
          </a:p>
        </p:txBody>
      </p:sp>
    </p:spTree>
    <p:extLst>
      <p:ext uri="{BB962C8B-B14F-4D97-AF65-F5344CB8AC3E}">
        <p14:creationId xmlns:p14="http://schemas.microsoft.com/office/powerpoint/2010/main" val="66260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srcRect/>
          <a:stretch>
            <a:fillRect/>
          </a:stretch>
        </p:blipFill>
        <p:spPr bwMode="auto">
          <a:xfrm>
            <a:off x="0" y="46038"/>
            <a:ext cx="9144000" cy="4830762"/>
          </a:xfrm>
          <a:prstGeom prst="rect">
            <a:avLst/>
          </a:prstGeom>
          <a:solidFill>
            <a:schemeClr val="hlink"/>
          </a:solidFill>
          <a:ln w="9525">
            <a:noFill/>
            <a:miter lim="800000"/>
            <a:headEnd/>
            <a:tailEnd/>
          </a:ln>
          <a:effectLst/>
        </p:spPr>
      </p:pic>
      <p:sp>
        <p:nvSpPr>
          <p:cNvPr id="4" name="Flowchart: Alternate Process 3"/>
          <p:cNvSpPr/>
          <p:nvPr/>
        </p:nvSpPr>
        <p:spPr>
          <a:xfrm>
            <a:off x="914400" y="5049975"/>
            <a:ext cx="7467600" cy="12984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dirty="0">
                <a:solidFill>
                  <a:schemeClr val="bg1"/>
                </a:solidFill>
                <a:cs typeface="Times New Roman" charset="0"/>
              </a:rPr>
              <a:t>The role of the independent tester is to remove the conflict of interest inherent when the builder is testing his or her own product.</a:t>
            </a:r>
            <a:endParaRPr lang="en-US" dirty="0">
              <a:solidFill>
                <a:schemeClr val="bg1"/>
              </a:solidFill>
            </a:endParaRP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15</a:t>
            </a:fld>
            <a:endParaRPr lang="en-US" dirty="0">
              <a:solidFill>
                <a:schemeClr val="bg1"/>
              </a:solidFill>
            </a:endParaRPr>
          </a:p>
        </p:txBody>
      </p:sp>
      <p:sp>
        <p:nvSpPr>
          <p:cNvPr id="2" name="Date Placeholder 1">
            <a:extLst>
              <a:ext uri="{FF2B5EF4-FFF2-40B4-BE49-F238E27FC236}">
                <a16:creationId xmlns:a16="http://schemas.microsoft.com/office/drawing/2014/main" id="{DF8D58D1-9EDE-4B8A-8B92-37C00CB4073B}"/>
              </a:ext>
            </a:extLst>
          </p:cNvPr>
          <p:cNvSpPr>
            <a:spLocks noGrp="1"/>
          </p:cNvSpPr>
          <p:nvPr>
            <p:ph type="dt" sz="half" idx="10"/>
          </p:nvPr>
        </p:nvSpPr>
        <p:spPr/>
        <p:txBody>
          <a:bodyPr/>
          <a:lstStyle/>
          <a:p>
            <a:fld id="{2B5C9579-FA03-42C9-A491-84254349B770}" type="datetime1">
              <a:rPr lang="en-US" smtClean="0"/>
              <a:t>4/1/2020</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When to Stop Testing?</a:t>
            </a:r>
            <a:br>
              <a:rPr lang="en-US" dirty="0"/>
            </a:br>
            <a:endParaRPr lang="en-US" dirty="0"/>
          </a:p>
        </p:txBody>
      </p:sp>
      <p:sp>
        <p:nvSpPr>
          <p:cNvPr id="3" name="Content Placeholder 2"/>
          <p:cNvSpPr>
            <a:spLocks noGrp="1"/>
          </p:cNvSpPr>
          <p:nvPr>
            <p:ph idx="1"/>
          </p:nvPr>
        </p:nvSpPr>
        <p:spPr>
          <a:xfrm>
            <a:off x="228600" y="990600"/>
            <a:ext cx="6248400" cy="4953000"/>
          </a:xfrm>
        </p:spPr>
        <p:txBody>
          <a:bodyPr>
            <a:normAutofit/>
          </a:bodyPr>
          <a:lstStyle/>
          <a:p>
            <a:pPr algn="just"/>
            <a:r>
              <a:rPr lang="en-US" b="1" dirty="0">
                <a:solidFill>
                  <a:srgbClr val="002060"/>
                </a:solidFill>
              </a:rPr>
              <a:t>It is difficult to determine when to stop testing, as testing is a never-ending process and no one can claim that a software is 100% tested. </a:t>
            </a:r>
          </a:p>
          <a:p>
            <a:pPr algn="just"/>
            <a:r>
              <a:rPr lang="en-US" b="1" dirty="0">
                <a:solidFill>
                  <a:srgbClr val="002060"/>
                </a:solidFill>
              </a:rPr>
              <a:t>Testing Deadlines</a:t>
            </a:r>
          </a:p>
          <a:p>
            <a:pPr algn="just"/>
            <a:r>
              <a:rPr lang="en-US" b="1" dirty="0">
                <a:solidFill>
                  <a:srgbClr val="002060"/>
                </a:solidFill>
              </a:rPr>
              <a:t>Completion of test case execution</a:t>
            </a:r>
          </a:p>
          <a:p>
            <a:pPr algn="just"/>
            <a:r>
              <a:rPr lang="en-US" b="1" dirty="0">
                <a:solidFill>
                  <a:srgbClr val="002060"/>
                </a:solidFill>
              </a:rPr>
              <a:t>Completion of function to a certain point</a:t>
            </a:r>
          </a:p>
          <a:p>
            <a:pPr algn="just"/>
            <a:r>
              <a:rPr lang="en-US" b="1" dirty="0">
                <a:solidFill>
                  <a:srgbClr val="002060"/>
                </a:solidFill>
              </a:rPr>
              <a:t>Bug rate falls below a certain level and no high-priority bugs are identified</a:t>
            </a:r>
          </a:p>
          <a:p>
            <a:pPr algn="just"/>
            <a:r>
              <a:rPr lang="en-US" b="1" dirty="0">
                <a:solidFill>
                  <a:srgbClr val="002060"/>
                </a:solidFill>
              </a:rPr>
              <a:t>Management decision</a:t>
            </a:r>
          </a:p>
          <a:p>
            <a:endParaRPr lang="en-US" dirty="0"/>
          </a:p>
        </p:txBody>
      </p:sp>
      <p:pic>
        <p:nvPicPr>
          <p:cNvPr id="4" name="Picture 3"/>
          <p:cNvPicPr/>
          <p:nvPr/>
        </p:nvPicPr>
        <p:blipFill>
          <a:blip r:embed="rId2"/>
          <a:srcRect/>
          <a:stretch>
            <a:fillRect/>
          </a:stretch>
        </p:blipFill>
        <p:spPr bwMode="auto">
          <a:xfrm>
            <a:off x="6934200" y="3505200"/>
            <a:ext cx="1571625" cy="210502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477000" y="1447800"/>
            <a:ext cx="2400300" cy="1504950"/>
          </a:xfrm>
          <a:prstGeom prst="rect">
            <a:avLst/>
          </a:prstGeom>
          <a:noFill/>
          <a:ln w="9525">
            <a:noFill/>
            <a:miter lim="800000"/>
            <a:headEnd/>
            <a:tailEnd/>
          </a:ln>
          <a:effectLst/>
        </p:spPr>
      </p:pic>
      <p:sp>
        <p:nvSpPr>
          <p:cNvPr id="6" name="Footer Placeholder 3"/>
          <p:cNvSpPr>
            <a:spLocks noGrp="1"/>
          </p:cNvSpPr>
          <p:nvPr>
            <p:ph type="ftr" sz="quarter" idx="11"/>
          </p:nvPr>
        </p:nvSpPr>
        <p:spPr>
          <a:xfrm>
            <a:off x="685800" y="6352310"/>
            <a:ext cx="2847975" cy="365125"/>
          </a:xfrm>
        </p:spPr>
        <p:txBody>
          <a:bodyPr/>
          <a:lstStyle/>
          <a:p>
            <a:r>
              <a:rPr lang="en-US"/>
              <a:t>Chapter 8 Software Testing</a:t>
            </a:r>
            <a:endParaRPr lang="en-US" dirty="0"/>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pPr/>
              <a:t>16</a:t>
            </a:fld>
            <a:endParaRPr lang="en-US" dirty="0"/>
          </a:p>
        </p:txBody>
      </p:sp>
      <p:sp>
        <p:nvSpPr>
          <p:cNvPr id="5" name="Date Placeholder 4">
            <a:extLst>
              <a:ext uri="{FF2B5EF4-FFF2-40B4-BE49-F238E27FC236}">
                <a16:creationId xmlns:a16="http://schemas.microsoft.com/office/drawing/2014/main" id="{98AA71A8-CE47-4FDC-A645-064CD1C9E824}"/>
              </a:ext>
            </a:extLst>
          </p:cNvPr>
          <p:cNvSpPr>
            <a:spLocks noGrp="1"/>
          </p:cNvSpPr>
          <p:nvPr>
            <p:ph type="dt" sz="half" idx="10"/>
          </p:nvPr>
        </p:nvSpPr>
        <p:spPr/>
        <p:txBody>
          <a:bodyPr/>
          <a:lstStyle/>
          <a:p>
            <a:fld id="{D7A11FA2-EF87-4D19-932E-B63410725CA4}" type="datetime1">
              <a:rPr lang="en-US" smtClean="0"/>
              <a:t>4/1/2020</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Program Testing</a:t>
            </a:r>
          </a:p>
        </p:txBody>
      </p:sp>
      <p:sp>
        <p:nvSpPr>
          <p:cNvPr id="3" name="Content Placeholder 2"/>
          <p:cNvSpPr>
            <a:spLocks noGrp="1"/>
          </p:cNvSpPr>
          <p:nvPr>
            <p:ph idx="1"/>
          </p:nvPr>
        </p:nvSpPr>
        <p:spPr/>
        <p:txBody>
          <a:bodyPr>
            <a:normAutofit lnSpcReduction="10000"/>
          </a:bodyPr>
          <a:lstStyle/>
          <a:p>
            <a:pPr algn="just"/>
            <a:r>
              <a:rPr lang="en-US" sz="2200" dirty="0">
                <a:solidFill>
                  <a:schemeClr val="bg1"/>
                </a:solidFill>
              </a:rPr>
              <a:t>Testing is intended to show that a program does what it is intended to do and to discover program defects before it is put into use. </a:t>
            </a:r>
          </a:p>
          <a:p>
            <a:pPr algn="just"/>
            <a:r>
              <a:rPr lang="en-US" sz="2200" dirty="0">
                <a:solidFill>
                  <a:schemeClr val="bg1"/>
                </a:solidFill>
              </a:rPr>
              <a:t>When you test software, you execute a program using artificial data. </a:t>
            </a:r>
          </a:p>
          <a:p>
            <a:pPr algn="just"/>
            <a:r>
              <a:rPr lang="en-US" sz="2200" dirty="0">
                <a:solidFill>
                  <a:schemeClr val="bg1"/>
                </a:solidFill>
              </a:rPr>
              <a:t>You check the results of the test run for errors, anomalies or information about the program’s non-functional attributes. </a:t>
            </a:r>
          </a:p>
          <a:p>
            <a:pPr algn="just"/>
            <a:r>
              <a:rPr lang="en-GB" sz="2200" dirty="0">
                <a:solidFill>
                  <a:schemeClr val="bg1"/>
                </a:solidFill>
              </a:rPr>
              <a:t>Can reveal the presence of errors NOT their </a:t>
            </a:r>
            <a:br>
              <a:rPr lang="en-GB" sz="2200" dirty="0">
                <a:solidFill>
                  <a:schemeClr val="bg1"/>
                </a:solidFill>
              </a:rPr>
            </a:br>
            <a:r>
              <a:rPr lang="en-GB" sz="2200" dirty="0">
                <a:solidFill>
                  <a:schemeClr val="bg1"/>
                </a:solidFill>
              </a:rPr>
              <a:t>absence.</a:t>
            </a:r>
          </a:p>
          <a:p>
            <a:pPr algn="just"/>
            <a:r>
              <a:rPr lang="en-GB" sz="2200" dirty="0">
                <a:solidFill>
                  <a:schemeClr val="bg1"/>
                </a:solidFill>
              </a:rPr>
              <a:t>Testing is part of a more general verification and validation process, which also includes static validation techniques.</a:t>
            </a:r>
            <a:endParaRPr lang="en-GB" sz="2200" i="1"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17</a:t>
            </a:fld>
            <a:endParaRPr lang="en-US">
              <a:solidFill>
                <a:schemeClr val="bg1"/>
              </a:solidFill>
            </a:endParaRPr>
          </a:p>
        </p:txBody>
      </p:sp>
      <p:sp>
        <p:nvSpPr>
          <p:cNvPr id="6" name="Date Placeholder 5"/>
          <p:cNvSpPr>
            <a:spLocks noGrp="1"/>
          </p:cNvSpPr>
          <p:nvPr>
            <p:ph type="dt" sz="half" idx="10"/>
          </p:nvPr>
        </p:nvSpPr>
        <p:spPr/>
        <p:txBody>
          <a:bodyPr/>
          <a:lstStyle/>
          <a:p>
            <a:fld id="{C254C54F-CBA9-4649-A014-FCFEF7939C3B}" type="datetime1">
              <a:rPr lang="en-US" smtClean="0">
                <a:solidFill>
                  <a:schemeClr val="bg1"/>
                </a:solidFill>
              </a:rPr>
              <a:t>4/1/2020</a:t>
            </a:fld>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Program Testing Goals</a:t>
            </a:r>
          </a:p>
        </p:txBody>
      </p:sp>
      <p:sp>
        <p:nvSpPr>
          <p:cNvPr id="3" name="Content Placeholder 2"/>
          <p:cNvSpPr>
            <a:spLocks noGrp="1"/>
          </p:cNvSpPr>
          <p:nvPr>
            <p:ph idx="1"/>
          </p:nvPr>
        </p:nvSpPr>
        <p:spPr/>
        <p:txBody>
          <a:bodyPr/>
          <a:lstStyle/>
          <a:p>
            <a:pPr algn="just"/>
            <a:r>
              <a:rPr lang="en-US" dirty="0">
                <a:solidFill>
                  <a:schemeClr val="bg1"/>
                </a:solidFill>
              </a:rPr>
              <a:t>To demonstrate to the developer and the customer that the software meets its requirements. </a:t>
            </a:r>
          </a:p>
          <a:p>
            <a:pPr lvl="1" algn="just"/>
            <a:r>
              <a:rPr lang="en-US" dirty="0">
                <a:solidFill>
                  <a:schemeClr val="bg1"/>
                </a:solidFill>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solidFill>
                <a:schemeClr val="bg1"/>
              </a:solidFill>
            </a:endParaRPr>
          </a:p>
          <a:p>
            <a:pPr algn="just"/>
            <a:r>
              <a:rPr lang="en-US" dirty="0">
                <a:solidFill>
                  <a:schemeClr val="bg1"/>
                </a:solidFill>
              </a:rPr>
              <a:t>To discover situations in which the behavior of the software is incorrect, undesirable or does not conform to its specification. </a:t>
            </a:r>
          </a:p>
          <a:p>
            <a:pPr lvl="1" algn="just"/>
            <a:r>
              <a:rPr lang="en-US" dirty="0">
                <a:solidFill>
                  <a:schemeClr val="bg1"/>
                </a:solidFill>
              </a:rPr>
              <a:t>Defect testing is concerned with rooting out undesirable system behavior such as system crashes, unwanted interactions with other systems, incorrect computations and data corruption.</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18</a:t>
            </a:fld>
            <a:endParaRPr lang="en-US">
              <a:solidFill>
                <a:schemeClr val="bg1"/>
              </a:solidFill>
            </a:endParaRPr>
          </a:p>
        </p:txBody>
      </p:sp>
      <p:sp>
        <p:nvSpPr>
          <p:cNvPr id="6" name="Date Placeholder 5"/>
          <p:cNvSpPr>
            <a:spLocks noGrp="1"/>
          </p:cNvSpPr>
          <p:nvPr>
            <p:ph type="dt" sz="half" idx="10"/>
          </p:nvPr>
        </p:nvSpPr>
        <p:spPr/>
        <p:txBody>
          <a:bodyPr/>
          <a:lstStyle/>
          <a:p>
            <a:fld id="{9AF1ED29-9106-4ED6-A0F2-2FB4F05F5E7A}" type="datetime1">
              <a:rPr lang="en-US" smtClean="0">
                <a:solidFill>
                  <a:schemeClr val="bg1"/>
                </a:solidFill>
              </a:rPr>
              <a:t>4/1/2020</a:t>
            </a:fld>
            <a:endParaRPr 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Validation and Defect Testing</a:t>
            </a:r>
          </a:p>
        </p:txBody>
      </p:sp>
      <p:sp>
        <p:nvSpPr>
          <p:cNvPr id="3" name="Content Placeholder 2"/>
          <p:cNvSpPr>
            <a:spLocks noGrp="1"/>
          </p:cNvSpPr>
          <p:nvPr>
            <p:ph idx="1"/>
          </p:nvPr>
        </p:nvSpPr>
        <p:spPr/>
        <p:txBody>
          <a:bodyPr/>
          <a:lstStyle/>
          <a:p>
            <a:r>
              <a:rPr lang="en-US" dirty="0">
                <a:solidFill>
                  <a:schemeClr val="bg1"/>
                </a:solidFill>
              </a:rPr>
              <a:t>The first goal leads to validation testing</a:t>
            </a:r>
          </a:p>
          <a:p>
            <a:pPr lvl="1"/>
            <a:r>
              <a:rPr lang="en-US" dirty="0">
                <a:solidFill>
                  <a:schemeClr val="bg1"/>
                </a:solidFill>
              </a:rPr>
              <a:t>You expect the system to perform correctly using a given set of test cases that reflect the system’s expected use. </a:t>
            </a:r>
          </a:p>
          <a:p>
            <a:r>
              <a:rPr lang="en-US" dirty="0">
                <a:solidFill>
                  <a:schemeClr val="bg1"/>
                </a:solidFill>
              </a:rPr>
              <a:t>The second goal leads to defect testing</a:t>
            </a:r>
          </a:p>
          <a:p>
            <a:pPr lvl="1"/>
            <a:r>
              <a:rPr lang="en-US" dirty="0">
                <a:solidFill>
                  <a:schemeClr val="bg1"/>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19</a:t>
            </a:fld>
            <a:endParaRPr lang="en-US">
              <a:solidFill>
                <a:schemeClr val="bg1"/>
              </a:solidFill>
            </a:endParaRPr>
          </a:p>
        </p:txBody>
      </p:sp>
      <p:sp>
        <p:nvSpPr>
          <p:cNvPr id="6" name="Date Placeholder 5"/>
          <p:cNvSpPr>
            <a:spLocks noGrp="1"/>
          </p:cNvSpPr>
          <p:nvPr>
            <p:ph type="dt" sz="half" idx="10"/>
          </p:nvPr>
        </p:nvSpPr>
        <p:spPr/>
        <p:txBody>
          <a:bodyPr/>
          <a:lstStyle/>
          <a:p>
            <a:fld id="{301C02AE-0E7A-4838-AEA1-8361D1CB4F21}" type="datetime1">
              <a:rPr lang="en-US" smtClean="0">
                <a:solidFill>
                  <a:schemeClr val="bg1"/>
                </a:solidFill>
              </a:rPr>
              <a:t>4/1/2020</a:t>
            </a:fld>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Topics covered</a:t>
            </a:r>
          </a:p>
        </p:txBody>
      </p:sp>
      <p:sp>
        <p:nvSpPr>
          <p:cNvPr id="3" name="Content Placeholder 2"/>
          <p:cNvSpPr>
            <a:spLocks noGrp="1"/>
          </p:cNvSpPr>
          <p:nvPr>
            <p:ph idx="1"/>
          </p:nvPr>
        </p:nvSpPr>
        <p:spPr/>
        <p:txBody>
          <a:bodyPr/>
          <a:lstStyle/>
          <a:p>
            <a:r>
              <a:rPr lang="en-US" dirty="0">
                <a:solidFill>
                  <a:schemeClr val="bg1"/>
                </a:solidFill>
              </a:rPr>
              <a:t>Development testing</a:t>
            </a:r>
            <a:endParaRPr lang="en-GB" dirty="0">
              <a:solidFill>
                <a:schemeClr val="bg1"/>
              </a:solidFill>
            </a:endParaRPr>
          </a:p>
          <a:p>
            <a:r>
              <a:rPr lang="en-US" dirty="0">
                <a:solidFill>
                  <a:schemeClr val="bg1"/>
                </a:solidFill>
              </a:rPr>
              <a:t>Test-driven development</a:t>
            </a:r>
            <a:endParaRPr lang="en-GB" dirty="0">
              <a:solidFill>
                <a:schemeClr val="bg1"/>
              </a:solidFill>
            </a:endParaRPr>
          </a:p>
          <a:p>
            <a:r>
              <a:rPr lang="en-US" dirty="0">
                <a:solidFill>
                  <a:schemeClr val="bg1"/>
                </a:solidFill>
              </a:rPr>
              <a:t>Release testing</a:t>
            </a:r>
            <a:endParaRPr lang="en-GB" dirty="0">
              <a:solidFill>
                <a:schemeClr val="bg1"/>
              </a:solidFill>
            </a:endParaRPr>
          </a:p>
          <a:p>
            <a:r>
              <a:rPr lang="en-US" dirty="0">
                <a:solidFill>
                  <a:schemeClr val="bg1"/>
                </a:solidFill>
              </a:rPr>
              <a:t>User testing </a:t>
            </a:r>
            <a:endParaRPr lang="en-GB" dirty="0">
              <a:solidFill>
                <a:schemeClr val="bg1"/>
              </a:solidFill>
            </a:endParaRPr>
          </a:p>
          <a:p>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a:t>
            </a:fld>
            <a:endParaRPr lang="en-US">
              <a:solidFill>
                <a:schemeClr val="bg1"/>
              </a:solidFill>
            </a:endParaRPr>
          </a:p>
        </p:txBody>
      </p:sp>
      <p:sp>
        <p:nvSpPr>
          <p:cNvPr id="6" name="Date Placeholder 5"/>
          <p:cNvSpPr>
            <a:spLocks noGrp="1"/>
          </p:cNvSpPr>
          <p:nvPr>
            <p:ph type="dt" sz="half" idx="10"/>
          </p:nvPr>
        </p:nvSpPr>
        <p:spPr/>
        <p:txBody>
          <a:bodyPr/>
          <a:lstStyle/>
          <a:p>
            <a:fld id="{8D3883FF-97D7-4266-B374-6A0583BB9BB5}" type="datetime1">
              <a:rPr lang="en-US" smtClean="0">
                <a:solidFill>
                  <a:schemeClr val="bg1"/>
                </a:solidFill>
              </a:rPr>
              <a:t>4/1/2020</a:t>
            </a:fld>
            <a:endParaRPr 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solidFill>
                  <a:schemeClr val="bg1"/>
                </a:solidFill>
              </a:rPr>
              <a:t>Testing Process Goals</a:t>
            </a:r>
          </a:p>
        </p:txBody>
      </p:sp>
      <p:sp>
        <p:nvSpPr>
          <p:cNvPr id="22531" name="Rectangle 3"/>
          <p:cNvSpPr>
            <a:spLocks noGrp="1" noChangeArrowheads="1"/>
          </p:cNvSpPr>
          <p:nvPr>
            <p:ph idx="1"/>
          </p:nvPr>
        </p:nvSpPr>
        <p:spPr/>
        <p:txBody>
          <a:bodyPr/>
          <a:lstStyle/>
          <a:p>
            <a:pPr algn="just"/>
            <a:r>
              <a:rPr lang="en-US" sz="2400" dirty="0">
                <a:solidFill>
                  <a:schemeClr val="bg1"/>
                </a:solidFill>
              </a:rPr>
              <a:t>Validation testing</a:t>
            </a:r>
          </a:p>
          <a:p>
            <a:pPr lvl="1" algn="just"/>
            <a:r>
              <a:rPr lang="en-US" sz="2000" dirty="0">
                <a:solidFill>
                  <a:schemeClr val="bg1"/>
                </a:solidFill>
              </a:rPr>
              <a:t>To demonstrate to the developer and the system customer that the software meets its requirements </a:t>
            </a:r>
          </a:p>
          <a:p>
            <a:pPr lvl="1" algn="just"/>
            <a:r>
              <a:rPr lang="en-US" sz="2000" dirty="0">
                <a:solidFill>
                  <a:schemeClr val="bg1"/>
                </a:solidFill>
              </a:rPr>
              <a:t>A successful test shows that the system operates as intended.</a:t>
            </a:r>
          </a:p>
          <a:p>
            <a:pPr algn="just"/>
            <a:r>
              <a:rPr lang="en-US" sz="2400" dirty="0">
                <a:solidFill>
                  <a:schemeClr val="bg1"/>
                </a:solidFill>
              </a:rPr>
              <a:t>Defect testing</a:t>
            </a:r>
          </a:p>
          <a:p>
            <a:pPr lvl="1" algn="just"/>
            <a:r>
              <a:rPr lang="en-US" sz="2000" dirty="0">
                <a:solidFill>
                  <a:schemeClr val="bg1"/>
                </a:solidFill>
              </a:rPr>
              <a:t>To discover faults or defects in the software where its </a:t>
            </a:r>
            <a:r>
              <a:rPr lang="en-US" sz="2000" dirty="0" err="1">
                <a:solidFill>
                  <a:schemeClr val="bg1"/>
                </a:solidFill>
              </a:rPr>
              <a:t>behaviour</a:t>
            </a:r>
            <a:r>
              <a:rPr lang="en-US" sz="2000" dirty="0">
                <a:solidFill>
                  <a:schemeClr val="bg1"/>
                </a:solidFill>
              </a:rPr>
              <a:t> is incorrect or not in conformance with its specification </a:t>
            </a:r>
          </a:p>
          <a:p>
            <a:pPr lvl="1" algn="just"/>
            <a:r>
              <a:rPr lang="en-US" sz="2000" dirty="0">
                <a:solidFill>
                  <a:schemeClr val="bg1"/>
                </a:solidFill>
              </a:rPr>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20</a:t>
            </a:fld>
            <a:endParaRPr lang="en-US">
              <a:solidFill>
                <a:schemeClr val="bg1"/>
              </a:solidFill>
            </a:endParaRPr>
          </a:p>
        </p:txBody>
      </p:sp>
      <p:sp>
        <p:nvSpPr>
          <p:cNvPr id="2" name="Date Placeholder 1"/>
          <p:cNvSpPr>
            <a:spLocks noGrp="1"/>
          </p:cNvSpPr>
          <p:nvPr>
            <p:ph type="dt" sz="half" idx="10"/>
          </p:nvPr>
        </p:nvSpPr>
        <p:spPr/>
        <p:txBody>
          <a:bodyPr/>
          <a:lstStyle/>
          <a:p>
            <a:fld id="{9490B905-6937-402B-A883-13849C03627F}" type="datetime1">
              <a:rPr lang="en-US" smtClean="0">
                <a:solidFill>
                  <a:schemeClr val="bg1"/>
                </a:solidFill>
              </a:rPr>
              <a:t>4/1/2020</a:t>
            </a:fld>
            <a:endParaRPr 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An Input-output Model of Program Testing</a:t>
            </a:r>
            <a:r>
              <a:rPr lang="en-GB" dirty="0">
                <a:solidFill>
                  <a:schemeClr val="bg1"/>
                </a:solidFill>
              </a:rPr>
              <a:t> </a:t>
            </a:r>
            <a:endParaRPr lang="en-US" dirty="0">
              <a:solidFill>
                <a:schemeClr val="bg1"/>
              </a:solidFill>
            </a:endParaRPr>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21</a:t>
            </a:fld>
            <a:endParaRPr lang="en-US">
              <a:solidFill>
                <a:schemeClr val="bg1"/>
              </a:solidFill>
            </a:endParaRPr>
          </a:p>
        </p:txBody>
      </p:sp>
      <p:sp>
        <p:nvSpPr>
          <p:cNvPr id="3" name="Date Placeholder 2"/>
          <p:cNvSpPr>
            <a:spLocks noGrp="1"/>
          </p:cNvSpPr>
          <p:nvPr>
            <p:ph type="dt" sz="half" idx="10"/>
          </p:nvPr>
        </p:nvSpPr>
        <p:spPr/>
        <p:txBody>
          <a:bodyPr/>
          <a:lstStyle/>
          <a:p>
            <a:fld id="{1C40A83D-B7D2-4438-B46D-C909CEE81D56}" type="datetime1">
              <a:rPr lang="en-US" smtClean="0">
                <a:solidFill>
                  <a:schemeClr val="bg1"/>
                </a:solidFill>
              </a:rPr>
              <a:t>4/1/2020</a:t>
            </a:fld>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solidFill>
                  <a:schemeClr val="bg1"/>
                </a:solidFill>
              </a:rPr>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chemeClr val="bg1"/>
                </a:solidFill>
              </a:rPr>
              <a:t>Verification: </a:t>
            </a:r>
            <a:br>
              <a:rPr lang="en-GB" dirty="0">
                <a:solidFill>
                  <a:schemeClr val="bg1"/>
                </a:solidFill>
              </a:rPr>
            </a:br>
            <a:r>
              <a:rPr lang="en-GB" dirty="0">
                <a:solidFill>
                  <a:schemeClr val="bg1"/>
                </a:solidFill>
              </a:rPr>
              <a:t>	"Are we building the product right”.</a:t>
            </a:r>
          </a:p>
          <a:p>
            <a:r>
              <a:rPr lang="en-GB" dirty="0">
                <a:solidFill>
                  <a:schemeClr val="bg1"/>
                </a:solidFill>
              </a:rPr>
              <a:t>The software should conform to its specification.</a:t>
            </a:r>
          </a:p>
          <a:p>
            <a:r>
              <a:rPr lang="en-GB" dirty="0">
                <a:solidFill>
                  <a:schemeClr val="bg1"/>
                </a:solidFill>
              </a:rPr>
              <a:t>Validation:</a:t>
            </a:r>
            <a:br>
              <a:rPr lang="en-GB" dirty="0">
                <a:solidFill>
                  <a:schemeClr val="bg1"/>
                </a:solidFill>
              </a:rPr>
            </a:br>
            <a:r>
              <a:rPr lang="en-GB" dirty="0">
                <a:solidFill>
                  <a:schemeClr val="bg1"/>
                </a:solidFill>
              </a:rPr>
              <a:t>	 "Are we building the right product”.</a:t>
            </a:r>
          </a:p>
          <a:p>
            <a:r>
              <a:rPr lang="en-GB" dirty="0">
                <a:solidFill>
                  <a:schemeClr val="bg1"/>
                </a:solidFill>
              </a:rPr>
              <a:t>The software should do what the user really requires.</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22</a:t>
            </a:fld>
            <a:endParaRPr lang="en-US">
              <a:solidFill>
                <a:schemeClr val="bg1"/>
              </a:solidFill>
            </a:endParaRPr>
          </a:p>
        </p:txBody>
      </p:sp>
      <p:sp>
        <p:nvSpPr>
          <p:cNvPr id="2" name="Date Placeholder 1"/>
          <p:cNvSpPr>
            <a:spLocks noGrp="1"/>
          </p:cNvSpPr>
          <p:nvPr>
            <p:ph type="dt" sz="half" idx="10"/>
          </p:nvPr>
        </p:nvSpPr>
        <p:spPr/>
        <p:txBody>
          <a:bodyPr/>
          <a:lstStyle/>
          <a:p>
            <a:fld id="{0CA62680-AA2B-4E75-B896-DA803FE1E1BD}"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chemeClr val="bg1"/>
                </a:solidFill>
              </a:rPr>
              <a:t>V &amp; V Confidence</a:t>
            </a:r>
          </a:p>
        </p:txBody>
      </p:sp>
      <p:sp>
        <p:nvSpPr>
          <p:cNvPr id="55299" name="Rectangle 3"/>
          <p:cNvSpPr>
            <a:spLocks noGrp="1" noChangeArrowheads="1"/>
          </p:cNvSpPr>
          <p:nvPr>
            <p:ph idx="1"/>
          </p:nvPr>
        </p:nvSpPr>
        <p:spPr/>
        <p:txBody>
          <a:bodyPr/>
          <a:lstStyle/>
          <a:p>
            <a:pPr algn="just">
              <a:lnSpc>
                <a:spcPct val="90000"/>
              </a:lnSpc>
            </a:pPr>
            <a:r>
              <a:rPr lang="en-GB" dirty="0">
                <a:solidFill>
                  <a:schemeClr val="bg1"/>
                </a:solidFill>
              </a:rPr>
              <a:t>Aim of V &amp; V is to establish confidence that the system is ‘fit for purpose’.</a:t>
            </a:r>
          </a:p>
          <a:p>
            <a:pPr algn="just">
              <a:lnSpc>
                <a:spcPct val="90000"/>
              </a:lnSpc>
            </a:pPr>
            <a:r>
              <a:rPr lang="en-GB" dirty="0">
                <a:solidFill>
                  <a:schemeClr val="bg1"/>
                </a:solidFill>
              </a:rPr>
              <a:t>Depends on system’s purpose, user expectations and marketing environment</a:t>
            </a:r>
          </a:p>
          <a:p>
            <a:pPr lvl="1" algn="just">
              <a:lnSpc>
                <a:spcPct val="90000"/>
              </a:lnSpc>
            </a:pPr>
            <a:r>
              <a:rPr lang="en-GB" dirty="0">
                <a:solidFill>
                  <a:schemeClr val="bg1"/>
                </a:solidFill>
              </a:rPr>
              <a:t>Software purpose</a:t>
            </a:r>
          </a:p>
          <a:p>
            <a:pPr lvl="2" algn="just">
              <a:lnSpc>
                <a:spcPct val="90000"/>
              </a:lnSpc>
            </a:pPr>
            <a:r>
              <a:rPr lang="en-GB" dirty="0">
                <a:solidFill>
                  <a:schemeClr val="bg1"/>
                </a:solidFill>
              </a:rPr>
              <a:t>The level of confidence depends on how critical the software is to an organisation.</a:t>
            </a:r>
          </a:p>
          <a:p>
            <a:pPr lvl="1" algn="just">
              <a:lnSpc>
                <a:spcPct val="90000"/>
              </a:lnSpc>
            </a:pPr>
            <a:r>
              <a:rPr lang="en-GB" dirty="0">
                <a:solidFill>
                  <a:schemeClr val="bg1"/>
                </a:solidFill>
              </a:rPr>
              <a:t>User expectations</a:t>
            </a:r>
          </a:p>
          <a:p>
            <a:pPr lvl="2" algn="just">
              <a:lnSpc>
                <a:spcPct val="90000"/>
              </a:lnSpc>
            </a:pPr>
            <a:r>
              <a:rPr lang="en-GB" dirty="0">
                <a:solidFill>
                  <a:schemeClr val="bg1"/>
                </a:solidFill>
              </a:rPr>
              <a:t>Users may have low expectations of certain kinds of software.</a:t>
            </a:r>
          </a:p>
          <a:p>
            <a:pPr lvl="1" algn="just">
              <a:lnSpc>
                <a:spcPct val="90000"/>
              </a:lnSpc>
            </a:pPr>
            <a:r>
              <a:rPr lang="en-GB" dirty="0">
                <a:solidFill>
                  <a:schemeClr val="bg1"/>
                </a:solidFill>
              </a:rPr>
              <a:t>Marketing environment</a:t>
            </a:r>
          </a:p>
          <a:p>
            <a:pPr lvl="2" algn="just">
              <a:lnSpc>
                <a:spcPct val="90000"/>
              </a:lnSpc>
            </a:pPr>
            <a:r>
              <a:rPr lang="en-GB" dirty="0">
                <a:solidFill>
                  <a:schemeClr val="bg1"/>
                </a:solidFill>
              </a:rPr>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23</a:t>
            </a:fld>
            <a:endParaRPr lang="en-US">
              <a:solidFill>
                <a:schemeClr val="bg1"/>
              </a:solidFill>
            </a:endParaRPr>
          </a:p>
        </p:txBody>
      </p:sp>
      <p:sp>
        <p:nvSpPr>
          <p:cNvPr id="2" name="Date Placeholder 1"/>
          <p:cNvSpPr>
            <a:spLocks noGrp="1"/>
          </p:cNvSpPr>
          <p:nvPr>
            <p:ph type="dt" sz="half" idx="10"/>
          </p:nvPr>
        </p:nvSpPr>
        <p:spPr/>
        <p:txBody>
          <a:bodyPr/>
          <a:lstStyle/>
          <a:p>
            <a:fld id="{C242FD9F-21DC-4F9C-8D98-17EE2F05F5E8}" type="datetime1">
              <a:rPr lang="en-US" smtClean="0">
                <a:solidFill>
                  <a:schemeClr val="bg1"/>
                </a:solidFill>
              </a:rPr>
              <a:t>4/1/2020</a:t>
            </a:fld>
            <a:endParaRPr 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solidFill>
                  <a:schemeClr val="bg1"/>
                </a:solidFill>
              </a:rPr>
              <a:t>Inspections and Testing</a:t>
            </a:r>
          </a:p>
        </p:txBody>
      </p:sp>
      <p:sp>
        <p:nvSpPr>
          <p:cNvPr id="12290" name="Rectangle 2"/>
          <p:cNvSpPr>
            <a:spLocks noGrp="1" noChangeArrowheads="1"/>
          </p:cNvSpPr>
          <p:nvPr>
            <p:ph idx="1"/>
          </p:nvPr>
        </p:nvSpPr>
        <p:spPr>
          <a:xfrm>
            <a:off x="451757" y="1913731"/>
            <a:ext cx="7805737" cy="4129087"/>
          </a:xfrm>
          <a:noFill/>
          <a:ln/>
        </p:spPr>
        <p:txBody>
          <a:bodyPr lIns="90840" tIns="44623" rIns="90840" bIns="44623"/>
          <a:lstStyle/>
          <a:p>
            <a:pPr algn="just"/>
            <a:r>
              <a:rPr lang="en-GB" sz="2400" dirty="0">
                <a:solidFill>
                  <a:schemeClr val="bg1"/>
                </a:solidFill>
              </a:rPr>
              <a:t>Software inspections</a:t>
            </a:r>
            <a:r>
              <a:rPr lang="en-GB" i="1" dirty="0">
                <a:solidFill>
                  <a:schemeClr val="bg1"/>
                </a:solidFill>
              </a:rPr>
              <a:t> </a:t>
            </a:r>
            <a:r>
              <a:rPr lang="en-GB" dirty="0">
                <a:solidFill>
                  <a:schemeClr val="bg1"/>
                </a:solidFill>
              </a:rPr>
              <a:t>Concerned with analysis of </a:t>
            </a:r>
            <a:br>
              <a:rPr lang="en-GB" dirty="0">
                <a:solidFill>
                  <a:schemeClr val="bg1"/>
                </a:solidFill>
              </a:rPr>
            </a:br>
            <a:r>
              <a:rPr lang="en-GB" dirty="0">
                <a:solidFill>
                  <a:schemeClr val="bg1"/>
                </a:solidFill>
              </a:rPr>
              <a:t>the static system representation to discover problems</a:t>
            </a:r>
            <a:r>
              <a:rPr lang="en-GB" i="1" dirty="0">
                <a:solidFill>
                  <a:schemeClr val="bg1"/>
                </a:solidFill>
              </a:rPr>
              <a:t>  (</a:t>
            </a:r>
            <a:r>
              <a:rPr lang="en-GB" dirty="0">
                <a:solidFill>
                  <a:schemeClr val="bg1"/>
                </a:solidFill>
              </a:rPr>
              <a:t>static verification)</a:t>
            </a:r>
          </a:p>
          <a:p>
            <a:pPr lvl="1" algn="just"/>
            <a:r>
              <a:rPr lang="en-GB" sz="2000" dirty="0">
                <a:solidFill>
                  <a:schemeClr val="bg1"/>
                </a:solidFill>
              </a:rPr>
              <a:t>May be supplement by tool-based document and code analysis.</a:t>
            </a:r>
          </a:p>
          <a:p>
            <a:pPr algn="just"/>
            <a:r>
              <a:rPr lang="en-GB" sz="2400">
                <a:solidFill>
                  <a:schemeClr val="bg1"/>
                </a:solidFill>
              </a:rPr>
              <a:t>Software </a:t>
            </a:r>
            <a:r>
              <a:rPr lang="en-GB" sz="2400" dirty="0">
                <a:solidFill>
                  <a:schemeClr val="bg1"/>
                </a:solidFill>
              </a:rPr>
              <a:t>testing</a:t>
            </a:r>
            <a:r>
              <a:rPr lang="en-GB" i="1" dirty="0">
                <a:solidFill>
                  <a:schemeClr val="bg1"/>
                </a:solidFill>
              </a:rPr>
              <a:t> </a:t>
            </a:r>
            <a:r>
              <a:rPr lang="en-GB" sz="2400" dirty="0">
                <a:solidFill>
                  <a:schemeClr val="bg1"/>
                </a:solidFill>
              </a:rPr>
              <a:t>Concerned with exercising and </a:t>
            </a:r>
            <a:br>
              <a:rPr lang="en-GB" sz="2400" dirty="0">
                <a:solidFill>
                  <a:schemeClr val="bg1"/>
                </a:solidFill>
              </a:rPr>
            </a:br>
            <a:r>
              <a:rPr lang="en-GB" sz="2400" dirty="0">
                <a:solidFill>
                  <a:schemeClr val="bg1"/>
                </a:solidFill>
              </a:rPr>
              <a:t>observing product behaviour (dynamic verification)</a:t>
            </a:r>
          </a:p>
          <a:p>
            <a:pPr lvl="1" algn="just"/>
            <a:r>
              <a:rPr lang="en-GB" sz="2000" dirty="0">
                <a:solidFill>
                  <a:schemeClr val="bg1"/>
                </a:solidFill>
              </a:rPr>
              <a:t>The system is executed with test data and its operational behaviour is observed.</a:t>
            </a:r>
          </a:p>
          <a:p>
            <a:pPr algn="just"/>
            <a:endParaRPr lang="en-GB" sz="2400"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24</a:t>
            </a:fld>
            <a:endParaRPr lang="en-US">
              <a:solidFill>
                <a:schemeClr val="bg1"/>
              </a:solidFill>
            </a:endParaRPr>
          </a:p>
        </p:txBody>
      </p:sp>
      <p:sp>
        <p:nvSpPr>
          <p:cNvPr id="2" name="Date Placeholder 1"/>
          <p:cNvSpPr>
            <a:spLocks noGrp="1"/>
          </p:cNvSpPr>
          <p:nvPr>
            <p:ph type="dt" sz="half" idx="10"/>
          </p:nvPr>
        </p:nvSpPr>
        <p:spPr/>
        <p:txBody>
          <a:bodyPr/>
          <a:lstStyle/>
          <a:p>
            <a:fld id="{17176A1A-A321-48B1-B406-DE4B4A087693}"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Inspections and Testing</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25</a:t>
            </a:fld>
            <a:endParaRPr lang="en-US">
              <a:solidFill>
                <a:schemeClr val="bg1"/>
              </a:solidFill>
            </a:endParaRPr>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fld id="{F48109CA-F85B-4C0E-B4A9-6A0CDAA2DA3A}" type="datetime1">
              <a:rPr lang="en-US" smtClean="0">
                <a:solidFill>
                  <a:schemeClr val="bg1"/>
                </a:solidFill>
              </a:rPr>
              <a:t>4/1/2020</a:t>
            </a:fld>
            <a:endParaRPr 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chemeClr val="bg1"/>
                </a:solidFill>
              </a:rPr>
              <a:t>Software Inspections</a:t>
            </a:r>
          </a:p>
        </p:txBody>
      </p:sp>
      <p:sp>
        <p:nvSpPr>
          <p:cNvPr id="56323" name="Rectangle 3"/>
          <p:cNvSpPr>
            <a:spLocks noGrp="1" noChangeArrowheads="1"/>
          </p:cNvSpPr>
          <p:nvPr>
            <p:ph idx="1"/>
          </p:nvPr>
        </p:nvSpPr>
        <p:spPr/>
        <p:txBody>
          <a:bodyPr/>
          <a:lstStyle/>
          <a:p>
            <a:pPr algn="just"/>
            <a:r>
              <a:rPr lang="en-GB" sz="2400" dirty="0">
                <a:solidFill>
                  <a:schemeClr val="bg1"/>
                </a:solidFill>
              </a:rPr>
              <a:t>These involve people examining the source representation with the aim of discovering anomalies and defects.</a:t>
            </a:r>
          </a:p>
          <a:p>
            <a:pPr algn="just"/>
            <a:r>
              <a:rPr lang="en-GB" sz="2400" dirty="0">
                <a:solidFill>
                  <a:schemeClr val="bg1"/>
                </a:solidFill>
              </a:rPr>
              <a:t>Inspections not require execution of a system so may be used before implementation.</a:t>
            </a:r>
          </a:p>
          <a:p>
            <a:pPr algn="just"/>
            <a:r>
              <a:rPr lang="en-GB" sz="2400" dirty="0">
                <a:solidFill>
                  <a:schemeClr val="bg1"/>
                </a:solidFill>
              </a:rPr>
              <a:t>They may be applied to any representation of the system (requirements, design, configuration data, test data, etc.).</a:t>
            </a:r>
          </a:p>
          <a:p>
            <a:pPr algn="just"/>
            <a:r>
              <a:rPr lang="en-GB" sz="2400" dirty="0">
                <a:solidFill>
                  <a:schemeClr val="bg1"/>
                </a:solidFill>
              </a:rPr>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26</a:t>
            </a:fld>
            <a:endParaRPr lang="en-US">
              <a:solidFill>
                <a:schemeClr val="bg1"/>
              </a:solidFill>
            </a:endParaRPr>
          </a:p>
        </p:txBody>
      </p:sp>
      <p:sp>
        <p:nvSpPr>
          <p:cNvPr id="2" name="Date Placeholder 1"/>
          <p:cNvSpPr>
            <a:spLocks noGrp="1"/>
          </p:cNvSpPr>
          <p:nvPr>
            <p:ph type="dt" sz="half" idx="10"/>
          </p:nvPr>
        </p:nvSpPr>
        <p:spPr/>
        <p:txBody>
          <a:bodyPr/>
          <a:lstStyle/>
          <a:p>
            <a:fld id="{5DFAA83E-0F13-4715-AAF9-7E25A3678164}" type="datetime1">
              <a:rPr lang="en-US" smtClean="0">
                <a:solidFill>
                  <a:schemeClr val="bg1"/>
                </a:solidFill>
              </a:rPr>
              <a:t>4/1/2020</a:t>
            </a:fld>
            <a:endParaRPr lang="en-US">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Advantages of Inspections</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During testing, errors can mask (hide) other errors. Because inspection is a static process, you don’t have to be concerned with interactions between errors.</a:t>
            </a:r>
          </a:p>
          <a:p>
            <a:pPr algn="just"/>
            <a:r>
              <a:rPr lang="en-US" dirty="0">
                <a:solidFill>
                  <a:schemeClr val="bg1"/>
                </a:solidFill>
              </a:rPr>
              <a:t>Incomplete versions of a system can be inspected without additional costs. If a program is incomplete, then you need to develop specialized test harnesses to test the parts that are available. </a:t>
            </a:r>
          </a:p>
          <a:p>
            <a:pPr algn="just"/>
            <a:r>
              <a:rPr lang="en-US" dirty="0">
                <a:solidFill>
                  <a:schemeClr val="bg1"/>
                </a:solidFill>
              </a:rPr>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27</a:t>
            </a:fld>
            <a:endParaRPr lang="en-US">
              <a:solidFill>
                <a:schemeClr val="bg1"/>
              </a:solidFill>
            </a:endParaRPr>
          </a:p>
        </p:txBody>
      </p:sp>
      <p:sp>
        <p:nvSpPr>
          <p:cNvPr id="6" name="Date Placeholder 5"/>
          <p:cNvSpPr>
            <a:spLocks noGrp="1"/>
          </p:cNvSpPr>
          <p:nvPr>
            <p:ph type="dt" sz="half" idx="10"/>
          </p:nvPr>
        </p:nvSpPr>
        <p:spPr/>
        <p:txBody>
          <a:bodyPr/>
          <a:lstStyle/>
          <a:p>
            <a:fld id="{F12BFC0E-667C-4575-8686-CE0B136394AB}" type="datetime1">
              <a:rPr lang="en-US" smtClean="0">
                <a:solidFill>
                  <a:schemeClr val="bg1"/>
                </a:solidFill>
              </a:rPr>
              <a:t>4/1/2020</a:t>
            </a:fld>
            <a:endParaRPr 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solidFill>
                  <a:schemeClr val="bg1"/>
                </a:solidFill>
              </a:rPr>
              <a:t>Inspections and Testing</a:t>
            </a:r>
          </a:p>
        </p:txBody>
      </p:sp>
      <p:sp>
        <p:nvSpPr>
          <p:cNvPr id="73731" name="Rectangle 3"/>
          <p:cNvSpPr>
            <a:spLocks noGrp="1" noChangeArrowheads="1"/>
          </p:cNvSpPr>
          <p:nvPr>
            <p:ph idx="1"/>
          </p:nvPr>
        </p:nvSpPr>
        <p:spPr/>
        <p:txBody>
          <a:bodyPr/>
          <a:lstStyle/>
          <a:p>
            <a:pPr algn="just"/>
            <a:r>
              <a:rPr lang="en-GB" sz="2400" dirty="0">
                <a:solidFill>
                  <a:schemeClr val="bg1"/>
                </a:solidFill>
              </a:rPr>
              <a:t>Inspections and testing are complementary and not opposing verification techniques.</a:t>
            </a:r>
          </a:p>
          <a:p>
            <a:pPr algn="just"/>
            <a:r>
              <a:rPr lang="en-GB" sz="2400" dirty="0">
                <a:solidFill>
                  <a:schemeClr val="bg1"/>
                </a:solidFill>
              </a:rPr>
              <a:t>Both should be used during the V &amp; V process.</a:t>
            </a:r>
          </a:p>
          <a:p>
            <a:pPr algn="just"/>
            <a:r>
              <a:rPr lang="en-GB" sz="2400" dirty="0">
                <a:solidFill>
                  <a:schemeClr val="bg1"/>
                </a:solidFill>
              </a:rPr>
              <a:t>Inspections can check conformance with a specification but not conformance with the customer’s real requirements.</a:t>
            </a:r>
          </a:p>
          <a:p>
            <a:pPr algn="just"/>
            <a:r>
              <a:rPr lang="en-GB" sz="2400" dirty="0">
                <a:solidFill>
                  <a:schemeClr val="bg1"/>
                </a:solidFill>
              </a:rPr>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28</a:t>
            </a:fld>
            <a:endParaRPr lang="en-US">
              <a:solidFill>
                <a:schemeClr val="bg1"/>
              </a:solidFill>
            </a:endParaRPr>
          </a:p>
        </p:txBody>
      </p:sp>
      <p:sp>
        <p:nvSpPr>
          <p:cNvPr id="2" name="Date Placeholder 1"/>
          <p:cNvSpPr>
            <a:spLocks noGrp="1"/>
          </p:cNvSpPr>
          <p:nvPr>
            <p:ph type="dt" sz="half" idx="10"/>
          </p:nvPr>
        </p:nvSpPr>
        <p:spPr/>
        <p:txBody>
          <a:bodyPr/>
          <a:lstStyle/>
          <a:p>
            <a:fld id="{2793139F-D4CC-4A1A-B2A3-01E4CBAA6BD2}" type="datetime1">
              <a:rPr lang="en-US" smtClean="0">
                <a:solidFill>
                  <a:schemeClr val="bg1"/>
                </a:solidFill>
              </a:rPr>
              <a:t>4/1/2020</a:t>
            </a:fld>
            <a:endParaRPr lang="en-US">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a:solidFill>
                  <a:schemeClr val="bg1"/>
                </a:solidFill>
              </a:rPr>
              <a:t>A model of the Software Testing Process</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29</a:t>
            </a:fld>
            <a:endParaRPr lang="en-US">
              <a:solidFill>
                <a:schemeClr val="bg1"/>
              </a:solidFill>
            </a:endParaRPr>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fld id="{9EFE4A28-15A6-4515-91BB-C7FED5A2FF6A}" type="datetime1">
              <a:rPr lang="en-US" smtClean="0">
                <a:solidFill>
                  <a:schemeClr val="bg1"/>
                </a:solidFill>
              </a:rPr>
              <a:t>4/1/2020</a:t>
            </a:fld>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solidFill>
                <a:schemeClr val="bg1"/>
              </a:solidFill>
            </a:endParaRPr>
          </a:p>
        </p:txBody>
      </p:sp>
      <p:sp>
        <p:nvSpPr>
          <p:cNvPr id="5" name="Slide Number Placeholder 4"/>
          <p:cNvSpPr>
            <a:spLocks noGrp="1"/>
          </p:cNvSpPr>
          <p:nvPr>
            <p:ph type="sldNum" sz="quarter" idx="12"/>
          </p:nvPr>
        </p:nvSpPr>
        <p:spPr/>
        <p:txBody>
          <a:bodyPr/>
          <a:lstStyle/>
          <a:p>
            <a:fld id="{600C1710-1F18-4889-B86D-182CF88AC237}" type="slidenum">
              <a:rPr lang="en-US" smtClean="0">
                <a:solidFill>
                  <a:schemeClr val="bg1"/>
                </a:solidFill>
              </a:rPr>
              <a:pPr/>
              <a:t>3</a:t>
            </a:fld>
            <a:endParaRPr lang="en-US" dirty="0">
              <a:solidFill>
                <a:schemeClr val="bg1"/>
              </a:solidFill>
            </a:endParaRPr>
          </a:p>
        </p:txBody>
      </p:sp>
      <p:sp>
        <p:nvSpPr>
          <p:cNvPr id="6" name="Oval 5"/>
          <p:cNvSpPr/>
          <p:nvPr/>
        </p:nvSpPr>
        <p:spPr>
          <a:xfrm>
            <a:off x="3429000" y="1905000"/>
            <a:ext cx="1524000" cy="1143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SW</a:t>
            </a:r>
          </a:p>
          <a:p>
            <a:pPr algn="ctr"/>
            <a:r>
              <a:rPr lang="en-US" sz="2000" b="1" dirty="0">
                <a:solidFill>
                  <a:schemeClr val="bg1"/>
                </a:solidFill>
              </a:rPr>
              <a:t>Project</a:t>
            </a:r>
          </a:p>
        </p:txBody>
      </p:sp>
      <p:sp>
        <p:nvSpPr>
          <p:cNvPr id="7" name="Rounded Rectangle 6"/>
          <p:cNvSpPr/>
          <p:nvPr/>
        </p:nvSpPr>
        <p:spPr>
          <a:xfrm>
            <a:off x="1219200" y="1828800"/>
            <a:ext cx="121920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SCOPE</a:t>
            </a:r>
          </a:p>
        </p:txBody>
      </p:sp>
      <p:sp>
        <p:nvSpPr>
          <p:cNvPr id="8" name="Rounded Rectangle 7"/>
          <p:cNvSpPr/>
          <p:nvPr/>
        </p:nvSpPr>
        <p:spPr>
          <a:xfrm>
            <a:off x="685800" y="2438400"/>
            <a:ext cx="1676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Planning </a:t>
            </a:r>
          </a:p>
        </p:txBody>
      </p:sp>
      <p:sp>
        <p:nvSpPr>
          <p:cNvPr id="9" name="Rounded Rectangle 8"/>
          <p:cNvSpPr/>
          <p:nvPr/>
        </p:nvSpPr>
        <p:spPr>
          <a:xfrm>
            <a:off x="1676400" y="4038600"/>
            <a:ext cx="2057400" cy="381000"/>
          </a:xfrm>
          <a:prstGeom prst="round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Analysis </a:t>
            </a:r>
          </a:p>
        </p:txBody>
      </p:sp>
      <p:sp>
        <p:nvSpPr>
          <p:cNvPr id="10" name="Rounded Rectangle 9"/>
          <p:cNvSpPr/>
          <p:nvPr/>
        </p:nvSpPr>
        <p:spPr>
          <a:xfrm>
            <a:off x="1981200" y="4572000"/>
            <a:ext cx="2057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Design  </a:t>
            </a:r>
          </a:p>
        </p:txBody>
      </p:sp>
      <p:sp>
        <p:nvSpPr>
          <p:cNvPr id="11" name="Rounded Rectangle 10"/>
          <p:cNvSpPr/>
          <p:nvPr/>
        </p:nvSpPr>
        <p:spPr>
          <a:xfrm>
            <a:off x="2514600" y="5105400"/>
            <a:ext cx="2057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Development  </a:t>
            </a:r>
          </a:p>
        </p:txBody>
      </p:sp>
      <p:sp>
        <p:nvSpPr>
          <p:cNvPr id="12" name="Rounded Rectangle 11"/>
          <p:cNvSpPr/>
          <p:nvPr/>
        </p:nvSpPr>
        <p:spPr>
          <a:xfrm>
            <a:off x="2743200" y="5638800"/>
            <a:ext cx="2057400" cy="381000"/>
          </a:xfrm>
          <a:prstGeom prst="roundRect">
            <a:avLst/>
          </a:prstGeom>
          <a:solidFill>
            <a:srgbClr val="FFFF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Testing  </a:t>
            </a:r>
          </a:p>
        </p:txBody>
      </p:sp>
      <p:sp>
        <p:nvSpPr>
          <p:cNvPr id="13" name="Rounded Rectangle 12"/>
          <p:cNvSpPr/>
          <p:nvPr/>
        </p:nvSpPr>
        <p:spPr>
          <a:xfrm>
            <a:off x="5486400" y="5486400"/>
            <a:ext cx="1371600" cy="6096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Built</a:t>
            </a:r>
          </a:p>
          <a:p>
            <a:pPr algn="ctr"/>
            <a:r>
              <a:rPr lang="en-US" dirty="0">
                <a:solidFill>
                  <a:schemeClr val="bg1"/>
                </a:solidFill>
              </a:rPr>
              <a:t>Release  </a:t>
            </a:r>
          </a:p>
        </p:txBody>
      </p:sp>
      <p:sp>
        <p:nvSpPr>
          <p:cNvPr id="14" name="Rounded Rectangle 13"/>
          <p:cNvSpPr/>
          <p:nvPr/>
        </p:nvSpPr>
        <p:spPr>
          <a:xfrm>
            <a:off x="6934200" y="22860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Deployment  </a:t>
            </a:r>
          </a:p>
        </p:txBody>
      </p:sp>
      <p:sp>
        <p:nvSpPr>
          <p:cNvPr id="15" name="Rounded Rectangle 14"/>
          <p:cNvSpPr/>
          <p:nvPr/>
        </p:nvSpPr>
        <p:spPr>
          <a:xfrm>
            <a:off x="6934200" y="29718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UAT  </a:t>
            </a:r>
          </a:p>
        </p:txBody>
      </p:sp>
      <p:sp>
        <p:nvSpPr>
          <p:cNvPr id="16" name="Rounded Rectangle 15"/>
          <p:cNvSpPr/>
          <p:nvPr/>
        </p:nvSpPr>
        <p:spPr>
          <a:xfrm>
            <a:off x="6934200" y="35814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Operation   </a:t>
            </a:r>
          </a:p>
        </p:txBody>
      </p:sp>
      <p:sp>
        <p:nvSpPr>
          <p:cNvPr id="17" name="Rounded Rectangle 16"/>
          <p:cNvSpPr/>
          <p:nvPr/>
        </p:nvSpPr>
        <p:spPr>
          <a:xfrm>
            <a:off x="6934200" y="41910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Maintenance   </a:t>
            </a:r>
          </a:p>
        </p:txBody>
      </p:sp>
      <p:sp>
        <p:nvSpPr>
          <p:cNvPr id="18" name="Right Arrow 17"/>
          <p:cNvSpPr/>
          <p:nvPr/>
        </p:nvSpPr>
        <p:spPr>
          <a:xfrm>
            <a:off x="5105400" y="5715000"/>
            <a:ext cx="304800" cy="2286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ounded Rectangle 18"/>
          <p:cNvSpPr/>
          <p:nvPr/>
        </p:nvSpPr>
        <p:spPr>
          <a:xfrm>
            <a:off x="1295400" y="3429000"/>
            <a:ext cx="2057400" cy="381000"/>
          </a:xfrm>
          <a:prstGeom prst="round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Requirements </a:t>
            </a:r>
          </a:p>
        </p:txBody>
      </p:sp>
      <p:sp>
        <p:nvSpPr>
          <p:cNvPr id="22" name="Footer Placeholder 3"/>
          <p:cNvSpPr>
            <a:spLocks noGrp="1"/>
          </p:cNvSpPr>
          <p:nvPr>
            <p:ph type="ftr" sz="quarter" idx="11"/>
          </p:nvPr>
        </p:nvSpPr>
        <p:spPr>
          <a:xfrm>
            <a:off x="685800" y="6416675"/>
            <a:ext cx="2847975" cy="365125"/>
          </a:xfrm>
        </p:spPr>
        <p:txBody>
          <a:bodyPr/>
          <a:lstStyle/>
          <a:p>
            <a:r>
              <a:rPr lang="en-US">
                <a:solidFill>
                  <a:schemeClr val="bg1"/>
                </a:solidFill>
              </a:rPr>
              <a:t>Chapter 8 Software Testing</a:t>
            </a:r>
            <a:endParaRPr lang="en-US" dirty="0">
              <a:solidFill>
                <a:schemeClr val="bg1"/>
              </a:solidFill>
            </a:endParaRPr>
          </a:p>
        </p:txBody>
      </p:sp>
      <p:sp>
        <p:nvSpPr>
          <p:cNvPr id="3" name="Date Placeholder 2">
            <a:extLst>
              <a:ext uri="{FF2B5EF4-FFF2-40B4-BE49-F238E27FC236}">
                <a16:creationId xmlns:a16="http://schemas.microsoft.com/office/drawing/2014/main" id="{50613B5C-A6A6-4FF8-B45D-C42682FD2A9F}"/>
              </a:ext>
            </a:extLst>
          </p:cNvPr>
          <p:cNvSpPr>
            <a:spLocks noGrp="1"/>
          </p:cNvSpPr>
          <p:nvPr>
            <p:ph type="dt" sz="half" idx="10"/>
          </p:nvPr>
        </p:nvSpPr>
        <p:spPr/>
        <p:txBody>
          <a:bodyPr/>
          <a:lstStyle/>
          <a:p>
            <a:fld id="{EFFA1FEB-063C-4CB3-9290-6C356FC62806}" type="datetime1">
              <a:rPr lang="en-US" smtClean="0"/>
              <a:t>4/1/2020</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
            <a:ext cx="8229600" cy="1600200"/>
          </a:xfrm>
        </p:spPr>
        <p:txBody>
          <a:bodyPr/>
          <a:lstStyle/>
          <a:p>
            <a:r>
              <a:rPr lang="en-US" dirty="0">
                <a:solidFill>
                  <a:schemeClr val="bg1"/>
                </a:solidFill>
              </a:rPr>
              <a:t>Stages of Testing</a:t>
            </a:r>
          </a:p>
        </p:txBody>
      </p:sp>
      <p:sp>
        <p:nvSpPr>
          <p:cNvPr id="3" name="Content Placeholder 2"/>
          <p:cNvSpPr>
            <a:spLocks noGrp="1"/>
          </p:cNvSpPr>
          <p:nvPr>
            <p:ph idx="1"/>
          </p:nvPr>
        </p:nvSpPr>
        <p:spPr>
          <a:xfrm>
            <a:off x="457200" y="1660525"/>
            <a:ext cx="8229600" cy="4525963"/>
          </a:xfrm>
        </p:spPr>
        <p:txBody>
          <a:bodyPr/>
          <a:lstStyle/>
          <a:p>
            <a:pPr algn="just"/>
            <a:r>
              <a:rPr lang="en-US" dirty="0">
                <a:solidFill>
                  <a:srgbClr val="FF0000"/>
                </a:solidFill>
              </a:rPr>
              <a:t>Development testing, </a:t>
            </a:r>
            <a:r>
              <a:rPr lang="en-US" dirty="0">
                <a:solidFill>
                  <a:schemeClr val="bg1"/>
                </a:solidFill>
              </a:rPr>
              <a:t>where the system is tested during development to discover bugs and defects. </a:t>
            </a:r>
          </a:p>
          <a:p>
            <a:pPr algn="just"/>
            <a:r>
              <a:rPr lang="en-US" dirty="0">
                <a:solidFill>
                  <a:srgbClr val="FF0000"/>
                </a:solidFill>
              </a:rPr>
              <a:t>Release testing</a:t>
            </a:r>
            <a:r>
              <a:rPr lang="en-US" dirty="0">
                <a:solidFill>
                  <a:schemeClr val="bg1"/>
                </a:solidFill>
              </a:rPr>
              <a:t>, where a separate testing team test a complete version of the system before it is released to users. </a:t>
            </a:r>
          </a:p>
          <a:p>
            <a:pPr algn="just"/>
            <a:r>
              <a:rPr lang="en-US" dirty="0">
                <a:solidFill>
                  <a:srgbClr val="FF0000"/>
                </a:solidFill>
              </a:rPr>
              <a:t>User testing, </a:t>
            </a:r>
            <a:r>
              <a:rPr lang="en-US" dirty="0">
                <a:solidFill>
                  <a:schemeClr val="bg1"/>
                </a:solidFill>
              </a:rPr>
              <a:t>where users or potential users of a system test the system in their own environment.</a:t>
            </a:r>
          </a:p>
        </p:txBody>
      </p:sp>
      <p:sp>
        <p:nvSpPr>
          <p:cNvPr id="4" name="Footer Placeholder 3"/>
          <p:cNvSpPr>
            <a:spLocks noGrp="1"/>
          </p:cNvSpPr>
          <p:nvPr>
            <p:ph type="ftr" sz="quarter" idx="11"/>
          </p:nvPr>
        </p:nvSpPr>
        <p:spPr>
          <a:xfrm>
            <a:off x="659165" y="6416675"/>
            <a:ext cx="2847975" cy="365125"/>
          </a:xfrm>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a:xfrm>
            <a:off x="8543278" y="6416675"/>
            <a:ext cx="561975" cy="365125"/>
          </a:xfrm>
        </p:spPr>
        <p:txBody>
          <a:bodyPr/>
          <a:lstStyle/>
          <a:p>
            <a:fld id="{CB105B8D-1C36-1C40-961B-CAAB1DD98B28}" type="slidenum">
              <a:rPr lang="en-US" smtClean="0">
                <a:solidFill>
                  <a:schemeClr val="bg1"/>
                </a:solidFill>
              </a:rPr>
              <a:pPr/>
              <a:t>30</a:t>
            </a:fld>
            <a:endParaRPr lang="en-US">
              <a:solidFill>
                <a:schemeClr val="bg1"/>
              </a:solidFill>
            </a:endParaRPr>
          </a:p>
        </p:txBody>
      </p:sp>
      <p:sp>
        <p:nvSpPr>
          <p:cNvPr id="6" name="Date Placeholder 5"/>
          <p:cNvSpPr>
            <a:spLocks noGrp="1"/>
          </p:cNvSpPr>
          <p:nvPr>
            <p:ph type="dt" sz="half" idx="10"/>
          </p:nvPr>
        </p:nvSpPr>
        <p:spPr>
          <a:xfrm>
            <a:off x="6363347" y="6416675"/>
            <a:ext cx="2085975" cy="365125"/>
          </a:xfrm>
        </p:spPr>
        <p:txBody>
          <a:bodyPr/>
          <a:lstStyle/>
          <a:p>
            <a:fld id="{C82ABB1D-26E2-44D7-9AE1-0F8304D5B0EF}" type="datetime1">
              <a:rPr lang="en-US" smtClean="0">
                <a:solidFill>
                  <a:schemeClr val="bg1"/>
                </a:solidFill>
              </a:rPr>
              <a:t>4/1/2020</a:t>
            </a:fld>
            <a:endParaRPr 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solidFill>
                  <a:schemeClr val="bg1"/>
                </a:solidFill>
              </a:rPr>
              <a:t>Development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31</a:t>
            </a:fld>
            <a:endParaRPr lang="en-US">
              <a:solidFill>
                <a:schemeClr val="bg1"/>
              </a:solidFill>
            </a:endParaRPr>
          </a:p>
        </p:txBody>
      </p:sp>
      <p:sp>
        <p:nvSpPr>
          <p:cNvPr id="6" name="Date Placeholder 5"/>
          <p:cNvSpPr>
            <a:spLocks noGrp="1"/>
          </p:cNvSpPr>
          <p:nvPr>
            <p:ph type="dt" sz="half" idx="10"/>
          </p:nvPr>
        </p:nvSpPr>
        <p:spPr/>
        <p:txBody>
          <a:bodyPr/>
          <a:lstStyle/>
          <a:p>
            <a:fld id="{FD8D64AE-4D7A-487A-97E0-E22862394DCD}" type="datetime1">
              <a:rPr lang="en-US" smtClean="0">
                <a:solidFill>
                  <a:schemeClr val="bg1"/>
                </a:solidFill>
              </a:rPr>
              <a:t>4/1/2020</a:t>
            </a:fld>
            <a:endParaRPr lang="en-US">
              <a:solidFill>
                <a:schemeClr val="bg1"/>
              </a:solidFill>
            </a:endParaRPr>
          </a:p>
        </p:txBody>
      </p:sp>
    </p:spTree>
    <p:extLst>
      <p:ext uri="{BB962C8B-B14F-4D97-AF65-F5344CB8AC3E}">
        <p14:creationId xmlns:p14="http://schemas.microsoft.com/office/powerpoint/2010/main" val="110594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Development Testing</a:t>
            </a:r>
          </a:p>
        </p:txBody>
      </p:sp>
      <p:sp>
        <p:nvSpPr>
          <p:cNvPr id="3" name="Content Placeholder 2"/>
          <p:cNvSpPr>
            <a:spLocks noGrp="1"/>
          </p:cNvSpPr>
          <p:nvPr>
            <p:ph idx="1"/>
          </p:nvPr>
        </p:nvSpPr>
        <p:spPr/>
        <p:txBody>
          <a:bodyPr/>
          <a:lstStyle/>
          <a:p>
            <a:pPr algn="just"/>
            <a:r>
              <a:rPr lang="en-US" dirty="0">
                <a:solidFill>
                  <a:schemeClr val="bg1"/>
                </a:solidFill>
              </a:rPr>
              <a:t>Development testing includes all testing activities that are carried out by the team developing the system. </a:t>
            </a:r>
          </a:p>
          <a:p>
            <a:pPr lvl="1" algn="just"/>
            <a:r>
              <a:rPr lang="en-US" dirty="0">
                <a:solidFill>
                  <a:schemeClr val="bg1"/>
                </a:solidFill>
              </a:rPr>
              <a:t>Unit testing, where individual program units or object classes are tested. Unit testing should focus on testing the functionality of objects or methods.</a:t>
            </a:r>
            <a:endParaRPr lang="en-GB" dirty="0">
              <a:solidFill>
                <a:schemeClr val="bg1"/>
              </a:solidFill>
            </a:endParaRPr>
          </a:p>
          <a:p>
            <a:pPr lvl="1" algn="just"/>
            <a:r>
              <a:rPr lang="en-US" dirty="0">
                <a:solidFill>
                  <a:schemeClr val="bg1"/>
                </a:solidFill>
              </a:rPr>
              <a:t>Component testing, where several individual units are integrated to create composite components. Component testing should focus on testing component interfaces.</a:t>
            </a:r>
            <a:endParaRPr lang="en-GB" dirty="0">
              <a:solidFill>
                <a:schemeClr val="bg1"/>
              </a:solidFill>
            </a:endParaRPr>
          </a:p>
          <a:p>
            <a:pPr lvl="1" algn="just"/>
            <a:r>
              <a:rPr lang="en-US" dirty="0">
                <a:solidFill>
                  <a:schemeClr val="bg1"/>
                </a:solidFill>
              </a:rPr>
              <a:t>System testing, where some or all of the components in a system are integrated and the system is tested as a whole. System testing should focus on testing component interactions.</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32</a:t>
            </a:fld>
            <a:endParaRPr lang="en-US">
              <a:solidFill>
                <a:schemeClr val="bg1"/>
              </a:solidFill>
            </a:endParaRPr>
          </a:p>
        </p:txBody>
      </p:sp>
      <p:sp>
        <p:nvSpPr>
          <p:cNvPr id="6" name="Date Placeholder 5"/>
          <p:cNvSpPr>
            <a:spLocks noGrp="1"/>
          </p:cNvSpPr>
          <p:nvPr>
            <p:ph type="dt" sz="half" idx="10"/>
          </p:nvPr>
        </p:nvSpPr>
        <p:spPr/>
        <p:txBody>
          <a:bodyPr/>
          <a:lstStyle/>
          <a:p>
            <a:fld id="{D0014BD0-0E04-4ABD-9311-D9EC5F9739FA}" type="datetime1">
              <a:rPr lang="en-US" smtClean="0">
                <a:solidFill>
                  <a:schemeClr val="bg1"/>
                </a:solidFill>
              </a:rPr>
              <a:t>4/1/2020</a:t>
            </a:fld>
            <a:endParaRPr lang="en-US">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solidFill>
                  <a:schemeClr val="bg1"/>
                </a:solidFill>
              </a:rPr>
              <a:t>Unit Testing</a:t>
            </a:r>
          </a:p>
        </p:txBody>
      </p:sp>
      <p:sp>
        <p:nvSpPr>
          <p:cNvPr id="40963" name="Rectangle 3"/>
          <p:cNvSpPr>
            <a:spLocks noGrp="1" noChangeArrowheads="1"/>
          </p:cNvSpPr>
          <p:nvPr>
            <p:ph idx="1"/>
          </p:nvPr>
        </p:nvSpPr>
        <p:spPr/>
        <p:txBody>
          <a:bodyPr/>
          <a:lstStyle/>
          <a:p>
            <a:pPr algn="just"/>
            <a:r>
              <a:rPr lang="en-US" dirty="0">
                <a:solidFill>
                  <a:schemeClr val="bg1"/>
                </a:solidFill>
              </a:rPr>
              <a:t>Unit testing is the process of testing individual components in isolation.</a:t>
            </a:r>
          </a:p>
          <a:p>
            <a:pPr algn="just"/>
            <a:r>
              <a:rPr lang="en-US" dirty="0">
                <a:solidFill>
                  <a:schemeClr val="bg1"/>
                </a:solidFill>
              </a:rPr>
              <a:t>It is a defect testing process.</a:t>
            </a:r>
          </a:p>
          <a:p>
            <a:pPr algn="just"/>
            <a:r>
              <a:rPr lang="en-US" dirty="0">
                <a:solidFill>
                  <a:schemeClr val="bg1"/>
                </a:solidFill>
              </a:rPr>
              <a:t>Units may be:</a:t>
            </a:r>
          </a:p>
          <a:p>
            <a:pPr lvl="1" algn="just"/>
            <a:r>
              <a:rPr lang="en-US" dirty="0">
                <a:solidFill>
                  <a:schemeClr val="bg1"/>
                </a:solidFill>
              </a:rPr>
              <a:t>Individual functions or methods within an object </a:t>
            </a:r>
          </a:p>
          <a:p>
            <a:pPr lvl="1" algn="just"/>
            <a:r>
              <a:rPr lang="en-US" dirty="0">
                <a:solidFill>
                  <a:schemeClr val="bg1"/>
                </a:solidFill>
              </a:rPr>
              <a:t>Object classes with several attributes and methods </a:t>
            </a:r>
          </a:p>
          <a:p>
            <a:pPr lvl="1" algn="just"/>
            <a:r>
              <a:rPr lang="en-US" dirty="0">
                <a:solidFill>
                  <a:schemeClr val="bg1"/>
                </a:solidFill>
              </a:rPr>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33</a:t>
            </a:fld>
            <a:endParaRPr lang="en-US">
              <a:solidFill>
                <a:schemeClr val="bg1"/>
              </a:solidFill>
            </a:endParaRPr>
          </a:p>
        </p:txBody>
      </p:sp>
      <p:sp>
        <p:nvSpPr>
          <p:cNvPr id="2" name="Date Placeholder 1"/>
          <p:cNvSpPr>
            <a:spLocks noGrp="1"/>
          </p:cNvSpPr>
          <p:nvPr>
            <p:ph type="dt" sz="half" idx="10"/>
          </p:nvPr>
        </p:nvSpPr>
        <p:spPr/>
        <p:txBody>
          <a:bodyPr/>
          <a:lstStyle/>
          <a:p>
            <a:fld id="{D3A2F00E-9BD4-4D15-BE51-4C62302EDCA9}" type="datetime1">
              <a:rPr lang="en-US" smtClean="0">
                <a:solidFill>
                  <a:schemeClr val="bg1"/>
                </a:solidFill>
              </a:rPr>
              <a:t>4/1/2020</a:t>
            </a:fld>
            <a:endParaRPr 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solidFill>
                  <a:schemeClr val="bg1"/>
                </a:solidFill>
              </a:rPr>
              <a:t>Object Class Testing</a:t>
            </a:r>
          </a:p>
        </p:txBody>
      </p:sp>
      <p:sp>
        <p:nvSpPr>
          <p:cNvPr id="41987" name="Rectangle 3"/>
          <p:cNvSpPr>
            <a:spLocks noGrp="1" noChangeArrowheads="1"/>
          </p:cNvSpPr>
          <p:nvPr>
            <p:ph idx="1"/>
          </p:nvPr>
        </p:nvSpPr>
        <p:spPr/>
        <p:txBody>
          <a:bodyPr/>
          <a:lstStyle/>
          <a:p>
            <a:pPr algn="just"/>
            <a:r>
              <a:rPr lang="en-GB" dirty="0">
                <a:solidFill>
                  <a:schemeClr val="bg1"/>
                </a:solidFill>
              </a:rPr>
              <a:t>Complete test coverage of a class involves</a:t>
            </a:r>
          </a:p>
          <a:p>
            <a:pPr lvl="1" algn="just"/>
            <a:r>
              <a:rPr lang="en-GB" dirty="0">
                <a:solidFill>
                  <a:schemeClr val="bg1"/>
                </a:solidFill>
              </a:rPr>
              <a:t>Testing all operations associated with an object</a:t>
            </a:r>
            <a:r>
              <a:rPr lang="en-US" dirty="0">
                <a:solidFill>
                  <a:schemeClr val="bg1"/>
                </a:solidFill>
              </a:rPr>
              <a:t> </a:t>
            </a:r>
            <a:endParaRPr lang="en-GB" dirty="0">
              <a:solidFill>
                <a:schemeClr val="bg1"/>
              </a:solidFill>
            </a:endParaRPr>
          </a:p>
          <a:p>
            <a:pPr lvl="1" algn="just"/>
            <a:r>
              <a:rPr lang="en-GB" dirty="0">
                <a:solidFill>
                  <a:schemeClr val="bg1"/>
                </a:solidFill>
              </a:rPr>
              <a:t>Setting and interrogating all object attributes</a:t>
            </a:r>
            <a:r>
              <a:rPr lang="en-US" dirty="0">
                <a:solidFill>
                  <a:schemeClr val="bg1"/>
                </a:solidFill>
              </a:rPr>
              <a:t> </a:t>
            </a:r>
            <a:endParaRPr lang="en-GB" dirty="0">
              <a:solidFill>
                <a:schemeClr val="bg1"/>
              </a:solidFill>
            </a:endParaRPr>
          </a:p>
          <a:p>
            <a:pPr lvl="1" algn="just"/>
            <a:r>
              <a:rPr lang="en-GB" dirty="0">
                <a:solidFill>
                  <a:schemeClr val="bg1"/>
                </a:solidFill>
              </a:rPr>
              <a:t>Exercising the object in all possible states.</a:t>
            </a:r>
          </a:p>
          <a:p>
            <a:pPr algn="just"/>
            <a:r>
              <a:rPr lang="en-GB" dirty="0">
                <a:solidFill>
                  <a:schemeClr val="bg1"/>
                </a:solidFill>
              </a:rPr>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34</a:t>
            </a:fld>
            <a:endParaRPr lang="en-US">
              <a:solidFill>
                <a:schemeClr val="bg1"/>
              </a:solidFill>
            </a:endParaRPr>
          </a:p>
        </p:txBody>
      </p:sp>
      <p:sp>
        <p:nvSpPr>
          <p:cNvPr id="2" name="Date Placeholder 1"/>
          <p:cNvSpPr>
            <a:spLocks noGrp="1"/>
          </p:cNvSpPr>
          <p:nvPr>
            <p:ph type="dt" sz="half" idx="10"/>
          </p:nvPr>
        </p:nvSpPr>
        <p:spPr/>
        <p:txBody>
          <a:bodyPr/>
          <a:lstStyle/>
          <a:p>
            <a:fld id="{864181EB-81B3-4266-A82F-867AF6DF0C9B}" type="datetime1">
              <a:rPr lang="en-US" smtClean="0">
                <a:solidFill>
                  <a:schemeClr val="bg1"/>
                </a:solidFill>
              </a:rPr>
              <a:t>4/1/2020</a:t>
            </a:fld>
            <a:endParaRPr lang="en-US">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Weather Station Object Interface</a:t>
            </a:r>
            <a:r>
              <a:rPr lang="en-GB" dirty="0">
                <a:solidFill>
                  <a:schemeClr val="bg1"/>
                </a:solidFill>
              </a:rPr>
              <a:t> </a:t>
            </a:r>
            <a:endParaRPr lang="en-US" dirty="0">
              <a:solidFill>
                <a:schemeClr val="bg1"/>
              </a:solidFill>
            </a:endParaRPr>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35</a:t>
            </a:fld>
            <a:endParaRPr lang="en-US">
              <a:solidFill>
                <a:schemeClr val="bg1"/>
              </a:solidFill>
            </a:endParaRPr>
          </a:p>
        </p:txBody>
      </p:sp>
      <p:sp>
        <p:nvSpPr>
          <p:cNvPr id="3" name="Date Placeholder 2"/>
          <p:cNvSpPr>
            <a:spLocks noGrp="1"/>
          </p:cNvSpPr>
          <p:nvPr>
            <p:ph type="dt" sz="half" idx="10"/>
          </p:nvPr>
        </p:nvSpPr>
        <p:spPr/>
        <p:txBody>
          <a:bodyPr/>
          <a:lstStyle/>
          <a:p>
            <a:fld id="{ECADD65C-9BEE-44E6-8236-8C11B4BB6D7B}" type="datetime1">
              <a:rPr lang="en-US" smtClean="0">
                <a:solidFill>
                  <a:schemeClr val="bg1"/>
                </a:solidFill>
              </a:rPr>
              <a:t>4/1/2020</a:t>
            </a:fld>
            <a:endParaRPr lang="en-US">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Weather station state diagram</a:t>
            </a:r>
            <a:r>
              <a:rPr lang="en-GB" dirty="0">
                <a:solidFill>
                  <a:schemeClr val="bg1"/>
                </a:solidFill>
              </a:rPr>
              <a:t> </a:t>
            </a:r>
            <a:endParaRPr lang="en-US" dirty="0">
              <a:solidFill>
                <a:schemeClr val="bg1"/>
              </a:solidFill>
            </a:endParaRPr>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EC83099C-5FA5-B04A-B819-64718E2A253A}" type="slidenum">
              <a:rPr lang="en-US" smtClean="0">
                <a:solidFill>
                  <a:schemeClr val="bg1"/>
                </a:solidFill>
              </a:rPr>
              <a:pPr/>
              <a:t>36</a:t>
            </a:fld>
            <a:endParaRPr lang="en-US">
              <a:solidFill>
                <a:schemeClr val="bg1"/>
              </a:solidFill>
            </a:endParaRPr>
          </a:p>
        </p:txBody>
      </p:sp>
      <p:sp>
        <p:nvSpPr>
          <p:cNvPr id="3" name="Date Placeholder 2"/>
          <p:cNvSpPr>
            <a:spLocks noGrp="1"/>
          </p:cNvSpPr>
          <p:nvPr>
            <p:ph type="dt" sz="half" idx="10"/>
          </p:nvPr>
        </p:nvSpPr>
        <p:spPr/>
        <p:txBody>
          <a:bodyPr/>
          <a:lstStyle/>
          <a:p>
            <a:fld id="{5B18B9A1-53C2-4FCE-9A02-03263ECAC872}" type="datetime1">
              <a:rPr lang="en-US" smtClean="0">
                <a:solidFill>
                  <a:schemeClr val="bg1"/>
                </a:solidFill>
              </a:rPr>
              <a:t>4/1/2020</a:t>
            </a:fld>
            <a:endParaRPr lang="en-US">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solidFill>
                  <a:schemeClr val="bg1"/>
                </a:solidFill>
              </a:rPr>
              <a:t>Weather Station Testing</a:t>
            </a:r>
          </a:p>
        </p:txBody>
      </p:sp>
      <p:sp>
        <p:nvSpPr>
          <p:cNvPr id="44035" name="Rectangle 3"/>
          <p:cNvSpPr>
            <a:spLocks noGrp="1" noChangeArrowheads="1"/>
          </p:cNvSpPr>
          <p:nvPr>
            <p:ph idx="1"/>
          </p:nvPr>
        </p:nvSpPr>
        <p:spPr/>
        <p:txBody>
          <a:bodyPr/>
          <a:lstStyle/>
          <a:p>
            <a:pPr algn="just"/>
            <a:r>
              <a:rPr lang="en-US" dirty="0">
                <a:solidFill>
                  <a:schemeClr val="bg1"/>
                </a:solidFill>
              </a:rPr>
              <a:t>Need to define test cases for </a:t>
            </a:r>
            <a:r>
              <a:rPr lang="en-US" dirty="0" err="1">
                <a:solidFill>
                  <a:schemeClr val="bg1"/>
                </a:solidFill>
              </a:rPr>
              <a:t>reportWeather</a:t>
            </a:r>
            <a:r>
              <a:rPr lang="en-US" dirty="0">
                <a:solidFill>
                  <a:schemeClr val="bg1"/>
                </a:solidFill>
              </a:rPr>
              <a:t>, calibrate, test, startup and shutdown.</a:t>
            </a:r>
          </a:p>
          <a:p>
            <a:pPr algn="just"/>
            <a:r>
              <a:rPr lang="en-US" dirty="0">
                <a:solidFill>
                  <a:schemeClr val="bg1"/>
                </a:solidFill>
              </a:rPr>
              <a:t>Using a state model, identify sequences of state transitions to be tested and the event sequences to cause these transitions</a:t>
            </a:r>
          </a:p>
          <a:p>
            <a:pPr algn="just"/>
            <a:r>
              <a:rPr lang="en-US" dirty="0">
                <a:solidFill>
                  <a:schemeClr val="bg1"/>
                </a:solidFill>
              </a:rPr>
              <a:t>For example:</a:t>
            </a:r>
          </a:p>
          <a:p>
            <a:pPr lvl="1" algn="just"/>
            <a:r>
              <a:rPr lang="en-US" dirty="0">
                <a:solidFill>
                  <a:schemeClr val="bg1"/>
                </a:solidFill>
              </a:rPr>
              <a:t>Shutdown -&gt; Running-&gt; Shutdown</a:t>
            </a:r>
          </a:p>
          <a:p>
            <a:pPr lvl="1" algn="just"/>
            <a:r>
              <a:rPr lang="en-US" dirty="0">
                <a:solidFill>
                  <a:schemeClr val="bg1"/>
                </a:solidFill>
              </a:rPr>
              <a:t>Configuring-&gt; Running-&gt; Testing -&gt; Transmitting -&gt; Running</a:t>
            </a:r>
          </a:p>
          <a:p>
            <a:pPr lvl="1" algn="just"/>
            <a:r>
              <a:rPr lang="en-US" dirty="0">
                <a:solidFill>
                  <a:schemeClr val="bg1"/>
                </a:solidFill>
              </a:rPr>
              <a:t>Running-&gt; Collecting-&gt; Running-&gt; Summarizing -&gt; Transmitting -&gt; Running</a:t>
            </a:r>
          </a:p>
          <a:p>
            <a:pPr lvl="1"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37</a:t>
            </a:fld>
            <a:endParaRPr lang="en-US">
              <a:solidFill>
                <a:schemeClr val="bg1"/>
              </a:solidFill>
            </a:endParaRPr>
          </a:p>
        </p:txBody>
      </p:sp>
      <p:sp>
        <p:nvSpPr>
          <p:cNvPr id="2" name="Date Placeholder 1"/>
          <p:cNvSpPr>
            <a:spLocks noGrp="1"/>
          </p:cNvSpPr>
          <p:nvPr>
            <p:ph type="dt" sz="half" idx="10"/>
          </p:nvPr>
        </p:nvSpPr>
        <p:spPr/>
        <p:txBody>
          <a:bodyPr/>
          <a:lstStyle/>
          <a:p>
            <a:fld id="{7E6CDC9B-73E8-47C0-AEB8-C2B89019C63C}" type="datetime1">
              <a:rPr lang="en-US" smtClean="0">
                <a:solidFill>
                  <a:schemeClr val="bg1"/>
                </a:solidFill>
              </a:rPr>
              <a:t>4/1/2020</a:t>
            </a:fld>
            <a:endParaRPr 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Automated Testing</a:t>
            </a:r>
          </a:p>
        </p:txBody>
      </p:sp>
      <p:sp>
        <p:nvSpPr>
          <p:cNvPr id="3" name="Content Placeholder 2"/>
          <p:cNvSpPr>
            <a:spLocks noGrp="1"/>
          </p:cNvSpPr>
          <p:nvPr>
            <p:ph idx="1"/>
          </p:nvPr>
        </p:nvSpPr>
        <p:spPr/>
        <p:txBody>
          <a:bodyPr/>
          <a:lstStyle/>
          <a:p>
            <a:pPr algn="just"/>
            <a:r>
              <a:rPr lang="en-US" dirty="0">
                <a:solidFill>
                  <a:schemeClr val="bg1"/>
                </a:solidFill>
              </a:rPr>
              <a:t>Whenever possible, unit testing should be automated so that tests are run and checked without manual intervention.</a:t>
            </a:r>
          </a:p>
          <a:p>
            <a:pPr algn="just"/>
            <a:r>
              <a:rPr lang="en-US" dirty="0">
                <a:solidFill>
                  <a:schemeClr val="bg1"/>
                </a:solidFill>
              </a:rPr>
              <a:t>In automated unit testing, you make use of a test automation framework (such as </a:t>
            </a:r>
            <a:r>
              <a:rPr lang="en-US" dirty="0" err="1">
                <a:solidFill>
                  <a:schemeClr val="bg1"/>
                </a:solidFill>
              </a:rPr>
              <a:t>JUnit</a:t>
            </a:r>
            <a:r>
              <a:rPr lang="en-US" dirty="0">
                <a:solidFill>
                  <a:schemeClr val="bg1"/>
                </a:solidFill>
              </a:rPr>
              <a:t>) to write and run your program tests. </a:t>
            </a:r>
          </a:p>
          <a:p>
            <a:pPr algn="just"/>
            <a:r>
              <a:rPr lang="en-US" dirty="0">
                <a:solidFill>
                  <a:schemeClr val="bg1"/>
                </a:solidFill>
              </a:rPr>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38</a:t>
            </a:fld>
            <a:endParaRPr lang="en-US">
              <a:solidFill>
                <a:schemeClr val="bg1"/>
              </a:solidFill>
            </a:endParaRPr>
          </a:p>
        </p:txBody>
      </p:sp>
      <p:sp>
        <p:nvSpPr>
          <p:cNvPr id="6" name="Date Placeholder 5"/>
          <p:cNvSpPr>
            <a:spLocks noGrp="1"/>
          </p:cNvSpPr>
          <p:nvPr>
            <p:ph type="dt" sz="half" idx="10"/>
          </p:nvPr>
        </p:nvSpPr>
        <p:spPr/>
        <p:txBody>
          <a:bodyPr/>
          <a:lstStyle/>
          <a:p>
            <a:fld id="{63DB9D5E-97F9-4CAA-AFD5-776C16E8F0C6}" type="datetime1">
              <a:rPr lang="en-US" smtClean="0">
                <a:solidFill>
                  <a:schemeClr val="bg1"/>
                </a:solidFill>
              </a:rPr>
              <a:t>4/1/2020</a:t>
            </a:fld>
            <a:endParaRPr 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Automated Test Components</a:t>
            </a:r>
          </a:p>
        </p:txBody>
      </p:sp>
      <p:sp>
        <p:nvSpPr>
          <p:cNvPr id="3" name="Content Placeholder 2"/>
          <p:cNvSpPr>
            <a:spLocks noGrp="1"/>
          </p:cNvSpPr>
          <p:nvPr>
            <p:ph idx="1"/>
          </p:nvPr>
        </p:nvSpPr>
        <p:spPr/>
        <p:txBody>
          <a:bodyPr/>
          <a:lstStyle/>
          <a:p>
            <a:pPr algn="just"/>
            <a:r>
              <a:rPr lang="en-US" dirty="0">
                <a:solidFill>
                  <a:schemeClr val="bg1"/>
                </a:solidFill>
              </a:rPr>
              <a:t>A </a:t>
            </a:r>
            <a:r>
              <a:rPr lang="en-US" dirty="0">
                <a:solidFill>
                  <a:srgbClr val="FF0000"/>
                </a:solidFill>
              </a:rPr>
              <a:t>setup part, </a:t>
            </a:r>
            <a:r>
              <a:rPr lang="en-US" dirty="0">
                <a:solidFill>
                  <a:schemeClr val="bg1"/>
                </a:solidFill>
              </a:rPr>
              <a:t>where you initialize the system with the test case, namely the inputs and expected outputs.</a:t>
            </a:r>
            <a:endParaRPr lang="en-GB" dirty="0">
              <a:solidFill>
                <a:schemeClr val="bg1"/>
              </a:solidFill>
            </a:endParaRPr>
          </a:p>
          <a:p>
            <a:pPr algn="just"/>
            <a:r>
              <a:rPr lang="en-US" dirty="0">
                <a:solidFill>
                  <a:schemeClr val="bg1"/>
                </a:solidFill>
              </a:rPr>
              <a:t>A </a:t>
            </a:r>
            <a:r>
              <a:rPr lang="en-US" dirty="0">
                <a:solidFill>
                  <a:srgbClr val="FF0000"/>
                </a:solidFill>
              </a:rPr>
              <a:t>call part, </a:t>
            </a:r>
            <a:r>
              <a:rPr lang="en-US" dirty="0">
                <a:solidFill>
                  <a:schemeClr val="bg1"/>
                </a:solidFill>
              </a:rPr>
              <a:t>where you call the object or method to be tested.</a:t>
            </a:r>
            <a:endParaRPr lang="en-GB" dirty="0">
              <a:solidFill>
                <a:schemeClr val="bg1"/>
              </a:solidFill>
            </a:endParaRPr>
          </a:p>
          <a:p>
            <a:pPr algn="just"/>
            <a:r>
              <a:rPr lang="en-US" dirty="0">
                <a:solidFill>
                  <a:schemeClr val="bg1"/>
                </a:solidFill>
              </a:rPr>
              <a:t>An </a:t>
            </a:r>
            <a:r>
              <a:rPr lang="en-US" dirty="0">
                <a:solidFill>
                  <a:srgbClr val="FF0000"/>
                </a:solidFill>
              </a:rPr>
              <a:t>assertion part </a:t>
            </a:r>
            <a:r>
              <a:rPr lang="en-US" dirty="0">
                <a:solidFill>
                  <a:schemeClr val="bg1"/>
                </a:solidFill>
              </a:rPr>
              <a:t>where you compare the result of the call with the expected result. If the assertion evaluates to true, the test has been successful  if false, then it has failed.</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39</a:t>
            </a:fld>
            <a:endParaRPr lang="en-US">
              <a:solidFill>
                <a:schemeClr val="bg1"/>
              </a:solidFill>
            </a:endParaRPr>
          </a:p>
        </p:txBody>
      </p:sp>
      <p:sp>
        <p:nvSpPr>
          <p:cNvPr id="6" name="Date Placeholder 5"/>
          <p:cNvSpPr>
            <a:spLocks noGrp="1"/>
          </p:cNvSpPr>
          <p:nvPr>
            <p:ph type="dt" sz="half" idx="10"/>
          </p:nvPr>
        </p:nvSpPr>
        <p:spPr/>
        <p:txBody>
          <a:bodyPr/>
          <a:lstStyle/>
          <a:p>
            <a:fld id="{BA1CF975-6402-4A60-9DEB-AB118A0AF634}" type="datetime1">
              <a:rPr lang="en-US" smtClean="0">
                <a:solidFill>
                  <a:schemeClr val="bg1"/>
                </a:solidFill>
              </a:rPr>
              <a:t>4/1/2020</a:t>
            </a:fld>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219200" y="609600"/>
            <a:ext cx="6934200" cy="506413"/>
          </a:xfrm>
          <a:noFill/>
          <a:ln/>
        </p:spPr>
        <p:txBody>
          <a:bodyPr lIns="90487" tIns="44450" rIns="90487" bIns="44450" anchor="ctr"/>
          <a:lstStyle/>
          <a:p>
            <a:r>
              <a:rPr lang="en-US" dirty="0">
                <a:solidFill>
                  <a:schemeClr val="bg1"/>
                </a:solidFill>
              </a:rPr>
              <a:t>What Testing Shows</a:t>
            </a:r>
          </a:p>
        </p:txBody>
      </p:sp>
      <p:pic>
        <p:nvPicPr>
          <p:cNvPr id="174083" name="Picture 3"/>
          <p:cNvPicPr>
            <a:picLocks noChangeArrowheads="1"/>
          </p:cNvPicPr>
          <p:nvPr/>
        </p:nvPicPr>
        <p:blipFill>
          <a:blip r:embed="rId3"/>
          <a:srcRect/>
          <a:stretch>
            <a:fillRect/>
          </a:stretch>
        </p:blipFill>
        <p:spPr bwMode="auto">
          <a:xfrm>
            <a:off x="1905000" y="1828800"/>
            <a:ext cx="5600700" cy="4297363"/>
          </a:xfrm>
          <a:prstGeom prst="rect">
            <a:avLst/>
          </a:prstGeom>
          <a:noFill/>
          <a:ln w="12700">
            <a:noFill/>
            <a:miter lim="800000"/>
            <a:headEnd/>
            <a:tailEnd/>
          </a:ln>
          <a:effectLst/>
        </p:spPr>
      </p:pic>
      <p:sp>
        <p:nvSpPr>
          <p:cNvPr id="174084" name="Rectangle 4"/>
          <p:cNvSpPr>
            <a:spLocks noChangeArrowheads="1"/>
          </p:cNvSpPr>
          <p:nvPr/>
        </p:nvSpPr>
        <p:spPr bwMode="auto">
          <a:xfrm>
            <a:off x="2895600" y="1828800"/>
            <a:ext cx="849591"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errors</a:t>
            </a:r>
          </a:p>
        </p:txBody>
      </p:sp>
      <p:sp>
        <p:nvSpPr>
          <p:cNvPr id="174085" name="Rectangle 5"/>
          <p:cNvSpPr>
            <a:spLocks noChangeArrowheads="1"/>
          </p:cNvSpPr>
          <p:nvPr/>
        </p:nvSpPr>
        <p:spPr bwMode="auto">
          <a:xfrm>
            <a:off x="3962400" y="2438400"/>
            <a:ext cx="3157915"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requirements conformance</a:t>
            </a:r>
          </a:p>
        </p:txBody>
      </p:sp>
      <p:sp>
        <p:nvSpPr>
          <p:cNvPr id="174086" name="Rectangle 6"/>
          <p:cNvSpPr>
            <a:spLocks noChangeArrowheads="1"/>
          </p:cNvSpPr>
          <p:nvPr/>
        </p:nvSpPr>
        <p:spPr bwMode="auto">
          <a:xfrm>
            <a:off x="5562600" y="3200400"/>
            <a:ext cx="1580560"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performance</a:t>
            </a:r>
          </a:p>
        </p:txBody>
      </p:sp>
      <p:sp>
        <p:nvSpPr>
          <p:cNvPr id="174087" name="Rectangle 7"/>
          <p:cNvSpPr>
            <a:spLocks noChangeArrowheads="1"/>
          </p:cNvSpPr>
          <p:nvPr/>
        </p:nvSpPr>
        <p:spPr bwMode="auto">
          <a:xfrm>
            <a:off x="6932783" y="4876800"/>
            <a:ext cx="1606208" cy="505908"/>
          </a:xfrm>
          <a:prstGeom prst="rect">
            <a:avLst/>
          </a:prstGeom>
          <a:noFill/>
          <a:ln w="25400">
            <a:noFill/>
            <a:miter lim="800000"/>
            <a:headEnd/>
            <a:tailEnd/>
          </a:ln>
          <a:effectLst/>
        </p:spPr>
        <p:txBody>
          <a:bodyPr wrap="none" lIns="90487" tIns="44450" rIns="90487" bIns="44450">
            <a:spAutoFit/>
          </a:bodyPr>
          <a:lstStyle/>
          <a:p>
            <a:pPr algn="ctr">
              <a:lnSpc>
                <a:spcPct val="75000"/>
              </a:lnSpc>
            </a:pPr>
            <a:r>
              <a:rPr lang="en-US" b="1">
                <a:solidFill>
                  <a:schemeClr val="bg1"/>
                </a:solidFill>
                <a:effectLst>
                  <a:outerShdw blurRad="38100" dist="38100" dir="2700000" algn="tl">
                    <a:srgbClr val="FFFFFF"/>
                  </a:outerShdw>
                </a:effectLst>
                <a:latin typeface="Helvetica" pitchFamily="-128" charset="0"/>
              </a:rPr>
              <a:t>an indication</a:t>
            </a:r>
          </a:p>
          <a:p>
            <a:pPr algn="ctr">
              <a:lnSpc>
                <a:spcPct val="75000"/>
              </a:lnSpc>
            </a:pPr>
            <a:r>
              <a:rPr lang="en-US" b="1">
                <a:solidFill>
                  <a:schemeClr val="bg1"/>
                </a:solidFill>
                <a:effectLst>
                  <a:outerShdw blurRad="38100" dist="38100" dir="2700000" algn="tl">
                    <a:srgbClr val="FFFFFF"/>
                  </a:outerShdw>
                </a:effectLst>
                <a:latin typeface="Helvetica" pitchFamily="-128" charset="0"/>
              </a:rPr>
              <a:t>of quality</a:t>
            </a:r>
          </a:p>
        </p:txBody>
      </p:sp>
      <p:sp>
        <p:nvSpPr>
          <p:cNvPr id="10"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11" name="Slide Number Placeholder 4"/>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4</a:t>
            </a:fld>
            <a:endParaRPr lang="en-US" dirty="0">
              <a:solidFill>
                <a:schemeClr val="bg1"/>
              </a:solidFill>
            </a:endParaRPr>
          </a:p>
        </p:txBody>
      </p:sp>
      <p:sp>
        <p:nvSpPr>
          <p:cNvPr id="2" name="Date Placeholder 1">
            <a:extLst>
              <a:ext uri="{FF2B5EF4-FFF2-40B4-BE49-F238E27FC236}">
                <a16:creationId xmlns:a16="http://schemas.microsoft.com/office/drawing/2014/main" id="{753B951C-5F08-46A5-BF41-9265A6990279}"/>
              </a:ext>
            </a:extLst>
          </p:cNvPr>
          <p:cNvSpPr>
            <a:spLocks noGrp="1"/>
          </p:cNvSpPr>
          <p:nvPr>
            <p:ph type="dt" sz="half" idx="10"/>
          </p:nvPr>
        </p:nvSpPr>
        <p:spPr/>
        <p:txBody>
          <a:bodyPr/>
          <a:lstStyle/>
          <a:p>
            <a:fld id="{16F8EA5B-FDDA-4FB8-8EC7-A7492A4DDFA9}" type="datetime1">
              <a:rPr lang="en-US" smtClean="0"/>
              <a:t>4/1/2020</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Choosing Unit Test Cases</a:t>
            </a:r>
          </a:p>
        </p:txBody>
      </p:sp>
      <p:sp>
        <p:nvSpPr>
          <p:cNvPr id="3" name="Content Placeholder 2"/>
          <p:cNvSpPr>
            <a:spLocks noGrp="1"/>
          </p:cNvSpPr>
          <p:nvPr>
            <p:ph idx="1"/>
          </p:nvPr>
        </p:nvSpPr>
        <p:spPr/>
        <p:txBody>
          <a:bodyPr/>
          <a:lstStyle/>
          <a:p>
            <a:pPr algn="just"/>
            <a:r>
              <a:rPr lang="en-US" dirty="0">
                <a:solidFill>
                  <a:schemeClr val="bg1"/>
                </a:solidFill>
              </a:rPr>
              <a:t>The test cases should show that, when used as expected, the component that you are testing does what it is supposed to do.</a:t>
            </a:r>
            <a:endParaRPr lang="en-GB" dirty="0">
              <a:solidFill>
                <a:schemeClr val="bg1"/>
              </a:solidFill>
            </a:endParaRPr>
          </a:p>
          <a:p>
            <a:pPr algn="just"/>
            <a:r>
              <a:rPr lang="en-US" dirty="0">
                <a:solidFill>
                  <a:schemeClr val="bg1"/>
                </a:solidFill>
              </a:rPr>
              <a:t>If there are defects in the component, these should be revealed by test cases. </a:t>
            </a:r>
            <a:endParaRPr lang="en-GB" dirty="0">
              <a:solidFill>
                <a:schemeClr val="bg1"/>
              </a:solidFill>
            </a:endParaRPr>
          </a:p>
          <a:p>
            <a:pPr algn="just"/>
            <a:r>
              <a:rPr lang="en-US" dirty="0">
                <a:solidFill>
                  <a:schemeClr val="bg1"/>
                </a:solidFill>
              </a:rPr>
              <a:t>This leads to 2 types of unit test case:</a:t>
            </a:r>
          </a:p>
          <a:p>
            <a:pPr lvl="1" algn="just"/>
            <a:r>
              <a:rPr lang="en-US" dirty="0">
                <a:solidFill>
                  <a:schemeClr val="bg1"/>
                </a:solidFill>
              </a:rPr>
              <a:t>The first of these should reflect normal operation of a program and should show that the component works as expected. </a:t>
            </a:r>
          </a:p>
          <a:p>
            <a:pPr lvl="1" algn="just"/>
            <a:r>
              <a:rPr lang="en-US" dirty="0">
                <a:solidFill>
                  <a:schemeClr val="bg1"/>
                </a:solidFill>
              </a:rPr>
              <a:t>The other kind of test case should be based on testing experience of where common problems arise. It should use abnormal inputs to check that these are properly processed and do not crash the component.</a:t>
            </a:r>
            <a:r>
              <a:rPr lang="en-GB" dirty="0">
                <a:solidFill>
                  <a:schemeClr val="bg1"/>
                </a:solidFill>
              </a:rPr>
              <a:t> </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40</a:t>
            </a:fld>
            <a:endParaRPr lang="en-US">
              <a:solidFill>
                <a:schemeClr val="bg1"/>
              </a:solidFill>
            </a:endParaRPr>
          </a:p>
        </p:txBody>
      </p:sp>
      <p:sp>
        <p:nvSpPr>
          <p:cNvPr id="6" name="Date Placeholder 5"/>
          <p:cNvSpPr>
            <a:spLocks noGrp="1"/>
          </p:cNvSpPr>
          <p:nvPr>
            <p:ph type="dt" sz="half" idx="10"/>
          </p:nvPr>
        </p:nvSpPr>
        <p:spPr/>
        <p:txBody>
          <a:bodyPr/>
          <a:lstStyle/>
          <a:p>
            <a:fld id="{7EA0154E-F04B-4AD6-9A2E-05241A93D230}" type="datetime1">
              <a:rPr lang="en-US" smtClean="0">
                <a:solidFill>
                  <a:schemeClr val="bg1"/>
                </a:solidFill>
              </a:rPr>
              <a:t>4/1/2020</a:t>
            </a:fld>
            <a:endParaRPr lang="en-US">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Testing Strategies</a:t>
            </a:r>
          </a:p>
        </p:txBody>
      </p:sp>
      <p:sp>
        <p:nvSpPr>
          <p:cNvPr id="3" name="Content Placeholder 2"/>
          <p:cNvSpPr>
            <a:spLocks noGrp="1"/>
          </p:cNvSpPr>
          <p:nvPr>
            <p:ph idx="1"/>
          </p:nvPr>
        </p:nvSpPr>
        <p:spPr/>
        <p:txBody>
          <a:bodyPr/>
          <a:lstStyle/>
          <a:p>
            <a:pPr algn="just"/>
            <a:r>
              <a:rPr lang="en-US" dirty="0">
                <a:solidFill>
                  <a:schemeClr val="bg1"/>
                </a:solidFill>
              </a:rPr>
              <a:t>Partition testing, where you identify groups of inputs that have common characteristics and should be processed in the same way. </a:t>
            </a:r>
          </a:p>
          <a:p>
            <a:pPr lvl="1" algn="just"/>
            <a:r>
              <a:rPr lang="en-US" dirty="0">
                <a:solidFill>
                  <a:schemeClr val="bg1"/>
                </a:solidFill>
              </a:rPr>
              <a:t>You should choose tests from within each of these groups.</a:t>
            </a:r>
            <a:endParaRPr lang="en-GB" dirty="0">
              <a:solidFill>
                <a:schemeClr val="bg1"/>
              </a:solidFill>
            </a:endParaRPr>
          </a:p>
          <a:p>
            <a:pPr algn="just"/>
            <a:r>
              <a:rPr lang="en-US" dirty="0">
                <a:solidFill>
                  <a:schemeClr val="bg1"/>
                </a:solidFill>
              </a:rPr>
              <a:t>Guideline-based testing, where you use testing guidelines to choose test cases. </a:t>
            </a:r>
          </a:p>
          <a:p>
            <a:pPr lvl="1" algn="just"/>
            <a:r>
              <a:rPr lang="en-US" dirty="0">
                <a:solidFill>
                  <a:schemeClr val="bg1"/>
                </a:solidFill>
              </a:rPr>
              <a:t>These guidelines reflect previous experience of the kinds of errors that programmers often make when developing components.</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41</a:t>
            </a:fld>
            <a:endParaRPr lang="en-US">
              <a:solidFill>
                <a:schemeClr val="bg1"/>
              </a:solidFill>
            </a:endParaRPr>
          </a:p>
        </p:txBody>
      </p:sp>
      <p:sp>
        <p:nvSpPr>
          <p:cNvPr id="6" name="Date Placeholder 5"/>
          <p:cNvSpPr>
            <a:spLocks noGrp="1"/>
          </p:cNvSpPr>
          <p:nvPr>
            <p:ph type="dt" sz="half" idx="10"/>
          </p:nvPr>
        </p:nvSpPr>
        <p:spPr/>
        <p:txBody>
          <a:bodyPr/>
          <a:lstStyle/>
          <a:p>
            <a:fld id="{1692F211-6BCE-48FC-B1B2-5CF723B63F16}" type="datetime1">
              <a:rPr lang="en-US" smtClean="0">
                <a:solidFill>
                  <a:schemeClr val="bg1"/>
                </a:solidFill>
              </a:rPr>
              <a:t>4/1/2020</a:t>
            </a:fld>
            <a:endParaRPr lang="en-US">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chemeClr val="bg1"/>
                </a:solidFill>
              </a:rPr>
              <a:t>Partition Testing</a:t>
            </a:r>
          </a:p>
        </p:txBody>
      </p:sp>
      <p:sp>
        <p:nvSpPr>
          <p:cNvPr id="55299" name="Rectangle 3"/>
          <p:cNvSpPr>
            <a:spLocks noGrp="1" noChangeArrowheads="1"/>
          </p:cNvSpPr>
          <p:nvPr>
            <p:ph idx="1"/>
          </p:nvPr>
        </p:nvSpPr>
        <p:spPr/>
        <p:txBody>
          <a:bodyPr/>
          <a:lstStyle/>
          <a:p>
            <a:pPr algn="just"/>
            <a:r>
              <a:rPr lang="en-GB" dirty="0">
                <a:solidFill>
                  <a:schemeClr val="bg1"/>
                </a:solidFill>
              </a:rPr>
              <a:t>Input data and output results often fall into different classes where all members of a class are related.</a:t>
            </a:r>
          </a:p>
          <a:p>
            <a:pPr algn="just"/>
            <a:r>
              <a:rPr lang="en-GB" dirty="0">
                <a:solidFill>
                  <a:schemeClr val="bg1"/>
                </a:solidFill>
              </a:rPr>
              <a:t>Each of these classes is an equivalence partition or domain where the program behaves in an equivalent way for each class member.</a:t>
            </a:r>
          </a:p>
          <a:p>
            <a:pPr algn="just"/>
            <a:r>
              <a:rPr lang="en-GB" dirty="0">
                <a:solidFill>
                  <a:schemeClr val="bg1"/>
                </a:solidFill>
              </a:rPr>
              <a:t>Test cases should be chosen from each partition.</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42</a:t>
            </a:fld>
            <a:endParaRPr lang="en-US">
              <a:solidFill>
                <a:schemeClr val="bg1"/>
              </a:solidFill>
            </a:endParaRPr>
          </a:p>
        </p:txBody>
      </p:sp>
      <p:sp>
        <p:nvSpPr>
          <p:cNvPr id="2" name="Date Placeholder 1"/>
          <p:cNvSpPr>
            <a:spLocks noGrp="1"/>
          </p:cNvSpPr>
          <p:nvPr>
            <p:ph type="dt" sz="half" idx="10"/>
          </p:nvPr>
        </p:nvSpPr>
        <p:spPr/>
        <p:txBody>
          <a:bodyPr/>
          <a:lstStyle/>
          <a:p>
            <a:fld id="{AE85C309-87C0-432A-94A3-31EA0A12C8DA}" type="datetime1">
              <a:rPr lang="en-US" smtClean="0">
                <a:solidFill>
                  <a:schemeClr val="bg1"/>
                </a:solidFill>
              </a:rPr>
              <a:t>4/1/2020</a:t>
            </a:fld>
            <a:endParaRPr lang="en-US">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Equivalence Partitioning</a:t>
            </a:r>
            <a:r>
              <a:rPr lang="en-GB" dirty="0">
                <a:solidFill>
                  <a:schemeClr val="bg1"/>
                </a:solidFill>
              </a:rPr>
              <a:t> </a:t>
            </a:r>
            <a:endParaRPr lang="en-US" dirty="0">
              <a:solidFill>
                <a:schemeClr val="bg1"/>
              </a:solidFill>
            </a:endParaRPr>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43</a:t>
            </a:fld>
            <a:endParaRPr lang="en-US">
              <a:solidFill>
                <a:schemeClr val="bg1"/>
              </a:solidFill>
            </a:endParaRPr>
          </a:p>
        </p:txBody>
      </p:sp>
      <p:sp>
        <p:nvSpPr>
          <p:cNvPr id="3" name="Date Placeholder 2"/>
          <p:cNvSpPr>
            <a:spLocks noGrp="1"/>
          </p:cNvSpPr>
          <p:nvPr>
            <p:ph type="dt" sz="half" idx="10"/>
          </p:nvPr>
        </p:nvSpPr>
        <p:spPr/>
        <p:txBody>
          <a:bodyPr/>
          <a:lstStyle/>
          <a:p>
            <a:fld id="{E05266DB-BC33-4F09-94BF-0CF59A8B15F9}" type="datetime1">
              <a:rPr lang="en-US" smtClean="0">
                <a:solidFill>
                  <a:schemeClr val="bg1"/>
                </a:solidFill>
              </a:rPr>
              <a:t>4/1/2020</a:t>
            </a:fld>
            <a:endParaRPr lang="en-US">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Equivalence Partitions</a:t>
            </a:r>
            <a:r>
              <a:rPr lang="en-GB" dirty="0">
                <a:solidFill>
                  <a:schemeClr val="bg1"/>
                </a:solidFill>
              </a:rPr>
              <a:t> </a:t>
            </a:r>
            <a:endParaRPr lang="en-US" dirty="0">
              <a:solidFill>
                <a:schemeClr val="bg1"/>
              </a:solidFill>
            </a:endParaRPr>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44</a:t>
            </a:fld>
            <a:endParaRPr lang="en-US">
              <a:solidFill>
                <a:schemeClr val="bg1"/>
              </a:solidFill>
            </a:endParaRPr>
          </a:p>
        </p:txBody>
      </p:sp>
      <p:sp>
        <p:nvSpPr>
          <p:cNvPr id="3" name="Date Placeholder 2"/>
          <p:cNvSpPr>
            <a:spLocks noGrp="1"/>
          </p:cNvSpPr>
          <p:nvPr>
            <p:ph type="dt" sz="half" idx="10"/>
          </p:nvPr>
        </p:nvSpPr>
        <p:spPr/>
        <p:txBody>
          <a:bodyPr/>
          <a:lstStyle/>
          <a:p>
            <a:fld id="{52436D8B-4D3C-4D6C-B743-A937FAFCA3C6}" type="datetime1">
              <a:rPr lang="en-US" smtClean="0">
                <a:solidFill>
                  <a:schemeClr val="bg1"/>
                </a:solidFill>
              </a:rPr>
              <a:t>4/1/2020</a:t>
            </a:fld>
            <a:endParaRPr lang="en-US">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dirty="0">
                <a:solidFill>
                  <a:schemeClr val="bg1"/>
                </a:solidFill>
              </a:rPr>
              <a:t>Testing Guidelines (sequences)</a:t>
            </a:r>
          </a:p>
        </p:txBody>
      </p:sp>
      <p:sp>
        <p:nvSpPr>
          <p:cNvPr id="63491" name="Rectangle 3"/>
          <p:cNvSpPr>
            <a:spLocks noGrp="1" noChangeArrowheads="1"/>
          </p:cNvSpPr>
          <p:nvPr>
            <p:ph idx="1"/>
          </p:nvPr>
        </p:nvSpPr>
        <p:spPr>
          <a:noFill/>
        </p:spPr>
        <p:txBody>
          <a:bodyPr lIns="90840" tIns="44623" rIns="90840" bIns="44623"/>
          <a:lstStyle/>
          <a:p>
            <a:pPr algn="just"/>
            <a:r>
              <a:rPr lang="en-GB" dirty="0">
                <a:solidFill>
                  <a:schemeClr val="bg1"/>
                </a:solidFill>
              </a:rPr>
              <a:t>Test software with sequences which have only a single value.</a:t>
            </a:r>
          </a:p>
          <a:p>
            <a:pPr algn="just"/>
            <a:r>
              <a:rPr lang="en-GB" dirty="0">
                <a:solidFill>
                  <a:schemeClr val="bg1"/>
                </a:solidFill>
              </a:rPr>
              <a:t>Use sequences of different sizes in different tests.</a:t>
            </a:r>
          </a:p>
          <a:p>
            <a:pPr algn="just"/>
            <a:r>
              <a:rPr lang="en-GB" dirty="0">
                <a:solidFill>
                  <a:schemeClr val="bg1"/>
                </a:solidFill>
              </a:rPr>
              <a:t>Derive tests so that the first, middle and last elements of the sequence are accessed.</a:t>
            </a:r>
          </a:p>
          <a:p>
            <a:pPr algn="just"/>
            <a:r>
              <a:rPr lang="en-GB" dirty="0">
                <a:solidFill>
                  <a:schemeClr val="bg1"/>
                </a:solidFill>
              </a:rPr>
              <a:t>Test with sequences of zero length.</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45</a:t>
            </a:fld>
            <a:endParaRPr lang="en-US">
              <a:solidFill>
                <a:schemeClr val="bg1"/>
              </a:solidFill>
            </a:endParaRPr>
          </a:p>
        </p:txBody>
      </p:sp>
      <p:sp>
        <p:nvSpPr>
          <p:cNvPr id="2" name="Date Placeholder 1"/>
          <p:cNvSpPr>
            <a:spLocks noGrp="1"/>
          </p:cNvSpPr>
          <p:nvPr>
            <p:ph type="dt" sz="half" idx="10"/>
          </p:nvPr>
        </p:nvSpPr>
        <p:spPr/>
        <p:txBody>
          <a:bodyPr/>
          <a:lstStyle/>
          <a:p>
            <a:fld id="{63744266-5A4C-480B-A911-0033437A31CD}"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General Guidelines Based Testing</a:t>
            </a:r>
          </a:p>
        </p:txBody>
      </p:sp>
      <p:sp>
        <p:nvSpPr>
          <p:cNvPr id="3" name="Content Placeholder 2"/>
          <p:cNvSpPr>
            <a:spLocks noGrp="1"/>
          </p:cNvSpPr>
          <p:nvPr>
            <p:ph idx="1"/>
          </p:nvPr>
        </p:nvSpPr>
        <p:spPr/>
        <p:txBody>
          <a:bodyPr/>
          <a:lstStyle/>
          <a:p>
            <a:pPr lvl="0" algn="just"/>
            <a:r>
              <a:rPr lang="en-US" dirty="0">
                <a:solidFill>
                  <a:schemeClr val="bg1"/>
                </a:solidFill>
              </a:rPr>
              <a:t>Choose inputs that force the system to generate all error messages </a:t>
            </a:r>
            <a:endParaRPr lang="en-GB" dirty="0">
              <a:solidFill>
                <a:schemeClr val="bg1"/>
              </a:solidFill>
            </a:endParaRPr>
          </a:p>
          <a:p>
            <a:pPr algn="just"/>
            <a:r>
              <a:rPr lang="en-US" dirty="0">
                <a:solidFill>
                  <a:schemeClr val="bg1"/>
                </a:solidFill>
              </a:rPr>
              <a:t>Design inputs that cause input buffers to overflow </a:t>
            </a:r>
            <a:endParaRPr lang="en-GB" dirty="0">
              <a:solidFill>
                <a:schemeClr val="bg1"/>
              </a:solidFill>
            </a:endParaRPr>
          </a:p>
          <a:p>
            <a:pPr algn="just"/>
            <a:r>
              <a:rPr lang="en-US" dirty="0">
                <a:solidFill>
                  <a:schemeClr val="bg1"/>
                </a:solidFill>
              </a:rPr>
              <a:t>Repeat the same input or series of inputs numerous times </a:t>
            </a:r>
            <a:endParaRPr lang="en-GB" dirty="0">
              <a:solidFill>
                <a:schemeClr val="bg1"/>
              </a:solidFill>
            </a:endParaRPr>
          </a:p>
          <a:p>
            <a:pPr algn="just"/>
            <a:r>
              <a:rPr lang="en-US" dirty="0">
                <a:solidFill>
                  <a:schemeClr val="bg1"/>
                </a:solidFill>
              </a:rPr>
              <a:t>Force invalid outputs to be generated </a:t>
            </a:r>
            <a:endParaRPr lang="en-GB" dirty="0">
              <a:solidFill>
                <a:schemeClr val="bg1"/>
              </a:solidFill>
            </a:endParaRPr>
          </a:p>
          <a:p>
            <a:pPr algn="just"/>
            <a:r>
              <a:rPr lang="en-US" dirty="0">
                <a:solidFill>
                  <a:schemeClr val="bg1"/>
                </a:solidFill>
              </a:rPr>
              <a:t>Force computation results to be too large or too small.</a:t>
            </a:r>
            <a:endParaRPr lang="en-GB" dirty="0">
              <a:solidFill>
                <a:schemeClr val="bg1"/>
              </a:solidFill>
            </a:endParaRPr>
          </a:p>
          <a:p>
            <a:pPr algn="just">
              <a:buNone/>
            </a:pP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46</a:t>
            </a:fld>
            <a:endParaRPr lang="en-US">
              <a:solidFill>
                <a:schemeClr val="bg1"/>
              </a:solidFill>
            </a:endParaRPr>
          </a:p>
        </p:txBody>
      </p:sp>
      <p:sp>
        <p:nvSpPr>
          <p:cNvPr id="6" name="Date Placeholder 5"/>
          <p:cNvSpPr>
            <a:spLocks noGrp="1"/>
          </p:cNvSpPr>
          <p:nvPr>
            <p:ph type="dt" sz="half" idx="10"/>
          </p:nvPr>
        </p:nvSpPr>
        <p:spPr/>
        <p:txBody>
          <a:bodyPr/>
          <a:lstStyle/>
          <a:p>
            <a:fld id="{0531567E-5FA3-479F-B569-A42424018690}" type="datetime1">
              <a:rPr lang="en-US" smtClean="0">
                <a:solidFill>
                  <a:schemeClr val="bg1"/>
                </a:solidFill>
              </a:rPr>
              <a:t>4/1/2020</a:t>
            </a:fld>
            <a:endParaRPr lang="en-US">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Component Testing</a:t>
            </a:r>
          </a:p>
        </p:txBody>
      </p:sp>
      <p:sp>
        <p:nvSpPr>
          <p:cNvPr id="3" name="Content Placeholder 2"/>
          <p:cNvSpPr>
            <a:spLocks noGrp="1"/>
          </p:cNvSpPr>
          <p:nvPr>
            <p:ph idx="1"/>
          </p:nvPr>
        </p:nvSpPr>
        <p:spPr/>
        <p:txBody>
          <a:bodyPr/>
          <a:lstStyle/>
          <a:p>
            <a:pPr algn="just"/>
            <a:r>
              <a:rPr lang="en-US" dirty="0">
                <a:solidFill>
                  <a:schemeClr val="bg1"/>
                </a:solidFill>
              </a:rPr>
              <a:t>Software components are often composite components that are made up of several interacting objects. </a:t>
            </a:r>
          </a:p>
          <a:p>
            <a:pPr lvl="1" algn="just"/>
            <a:r>
              <a:rPr lang="en-US" dirty="0">
                <a:solidFill>
                  <a:schemeClr val="bg1"/>
                </a:solidFill>
              </a:rPr>
              <a:t>For example, in the weather station system, the reconfiguration component includes objects that deal with each aspect of the reconfiguration. </a:t>
            </a:r>
          </a:p>
          <a:p>
            <a:pPr algn="just"/>
            <a:r>
              <a:rPr lang="en-US" dirty="0">
                <a:solidFill>
                  <a:schemeClr val="bg1"/>
                </a:solidFill>
              </a:rPr>
              <a:t>You access the functionality of these objects through the defined component interface. </a:t>
            </a:r>
          </a:p>
          <a:p>
            <a:pPr algn="just"/>
            <a:r>
              <a:rPr lang="en-US" dirty="0">
                <a:solidFill>
                  <a:schemeClr val="bg1"/>
                </a:solidFill>
              </a:rPr>
              <a:t>Testing composite components should therefore focus on showing that the component interface behaves according to its specification. </a:t>
            </a:r>
          </a:p>
          <a:p>
            <a:pPr lvl="1" algn="just"/>
            <a:r>
              <a:rPr lang="en-US" dirty="0">
                <a:solidFill>
                  <a:schemeClr val="bg1"/>
                </a:solidFill>
              </a:rPr>
              <a:t>You can assume that unit tests on the individual objects within the component have been completed.</a:t>
            </a:r>
            <a:r>
              <a:rPr lang="en-GB" dirty="0">
                <a:solidFill>
                  <a:schemeClr val="bg1"/>
                </a:solidFill>
              </a:rPr>
              <a:t> </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47</a:t>
            </a:fld>
            <a:endParaRPr lang="en-US">
              <a:solidFill>
                <a:schemeClr val="bg1"/>
              </a:solidFill>
            </a:endParaRPr>
          </a:p>
        </p:txBody>
      </p:sp>
      <p:sp>
        <p:nvSpPr>
          <p:cNvPr id="6" name="Date Placeholder 5"/>
          <p:cNvSpPr>
            <a:spLocks noGrp="1"/>
          </p:cNvSpPr>
          <p:nvPr>
            <p:ph type="dt" sz="half" idx="10"/>
          </p:nvPr>
        </p:nvSpPr>
        <p:spPr/>
        <p:txBody>
          <a:bodyPr/>
          <a:lstStyle/>
          <a:p>
            <a:fld id="{36056478-235C-4BE1-A84D-CCBFF881368B}" type="datetime1">
              <a:rPr lang="en-US" smtClean="0">
                <a:solidFill>
                  <a:schemeClr val="bg1"/>
                </a:solidFill>
              </a:rPr>
              <a:t>4/1/2020</a:t>
            </a:fld>
            <a:endParaRPr lang="en-US">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dirty="0">
                <a:solidFill>
                  <a:schemeClr val="bg1"/>
                </a:solidFill>
              </a:rPr>
              <a:t>Interface Testing</a:t>
            </a:r>
          </a:p>
        </p:txBody>
      </p:sp>
      <p:sp>
        <p:nvSpPr>
          <p:cNvPr id="45058" name="Rectangle 2"/>
          <p:cNvSpPr>
            <a:spLocks noGrp="1" noChangeArrowheads="1"/>
          </p:cNvSpPr>
          <p:nvPr>
            <p:ph idx="1"/>
          </p:nvPr>
        </p:nvSpPr>
        <p:spPr>
          <a:noFill/>
        </p:spPr>
        <p:txBody>
          <a:bodyPr lIns="90840" tIns="44623" rIns="90840" bIns="44623"/>
          <a:lstStyle/>
          <a:p>
            <a:pPr algn="just"/>
            <a:r>
              <a:rPr lang="en-GB" dirty="0">
                <a:solidFill>
                  <a:schemeClr val="bg1"/>
                </a:solidFill>
              </a:rPr>
              <a:t>Objectives are to detect faults due to interface errors or invalid assumptions about interfaces.</a:t>
            </a:r>
          </a:p>
          <a:p>
            <a:pPr algn="just"/>
            <a:r>
              <a:rPr lang="en-GB" dirty="0">
                <a:solidFill>
                  <a:schemeClr val="bg1"/>
                </a:solidFill>
              </a:rPr>
              <a:t>Interface types</a:t>
            </a:r>
          </a:p>
          <a:p>
            <a:pPr lvl="1" algn="just"/>
            <a:r>
              <a:rPr lang="en-GB" dirty="0">
                <a:solidFill>
                  <a:schemeClr val="bg1"/>
                </a:solidFill>
              </a:rPr>
              <a:t>Parameter interfaces Data passed from one method or procedure to another.</a:t>
            </a:r>
          </a:p>
          <a:p>
            <a:pPr lvl="1" algn="just"/>
            <a:r>
              <a:rPr lang="en-GB" dirty="0">
                <a:solidFill>
                  <a:schemeClr val="bg1"/>
                </a:solidFill>
              </a:rPr>
              <a:t>Shared memory interfaces Block of memory is shared between procedures or functions.</a:t>
            </a:r>
          </a:p>
          <a:p>
            <a:pPr lvl="1" algn="just"/>
            <a:r>
              <a:rPr lang="en-GB" dirty="0">
                <a:solidFill>
                  <a:schemeClr val="bg1"/>
                </a:solidFill>
              </a:rPr>
              <a:t>Procedural interfaces Sub-system encapsulates a set of procedures to be called by other sub-systems.</a:t>
            </a:r>
          </a:p>
          <a:p>
            <a:pPr lvl="1" algn="just"/>
            <a:r>
              <a:rPr lang="en-GB" dirty="0">
                <a:solidFill>
                  <a:schemeClr val="bg1"/>
                </a:solidFill>
              </a:rPr>
              <a:t>Message passing interfaces Sub-systems request services from other sub-systems</a:t>
            </a:r>
          </a:p>
          <a:p>
            <a:pPr algn="just"/>
            <a:endParaRPr lang="en-GB"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48</a:t>
            </a:fld>
            <a:endParaRPr lang="en-US">
              <a:solidFill>
                <a:schemeClr val="bg1"/>
              </a:solidFill>
            </a:endParaRPr>
          </a:p>
        </p:txBody>
      </p:sp>
      <p:sp>
        <p:nvSpPr>
          <p:cNvPr id="2" name="Date Placeholder 1"/>
          <p:cNvSpPr>
            <a:spLocks noGrp="1"/>
          </p:cNvSpPr>
          <p:nvPr>
            <p:ph type="dt" sz="half" idx="10"/>
          </p:nvPr>
        </p:nvSpPr>
        <p:spPr/>
        <p:txBody>
          <a:bodyPr/>
          <a:lstStyle/>
          <a:p>
            <a:fld id="{920C95D6-BBF6-425E-BBD3-0DCDF59E4AA2}"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Interface Testing</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49</a:t>
            </a:fld>
            <a:endParaRPr lang="en-US">
              <a:solidFill>
                <a:schemeClr val="bg1"/>
              </a:solidFill>
            </a:endParaRPr>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fld id="{17531BAD-3912-497A-B168-119EFB3088F6}" type="datetime1">
              <a:rPr lang="en-US" smtClean="0">
                <a:solidFill>
                  <a:schemeClr val="bg1"/>
                </a:solidFill>
              </a:rPr>
              <a:t>4/1/2020</a:t>
            </a:fld>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sz="4800" dirty="0">
                <a:solidFill>
                  <a:schemeClr val="bg1"/>
                </a:solidFill>
              </a:rPr>
              <a:t>Software testing- Definition</a:t>
            </a:r>
          </a:p>
        </p:txBody>
      </p:sp>
      <p:sp>
        <p:nvSpPr>
          <p:cNvPr id="3" name="Content Placeholder 2"/>
          <p:cNvSpPr>
            <a:spLocks noGrp="1"/>
          </p:cNvSpPr>
          <p:nvPr>
            <p:ph idx="1"/>
          </p:nvPr>
        </p:nvSpPr>
        <p:spPr>
          <a:xfrm>
            <a:off x="457200" y="990600"/>
            <a:ext cx="8229600" cy="5334000"/>
          </a:xfrm>
        </p:spPr>
        <p:txBody>
          <a:bodyPr>
            <a:normAutofit/>
          </a:bodyPr>
          <a:lstStyle/>
          <a:p>
            <a:pPr algn="just"/>
            <a:r>
              <a:rPr lang="en-US" b="1" dirty="0">
                <a:solidFill>
                  <a:schemeClr val="bg1"/>
                </a:solidFill>
              </a:rPr>
              <a:t>Testing is the process of evaluating a system or its component(s) with the intent to find whether it </a:t>
            </a:r>
            <a:r>
              <a:rPr lang="en-US" b="1" u="sng" dirty="0">
                <a:solidFill>
                  <a:schemeClr val="bg1"/>
                </a:solidFill>
              </a:rPr>
              <a:t>satisfies the specified requirements </a:t>
            </a:r>
            <a:r>
              <a:rPr lang="en-US" b="1" dirty="0">
                <a:solidFill>
                  <a:schemeClr val="bg1"/>
                </a:solidFill>
              </a:rPr>
              <a:t>or not.</a:t>
            </a:r>
          </a:p>
          <a:p>
            <a:pPr algn="just"/>
            <a:r>
              <a:rPr lang="en-US" b="1" dirty="0">
                <a:solidFill>
                  <a:schemeClr val="bg1"/>
                </a:solidFill>
              </a:rPr>
              <a:t>Software testing is a process of analyzing or operating software for the purpose of </a:t>
            </a:r>
            <a:r>
              <a:rPr lang="en-US" b="1" u="sng" dirty="0">
                <a:solidFill>
                  <a:schemeClr val="bg1"/>
                </a:solidFill>
              </a:rPr>
              <a:t>finding bugs</a:t>
            </a:r>
            <a:r>
              <a:rPr lang="en-US" b="1" dirty="0">
                <a:solidFill>
                  <a:schemeClr val="bg1"/>
                </a:solidFill>
              </a:rPr>
              <a:t>.  </a:t>
            </a:r>
          </a:p>
          <a:p>
            <a:pPr algn="just"/>
            <a:r>
              <a:rPr lang="en-US" b="1" dirty="0">
                <a:solidFill>
                  <a:schemeClr val="bg1"/>
                </a:solidFill>
              </a:rPr>
              <a:t>Software testing is the process of </a:t>
            </a:r>
            <a:r>
              <a:rPr lang="en-US" b="1" u="sng" dirty="0">
                <a:solidFill>
                  <a:schemeClr val="bg1"/>
                </a:solidFill>
              </a:rPr>
              <a:t>testing the </a:t>
            </a:r>
            <a:r>
              <a:rPr lang="en-US" b="1" i="1" u="sng" dirty="0">
                <a:solidFill>
                  <a:schemeClr val="bg1"/>
                </a:solidFill>
              </a:rPr>
              <a:t>functionality</a:t>
            </a:r>
            <a:r>
              <a:rPr lang="en-US" b="1" u="sng" dirty="0">
                <a:solidFill>
                  <a:schemeClr val="bg1"/>
                </a:solidFill>
              </a:rPr>
              <a:t> and correctness of software</a:t>
            </a:r>
            <a:r>
              <a:rPr lang="en-US" b="1" dirty="0">
                <a:solidFill>
                  <a:schemeClr val="bg1"/>
                </a:solidFill>
              </a:rPr>
              <a:t> by running it.</a:t>
            </a:r>
          </a:p>
          <a:p>
            <a:pPr algn="just"/>
            <a:r>
              <a:rPr lang="en-US" b="1" dirty="0">
                <a:solidFill>
                  <a:schemeClr val="bg1"/>
                </a:solidFill>
              </a:rPr>
              <a:t>Software testing is usually performed for one of two reasons: </a:t>
            </a:r>
          </a:p>
          <a:p>
            <a:pPr marL="1154430" lvl="2" indent="-514350" algn="just">
              <a:buSzPct val="100000"/>
              <a:buFont typeface="+mj-lt"/>
              <a:buAutoNum type="arabicParenR"/>
            </a:pPr>
            <a:r>
              <a:rPr lang="en-US" b="1" dirty="0">
                <a:solidFill>
                  <a:schemeClr val="bg1"/>
                </a:solidFill>
              </a:rPr>
              <a:t>Defect detection</a:t>
            </a:r>
          </a:p>
          <a:p>
            <a:pPr marL="1154430" lvl="2" indent="-514350" algn="just">
              <a:buSzPct val="100000"/>
              <a:buFont typeface="+mj-lt"/>
              <a:buAutoNum type="arabicParenR"/>
            </a:pPr>
            <a:r>
              <a:rPr lang="en-US" b="1" dirty="0">
                <a:solidFill>
                  <a:schemeClr val="bg1"/>
                </a:solidFill>
              </a:rPr>
              <a:t>Reliability estimation</a:t>
            </a:r>
          </a:p>
          <a:p>
            <a:endParaRPr lang="en-US" dirty="0">
              <a:solidFill>
                <a:schemeClr val="bg1"/>
              </a:solidFill>
            </a:endParaRP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5</a:t>
            </a:fld>
            <a:endParaRPr lang="en-US" dirty="0">
              <a:solidFill>
                <a:schemeClr val="bg1"/>
              </a:solidFill>
            </a:endParaRPr>
          </a:p>
        </p:txBody>
      </p:sp>
      <p:sp>
        <p:nvSpPr>
          <p:cNvPr id="4" name="Date Placeholder 3">
            <a:extLst>
              <a:ext uri="{FF2B5EF4-FFF2-40B4-BE49-F238E27FC236}">
                <a16:creationId xmlns:a16="http://schemas.microsoft.com/office/drawing/2014/main" id="{03E6557D-78B6-40F9-8DA8-04977BEDEAC4}"/>
              </a:ext>
            </a:extLst>
          </p:cNvPr>
          <p:cNvSpPr>
            <a:spLocks noGrp="1"/>
          </p:cNvSpPr>
          <p:nvPr>
            <p:ph type="dt" sz="half" idx="10"/>
          </p:nvPr>
        </p:nvSpPr>
        <p:spPr/>
        <p:txBody>
          <a:bodyPr/>
          <a:lstStyle/>
          <a:p>
            <a:fld id="{F003AB9F-AA79-445B-B5F7-D00EC6E3CF10}" type="datetime1">
              <a:rPr lang="en-US" smtClean="0"/>
              <a:t>4/1/2020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dirty="0">
                <a:solidFill>
                  <a:schemeClr val="bg1"/>
                </a:solidFill>
              </a:rPr>
              <a:t>Interface Errors</a:t>
            </a:r>
          </a:p>
        </p:txBody>
      </p:sp>
      <p:sp>
        <p:nvSpPr>
          <p:cNvPr id="49155" name="Rectangle 3"/>
          <p:cNvSpPr>
            <a:spLocks noGrp="1" noChangeArrowheads="1"/>
          </p:cNvSpPr>
          <p:nvPr>
            <p:ph idx="1"/>
          </p:nvPr>
        </p:nvSpPr>
        <p:spPr>
          <a:noFill/>
        </p:spPr>
        <p:txBody>
          <a:bodyPr lIns="90840" tIns="44623" rIns="90840" bIns="44623"/>
          <a:lstStyle/>
          <a:p>
            <a:pPr algn="just"/>
            <a:r>
              <a:rPr lang="en-GB" sz="2400" dirty="0">
                <a:solidFill>
                  <a:schemeClr val="bg1"/>
                </a:solidFill>
              </a:rPr>
              <a:t>Interface misuse</a:t>
            </a:r>
          </a:p>
          <a:p>
            <a:pPr lvl="1" algn="just"/>
            <a:r>
              <a:rPr lang="en-GB" sz="2000" dirty="0">
                <a:solidFill>
                  <a:schemeClr val="bg1"/>
                </a:solidFill>
              </a:rPr>
              <a:t>A calling component calls another component and makes an error in its use of its interface e.g. parameters in the wrong order.</a:t>
            </a:r>
          </a:p>
          <a:p>
            <a:pPr algn="just"/>
            <a:r>
              <a:rPr lang="en-GB" sz="2400" dirty="0">
                <a:solidFill>
                  <a:schemeClr val="bg1"/>
                </a:solidFill>
              </a:rPr>
              <a:t>Interface misunderstanding</a:t>
            </a:r>
          </a:p>
          <a:p>
            <a:pPr lvl="1" algn="just"/>
            <a:r>
              <a:rPr lang="en-GB" sz="2000" dirty="0">
                <a:solidFill>
                  <a:schemeClr val="bg1"/>
                </a:solidFill>
              </a:rPr>
              <a:t>A calling component embeds assumptions about the behaviour of the called component which are incorrect.</a:t>
            </a:r>
          </a:p>
          <a:p>
            <a:pPr algn="just"/>
            <a:r>
              <a:rPr lang="en-GB" sz="2400" dirty="0">
                <a:solidFill>
                  <a:schemeClr val="bg1"/>
                </a:solidFill>
              </a:rPr>
              <a:t>Timing errors</a:t>
            </a:r>
          </a:p>
          <a:p>
            <a:pPr lvl="1" algn="just"/>
            <a:r>
              <a:rPr lang="en-GB" sz="2000" dirty="0">
                <a:solidFill>
                  <a:schemeClr val="bg1"/>
                </a:solidFill>
              </a:rPr>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50</a:t>
            </a:fld>
            <a:endParaRPr lang="en-US">
              <a:solidFill>
                <a:schemeClr val="bg1"/>
              </a:solidFill>
            </a:endParaRPr>
          </a:p>
        </p:txBody>
      </p:sp>
      <p:sp>
        <p:nvSpPr>
          <p:cNvPr id="2" name="Date Placeholder 1"/>
          <p:cNvSpPr>
            <a:spLocks noGrp="1"/>
          </p:cNvSpPr>
          <p:nvPr>
            <p:ph type="dt" sz="half" idx="10"/>
          </p:nvPr>
        </p:nvSpPr>
        <p:spPr/>
        <p:txBody>
          <a:bodyPr/>
          <a:lstStyle/>
          <a:p>
            <a:fld id="{1A7EB351-03D3-4CDF-9D71-AC0C38CB75F1}"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dirty="0">
                <a:solidFill>
                  <a:schemeClr val="bg1"/>
                </a:solidFill>
              </a:rPr>
              <a:t>Interface Testing Guidelines</a:t>
            </a:r>
          </a:p>
        </p:txBody>
      </p:sp>
      <p:sp>
        <p:nvSpPr>
          <p:cNvPr id="50179" name="Rectangle 3"/>
          <p:cNvSpPr>
            <a:spLocks noGrp="1" noChangeArrowheads="1"/>
          </p:cNvSpPr>
          <p:nvPr>
            <p:ph idx="1"/>
          </p:nvPr>
        </p:nvSpPr>
        <p:spPr>
          <a:noFill/>
        </p:spPr>
        <p:txBody>
          <a:bodyPr lIns="90840" tIns="44623" rIns="90840" bIns="44623"/>
          <a:lstStyle/>
          <a:p>
            <a:pPr algn="just"/>
            <a:r>
              <a:rPr lang="en-GB" sz="2400" dirty="0">
                <a:solidFill>
                  <a:schemeClr val="bg1"/>
                </a:solidFill>
              </a:rPr>
              <a:t>Design tests so that parameters to a called procedure are at the extreme ends of their ranges.</a:t>
            </a:r>
          </a:p>
          <a:p>
            <a:pPr algn="just"/>
            <a:r>
              <a:rPr lang="en-GB" sz="2400" dirty="0">
                <a:solidFill>
                  <a:schemeClr val="bg1"/>
                </a:solidFill>
              </a:rPr>
              <a:t>Always test pointer parameters with null pointers.</a:t>
            </a:r>
          </a:p>
          <a:p>
            <a:pPr algn="just"/>
            <a:r>
              <a:rPr lang="en-GB" sz="2400" dirty="0">
                <a:solidFill>
                  <a:schemeClr val="bg1"/>
                </a:solidFill>
              </a:rPr>
              <a:t>Design tests which cause the component to fail.</a:t>
            </a:r>
          </a:p>
          <a:p>
            <a:pPr algn="just"/>
            <a:r>
              <a:rPr lang="en-GB" sz="2400" dirty="0">
                <a:solidFill>
                  <a:schemeClr val="bg1"/>
                </a:solidFill>
              </a:rPr>
              <a:t>Use stress testing in message passing systems.</a:t>
            </a:r>
          </a:p>
          <a:p>
            <a:pPr algn="just"/>
            <a:r>
              <a:rPr lang="en-GB" sz="2400" dirty="0">
                <a:solidFill>
                  <a:schemeClr val="bg1"/>
                </a:solidFill>
              </a:rPr>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51</a:t>
            </a:fld>
            <a:endParaRPr lang="en-US">
              <a:solidFill>
                <a:schemeClr val="bg1"/>
              </a:solidFill>
            </a:endParaRPr>
          </a:p>
        </p:txBody>
      </p:sp>
      <p:sp>
        <p:nvSpPr>
          <p:cNvPr id="2" name="Date Placeholder 1"/>
          <p:cNvSpPr>
            <a:spLocks noGrp="1"/>
          </p:cNvSpPr>
          <p:nvPr>
            <p:ph type="dt" sz="half" idx="10"/>
          </p:nvPr>
        </p:nvSpPr>
        <p:spPr/>
        <p:txBody>
          <a:bodyPr/>
          <a:lstStyle/>
          <a:p>
            <a:fld id="{618E8A5B-9C9F-42F0-9014-D4A3340339DA}" type="datetime1">
              <a:rPr lang="en-US" smtClean="0">
                <a:solidFill>
                  <a:schemeClr val="bg1"/>
                </a:solidFill>
              </a:rPr>
              <a:t>4/1/2020</a:t>
            </a:fld>
            <a:endParaRPr lang="en-US">
              <a:solidFill>
                <a:schemeClr val="bg1"/>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Testing</a:t>
            </a:r>
          </a:p>
        </p:txBody>
      </p:sp>
      <p:sp>
        <p:nvSpPr>
          <p:cNvPr id="3" name="Content Placeholder 2"/>
          <p:cNvSpPr>
            <a:spLocks noGrp="1"/>
          </p:cNvSpPr>
          <p:nvPr>
            <p:ph idx="1"/>
          </p:nvPr>
        </p:nvSpPr>
        <p:spPr/>
        <p:txBody>
          <a:bodyPr/>
          <a:lstStyle/>
          <a:p>
            <a:pPr algn="just"/>
            <a:r>
              <a:rPr lang="en-US" dirty="0">
                <a:solidFill>
                  <a:schemeClr val="bg1"/>
                </a:solidFill>
              </a:rPr>
              <a:t>System testing during development involves integrating components to create a version of the system and then testing the integrated system.</a:t>
            </a:r>
          </a:p>
          <a:p>
            <a:pPr algn="just"/>
            <a:r>
              <a:rPr lang="en-US" dirty="0">
                <a:solidFill>
                  <a:schemeClr val="bg1"/>
                </a:solidFill>
              </a:rPr>
              <a:t>The focus in system testing is testing the interactions between components. </a:t>
            </a:r>
          </a:p>
          <a:p>
            <a:pPr algn="just"/>
            <a:r>
              <a:rPr lang="en-US" dirty="0">
                <a:solidFill>
                  <a:schemeClr val="bg1"/>
                </a:solidFill>
              </a:rPr>
              <a:t>System testing checks that components are compatible, interact correctly and transfer the right data at the right time across their interfaces. </a:t>
            </a:r>
          </a:p>
          <a:p>
            <a:pPr algn="just"/>
            <a:r>
              <a:rPr lang="en-US" dirty="0">
                <a:solidFill>
                  <a:schemeClr val="bg1"/>
                </a:solidFill>
              </a:rPr>
              <a:t>System testing tests the emergent </a:t>
            </a:r>
            <a:r>
              <a:rPr lang="en-US" dirty="0" err="1">
                <a:solidFill>
                  <a:schemeClr val="bg1"/>
                </a:solidFill>
              </a:rPr>
              <a:t>behaviour</a:t>
            </a:r>
            <a:r>
              <a:rPr lang="en-US" dirty="0">
                <a:solidFill>
                  <a:schemeClr val="bg1"/>
                </a:solidFill>
              </a:rPr>
              <a:t> of a system. </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52</a:t>
            </a:fld>
            <a:endParaRPr lang="en-US">
              <a:solidFill>
                <a:schemeClr val="bg1"/>
              </a:solidFill>
            </a:endParaRPr>
          </a:p>
        </p:txBody>
      </p:sp>
      <p:sp>
        <p:nvSpPr>
          <p:cNvPr id="6" name="Date Placeholder 5"/>
          <p:cNvSpPr>
            <a:spLocks noGrp="1"/>
          </p:cNvSpPr>
          <p:nvPr>
            <p:ph type="dt" sz="half" idx="10"/>
          </p:nvPr>
        </p:nvSpPr>
        <p:spPr/>
        <p:txBody>
          <a:bodyPr/>
          <a:lstStyle/>
          <a:p>
            <a:fld id="{2B462A99-4A33-4CE5-9814-1EE73173FA13}" type="datetime1">
              <a:rPr lang="en-US" smtClean="0">
                <a:solidFill>
                  <a:schemeClr val="bg1"/>
                </a:solidFill>
              </a:rPr>
              <a:t>4/1/2020</a:t>
            </a:fld>
            <a:endParaRPr lang="en-US">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and Component Testing</a:t>
            </a:r>
          </a:p>
        </p:txBody>
      </p:sp>
      <p:sp>
        <p:nvSpPr>
          <p:cNvPr id="3" name="Content Placeholder 2"/>
          <p:cNvSpPr>
            <a:spLocks noGrp="1"/>
          </p:cNvSpPr>
          <p:nvPr>
            <p:ph idx="1"/>
          </p:nvPr>
        </p:nvSpPr>
        <p:spPr/>
        <p:txBody>
          <a:bodyPr/>
          <a:lstStyle/>
          <a:p>
            <a:pPr algn="just"/>
            <a:r>
              <a:rPr lang="en-US" dirty="0">
                <a:solidFill>
                  <a:schemeClr val="bg1"/>
                </a:solidFill>
              </a:rPr>
              <a:t>During system testing, reusable components that have been separately developed and off-the-shelf systems may be integrated with newly developed components. The complete system is then tested.</a:t>
            </a:r>
            <a:endParaRPr lang="en-GB" dirty="0">
              <a:solidFill>
                <a:schemeClr val="bg1"/>
              </a:solidFill>
            </a:endParaRPr>
          </a:p>
          <a:p>
            <a:pPr algn="just"/>
            <a:r>
              <a:rPr lang="en-US" dirty="0">
                <a:solidFill>
                  <a:schemeClr val="bg1"/>
                </a:solidFill>
              </a:rPr>
              <a:t>Components developed by different team members or sub-teams may be integrated at this stage. System testing is a collective rather than an individual process. </a:t>
            </a:r>
          </a:p>
          <a:p>
            <a:pPr lvl="1" algn="just"/>
            <a:r>
              <a:rPr lang="en-US" dirty="0">
                <a:solidFill>
                  <a:schemeClr val="bg1"/>
                </a:solidFill>
              </a:rPr>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53</a:t>
            </a:fld>
            <a:endParaRPr lang="en-US">
              <a:solidFill>
                <a:schemeClr val="bg1"/>
              </a:solidFill>
            </a:endParaRPr>
          </a:p>
        </p:txBody>
      </p:sp>
      <p:sp>
        <p:nvSpPr>
          <p:cNvPr id="6" name="Date Placeholder 5"/>
          <p:cNvSpPr>
            <a:spLocks noGrp="1"/>
          </p:cNvSpPr>
          <p:nvPr>
            <p:ph type="dt" sz="half" idx="10"/>
          </p:nvPr>
        </p:nvSpPr>
        <p:spPr/>
        <p:txBody>
          <a:bodyPr/>
          <a:lstStyle/>
          <a:p>
            <a:fld id="{7FAC075B-B66C-4849-8C74-777D2413D23E}" type="datetime1">
              <a:rPr lang="en-US" smtClean="0">
                <a:solidFill>
                  <a:schemeClr val="bg1"/>
                </a:solidFill>
              </a:rPr>
              <a:t>4/1/2020</a:t>
            </a:fld>
            <a:endParaRPr lang="en-US">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Use-case Testing</a:t>
            </a:r>
          </a:p>
        </p:txBody>
      </p:sp>
      <p:sp>
        <p:nvSpPr>
          <p:cNvPr id="3" name="Content Placeholder 2"/>
          <p:cNvSpPr>
            <a:spLocks noGrp="1"/>
          </p:cNvSpPr>
          <p:nvPr>
            <p:ph idx="1"/>
          </p:nvPr>
        </p:nvSpPr>
        <p:spPr/>
        <p:txBody>
          <a:bodyPr/>
          <a:lstStyle/>
          <a:p>
            <a:pPr algn="just"/>
            <a:r>
              <a:rPr lang="en-US" dirty="0">
                <a:solidFill>
                  <a:schemeClr val="bg1"/>
                </a:solidFill>
              </a:rPr>
              <a:t>The use-cases developed to identify system interactions can be used as a basis for system testing.</a:t>
            </a:r>
          </a:p>
          <a:p>
            <a:pPr algn="just"/>
            <a:r>
              <a:rPr lang="en-US" dirty="0">
                <a:solidFill>
                  <a:schemeClr val="bg1"/>
                </a:solidFill>
              </a:rPr>
              <a:t>Each use case usually involves several system components so testing the use case forces these interactions to occur.</a:t>
            </a:r>
          </a:p>
          <a:p>
            <a:pPr algn="just"/>
            <a:r>
              <a:rPr lang="en-US" dirty="0">
                <a:solidFill>
                  <a:schemeClr val="bg1"/>
                </a:solidFill>
              </a:rPr>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54</a:t>
            </a:fld>
            <a:endParaRPr lang="en-US">
              <a:solidFill>
                <a:schemeClr val="bg1"/>
              </a:solidFill>
            </a:endParaRPr>
          </a:p>
        </p:txBody>
      </p:sp>
      <p:sp>
        <p:nvSpPr>
          <p:cNvPr id="6" name="Date Placeholder 5"/>
          <p:cNvSpPr>
            <a:spLocks noGrp="1"/>
          </p:cNvSpPr>
          <p:nvPr>
            <p:ph type="dt" sz="half" idx="10"/>
          </p:nvPr>
        </p:nvSpPr>
        <p:spPr/>
        <p:txBody>
          <a:bodyPr/>
          <a:lstStyle/>
          <a:p>
            <a:fld id="{53E2B588-4F96-440D-ACD1-9D7994F0651E}" type="datetime1">
              <a:rPr lang="en-US" smtClean="0">
                <a:solidFill>
                  <a:schemeClr val="bg1"/>
                </a:solidFill>
              </a:rPr>
              <a:t>4/1/2020</a:t>
            </a:fld>
            <a:endParaRPr lang="en-US">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Collect</a:t>
            </a:r>
            <a:r>
              <a:rPr lang="en-US" b="1" dirty="0">
                <a:solidFill>
                  <a:schemeClr val="bg1"/>
                </a:solidFill>
              </a:rPr>
              <a:t> </a:t>
            </a:r>
            <a:r>
              <a:rPr lang="en-US" dirty="0">
                <a:solidFill>
                  <a:schemeClr val="bg1"/>
                </a:solidFill>
              </a:rPr>
              <a:t>Weather Data Sequence Chart</a:t>
            </a:r>
            <a:r>
              <a:rPr lang="en-GB" dirty="0">
                <a:solidFill>
                  <a:schemeClr val="bg1"/>
                </a:solidFill>
              </a:rPr>
              <a:t> </a:t>
            </a:r>
            <a:endParaRPr lang="en-US" dirty="0">
              <a:solidFill>
                <a:schemeClr val="bg1"/>
              </a:solidFill>
            </a:endParaRPr>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55</a:t>
            </a:fld>
            <a:endParaRPr lang="en-US">
              <a:solidFill>
                <a:schemeClr val="bg1"/>
              </a:solidFill>
            </a:endParaRPr>
          </a:p>
        </p:txBody>
      </p:sp>
      <p:sp>
        <p:nvSpPr>
          <p:cNvPr id="3" name="Date Placeholder 2"/>
          <p:cNvSpPr>
            <a:spLocks noGrp="1"/>
          </p:cNvSpPr>
          <p:nvPr>
            <p:ph type="dt" sz="half" idx="10"/>
          </p:nvPr>
        </p:nvSpPr>
        <p:spPr/>
        <p:txBody>
          <a:bodyPr/>
          <a:lstStyle/>
          <a:p>
            <a:fld id="{812631D8-5DAE-47FF-8903-A1EBD6F01BEC}" type="datetime1">
              <a:rPr lang="en-US" smtClean="0">
                <a:solidFill>
                  <a:schemeClr val="bg1"/>
                </a:solidFill>
              </a:rPr>
              <a:t>4/1/2020</a:t>
            </a:fld>
            <a:endParaRPr lang="en-US">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 cases Derived from Sequence Diagram</a:t>
            </a:r>
          </a:p>
        </p:txBody>
      </p:sp>
      <p:sp>
        <p:nvSpPr>
          <p:cNvPr id="3" name="Content Placeholder 2"/>
          <p:cNvSpPr>
            <a:spLocks noGrp="1"/>
          </p:cNvSpPr>
          <p:nvPr>
            <p:ph idx="1"/>
          </p:nvPr>
        </p:nvSpPr>
        <p:spPr/>
        <p:txBody>
          <a:bodyPr/>
          <a:lstStyle/>
          <a:p>
            <a:pPr algn="just"/>
            <a:r>
              <a:rPr lang="en-US" dirty="0">
                <a:solidFill>
                  <a:schemeClr val="bg1"/>
                </a:solidFill>
              </a:rPr>
              <a:t>An input of a request for a report should have an associated acknowledgement. A report should ultimately be returned from the request. </a:t>
            </a:r>
          </a:p>
          <a:p>
            <a:pPr lvl="1" algn="just"/>
            <a:r>
              <a:rPr lang="en-US" dirty="0">
                <a:solidFill>
                  <a:schemeClr val="bg1"/>
                </a:solidFill>
              </a:rPr>
              <a:t>You should create summarized data that can be used to check that the report is correctly organized. </a:t>
            </a:r>
            <a:endParaRPr lang="en-GB" dirty="0">
              <a:solidFill>
                <a:schemeClr val="bg1"/>
              </a:solidFill>
            </a:endParaRPr>
          </a:p>
          <a:p>
            <a:pPr algn="just"/>
            <a:r>
              <a:rPr lang="en-US" dirty="0">
                <a:solidFill>
                  <a:schemeClr val="bg1"/>
                </a:solidFill>
              </a:rPr>
              <a:t>An input request for a report to </a:t>
            </a:r>
            <a:r>
              <a:rPr lang="en-US" dirty="0" err="1">
                <a:solidFill>
                  <a:schemeClr val="bg1"/>
                </a:solidFill>
              </a:rPr>
              <a:t>WeatherStation</a:t>
            </a:r>
            <a:r>
              <a:rPr lang="en-US" dirty="0">
                <a:solidFill>
                  <a:schemeClr val="bg1"/>
                </a:solidFill>
              </a:rPr>
              <a:t> results in a summarized report being generated. </a:t>
            </a:r>
          </a:p>
          <a:p>
            <a:pPr lvl="1" algn="just"/>
            <a:r>
              <a:rPr lang="en-US" dirty="0">
                <a:solidFill>
                  <a:schemeClr val="bg1"/>
                </a:solidFill>
              </a:rPr>
              <a:t>Can be tested by creating raw data corresponding to the summary that you have prepared for the test of </a:t>
            </a:r>
            <a:r>
              <a:rPr lang="en-US" dirty="0" err="1">
                <a:solidFill>
                  <a:schemeClr val="bg1"/>
                </a:solidFill>
              </a:rPr>
              <a:t>SatComms</a:t>
            </a:r>
            <a:r>
              <a:rPr lang="en-US" dirty="0">
                <a:solidFill>
                  <a:schemeClr val="bg1"/>
                </a:solidFill>
              </a:rPr>
              <a:t> and checking that the </a:t>
            </a:r>
            <a:r>
              <a:rPr lang="en-US" dirty="0" err="1">
                <a:solidFill>
                  <a:schemeClr val="bg1"/>
                </a:solidFill>
              </a:rPr>
              <a:t>WeatherStation</a:t>
            </a:r>
            <a:r>
              <a:rPr lang="en-US" dirty="0">
                <a:solidFill>
                  <a:schemeClr val="bg1"/>
                </a:solidFill>
              </a:rPr>
              <a:t> object correctly produces this summary. This raw data is also used to test the </a:t>
            </a:r>
            <a:r>
              <a:rPr lang="en-US" dirty="0" err="1">
                <a:solidFill>
                  <a:schemeClr val="bg1"/>
                </a:solidFill>
              </a:rPr>
              <a:t>WeatherData</a:t>
            </a:r>
            <a:r>
              <a:rPr lang="en-US" dirty="0">
                <a:solidFill>
                  <a:schemeClr val="bg1"/>
                </a:solidFill>
              </a:rPr>
              <a:t> object.</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56</a:t>
            </a:fld>
            <a:endParaRPr lang="en-US">
              <a:solidFill>
                <a:schemeClr val="bg1"/>
              </a:solidFill>
            </a:endParaRPr>
          </a:p>
        </p:txBody>
      </p:sp>
      <p:sp>
        <p:nvSpPr>
          <p:cNvPr id="6" name="Date Placeholder 5"/>
          <p:cNvSpPr>
            <a:spLocks noGrp="1"/>
          </p:cNvSpPr>
          <p:nvPr>
            <p:ph type="dt" sz="half" idx="10"/>
          </p:nvPr>
        </p:nvSpPr>
        <p:spPr/>
        <p:txBody>
          <a:bodyPr/>
          <a:lstStyle/>
          <a:p>
            <a:fld id="{708AC7B4-92BB-4BB7-8CC9-732E67FDF46E}" type="datetime1">
              <a:rPr lang="en-US" smtClean="0">
                <a:solidFill>
                  <a:schemeClr val="bg1"/>
                </a:solidFill>
              </a:rPr>
              <a:t>4/1/2020</a:t>
            </a:fld>
            <a:endParaRPr lang="en-US">
              <a:solidFill>
                <a:schemeClr val="bg1"/>
              </a:solidFill>
            </a:endParaRPr>
          </a:p>
        </p:txBody>
      </p:sp>
    </p:spTree>
    <p:extLst>
      <p:ext uri="{BB962C8B-B14F-4D97-AF65-F5344CB8AC3E}">
        <p14:creationId xmlns:p14="http://schemas.microsoft.com/office/powerpoint/2010/main" val="2049912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Testing Policies</a:t>
            </a:r>
          </a:p>
        </p:txBody>
      </p:sp>
      <p:sp>
        <p:nvSpPr>
          <p:cNvPr id="3" name="Content Placeholder 2"/>
          <p:cNvSpPr>
            <a:spLocks noGrp="1"/>
          </p:cNvSpPr>
          <p:nvPr>
            <p:ph idx="1"/>
          </p:nvPr>
        </p:nvSpPr>
        <p:spPr/>
        <p:txBody>
          <a:bodyPr/>
          <a:lstStyle/>
          <a:p>
            <a:pPr algn="just"/>
            <a:r>
              <a:rPr lang="en-US" dirty="0">
                <a:solidFill>
                  <a:schemeClr val="bg1"/>
                </a:solidFill>
              </a:rPr>
              <a:t>Exhaustive system testing is impossible so testing policies which define the required system test coverage may be developed.</a:t>
            </a:r>
          </a:p>
          <a:p>
            <a:pPr algn="just"/>
            <a:r>
              <a:rPr lang="en-US" dirty="0">
                <a:solidFill>
                  <a:schemeClr val="bg1"/>
                </a:solidFill>
              </a:rPr>
              <a:t>Examples of testing policies:</a:t>
            </a:r>
          </a:p>
          <a:p>
            <a:pPr lvl="1" algn="just"/>
            <a:r>
              <a:rPr lang="en-US" dirty="0">
                <a:solidFill>
                  <a:schemeClr val="bg1"/>
                </a:solidFill>
              </a:rPr>
              <a:t>All system functions that are accessed through menus should be tested.</a:t>
            </a:r>
            <a:endParaRPr lang="en-GB" dirty="0">
              <a:solidFill>
                <a:schemeClr val="bg1"/>
              </a:solidFill>
            </a:endParaRPr>
          </a:p>
          <a:p>
            <a:pPr lvl="1" algn="just"/>
            <a:r>
              <a:rPr lang="en-US" dirty="0">
                <a:solidFill>
                  <a:schemeClr val="bg1"/>
                </a:solidFill>
              </a:rPr>
              <a:t>Combinations of functions (e.g. text formatting) that are accessed through the same menu must be tested.</a:t>
            </a:r>
            <a:endParaRPr lang="en-GB" dirty="0">
              <a:solidFill>
                <a:schemeClr val="bg1"/>
              </a:solidFill>
            </a:endParaRPr>
          </a:p>
          <a:p>
            <a:pPr lvl="1" algn="just"/>
            <a:r>
              <a:rPr lang="en-US" dirty="0">
                <a:solidFill>
                  <a:schemeClr val="bg1"/>
                </a:solidFill>
              </a:rPr>
              <a:t>Where user input is provided, all functions must be tested with both correct and incorrect input.</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57</a:t>
            </a:fld>
            <a:endParaRPr lang="en-US">
              <a:solidFill>
                <a:schemeClr val="bg1"/>
              </a:solidFill>
            </a:endParaRPr>
          </a:p>
        </p:txBody>
      </p:sp>
      <p:sp>
        <p:nvSpPr>
          <p:cNvPr id="6" name="Date Placeholder 5"/>
          <p:cNvSpPr>
            <a:spLocks noGrp="1"/>
          </p:cNvSpPr>
          <p:nvPr>
            <p:ph type="dt" sz="half" idx="10"/>
          </p:nvPr>
        </p:nvSpPr>
        <p:spPr/>
        <p:txBody>
          <a:bodyPr/>
          <a:lstStyle/>
          <a:p>
            <a:fld id="{59C1B715-6E8E-43A7-A964-78200F117C1F}" type="datetime1">
              <a:rPr lang="en-US" smtClean="0">
                <a:solidFill>
                  <a:schemeClr val="bg1"/>
                </a:solidFill>
              </a:rPr>
              <a:t>4/1/2020</a:t>
            </a:fld>
            <a:endParaRPr lang="en-US">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solidFill>
                  <a:schemeClr val="bg1"/>
                </a:solidFill>
              </a:rPr>
              <a:t>Test-driven Development</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58</a:t>
            </a:fld>
            <a:endParaRPr lang="en-US">
              <a:solidFill>
                <a:schemeClr val="bg1"/>
              </a:solidFill>
            </a:endParaRPr>
          </a:p>
        </p:txBody>
      </p:sp>
      <p:sp>
        <p:nvSpPr>
          <p:cNvPr id="3" name="Date Placeholder 2"/>
          <p:cNvSpPr>
            <a:spLocks noGrp="1"/>
          </p:cNvSpPr>
          <p:nvPr>
            <p:ph type="dt" sz="half" idx="10"/>
          </p:nvPr>
        </p:nvSpPr>
        <p:spPr/>
        <p:txBody>
          <a:bodyPr/>
          <a:lstStyle/>
          <a:p>
            <a:fld id="{DBD6EA54-835D-4FCC-B5BB-C29BF7964127}" type="datetime1">
              <a:rPr lang="en-US" smtClean="0">
                <a:solidFill>
                  <a:schemeClr val="bg1"/>
                </a:solidFill>
              </a:rPr>
              <a:t>4/1/2020</a:t>
            </a:fld>
            <a:endParaRPr lang="en-US">
              <a:solidFill>
                <a:schemeClr val="bg1"/>
              </a:solidFill>
            </a:endParaRPr>
          </a:p>
        </p:txBody>
      </p:sp>
    </p:spTree>
    <p:extLst>
      <p:ext uri="{BB962C8B-B14F-4D97-AF65-F5344CB8AC3E}">
        <p14:creationId xmlns:p14="http://schemas.microsoft.com/office/powerpoint/2010/main" val="1304886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Test-driven Development</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Test-driven development (TDD) is an approach to program development in which you inter-leave testing and code development.</a:t>
            </a:r>
          </a:p>
          <a:p>
            <a:pPr algn="just"/>
            <a:r>
              <a:rPr lang="en-US" dirty="0">
                <a:solidFill>
                  <a:schemeClr val="bg1"/>
                </a:solidFill>
              </a:rPr>
              <a:t>Tests are written before code and ‘passing’ the tests is the critical driver of development. </a:t>
            </a:r>
          </a:p>
          <a:p>
            <a:pPr algn="just"/>
            <a:r>
              <a:rPr lang="en-US" dirty="0">
                <a:solidFill>
                  <a:schemeClr val="bg1"/>
                </a:solidFill>
              </a:rPr>
              <a:t>You develop code incrementally, along with a test for that increment. You don’t move on to the next increment until the code that you have developed passes its test. </a:t>
            </a:r>
          </a:p>
          <a:p>
            <a:pPr algn="just"/>
            <a:r>
              <a:rPr lang="en-US" dirty="0">
                <a:solidFill>
                  <a:schemeClr val="bg1"/>
                </a:solidFill>
              </a:rPr>
              <a:t>TDD was introduced as part of agile methods such as Extreme Programming. However, it can also be used in plan-driven development processes.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59</a:t>
            </a:fld>
            <a:endParaRPr lang="en-US">
              <a:solidFill>
                <a:schemeClr val="bg1"/>
              </a:solidFill>
            </a:endParaRPr>
          </a:p>
        </p:txBody>
      </p:sp>
      <p:sp>
        <p:nvSpPr>
          <p:cNvPr id="6" name="Date Placeholder 5"/>
          <p:cNvSpPr>
            <a:spLocks noGrp="1"/>
          </p:cNvSpPr>
          <p:nvPr>
            <p:ph type="dt" sz="half" idx="10"/>
          </p:nvPr>
        </p:nvSpPr>
        <p:spPr/>
        <p:txBody>
          <a:bodyPr/>
          <a:lstStyle/>
          <a:p>
            <a:fld id="{4DEC2D4F-63B1-4F5A-B02F-2ABA02A4F36B}" type="datetime1">
              <a:rPr lang="en-US" smtClean="0">
                <a:solidFill>
                  <a:schemeClr val="bg1"/>
                </a:solidFill>
              </a:rPr>
              <a:t>4/1/2020</a:t>
            </a:fld>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solidFill>
                  <a:schemeClr val="bg1"/>
                </a:solidFill>
              </a:rPr>
              <a:t>Why Software Testing?</a:t>
            </a:r>
            <a:endParaRPr lang="en-US" sz="2800" dirty="0">
              <a:solidFill>
                <a:schemeClr val="bg1"/>
              </a:solidFill>
            </a:endParaRPr>
          </a:p>
        </p:txBody>
      </p:sp>
      <p:sp>
        <p:nvSpPr>
          <p:cNvPr id="5" name="Content Placeholder 4"/>
          <p:cNvSpPr>
            <a:spLocks noGrp="1"/>
          </p:cNvSpPr>
          <p:nvPr>
            <p:ph sz="quarter" idx="1"/>
          </p:nvPr>
        </p:nvSpPr>
        <p:spPr>
          <a:xfrm>
            <a:off x="304800" y="1066800"/>
            <a:ext cx="8534400" cy="5257800"/>
          </a:xfrm>
        </p:spPr>
        <p:txBody>
          <a:bodyPr>
            <a:normAutofit/>
          </a:bodyPr>
          <a:lstStyle/>
          <a:p>
            <a:pPr algn="just"/>
            <a:r>
              <a:rPr lang="en-US" b="1" dirty="0">
                <a:solidFill>
                  <a:schemeClr val="bg1"/>
                </a:solidFill>
              </a:rPr>
              <a:t>An investigation conducted to provide stakeholders with information about the quality of the software under test. </a:t>
            </a:r>
          </a:p>
          <a:p>
            <a:pPr algn="just"/>
            <a:endParaRPr lang="en-US" sz="1400" b="1" dirty="0">
              <a:solidFill>
                <a:schemeClr val="bg1"/>
              </a:solidFill>
            </a:endParaRPr>
          </a:p>
          <a:p>
            <a:pPr algn="just"/>
            <a:endParaRPr lang="en-US" sz="1500" b="1" dirty="0">
              <a:solidFill>
                <a:schemeClr val="bg1"/>
              </a:solidFill>
            </a:endParaRPr>
          </a:p>
          <a:p>
            <a:pPr algn="just"/>
            <a:r>
              <a:rPr lang="en-US" b="1" dirty="0">
                <a:solidFill>
                  <a:schemeClr val="bg1"/>
                </a:solidFill>
              </a:rPr>
              <a:t>To detect failures so that defects may be discovered and corrected. </a:t>
            </a:r>
          </a:p>
          <a:p>
            <a:pPr algn="just"/>
            <a:endParaRPr lang="en-US" b="1" dirty="0">
              <a:solidFill>
                <a:schemeClr val="bg1"/>
              </a:solidFill>
            </a:endParaRPr>
          </a:p>
          <a:p>
            <a:pPr algn="just"/>
            <a:r>
              <a:rPr lang="en-US" b="1" dirty="0">
                <a:solidFill>
                  <a:schemeClr val="bg1"/>
                </a:solidFill>
              </a:rPr>
              <a:t>Testing cannot establish that a product functions properly under all conditions; but can only establish that it does not function properly under specific conditions</a:t>
            </a:r>
          </a:p>
          <a:p>
            <a:pPr algn="just"/>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600C1710-1F18-4889-B86D-182CF88AC237}" type="slidenum">
              <a:rPr lang="en-US" smtClean="0">
                <a:solidFill>
                  <a:schemeClr val="bg1"/>
                </a:solidFill>
              </a:rPr>
              <a:pPr/>
              <a:t>6</a:t>
            </a:fld>
            <a:endParaRPr lang="en-US" dirty="0">
              <a:solidFill>
                <a:schemeClr val="bg1"/>
              </a:solidFill>
            </a:endParaRPr>
          </a:p>
        </p:txBody>
      </p:sp>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3" name="Date Placeholder 2">
            <a:extLst>
              <a:ext uri="{FF2B5EF4-FFF2-40B4-BE49-F238E27FC236}">
                <a16:creationId xmlns:a16="http://schemas.microsoft.com/office/drawing/2014/main" id="{C889BC50-EA00-4FB3-B605-B9D582B4A446}"/>
              </a:ext>
            </a:extLst>
          </p:cNvPr>
          <p:cNvSpPr>
            <a:spLocks noGrp="1"/>
          </p:cNvSpPr>
          <p:nvPr>
            <p:ph type="dt" sz="half" idx="10"/>
          </p:nvPr>
        </p:nvSpPr>
        <p:spPr/>
        <p:txBody>
          <a:bodyPr/>
          <a:lstStyle/>
          <a:p>
            <a:fld id="{0454C4CB-9C92-44E7-AA10-85128AFF2F6D}" type="datetime1">
              <a:rPr lang="en-US" smtClean="0"/>
              <a:t>4/1/2020</a:t>
            </a:fld>
            <a:endParaRPr lang="en-US" dirty="0"/>
          </a:p>
        </p:txBody>
      </p:sp>
    </p:spTree>
    <p:extLst>
      <p:ext uri="{BB962C8B-B14F-4D97-AF65-F5344CB8AC3E}">
        <p14:creationId xmlns:p14="http://schemas.microsoft.com/office/powerpoint/2010/main" val="338119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Test-driven Development</a:t>
            </a: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60</a:t>
            </a:fld>
            <a:endParaRPr lang="en-US">
              <a:solidFill>
                <a:schemeClr val="bg1"/>
              </a:solidFill>
            </a:endParaRPr>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fld id="{58A81854-2C52-4A39-836A-2CDC99573CE0}" type="datetime1">
              <a:rPr lang="en-US" smtClean="0">
                <a:solidFill>
                  <a:schemeClr val="bg1"/>
                </a:solidFill>
              </a:rPr>
              <a:t>4/1/2020</a:t>
            </a:fld>
            <a:endParaRPr lang="en-US">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TDD Process Activities</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Start by identifying the increment of functionality that is required. This should normally be small and implementable in a few lines of code.</a:t>
            </a:r>
            <a:endParaRPr lang="en-GB" dirty="0">
              <a:solidFill>
                <a:schemeClr val="bg1"/>
              </a:solidFill>
            </a:endParaRPr>
          </a:p>
          <a:p>
            <a:pPr algn="just"/>
            <a:r>
              <a:rPr lang="en-US" dirty="0">
                <a:solidFill>
                  <a:schemeClr val="bg1"/>
                </a:solidFill>
              </a:rPr>
              <a:t>Write a test for this functionality and implement this as an automated test. </a:t>
            </a:r>
            <a:endParaRPr lang="en-GB" dirty="0">
              <a:solidFill>
                <a:schemeClr val="bg1"/>
              </a:solidFill>
            </a:endParaRPr>
          </a:p>
          <a:p>
            <a:pPr algn="just"/>
            <a:r>
              <a:rPr lang="en-US" dirty="0">
                <a:solidFill>
                  <a:schemeClr val="bg1"/>
                </a:solidFill>
              </a:rPr>
              <a:t>Run the test, along with all other tests that have been implemented. Initially, you have not implemented the functionality so the new test will fail. </a:t>
            </a:r>
            <a:endParaRPr lang="en-GB" dirty="0">
              <a:solidFill>
                <a:schemeClr val="bg1"/>
              </a:solidFill>
            </a:endParaRPr>
          </a:p>
          <a:p>
            <a:pPr algn="just"/>
            <a:r>
              <a:rPr lang="en-US" dirty="0">
                <a:solidFill>
                  <a:schemeClr val="bg1"/>
                </a:solidFill>
              </a:rPr>
              <a:t>Implement the functionality and re-run the test. </a:t>
            </a:r>
            <a:endParaRPr lang="en-GB" dirty="0">
              <a:solidFill>
                <a:schemeClr val="bg1"/>
              </a:solidFill>
            </a:endParaRPr>
          </a:p>
          <a:p>
            <a:pPr algn="just"/>
            <a:r>
              <a:rPr lang="en-US" dirty="0">
                <a:solidFill>
                  <a:schemeClr val="bg1"/>
                </a:solidFill>
              </a:rPr>
              <a:t>Once all tests run successfully, you move on to implementing the next chunk of functionality.</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61</a:t>
            </a:fld>
            <a:endParaRPr lang="en-US">
              <a:solidFill>
                <a:schemeClr val="bg1"/>
              </a:solidFill>
            </a:endParaRPr>
          </a:p>
        </p:txBody>
      </p:sp>
      <p:sp>
        <p:nvSpPr>
          <p:cNvPr id="6" name="Date Placeholder 5"/>
          <p:cNvSpPr>
            <a:spLocks noGrp="1"/>
          </p:cNvSpPr>
          <p:nvPr>
            <p:ph type="dt" sz="half" idx="10"/>
          </p:nvPr>
        </p:nvSpPr>
        <p:spPr/>
        <p:txBody>
          <a:bodyPr/>
          <a:lstStyle/>
          <a:p>
            <a:fld id="{7AF0F5AA-928D-4589-93C5-81396B7DD256}" type="datetime1">
              <a:rPr lang="en-US" smtClean="0">
                <a:solidFill>
                  <a:schemeClr val="bg1"/>
                </a:solidFill>
              </a:rPr>
              <a:t>4/1/2020</a:t>
            </a:fld>
            <a:endParaRPr lang="en-US">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Benefits of Test-driven Development</a:t>
            </a:r>
          </a:p>
        </p:txBody>
      </p:sp>
      <p:sp>
        <p:nvSpPr>
          <p:cNvPr id="3" name="Content Placeholder 2"/>
          <p:cNvSpPr>
            <a:spLocks noGrp="1"/>
          </p:cNvSpPr>
          <p:nvPr>
            <p:ph idx="1"/>
          </p:nvPr>
        </p:nvSpPr>
        <p:spPr/>
        <p:txBody>
          <a:bodyPr/>
          <a:lstStyle/>
          <a:p>
            <a:pPr algn="just"/>
            <a:r>
              <a:rPr lang="en-US" dirty="0">
                <a:solidFill>
                  <a:schemeClr val="bg1"/>
                </a:solidFill>
              </a:rPr>
              <a:t>Code coverage </a:t>
            </a:r>
          </a:p>
          <a:p>
            <a:pPr lvl="1" algn="just"/>
            <a:r>
              <a:rPr lang="en-US" dirty="0">
                <a:solidFill>
                  <a:schemeClr val="bg1"/>
                </a:solidFill>
              </a:rPr>
              <a:t>Every code segment that you write has at least one associated test so all code written has at least one test.</a:t>
            </a:r>
            <a:endParaRPr lang="en-GB" dirty="0">
              <a:solidFill>
                <a:schemeClr val="bg1"/>
              </a:solidFill>
            </a:endParaRPr>
          </a:p>
          <a:p>
            <a:pPr algn="just"/>
            <a:r>
              <a:rPr lang="en-US" dirty="0">
                <a:solidFill>
                  <a:schemeClr val="bg1"/>
                </a:solidFill>
              </a:rPr>
              <a:t>Regression testing </a:t>
            </a:r>
          </a:p>
          <a:p>
            <a:pPr lvl="1" algn="just"/>
            <a:r>
              <a:rPr lang="en-US" dirty="0">
                <a:solidFill>
                  <a:schemeClr val="bg1"/>
                </a:solidFill>
              </a:rPr>
              <a:t>A regression test suite is developed incrementally as a program is developed. </a:t>
            </a:r>
            <a:endParaRPr lang="en-GB" dirty="0">
              <a:solidFill>
                <a:schemeClr val="bg1"/>
              </a:solidFill>
            </a:endParaRPr>
          </a:p>
          <a:p>
            <a:pPr algn="just"/>
            <a:r>
              <a:rPr lang="en-US" dirty="0">
                <a:solidFill>
                  <a:schemeClr val="bg1"/>
                </a:solidFill>
              </a:rPr>
              <a:t>Simplified debugging </a:t>
            </a:r>
          </a:p>
          <a:p>
            <a:pPr lvl="1" algn="just"/>
            <a:r>
              <a:rPr lang="en-US" dirty="0">
                <a:solidFill>
                  <a:schemeClr val="bg1"/>
                </a:solidFill>
              </a:rPr>
              <a:t>When a test fails, it should be obvious where the problem lies. The newly written code needs to be checked and modified. </a:t>
            </a:r>
            <a:endParaRPr lang="en-GB" dirty="0">
              <a:solidFill>
                <a:schemeClr val="bg1"/>
              </a:solidFill>
            </a:endParaRPr>
          </a:p>
          <a:p>
            <a:pPr algn="just"/>
            <a:r>
              <a:rPr lang="en-US" dirty="0">
                <a:solidFill>
                  <a:schemeClr val="bg1"/>
                </a:solidFill>
              </a:rPr>
              <a:t>System documentation </a:t>
            </a:r>
          </a:p>
          <a:p>
            <a:pPr lvl="1" algn="just"/>
            <a:r>
              <a:rPr lang="en-US" dirty="0">
                <a:solidFill>
                  <a:schemeClr val="bg1"/>
                </a:solidFill>
              </a:rPr>
              <a:t>The tests themselves are a form of documentation that describe what the code should be doing.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62</a:t>
            </a:fld>
            <a:endParaRPr lang="en-US">
              <a:solidFill>
                <a:schemeClr val="bg1"/>
              </a:solidFill>
            </a:endParaRPr>
          </a:p>
        </p:txBody>
      </p:sp>
      <p:sp>
        <p:nvSpPr>
          <p:cNvPr id="6" name="Date Placeholder 5"/>
          <p:cNvSpPr>
            <a:spLocks noGrp="1"/>
          </p:cNvSpPr>
          <p:nvPr>
            <p:ph type="dt" sz="half" idx="10"/>
          </p:nvPr>
        </p:nvSpPr>
        <p:spPr/>
        <p:txBody>
          <a:bodyPr/>
          <a:lstStyle/>
          <a:p>
            <a:fld id="{F2739C2A-FB25-47A4-9115-648202682AE2}" type="datetime1">
              <a:rPr lang="en-US" smtClean="0">
                <a:solidFill>
                  <a:schemeClr val="bg1"/>
                </a:solidFill>
              </a:rPr>
              <a:t>4/1/2020</a:t>
            </a:fld>
            <a:endParaRPr lang="en-US">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Regression Testing</a:t>
            </a:r>
          </a:p>
        </p:txBody>
      </p:sp>
      <p:sp>
        <p:nvSpPr>
          <p:cNvPr id="3" name="Content Placeholder 2"/>
          <p:cNvSpPr>
            <a:spLocks noGrp="1"/>
          </p:cNvSpPr>
          <p:nvPr>
            <p:ph idx="1"/>
          </p:nvPr>
        </p:nvSpPr>
        <p:spPr/>
        <p:txBody>
          <a:bodyPr/>
          <a:lstStyle/>
          <a:p>
            <a:pPr algn="just"/>
            <a:r>
              <a:rPr lang="en-US" dirty="0">
                <a:solidFill>
                  <a:schemeClr val="bg1"/>
                </a:solidFill>
              </a:rPr>
              <a:t>Regression testing is testing the system to check that changes have not ‘broken’ previously working code.</a:t>
            </a:r>
          </a:p>
          <a:p>
            <a:pPr algn="just"/>
            <a:r>
              <a:rPr lang="en-US" dirty="0">
                <a:solidFill>
                  <a:schemeClr val="bg1"/>
                </a:solidFill>
              </a:rPr>
              <a:t>In a manual testing process, regression testing is expensive but, with automated testing, it is simple and straightforward. All tests are rerun every time a change is made to the program.</a:t>
            </a:r>
          </a:p>
          <a:p>
            <a:pPr algn="just"/>
            <a:r>
              <a:rPr lang="en-US" dirty="0">
                <a:solidFill>
                  <a:schemeClr val="bg1"/>
                </a:solidFill>
              </a:rPr>
              <a:t>Tests must run ‘successfully’ before the change is committed.</a:t>
            </a:r>
          </a:p>
          <a:p>
            <a:pPr algn="just">
              <a:buNone/>
            </a:pP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63</a:t>
            </a:fld>
            <a:endParaRPr lang="en-US">
              <a:solidFill>
                <a:schemeClr val="bg1"/>
              </a:solidFill>
            </a:endParaRPr>
          </a:p>
        </p:txBody>
      </p:sp>
      <p:sp>
        <p:nvSpPr>
          <p:cNvPr id="6" name="Date Placeholder 5"/>
          <p:cNvSpPr>
            <a:spLocks noGrp="1"/>
          </p:cNvSpPr>
          <p:nvPr>
            <p:ph type="dt" sz="half" idx="10"/>
          </p:nvPr>
        </p:nvSpPr>
        <p:spPr/>
        <p:txBody>
          <a:bodyPr/>
          <a:lstStyle/>
          <a:p>
            <a:fld id="{90593B46-B0EA-4AD5-9287-0A0F538AE963}" type="datetime1">
              <a:rPr lang="en-US" smtClean="0">
                <a:solidFill>
                  <a:schemeClr val="bg1"/>
                </a:solidFill>
              </a:rPr>
              <a:t>4/1/2020</a:t>
            </a:fld>
            <a:endParaRPr lang="en-US">
              <a:solidFill>
                <a:schemeClr val="bg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a:solidFill>
                  <a:schemeClr val="bg1"/>
                </a:solidFill>
              </a:rPr>
              <a:t>Path Testing</a:t>
            </a:r>
          </a:p>
        </p:txBody>
      </p:sp>
      <p:sp>
        <p:nvSpPr>
          <p:cNvPr id="68611" name="Rectangle 3"/>
          <p:cNvSpPr>
            <a:spLocks noGrp="1" noChangeArrowheads="1"/>
          </p:cNvSpPr>
          <p:nvPr>
            <p:ph type="body" idx="1"/>
          </p:nvPr>
        </p:nvSpPr>
        <p:spPr/>
        <p:txBody>
          <a:bodyPr/>
          <a:lstStyle/>
          <a:p>
            <a:pPr algn="just">
              <a:lnSpc>
                <a:spcPct val="90000"/>
              </a:lnSpc>
            </a:pPr>
            <a:r>
              <a:rPr lang="en-GB" dirty="0">
                <a:solidFill>
                  <a:schemeClr val="bg1"/>
                </a:solidFill>
              </a:rPr>
              <a:t>The objective of path testing is to ensure that the set of test cases is such that each path through the program is executed at least once.</a:t>
            </a:r>
          </a:p>
          <a:p>
            <a:pPr algn="just">
              <a:lnSpc>
                <a:spcPct val="90000"/>
              </a:lnSpc>
            </a:pPr>
            <a:endParaRPr lang="en-GB" dirty="0">
              <a:solidFill>
                <a:schemeClr val="bg1"/>
              </a:solidFill>
            </a:endParaRPr>
          </a:p>
          <a:p>
            <a:pPr algn="just">
              <a:lnSpc>
                <a:spcPct val="90000"/>
              </a:lnSpc>
            </a:pPr>
            <a:r>
              <a:rPr lang="en-GB" dirty="0">
                <a:solidFill>
                  <a:schemeClr val="bg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bg1"/>
              </a:solidFill>
            </a:endParaRPr>
          </a:p>
          <a:p>
            <a:pPr algn="just">
              <a:lnSpc>
                <a:spcPct val="90000"/>
              </a:lnSpc>
            </a:pPr>
            <a:r>
              <a:rPr lang="en-GB" dirty="0">
                <a:solidFill>
                  <a:schemeClr val="bg1"/>
                </a:solidFill>
              </a:rPr>
              <a:t>Statements with conditions are therefore nodes in the flow graph.</a:t>
            </a:r>
          </a:p>
        </p:txBody>
      </p:sp>
      <p:sp>
        <p:nvSpPr>
          <p:cNvPr id="4"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64</a:t>
            </a:fld>
            <a:endParaRPr lang="en-US" dirty="0">
              <a:solidFill>
                <a:schemeClr val="bg1"/>
              </a:solidFill>
            </a:endParaRPr>
          </a:p>
        </p:txBody>
      </p:sp>
      <p:sp>
        <p:nvSpPr>
          <p:cNvPr id="2" name="Date Placeholder 1">
            <a:extLst>
              <a:ext uri="{FF2B5EF4-FFF2-40B4-BE49-F238E27FC236}">
                <a16:creationId xmlns:a16="http://schemas.microsoft.com/office/drawing/2014/main" id="{453A6478-C972-4F97-9941-E1C30F481083}"/>
              </a:ext>
            </a:extLst>
          </p:cNvPr>
          <p:cNvSpPr>
            <a:spLocks noGrp="1"/>
          </p:cNvSpPr>
          <p:nvPr>
            <p:ph type="dt" sz="half" idx="10"/>
          </p:nvPr>
        </p:nvSpPr>
        <p:spPr/>
        <p:txBody>
          <a:bodyPr/>
          <a:lstStyle/>
          <a:p>
            <a:fld id="{61383779-302F-4D26-8DE6-C40124EA3C26}" type="datetime1">
              <a:rPr lang="en-US" smtClean="0"/>
              <a:t>4/1/2020</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lstStyle/>
          <a:p>
            <a:r>
              <a:rPr lang="en-US" sz="4800" dirty="0">
                <a:solidFill>
                  <a:schemeClr val="bg1"/>
                </a:solidFill>
                <a:effectLst/>
              </a:rPr>
              <a:t>Steps for Basis Path testing</a:t>
            </a:r>
            <a:br>
              <a:rPr lang="en-US" sz="4800" dirty="0">
                <a:solidFill>
                  <a:schemeClr val="bg1"/>
                </a:solidFill>
                <a:effectLst/>
              </a:rPr>
            </a:br>
            <a:endParaRPr lang="en-US" sz="4800" dirty="0">
              <a:solidFill>
                <a:schemeClr val="bg1"/>
              </a:solidFill>
              <a:effectLst/>
            </a:endParaRPr>
          </a:p>
        </p:txBody>
      </p:sp>
      <p:sp>
        <p:nvSpPr>
          <p:cNvPr id="3" name="Content Placeholder 2"/>
          <p:cNvSpPr>
            <a:spLocks noGrp="1"/>
          </p:cNvSpPr>
          <p:nvPr>
            <p:ph idx="1"/>
          </p:nvPr>
        </p:nvSpPr>
        <p:spPr/>
        <p:txBody>
          <a:bodyPr/>
          <a:lstStyle/>
          <a:p>
            <a:pPr algn="just"/>
            <a:r>
              <a:rPr lang="en-US" dirty="0">
                <a:solidFill>
                  <a:schemeClr val="bg1"/>
                </a:solidFill>
              </a:rPr>
              <a:t>The basic steps involved in basis path testing include</a:t>
            </a:r>
          </a:p>
          <a:p>
            <a:pPr algn="just"/>
            <a:r>
              <a:rPr lang="en-US" dirty="0">
                <a:solidFill>
                  <a:schemeClr val="bg1"/>
                </a:solidFill>
              </a:rPr>
              <a:t>Draw a control graph (to determine different program paths)</a:t>
            </a:r>
          </a:p>
          <a:p>
            <a:pPr algn="just"/>
            <a:r>
              <a:rPr lang="en-US" dirty="0">
                <a:solidFill>
                  <a:schemeClr val="bg1"/>
                </a:solidFill>
              </a:rPr>
              <a:t>Find a basis set of paths</a:t>
            </a:r>
          </a:p>
          <a:p>
            <a:pPr algn="just"/>
            <a:r>
              <a:rPr lang="en-US" dirty="0">
                <a:solidFill>
                  <a:schemeClr val="bg1"/>
                </a:solidFill>
              </a:rPr>
              <a:t>Generate test cases to exercise each path</a:t>
            </a:r>
          </a:p>
          <a:p>
            <a:pPr algn="just"/>
            <a:endParaRPr lang="en-US"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r>
              <a:rPr lang="en-US" dirty="0">
                <a:solidFill>
                  <a:schemeClr val="bg1"/>
                </a:solidFill>
              </a:rPr>
              <a:t>61</a:t>
            </a:r>
          </a:p>
        </p:txBody>
      </p:sp>
      <p:sp>
        <p:nvSpPr>
          <p:cNvPr id="6" name="Date Placeholder 5">
            <a:extLst>
              <a:ext uri="{FF2B5EF4-FFF2-40B4-BE49-F238E27FC236}">
                <a16:creationId xmlns:a16="http://schemas.microsoft.com/office/drawing/2014/main" id="{B88A081B-A9D5-4B86-9B86-D40E8149C7AD}"/>
              </a:ext>
            </a:extLst>
          </p:cNvPr>
          <p:cNvSpPr>
            <a:spLocks noGrp="1"/>
          </p:cNvSpPr>
          <p:nvPr>
            <p:ph type="dt" sz="half" idx="10"/>
          </p:nvPr>
        </p:nvSpPr>
        <p:spPr/>
        <p:txBody>
          <a:bodyPr/>
          <a:lstStyle/>
          <a:p>
            <a:fld id="{0C42326D-B0B4-4735-9B3C-56D5A049B6FD}" type="datetime1">
              <a:rPr lang="en-US" smtClean="0"/>
              <a:t>4/1/2020</a:t>
            </a:fld>
            <a:endParaRPr lang="en-US" dirty="0"/>
          </a:p>
        </p:txBody>
      </p:sp>
    </p:spTree>
    <p:extLst>
      <p:ext uri="{BB962C8B-B14F-4D97-AF65-F5344CB8AC3E}">
        <p14:creationId xmlns:p14="http://schemas.microsoft.com/office/powerpoint/2010/main" val="3658501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lstStyle/>
          <a:p>
            <a:endParaRPr lang="en-US" dirty="0">
              <a:solidFill>
                <a:schemeClr val="bg1"/>
              </a:solidFill>
            </a:endParaRPr>
          </a:p>
        </p:txBody>
      </p:sp>
      <p:sp>
        <p:nvSpPr>
          <p:cNvPr id="4" name="Rectangle 3"/>
          <p:cNvSpPr/>
          <p:nvPr/>
        </p:nvSpPr>
        <p:spPr>
          <a:xfrm>
            <a:off x="685800" y="627757"/>
            <a:ext cx="7239000" cy="5509200"/>
          </a:xfrm>
          <a:prstGeom prst="rect">
            <a:avLst/>
          </a:prstGeom>
        </p:spPr>
        <p:txBody>
          <a:bodyPr wrap="square">
            <a:spAutoFit/>
          </a:bodyPr>
          <a:lstStyle/>
          <a:p>
            <a:r>
              <a:rPr lang="en-US" sz="1600" dirty="0">
                <a:solidFill>
                  <a:schemeClr val="bg1"/>
                </a:solidFill>
              </a:rPr>
              <a:t>public static void search ( </a:t>
            </a:r>
            <a:r>
              <a:rPr lang="en-US" sz="1600" dirty="0" err="1">
                <a:solidFill>
                  <a:schemeClr val="bg1"/>
                </a:solidFill>
              </a:rPr>
              <a:t>int</a:t>
            </a:r>
            <a:r>
              <a:rPr lang="en-US" sz="1600" dirty="0">
                <a:solidFill>
                  <a:schemeClr val="bg1"/>
                </a:solidFill>
              </a:rPr>
              <a:t> key, </a:t>
            </a:r>
            <a:r>
              <a:rPr lang="en-US" sz="1600" dirty="0" err="1">
                <a:solidFill>
                  <a:schemeClr val="bg1"/>
                </a:solidFill>
              </a:rPr>
              <a:t>int</a:t>
            </a:r>
            <a:r>
              <a:rPr lang="en-US" sz="1600" dirty="0">
                <a:solidFill>
                  <a:schemeClr val="bg1"/>
                </a:solidFill>
              </a:rPr>
              <a:t> 0elemArray, Result r )</a:t>
            </a:r>
          </a:p>
          <a:p>
            <a:r>
              <a:rPr lang="en-US" sz="1600" dirty="0">
                <a:solidFill>
                  <a:schemeClr val="bg1"/>
                </a:solidFill>
              </a:rPr>
              <a:t>{</a:t>
            </a:r>
          </a:p>
          <a:p>
            <a:r>
              <a:rPr lang="en-US" sz="1600" dirty="0">
                <a:solidFill>
                  <a:schemeClr val="bg1"/>
                </a:solidFill>
              </a:rPr>
              <a:t>1. </a:t>
            </a:r>
            <a:r>
              <a:rPr lang="en-US" sz="1600" dirty="0" err="1">
                <a:solidFill>
                  <a:schemeClr val="bg1"/>
                </a:solidFill>
              </a:rPr>
              <a:t>int</a:t>
            </a:r>
            <a:r>
              <a:rPr lang="en-US" sz="1600" dirty="0">
                <a:solidFill>
                  <a:schemeClr val="bg1"/>
                </a:solidFill>
              </a:rPr>
              <a:t> bottom =0 ;</a:t>
            </a:r>
          </a:p>
          <a:p>
            <a:r>
              <a:rPr lang="en-US" sz="1600" dirty="0">
                <a:solidFill>
                  <a:schemeClr val="bg1"/>
                </a:solidFill>
              </a:rPr>
              <a:t>2. </a:t>
            </a:r>
            <a:r>
              <a:rPr lang="en-US" sz="1600" dirty="0" err="1">
                <a:solidFill>
                  <a:schemeClr val="bg1"/>
                </a:solidFill>
              </a:rPr>
              <a:t>int</a:t>
            </a:r>
            <a:r>
              <a:rPr lang="en-US" sz="1600" dirty="0">
                <a:solidFill>
                  <a:schemeClr val="bg1"/>
                </a:solidFill>
              </a:rPr>
              <a:t> top =</a:t>
            </a:r>
            <a:r>
              <a:rPr lang="en-US" sz="1600" dirty="0" err="1">
                <a:solidFill>
                  <a:schemeClr val="bg1"/>
                </a:solidFill>
              </a:rPr>
              <a:t>elemArray.length</a:t>
            </a:r>
            <a:r>
              <a:rPr lang="en-US" sz="1600" dirty="0">
                <a:solidFill>
                  <a:schemeClr val="bg1"/>
                </a:solidFill>
              </a:rPr>
              <a:t> - 1 ; </a:t>
            </a:r>
            <a:r>
              <a:rPr lang="en-US" sz="1600" dirty="0" err="1">
                <a:solidFill>
                  <a:schemeClr val="bg1"/>
                </a:solidFill>
              </a:rPr>
              <a:t>int</a:t>
            </a:r>
            <a:r>
              <a:rPr lang="en-US" sz="1600" dirty="0">
                <a:solidFill>
                  <a:schemeClr val="bg1"/>
                </a:solidFill>
              </a:rPr>
              <a:t> mid;</a:t>
            </a:r>
          </a:p>
          <a:p>
            <a:r>
              <a:rPr lang="en-US" sz="1600" dirty="0">
                <a:solidFill>
                  <a:schemeClr val="bg1"/>
                </a:solidFill>
              </a:rPr>
              <a:t>3. </a:t>
            </a:r>
            <a:r>
              <a:rPr lang="en-US" sz="1600" dirty="0" err="1">
                <a:solidFill>
                  <a:schemeClr val="bg1"/>
                </a:solidFill>
              </a:rPr>
              <a:t>r.found</a:t>
            </a:r>
            <a:r>
              <a:rPr lang="en-US" sz="1600" dirty="0">
                <a:solidFill>
                  <a:schemeClr val="bg1"/>
                </a:solidFill>
              </a:rPr>
              <a:t> =false ;</a:t>
            </a:r>
          </a:p>
          <a:p>
            <a:r>
              <a:rPr lang="en-US" sz="1600" dirty="0">
                <a:solidFill>
                  <a:schemeClr val="bg1"/>
                </a:solidFill>
              </a:rPr>
              <a:t>4. </a:t>
            </a:r>
            <a:r>
              <a:rPr lang="en-US" sz="1600" dirty="0" err="1">
                <a:solidFill>
                  <a:schemeClr val="bg1"/>
                </a:solidFill>
              </a:rPr>
              <a:t>r.index</a:t>
            </a:r>
            <a:r>
              <a:rPr lang="en-US" sz="1600" dirty="0">
                <a:solidFill>
                  <a:schemeClr val="bg1"/>
                </a:solidFill>
              </a:rPr>
              <a:t> =-1 ;</a:t>
            </a:r>
          </a:p>
          <a:p>
            <a:r>
              <a:rPr lang="en-US" sz="1600" dirty="0">
                <a:solidFill>
                  <a:schemeClr val="bg1"/>
                </a:solidFill>
              </a:rPr>
              <a:t>5. while ( bottom &lt;= top )</a:t>
            </a:r>
          </a:p>
          <a:p>
            <a:r>
              <a:rPr lang="en-US" sz="1600" dirty="0">
                <a:solidFill>
                  <a:schemeClr val="bg1"/>
                </a:solidFill>
              </a:rPr>
              <a:t>{</a:t>
            </a:r>
          </a:p>
          <a:p>
            <a:r>
              <a:rPr lang="en-US" sz="1600" dirty="0">
                <a:solidFill>
                  <a:schemeClr val="bg1"/>
                </a:solidFill>
              </a:rPr>
              <a:t>6 mid =(top + bottom) / 2 ;</a:t>
            </a:r>
          </a:p>
          <a:p>
            <a:r>
              <a:rPr lang="en-US" sz="1600" dirty="0">
                <a:solidFill>
                  <a:schemeClr val="bg1"/>
                </a:solidFill>
              </a:rPr>
              <a:t>7 if (</a:t>
            </a:r>
            <a:r>
              <a:rPr lang="en-US" sz="1600" dirty="0" err="1">
                <a:solidFill>
                  <a:schemeClr val="bg1"/>
                </a:solidFill>
              </a:rPr>
              <a:t>elemArray</a:t>
            </a:r>
            <a:r>
              <a:rPr lang="en-US" sz="1600" dirty="0">
                <a:solidFill>
                  <a:schemeClr val="bg1"/>
                </a:solidFill>
              </a:rPr>
              <a:t> [mid] = key)</a:t>
            </a:r>
          </a:p>
          <a:p>
            <a:r>
              <a:rPr lang="en-US" sz="1600" dirty="0">
                <a:solidFill>
                  <a:schemeClr val="bg1"/>
                </a:solidFill>
              </a:rPr>
              <a:t>{</a:t>
            </a:r>
          </a:p>
          <a:p>
            <a:r>
              <a:rPr lang="en-US" sz="1600" dirty="0">
                <a:solidFill>
                  <a:schemeClr val="bg1"/>
                </a:solidFill>
              </a:rPr>
              <a:t>8 </a:t>
            </a:r>
            <a:r>
              <a:rPr lang="en-US" sz="1600" dirty="0" err="1">
                <a:solidFill>
                  <a:schemeClr val="bg1"/>
                </a:solidFill>
              </a:rPr>
              <a:t>rindex</a:t>
            </a:r>
            <a:r>
              <a:rPr lang="en-US" sz="1600" dirty="0">
                <a:solidFill>
                  <a:schemeClr val="bg1"/>
                </a:solidFill>
              </a:rPr>
              <a:t> = mid;</a:t>
            </a:r>
          </a:p>
          <a:p>
            <a:r>
              <a:rPr lang="en-US" sz="1600" dirty="0">
                <a:solidFill>
                  <a:schemeClr val="bg1"/>
                </a:solidFill>
              </a:rPr>
              <a:t>9 </a:t>
            </a:r>
            <a:r>
              <a:rPr lang="en-US" sz="1600" dirty="0" err="1">
                <a:solidFill>
                  <a:schemeClr val="bg1"/>
                </a:solidFill>
              </a:rPr>
              <a:t>r.found</a:t>
            </a:r>
            <a:r>
              <a:rPr lang="en-US" sz="1600" dirty="0">
                <a:solidFill>
                  <a:schemeClr val="bg1"/>
                </a:solidFill>
              </a:rPr>
              <a:t> =true ;</a:t>
            </a:r>
          </a:p>
          <a:p>
            <a:r>
              <a:rPr lang="en-US" sz="1600" dirty="0">
                <a:solidFill>
                  <a:schemeClr val="bg1"/>
                </a:solidFill>
              </a:rPr>
              <a:t>10 return ; } // if part</a:t>
            </a:r>
          </a:p>
          <a:p>
            <a:r>
              <a:rPr lang="en-US" sz="1600" dirty="0">
                <a:solidFill>
                  <a:schemeClr val="bg1"/>
                </a:solidFill>
              </a:rPr>
              <a:t>else</a:t>
            </a:r>
          </a:p>
          <a:p>
            <a:r>
              <a:rPr lang="en-US" sz="1600" dirty="0">
                <a:solidFill>
                  <a:schemeClr val="bg1"/>
                </a:solidFill>
              </a:rPr>
              <a:t>{</a:t>
            </a:r>
          </a:p>
          <a:p>
            <a:r>
              <a:rPr lang="en-US" sz="1600" dirty="0">
                <a:solidFill>
                  <a:schemeClr val="bg1"/>
                </a:solidFill>
              </a:rPr>
              <a:t>11 if (</a:t>
            </a:r>
            <a:r>
              <a:rPr lang="en-US" sz="1600" dirty="0" err="1">
                <a:solidFill>
                  <a:schemeClr val="bg1"/>
                </a:solidFill>
              </a:rPr>
              <a:t>elemArray</a:t>
            </a:r>
            <a:r>
              <a:rPr lang="en-US" sz="1600" dirty="0">
                <a:solidFill>
                  <a:schemeClr val="bg1"/>
                </a:solidFill>
              </a:rPr>
              <a:t> [mid] &lt; key)</a:t>
            </a:r>
          </a:p>
          <a:p>
            <a:r>
              <a:rPr lang="en-US" sz="1600" dirty="0">
                <a:solidFill>
                  <a:schemeClr val="bg1"/>
                </a:solidFill>
              </a:rPr>
              <a:t>12 bottom = mid + 1 ;</a:t>
            </a:r>
          </a:p>
          <a:p>
            <a:r>
              <a:rPr lang="en-US" sz="1600" dirty="0">
                <a:solidFill>
                  <a:schemeClr val="bg1"/>
                </a:solidFill>
              </a:rPr>
              <a:t>else</a:t>
            </a:r>
          </a:p>
          <a:p>
            <a:r>
              <a:rPr lang="en-US" sz="1600" dirty="0">
                <a:solidFill>
                  <a:schemeClr val="bg1"/>
                </a:solidFill>
              </a:rPr>
              <a:t>13 top = mid - 1 ; }</a:t>
            </a:r>
          </a:p>
          <a:p>
            <a:r>
              <a:rPr lang="en-US" sz="1600" dirty="0">
                <a:solidFill>
                  <a:schemeClr val="bg1"/>
                </a:solidFill>
              </a:rPr>
              <a:t>} //while loop</a:t>
            </a:r>
          </a:p>
          <a:p>
            <a:r>
              <a:rPr lang="en-US" sz="1600" dirty="0">
                <a:solidFill>
                  <a:schemeClr val="bg1"/>
                </a:solidFill>
              </a:rPr>
              <a:t>14. } //search</a:t>
            </a: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3"/>
          <p:cNvSpPr>
            <a:spLocks noGrp="1"/>
          </p:cNvSpPr>
          <p:nvPr>
            <p:ph type="sldNum" sz="quarter" idx="12"/>
          </p:nvPr>
        </p:nvSpPr>
        <p:spPr>
          <a:xfrm>
            <a:off x="8543278" y="6356350"/>
            <a:ext cx="561975" cy="365125"/>
          </a:xfrm>
        </p:spPr>
        <p:txBody>
          <a:bodyPr/>
          <a:lstStyle/>
          <a:p>
            <a:r>
              <a:rPr lang="en-US" dirty="0">
                <a:solidFill>
                  <a:schemeClr val="bg1"/>
                </a:solidFill>
              </a:rPr>
              <a:t>62</a:t>
            </a:r>
          </a:p>
        </p:txBody>
      </p:sp>
      <p:sp>
        <p:nvSpPr>
          <p:cNvPr id="2" name="Date Placeholder 1">
            <a:extLst>
              <a:ext uri="{FF2B5EF4-FFF2-40B4-BE49-F238E27FC236}">
                <a16:creationId xmlns:a16="http://schemas.microsoft.com/office/drawing/2014/main" id="{2F2A85F4-BD28-4491-8065-B66690471DC5}"/>
              </a:ext>
            </a:extLst>
          </p:cNvPr>
          <p:cNvSpPr>
            <a:spLocks noGrp="1"/>
          </p:cNvSpPr>
          <p:nvPr>
            <p:ph type="dt" sz="half" idx="10"/>
          </p:nvPr>
        </p:nvSpPr>
        <p:spPr/>
        <p:txBody>
          <a:bodyPr/>
          <a:lstStyle/>
          <a:p>
            <a:fld id="{858C048D-1BE2-4C5A-A958-D2EBE86F12E7}" type="datetime1">
              <a:rPr lang="en-US" smtClean="0"/>
              <a:t>4/1/2020</a:t>
            </a:fld>
            <a:endParaRPr lang="en-US" dirty="0"/>
          </a:p>
        </p:txBody>
      </p:sp>
    </p:spTree>
    <p:extLst>
      <p:ext uri="{BB962C8B-B14F-4D97-AF65-F5344CB8AC3E}">
        <p14:creationId xmlns:p14="http://schemas.microsoft.com/office/powerpoint/2010/main" val="3252497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457200" y="0"/>
            <a:ext cx="8229600" cy="1219200"/>
          </a:xfrm>
        </p:spPr>
        <p:txBody>
          <a:bodyPr/>
          <a:lstStyle/>
          <a:p>
            <a:r>
              <a:rPr lang="en-GB" dirty="0">
                <a:solidFill>
                  <a:schemeClr val="bg1"/>
                </a:solidFill>
              </a:rPr>
              <a:t>Binary Search Flow Graph</a:t>
            </a:r>
          </a:p>
        </p:txBody>
      </p:sp>
      <p:sp>
        <p:nvSpPr>
          <p:cNvPr id="49161" name="Rectangle 9"/>
          <p:cNvSpPr>
            <a:spLocks noChangeArrowheads="1"/>
          </p:cNvSpPr>
          <p:nvPr/>
        </p:nvSpPr>
        <p:spPr bwMode="auto">
          <a:xfrm>
            <a:off x="1295400" y="1447800"/>
            <a:ext cx="6705600" cy="4953000"/>
          </a:xfrm>
          <a:prstGeom prst="rect">
            <a:avLst/>
          </a:prstGeom>
          <a:solidFill>
            <a:srgbClr val="CCFFFF"/>
          </a:solidFill>
          <a:ln w="12700">
            <a:noFill/>
            <a:miter lim="800000"/>
            <a:headEnd/>
            <a:tailEnd/>
          </a:ln>
          <a:effectLst/>
        </p:spPr>
        <p:txBody>
          <a:bodyPr wrap="none" anchor="ctr"/>
          <a:lstStyle/>
          <a:p>
            <a:endParaRPr lang="en-US">
              <a:solidFill>
                <a:schemeClr val="bg1"/>
              </a:solidFill>
            </a:endParaRPr>
          </a:p>
        </p:txBody>
      </p:sp>
      <p:pic>
        <p:nvPicPr>
          <p:cNvPr id="49162" name="Picture 10" descr="23.16 FlowGraph.eps                                            0011FDCCMacintosh HD                   B8AA5F2E:"/>
          <p:cNvPicPr>
            <a:picLocks noChangeAspect="1" noChangeArrowheads="1"/>
          </p:cNvPicPr>
          <p:nvPr/>
        </p:nvPicPr>
        <p:blipFill>
          <a:blip r:embed="rId2"/>
          <a:srcRect/>
          <a:stretch>
            <a:fillRect/>
          </a:stretch>
        </p:blipFill>
        <p:spPr bwMode="auto">
          <a:xfrm>
            <a:off x="2743200" y="1600200"/>
            <a:ext cx="4318000" cy="4673600"/>
          </a:xfrm>
          <a:prstGeom prst="rect">
            <a:avLst/>
          </a:prstGeom>
          <a:noFill/>
        </p:spPr>
      </p:pic>
      <p:sp>
        <p:nvSpPr>
          <p:cNvPr id="5"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67</a:t>
            </a:fld>
            <a:endParaRPr lang="en-US" dirty="0">
              <a:solidFill>
                <a:schemeClr val="bg1"/>
              </a:solidFill>
            </a:endParaRPr>
          </a:p>
        </p:txBody>
      </p:sp>
      <p:sp>
        <p:nvSpPr>
          <p:cNvPr id="2" name="Date Placeholder 1">
            <a:extLst>
              <a:ext uri="{FF2B5EF4-FFF2-40B4-BE49-F238E27FC236}">
                <a16:creationId xmlns:a16="http://schemas.microsoft.com/office/drawing/2014/main" id="{4C9A4829-90C5-4987-A013-4200F66750D3}"/>
              </a:ext>
            </a:extLst>
          </p:cNvPr>
          <p:cNvSpPr>
            <a:spLocks noGrp="1"/>
          </p:cNvSpPr>
          <p:nvPr>
            <p:ph type="dt" sz="half" idx="10"/>
          </p:nvPr>
        </p:nvSpPr>
        <p:spPr/>
        <p:txBody>
          <a:bodyPr/>
          <a:lstStyle/>
          <a:p>
            <a:fld id="{A5261B1C-BE4F-4D67-835D-1AF0DD1389DE}" type="datetime1">
              <a:rPr lang="en-US" smtClean="0"/>
              <a:t>4/1/2020</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lIns="90840" tIns="44623" rIns="90840" bIns="44623"/>
          <a:lstStyle/>
          <a:p>
            <a:pPr algn="just"/>
            <a:r>
              <a:rPr lang="en-GB" dirty="0">
                <a:solidFill>
                  <a:schemeClr val="bg1"/>
                </a:solidFill>
              </a:rPr>
              <a:t>1, 2, 3, 4, 5, 6, 7, 8, 9, 10, 14</a:t>
            </a:r>
          </a:p>
          <a:p>
            <a:pPr algn="just"/>
            <a:r>
              <a:rPr lang="en-GB" dirty="0">
                <a:solidFill>
                  <a:schemeClr val="bg1"/>
                </a:solidFill>
              </a:rPr>
              <a:t>1, 2, 3, 4, 5, 14</a:t>
            </a:r>
          </a:p>
          <a:p>
            <a:pPr algn="just"/>
            <a:r>
              <a:rPr lang="en-GB" dirty="0">
                <a:solidFill>
                  <a:schemeClr val="bg1"/>
                </a:solidFill>
              </a:rPr>
              <a:t>1, 2, 3, 4, 5, 6, 7, 11, 12, 5, …</a:t>
            </a:r>
          </a:p>
          <a:p>
            <a:pPr algn="just"/>
            <a:r>
              <a:rPr lang="en-GB" dirty="0">
                <a:solidFill>
                  <a:schemeClr val="bg1"/>
                </a:solidFill>
              </a:rPr>
              <a:t>1, 2, 3, 4, 5, 6, 7, 11, 13, 5, …</a:t>
            </a:r>
          </a:p>
          <a:p>
            <a:pPr algn="just"/>
            <a:r>
              <a:rPr lang="en-GB" dirty="0">
                <a:solidFill>
                  <a:schemeClr val="bg1"/>
                </a:solidFill>
              </a:rPr>
              <a:t>Test cases should be derived so that all of these paths are executed</a:t>
            </a:r>
          </a:p>
          <a:p>
            <a:pPr algn="just"/>
            <a:r>
              <a:rPr lang="en-GB" dirty="0">
                <a:solidFill>
                  <a:schemeClr val="bg1"/>
                </a:solidFill>
              </a:rPr>
              <a:t>A dynamic program analyser may be used to check that paths have been executed</a:t>
            </a:r>
          </a:p>
        </p:txBody>
      </p:sp>
      <p:sp>
        <p:nvSpPr>
          <p:cNvPr id="50179" name="Rectangle 3"/>
          <p:cNvSpPr>
            <a:spLocks noGrp="1" noChangeArrowheads="1"/>
          </p:cNvSpPr>
          <p:nvPr>
            <p:ph type="title"/>
          </p:nvPr>
        </p:nvSpPr>
        <p:spPr>
          <a:noFill/>
          <a:ln/>
        </p:spPr>
        <p:txBody>
          <a:bodyPr lIns="90840" tIns="44623" rIns="90840" bIns="44623"/>
          <a:lstStyle/>
          <a:p>
            <a:r>
              <a:rPr lang="en-GB" dirty="0">
                <a:solidFill>
                  <a:schemeClr val="bg1"/>
                </a:solidFill>
              </a:rPr>
              <a:t>Independent Paths</a:t>
            </a:r>
          </a:p>
        </p:txBody>
      </p:sp>
      <p:sp>
        <p:nvSpPr>
          <p:cNvPr id="4"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68</a:t>
            </a:fld>
            <a:endParaRPr lang="en-US" dirty="0">
              <a:solidFill>
                <a:schemeClr val="bg1"/>
              </a:solidFill>
            </a:endParaRPr>
          </a:p>
        </p:txBody>
      </p:sp>
      <p:sp>
        <p:nvSpPr>
          <p:cNvPr id="2" name="Date Placeholder 1">
            <a:extLst>
              <a:ext uri="{FF2B5EF4-FFF2-40B4-BE49-F238E27FC236}">
                <a16:creationId xmlns:a16="http://schemas.microsoft.com/office/drawing/2014/main" id="{17B9AE11-3C6C-4D75-AEE3-3D4920540095}"/>
              </a:ext>
            </a:extLst>
          </p:cNvPr>
          <p:cNvSpPr>
            <a:spLocks noGrp="1"/>
          </p:cNvSpPr>
          <p:nvPr>
            <p:ph type="dt" sz="half" idx="10"/>
          </p:nvPr>
        </p:nvSpPr>
        <p:spPr/>
        <p:txBody>
          <a:bodyPr/>
          <a:lstStyle/>
          <a:p>
            <a:fld id="{8938FECC-BD3C-4A70-A0C8-54E93D41A6A6}" type="datetime1">
              <a:rPr lang="en-US" smtClean="0"/>
              <a:t>4/1/2020</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solidFill>
                  <a:schemeClr val="bg1"/>
                </a:solidFill>
              </a:rPr>
              <a:t>Release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69</a:t>
            </a:fld>
            <a:endParaRPr lang="en-US">
              <a:solidFill>
                <a:schemeClr val="bg1"/>
              </a:solidFill>
            </a:endParaRPr>
          </a:p>
        </p:txBody>
      </p:sp>
      <p:sp>
        <p:nvSpPr>
          <p:cNvPr id="6" name="Date Placeholder 5"/>
          <p:cNvSpPr>
            <a:spLocks noGrp="1"/>
          </p:cNvSpPr>
          <p:nvPr>
            <p:ph type="dt" sz="half" idx="10"/>
          </p:nvPr>
        </p:nvSpPr>
        <p:spPr/>
        <p:txBody>
          <a:bodyPr/>
          <a:lstStyle/>
          <a:p>
            <a:fld id="{852E6B85-0F2F-480F-B74A-BB41EEEA92B3}" type="datetime1">
              <a:rPr lang="en-US" smtClean="0">
                <a:solidFill>
                  <a:schemeClr val="bg1"/>
                </a:solidFill>
              </a:rPr>
              <a:t>4/1/2020</a:t>
            </a:fld>
            <a:endParaRPr lang="en-US">
              <a:solidFill>
                <a:schemeClr val="bg1"/>
              </a:solidFill>
            </a:endParaRPr>
          </a:p>
        </p:txBody>
      </p:sp>
    </p:spTree>
    <p:extLst>
      <p:ext uri="{BB962C8B-B14F-4D97-AF65-F5344CB8AC3E}">
        <p14:creationId xmlns:p14="http://schemas.microsoft.com/office/powerpoint/2010/main" val="100429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ctr"/>
            <a:r>
              <a:rPr lang="en-US" dirty="0">
                <a:solidFill>
                  <a:schemeClr val="bg1"/>
                </a:solidFill>
              </a:rPr>
              <a:t>Testing criteria</a:t>
            </a:r>
          </a:p>
        </p:txBody>
      </p:sp>
      <p:sp>
        <p:nvSpPr>
          <p:cNvPr id="3" name="Content Placeholder 2"/>
          <p:cNvSpPr>
            <a:spLocks noGrp="1"/>
          </p:cNvSpPr>
          <p:nvPr>
            <p:ph idx="1"/>
          </p:nvPr>
        </p:nvSpPr>
        <p:spPr>
          <a:xfrm>
            <a:off x="152400" y="1447800"/>
            <a:ext cx="8534400" cy="5105400"/>
          </a:xfrm>
        </p:spPr>
        <p:txBody>
          <a:bodyPr>
            <a:normAutofit/>
          </a:bodyPr>
          <a:lstStyle/>
          <a:p>
            <a:pPr algn="just">
              <a:lnSpc>
                <a:spcPct val="90000"/>
              </a:lnSpc>
            </a:pPr>
            <a:r>
              <a:rPr lang="en-US" b="1" dirty="0">
                <a:solidFill>
                  <a:schemeClr val="bg1"/>
                </a:solidFill>
              </a:rPr>
              <a:t>It is a process of executing a program/ application under positive and negative conditions by manual and automated means. Testing should help locate errors, not just detect their presence</a:t>
            </a:r>
          </a:p>
          <a:p>
            <a:pPr lvl="1" algn="just">
              <a:lnSpc>
                <a:spcPct val="90000"/>
              </a:lnSpc>
            </a:pPr>
            <a:r>
              <a:rPr lang="en-US" b="1" dirty="0">
                <a:solidFill>
                  <a:schemeClr val="bg1"/>
                </a:solidFill>
              </a:rPr>
              <a:t>a </a:t>
            </a:r>
            <a:r>
              <a:rPr lang="ja-JP" altLang="en-US" b="1">
                <a:solidFill>
                  <a:schemeClr val="bg1"/>
                </a:solidFill>
              </a:rPr>
              <a:t>“</a:t>
            </a:r>
            <a:r>
              <a:rPr lang="en-US" altLang="ja-JP" b="1" dirty="0">
                <a:solidFill>
                  <a:schemeClr val="bg1"/>
                </a:solidFill>
              </a:rPr>
              <a:t>yes/no</a:t>
            </a:r>
            <a:r>
              <a:rPr lang="ja-JP" altLang="en-US" b="1">
                <a:solidFill>
                  <a:schemeClr val="bg1"/>
                </a:solidFill>
              </a:rPr>
              <a:t>”</a:t>
            </a:r>
            <a:r>
              <a:rPr lang="en-US" altLang="ja-JP" b="1" dirty="0">
                <a:solidFill>
                  <a:schemeClr val="bg1"/>
                </a:solidFill>
              </a:rPr>
              <a:t> answer to the question </a:t>
            </a:r>
            <a:r>
              <a:rPr lang="ja-JP" altLang="en-US" b="1">
                <a:solidFill>
                  <a:schemeClr val="bg1"/>
                </a:solidFill>
              </a:rPr>
              <a:t>“</a:t>
            </a:r>
            <a:r>
              <a:rPr lang="en-US" altLang="ja-JP" b="1" dirty="0">
                <a:solidFill>
                  <a:schemeClr val="bg1"/>
                </a:solidFill>
              </a:rPr>
              <a:t>is the program correct?</a:t>
            </a:r>
            <a:r>
              <a:rPr lang="ja-JP" altLang="en-US" b="1">
                <a:solidFill>
                  <a:schemeClr val="bg1"/>
                </a:solidFill>
              </a:rPr>
              <a:t>”</a:t>
            </a:r>
            <a:r>
              <a:rPr lang="en-US" altLang="ja-JP" b="1" dirty="0">
                <a:solidFill>
                  <a:schemeClr val="bg1"/>
                </a:solidFill>
              </a:rPr>
              <a:t> is not very helpful</a:t>
            </a:r>
          </a:p>
          <a:p>
            <a:pPr algn="just">
              <a:lnSpc>
                <a:spcPct val="90000"/>
              </a:lnSpc>
            </a:pPr>
            <a:r>
              <a:rPr lang="en-US" b="1" dirty="0">
                <a:solidFill>
                  <a:schemeClr val="bg1"/>
                </a:solidFill>
              </a:rPr>
              <a:t>Testing should be repeatable</a:t>
            </a:r>
          </a:p>
          <a:p>
            <a:pPr algn="just">
              <a:lnSpc>
                <a:spcPct val="90000"/>
              </a:lnSpc>
            </a:pPr>
            <a:r>
              <a:rPr lang="en-US" b="1" dirty="0">
                <a:solidFill>
                  <a:schemeClr val="bg1"/>
                </a:solidFill>
              </a:rPr>
              <a:t>It checks for the</a:t>
            </a:r>
          </a:p>
          <a:p>
            <a:pPr lvl="1" algn="just"/>
            <a:r>
              <a:rPr lang="en-US" b="1" dirty="0">
                <a:solidFill>
                  <a:schemeClr val="bg1"/>
                </a:solidFill>
              </a:rPr>
              <a:t>Specification</a:t>
            </a:r>
          </a:p>
          <a:p>
            <a:pPr lvl="1" algn="just"/>
            <a:r>
              <a:rPr lang="en-US" b="1" dirty="0">
                <a:solidFill>
                  <a:schemeClr val="bg1"/>
                </a:solidFill>
              </a:rPr>
              <a:t>Performance</a:t>
            </a:r>
          </a:p>
          <a:p>
            <a:pPr lvl="1" algn="just"/>
            <a:r>
              <a:rPr lang="en-US" b="1" dirty="0">
                <a:solidFill>
                  <a:schemeClr val="bg1"/>
                </a:solidFill>
              </a:rPr>
              <a:t>Functionality</a:t>
            </a:r>
          </a:p>
          <a:p>
            <a:pPr algn="just"/>
            <a:endParaRPr lang="en-US"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7</a:t>
            </a:fld>
            <a:endParaRPr lang="en-US" dirty="0">
              <a:solidFill>
                <a:schemeClr val="bg1"/>
              </a:solidFill>
            </a:endParaRPr>
          </a:p>
        </p:txBody>
      </p:sp>
      <p:sp>
        <p:nvSpPr>
          <p:cNvPr id="6" name="Date Placeholder 5">
            <a:extLst>
              <a:ext uri="{FF2B5EF4-FFF2-40B4-BE49-F238E27FC236}">
                <a16:creationId xmlns:a16="http://schemas.microsoft.com/office/drawing/2014/main" id="{C93CEE71-5878-434D-AC0C-C655D9D27F97}"/>
              </a:ext>
            </a:extLst>
          </p:cNvPr>
          <p:cNvSpPr>
            <a:spLocks noGrp="1"/>
          </p:cNvSpPr>
          <p:nvPr>
            <p:ph type="dt" sz="half" idx="10"/>
          </p:nvPr>
        </p:nvSpPr>
        <p:spPr/>
        <p:txBody>
          <a:bodyPr/>
          <a:lstStyle/>
          <a:p>
            <a:fld id="{00758AEE-DE40-4AD4-BA6F-FD7E04F56FBC}" type="datetime1">
              <a:rPr lang="en-US" smtClean="0"/>
              <a:t>4/1/2020</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Release Testing</a:t>
            </a:r>
          </a:p>
        </p:txBody>
      </p:sp>
      <p:sp>
        <p:nvSpPr>
          <p:cNvPr id="3" name="Content Placeholder 2"/>
          <p:cNvSpPr>
            <a:spLocks noGrp="1"/>
          </p:cNvSpPr>
          <p:nvPr>
            <p:ph idx="1"/>
          </p:nvPr>
        </p:nvSpPr>
        <p:spPr>
          <a:xfrm>
            <a:off x="229698" y="1600200"/>
            <a:ext cx="8633936" cy="4525963"/>
          </a:xfrm>
        </p:spPr>
        <p:txBody>
          <a:bodyPr/>
          <a:lstStyle/>
          <a:p>
            <a:pPr algn="just"/>
            <a:r>
              <a:rPr lang="en-US" dirty="0">
                <a:solidFill>
                  <a:schemeClr val="bg1"/>
                </a:solidFill>
              </a:rPr>
              <a:t>Release testing is the process of testing a particular release of a system that is intended for use outside of the development team.</a:t>
            </a:r>
            <a:r>
              <a:rPr lang="en-GB" dirty="0">
                <a:solidFill>
                  <a:schemeClr val="bg1"/>
                </a:solidFill>
              </a:rPr>
              <a:t> </a:t>
            </a:r>
          </a:p>
          <a:p>
            <a:pPr algn="just"/>
            <a:r>
              <a:rPr lang="en-US" dirty="0">
                <a:solidFill>
                  <a:schemeClr val="bg1"/>
                </a:solidFill>
              </a:rPr>
              <a:t>The primary goal of the release testing process is to convince the supplier of the system that it is good enough for use</a:t>
            </a:r>
            <a:r>
              <a:rPr lang="en-GB" dirty="0">
                <a:solidFill>
                  <a:schemeClr val="bg1"/>
                </a:solidFill>
              </a:rPr>
              <a:t>.</a:t>
            </a:r>
          </a:p>
          <a:p>
            <a:pPr lvl="1" algn="just"/>
            <a:r>
              <a:rPr lang="en-US" dirty="0">
                <a:solidFill>
                  <a:schemeClr val="bg1"/>
                </a:solidFill>
              </a:rPr>
              <a:t>Release testing, therefore, has to show that the system delivers its specified functionality, performance and dependability, and that it does not fail during normal use.</a:t>
            </a:r>
            <a:r>
              <a:rPr lang="en-GB" dirty="0">
                <a:solidFill>
                  <a:schemeClr val="bg1"/>
                </a:solidFill>
              </a:rPr>
              <a:t> </a:t>
            </a:r>
          </a:p>
          <a:p>
            <a:pPr algn="just"/>
            <a:r>
              <a:rPr lang="en-US" dirty="0">
                <a:solidFill>
                  <a:schemeClr val="bg1"/>
                </a:solidFill>
              </a:rPr>
              <a:t>Release testing is usually a black-box testing process where tests are only derived from the system specification.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70</a:t>
            </a:fld>
            <a:endParaRPr lang="en-US">
              <a:solidFill>
                <a:schemeClr val="bg1"/>
              </a:solidFill>
            </a:endParaRPr>
          </a:p>
        </p:txBody>
      </p:sp>
      <p:sp>
        <p:nvSpPr>
          <p:cNvPr id="6" name="Date Placeholder 5"/>
          <p:cNvSpPr>
            <a:spLocks noGrp="1"/>
          </p:cNvSpPr>
          <p:nvPr>
            <p:ph type="dt" sz="half" idx="10"/>
          </p:nvPr>
        </p:nvSpPr>
        <p:spPr/>
        <p:txBody>
          <a:bodyPr/>
          <a:lstStyle/>
          <a:p>
            <a:fld id="{E9188FC7-F8FC-4A06-B895-6B30B52278CE}" type="datetime1">
              <a:rPr lang="en-US" smtClean="0">
                <a:solidFill>
                  <a:schemeClr val="bg1"/>
                </a:solidFill>
              </a:rPr>
              <a:t>4/1/2020</a:t>
            </a:fld>
            <a:endParaRPr lang="en-US">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Release Testing and System testing</a:t>
            </a:r>
          </a:p>
        </p:txBody>
      </p:sp>
      <p:sp>
        <p:nvSpPr>
          <p:cNvPr id="3" name="Content Placeholder 2"/>
          <p:cNvSpPr>
            <a:spLocks noGrp="1"/>
          </p:cNvSpPr>
          <p:nvPr>
            <p:ph idx="1"/>
          </p:nvPr>
        </p:nvSpPr>
        <p:spPr/>
        <p:txBody>
          <a:bodyPr/>
          <a:lstStyle/>
          <a:p>
            <a:pPr algn="just"/>
            <a:r>
              <a:rPr lang="en-US" dirty="0">
                <a:solidFill>
                  <a:schemeClr val="bg1"/>
                </a:solidFill>
              </a:rPr>
              <a:t>Release testing is a form of system testing.</a:t>
            </a:r>
          </a:p>
          <a:p>
            <a:pPr algn="just"/>
            <a:r>
              <a:rPr lang="en-US" dirty="0">
                <a:solidFill>
                  <a:schemeClr val="bg1"/>
                </a:solidFill>
              </a:rPr>
              <a:t>Important differences:</a:t>
            </a:r>
          </a:p>
          <a:p>
            <a:pPr lvl="1" algn="just"/>
            <a:r>
              <a:rPr lang="en-US" dirty="0">
                <a:solidFill>
                  <a:schemeClr val="bg1"/>
                </a:solidFill>
              </a:rPr>
              <a:t>A separate team that has not been involved in the system development, should be responsible for release testing.</a:t>
            </a:r>
            <a:endParaRPr lang="en-GB" dirty="0">
              <a:solidFill>
                <a:schemeClr val="bg1"/>
              </a:solidFill>
            </a:endParaRPr>
          </a:p>
          <a:p>
            <a:pPr lvl="1" algn="just"/>
            <a:r>
              <a:rPr lang="en-US" dirty="0">
                <a:solidFill>
                  <a:schemeClr val="bg1"/>
                </a:solidFill>
              </a:rPr>
              <a:t>System testing by the development team should focus on discovering bugs in the system (defect testing). The objective of release testing is to check that the system meets its requirements and is good enough for external use (validation testing).</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71</a:t>
            </a:fld>
            <a:endParaRPr lang="en-US">
              <a:solidFill>
                <a:schemeClr val="bg1"/>
              </a:solidFill>
            </a:endParaRPr>
          </a:p>
        </p:txBody>
      </p:sp>
      <p:sp>
        <p:nvSpPr>
          <p:cNvPr id="6" name="Date Placeholder 5"/>
          <p:cNvSpPr>
            <a:spLocks noGrp="1"/>
          </p:cNvSpPr>
          <p:nvPr>
            <p:ph type="dt" sz="half" idx="10"/>
          </p:nvPr>
        </p:nvSpPr>
        <p:spPr/>
        <p:txBody>
          <a:bodyPr/>
          <a:lstStyle/>
          <a:p>
            <a:fld id="{10C861F3-4B01-4379-A582-D6A9B5D94CF6}" type="datetime1">
              <a:rPr lang="en-US" smtClean="0">
                <a:solidFill>
                  <a:schemeClr val="bg1"/>
                </a:solidFill>
              </a:rPr>
              <a:t>4/1/2020</a:t>
            </a:fld>
            <a:endParaRPr lang="en-US">
              <a:solidFill>
                <a:schemeClr val="bg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Based Testing</a:t>
            </a:r>
          </a:p>
        </p:txBody>
      </p:sp>
      <p:sp>
        <p:nvSpPr>
          <p:cNvPr id="3" name="Content Placeholder 2"/>
          <p:cNvSpPr>
            <a:spLocks noGrp="1"/>
          </p:cNvSpPr>
          <p:nvPr>
            <p:ph idx="1"/>
          </p:nvPr>
        </p:nvSpPr>
        <p:spPr/>
        <p:txBody>
          <a:bodyPr/>
          <a:lstStyle/>
          <a:p>
            <a:pPr algn="just"/>
            <a:r>
              <a:rPr lang="en-US" dirty="0">
                <a:solidFill>
                  <a:schemeClr val="bg1"/>
                </a:solidFill>
              </a:rPr>
              <a:t>Requirements-based testing involves examining each requirement and developing a test or tests for it.</a:t>
            </a:r>
          </a:p>
          <a:p>
            <a:pPr algn="just"/>
            <a:r>
              <a:rPr lang="en-US" dirty="0">
                <a:solidFill>
                  <a:schemeClr val="bg1"/>
                </a:solidFill>
              </a:rPr>
              <a:t>Mentcare system requirements:</a:t>
            </a:r>
          </a:p>
          <a:p>
            <a:pPr lvl="1" algn="just"/>
            <a:r>
              <a:rPr lang="en-US" dirty="0">
                <a:solidFill>
                  <a:schemeClr val="bg1"/>
                </a:solidFill>
              </a:rPr>
              <a:t>If a patient is known to be allergic to any particular medication, then prescription of that medication shall result in a warning message being issued to the system user.</a:t>
            </a:r>
            <a:endParaRPr lang="en-GB" dirty="0">
              <a:solidFill>
                <a:schemeClr val="bg1"/>
              </a:solidFill>
            </a:endParaRPr>
          </a:p>
          <a:p>
            <a:pPr lvl="1" algn="just"/>
            <a:r>
              <a:rPr lang="en-US" dirty="0">
                <a:solidFill>
                  <a:schemeClr val="bg1"/>
                </a:solidFill>
              </a:rPr>
              <a:t>If a prescriber chooses to ignore an allergy warning, they shall provide a reason why this has been ignored.</a:t>
            </a:r>
            <a:endParaRPr lang="en-GB" dirty="0">
              <a:solidFill>
                <a:schemeClr val="bg1"/>
              </a:solidFill>
            </a:endParaRPr>
          </a:p>
          <a:p>
            <a:pPr lvl="1"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72</a:t>
            </a:fld>
            <a:endParaRPr lang="en-US">
              <a:solidFill>
                <a:schemeClr val="bg1"/>
              </a:solidFill>
            </a:endParaRPr>
          </a:p>
        </p:txBody>
      </p:sp>
      <p:sp>
        <p:nvSpPr>
          <p:cNvPr id="6" name="Date Placeholder 5"/>
          <p:cNvSpPr>
            <a:spLocks noGrp="1"/>
          </p:cNvSpPr>
          <p:nvPr>
            <p:ph type="dt" sz="half" idx="10"/>
          </p:nvPr>
        </p:nvSpPr>
        <p:spPr/>
        <p:txBody>
          <a:bodyPr/>
          <a:lstStyle/>
          <a:p>
            <a:fld id="{ECEB8E19-689E-4D94-AF9C-40F165F5B229}" type="datetime1">
              <a:rPr lang="en-US" smtClean="0">
                <a:solidFill>
                  <a:schemeClr val="bg1"/>
                </a:solidFill>
              </a:rPr>
              <a:t>4/1/2020</a:t>
            </a:fld>
            <a:endParaRPr lang="en-US">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Tests</a:t>
            </a:r>
          </a:p>
        </p:txBody>
      </p:sp>
      <p:sp>
        <p:nvSpPr>
          <p:cNvPr id="3" name="Content Placeholder 2"/>
          <p:cNvSpPr>
            <a:spLocks noGrp="1"/>
          </p:cNvSpPr>
          <p:nvPr>
            <p:ph idx="1"/>
          </p:nvPr>
        </p:nvSpPr>
        <p:spPr/>
        <p:txBody>
          <a:bodyPr/>
          <a:lstStyle/>
          <a:p>
            <a:pPr algn="just"/>
            <a:r>
              <a:rPr lang="en-US" sz="1800" dirty="0">
                <a:solidFill>
                  <a:schemeClr val="bg1"/>
                </a:solidFill>
              </a:rPr>
              <a:t>Set up a patient record with no known allergies. Prescribe medication for allergies that are known to exist. Check that a warning message is not issued by the system.</a:t>
            </a:r>
            <a:endParaRPr lang="en-GB" sz="1800" dirty="0">
              <a:solidFill>
                <a:schemeClr val="bg1"/>
              </a:solidFill>
            </a:endParaRPr>
          </a:p>
          <a:p>
            <a:pPr algn="just"/>
            <a:r>
              <a:rPr lang="en-US" sz="1800" dirty="0">
                <a:solidFill>
                  <a:schemeClr val="bg1"/>
                </a:solidFill>
              </a:rPr>
              <a:t>Set up a patient record with a known allergy. Prescribe the medication to that the patient is allergic to, and check that the warning is issued by the system.</a:t>
            </a:r>
            <a:endParaRPr lang="en-GB" sz="1800" dirty="0">
              <a:solidFill>
                <a:schemeClr val="bg1"/>
              </a:solidFill>
            </a:endParaRPr>
          </a:p>
          <a:p>
            <a:pPr algn="just"/>
            <a:r>
              <a:rPr lang="en-US" sz="1800" dirty="0">
                <a:solidFill>
                  <a:schemeClr val="bg1"/>
                </a:solidFill>
              </a:rPr>
              <a:t>Set up a patient record in which allergies to two or more drugs are recorded. Prescribe both of these drugs separately and check that the correct warning for each drug is issued.</a:t>
            </a:r>
            <a:endParaRPr lang="en-GB" sz="1800" dirty="0">
              <a:solidFill>
                <a:schemeClr val="bg1"/>
              </a:solidFill>
            </a:endParaRPr>
          </a:p>
          <a:p>
            <a:pPr algn="just"/>
            <a:r>
              <a:rPr lang="en-US" sz="1800" dirty="0">
                <a:solidFill>
                  <a:schemeClr val="bg1"/>
                </a:solidFill>
              </a:rPr>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73</a:t>
            </a:fld>
            <a:endParaRPr lang="en-US">
              <a:solidFill>
                <a:schemeClr val="bg1"/>
              </a:solidFill>
            </a:endParaRPr>
          </a:p>
        </p:txBody>
      </p:sp>
      <p:sp>
        <p:nvSpPr>
          <p:cNvPr id="6" name="Date Placeholder 5"/>
          <p:cNvSpPr>
            <a:spLocks noGrp="1"/>
          </p:cNvSpPr>
          <p:nvPr>
            <p:ph type="dt" sz="half" idx="10"/>
          </p:nvPr>
        </p:nvSpPr>
        <p:spPr/>
        <p:txBody>
          <a:bodyPr/>
          <a:lstStyle/>
          <a:p>
            <a:fld id="{789774A9-DB7F-4603-84E4-0E03681846CF}" type="datetime1">
              <a:rPr lang="en-US" smtClean="0">
                <a:solidFill>
                  <a:schemeClr val="bg1"/>
                </a:solidFill>
              </a:rPr>
              <a:t>4/1/2020</a:t>
            </a:fld>
            <a:endParaRPr lang="en-US">
              <a:solidFill>
                <a:schemeClr val="bg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Usage Scenario for the </a:t>
            </a:r>
            <a:r>
              <a:rPr lang="en-GB" dirty="0" err="1">
                <a:solidFill>
                  <a:schemeClr val="bg1"/>
                </a:solidFill>
              </a:rPr>
              <a:t>Mentcare</a:t>
            </a:r>
            <a:r>
              <a:rPr lang="en-GB" dirty="0">
                <a:solidFill>
                  <a:schemeClr val="bg1"/>
                </a:solidFill>
              </a:rPr>
              <a:t> System</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74</a:t>
            </a:fld>
            <a:endParaRPr lang="en-US">
              <a:solidFill>
                <a:schemeClr val="bg1"/>
              </a:solidFill>
            </a:endParaRPr>
          </a:p>
        </p:txBody>
      </p:sp>
      <p:sp>
        <p:nvSpPr>
          <p:cNvPr id="6" name="Rectangle 5"/>
          <p:cNvSpPr/>
          <p:nvPr/>
        </p:nvSpPr>
        <p:spPr>
          <a:xfrm>
            <a:off x="317510" y="1506493"/>
            <a:ext cx="8504728" cy="4755148"/>
          </a:xfrm>
          <a:prstGeom prst="rect">
            <a:avLst/>
          </a:prstGeom>
        </p:spPr>
        <p:txBody>
          <a:bodyPr wrap="square">
            <a:spAutoFit/>
          </a:bodyPr>
          <a:lstStyle/>
          <a:p>
            <a:pPr algn="just">
              <a:spcAft>
                <a:spcPts val="600"/>
              </a:spcAft>
            </a:pPr>
            <a:r>
              <a:rPr lang="en-GB" sz="1600" dirty="0">
                <a:solidFill>
                  <a:schemeClr val="bg1"/>
                </a:solidFill>
              </a:rPr>
              <a:t>George is a nurse who specializes in mental healthcare. One of his responsibilities is to visit patients at home to check that their treatment is effective and that they are not suffering from medication side effects.</a:t>
            </a:r>
          </a:p>
          <a:p>
            <a:pPr algn="just">
              <a:spcAft>
                <a:spcPts val="600"/>
              </a:spcAft>
            </a:pPr>
            <a:r>
              <a:rPr lang="en-GB" sz="1600" dirty="0">
                <a:solidFill>
                  <a:schemeClr val="bg1"/>
                </a:solidFill>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lgn="just">
              <a:spcAft>
                <a:spcPts val="600"/>
              </a:spcAft>
            </a:pPr>
            <a:r>
              <a:rPr lang="en-GB" sz="1600" dirty="0">
                <a:solidFill>
                  <a:schemeClr val="bg1"/>
                </a:solidFill>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pPr algn="just"/>
            <a:r>
              <a:rPr lang="en-GB" sz="1600" dirty="0">
                <a:solidFill>
                  <a:schemeClr val="bg1"/>
                </a:solidFill>
              </a:rPr>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fld id="{33A1A16C-2369-4CBB-B23D-41CF00B61C70}" type="datetime1">
              <a:rPr lang="en-US" smtClean="0">
                <a:solidFill>
                  <a:schemeClr val="bg1"/>
                </a:solidFill>
              </a:rPr>
              <a:t>4/1/2020</a:t>
            </a:fld>
            <a:endParaRPr lang="en-US">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Features Tested by Scenario</a:t>
            </a:r>
          </a:p>
        </p:txBody>
      </p:sp>
      <p:sp>
        <p:nvSpPr>
          <p:cNvPr id="3" name="Content Placeholder 2"/>
          <p:cNvSpPr>
            <a:spLocks noGrp="1"/>
          </p:cNvSpPr>
          <p:nvPr>
            <p:ph idx="1"/>
          </p:nvPr>
        </p:nvSpPr>
        <p:spPr/>
        <p:txBody>
          <a:bodyPr/>
          <a:lstStyle/>
          <a:p>
            <a:pPr algn="just"/>
            <a:r>
              <a:rPr lang="en-US" dirty="0">
                <a:solidFill>
                  <a:schemeClr val="bg1"/>
                </a:solidFill>
              </a:rPr>
              <a:t>Authentication by logging on to the system.</a:t>
            </a:r>
            <a:endParaRPr lang="en-GB" dirty="0">
              <a:solidFill>
                <a:schemeClr val="bg1"/>
              </a:solidFill>
            </a:endParaRPr>
          </a:p>
          <a:p>
            <a:pPr algn="just"/>
            <a:r>
              <a:rPr lang="en-US" dirty="0">
                <a:solidFill>
                  <a:schemeClr val="bg1"/>
                </a:solidFill>
              </a:rPr>
              <a:t>Downloading and uploading of specified patient records to a laptop.</a:t>
            </a:r>
            <a:endParaRPr lang="en-GB" dirty="0">
              <a:solidFill>
                <a:schemeClr val="bg1"/>
              </a:solidFill>
            </a:endParaRPr>
          </a:p>
          <a:p>
            <a:pPr algn="just"/>
            <a:r>
              <a:rPr lang="en-US" dirty="0">
                <a:solidFill>
                  <a:schemeClr val="bg1"/>
                </a:solidFill>
              </a:rPr>
              <a:t>Home visit scheduling.</a:t>
            </a:r>
            <a:endParaRPr lang="en-GB" dirty="0">
              <a:solidFill>
                <a:schemeClr val="bg1"/>
              </a:solidFill>
            </a:endParaRPr>
          </a:p>
          <a:p>
            <a:pPr algn="just"/>
            <a:r>
              <a:rPr lang="en-US" dirty="0">
                <a:solidFill>
                  <a:schemeClr val="bg1"/>
                </a:solidFill>
              </a:rPr>
              <a:t>Encryption and decryption of patient records on a mobile device. </a:t>
            </a:r>
            <a:endParaRPr lang="en-GB" dirty="0">
              <a:solidFill>
                <a:schemeClr val="bg1"/>
              </a:solidFill>
            </a:endParaRPr>
          </a:p>
          <a:p>
            <a:pPr algn="just"/>
            <a:r>
              <a:rPr lang="en-US" dirty="0">
                <a:solidFill>
                  <a:schemeClr val="bg1"/>
                </a:solidFill>
              </a:rPr>
              <a:t>Record retrieval and modification.</a:t>
            </a:r>
            <a:endParaRPr lang="en-GB" dirty="0">
              <a:solidFill>
                <a:schemeClr val="bg1"/>
              </a:solidFill>
            </a:endParaRPr>
          </a:p>
          <a:p>
            <a:pPr algn="just"/>
            <a:r>
              <a:rPr lang="en-US" dirty="0">
                <a:solidFill>
                  <a:schemeClr val="bg1"/>
                </a:solidFill>
              </a:rPr>
              <a:t>Links with the drugs database that maintains side-effect information.</a:t>
            </a:r>
            <a:endParaRPr lang="en-GB" dirty="0">
              <a:solidFill>
                <a:schemeClr val="bg1"/>
              </a:solidFill>
            </a:endParaRPr>
          </a:p>
          <a:p>
            <a:pPr algn="just"/>
            <a:r>
              <a:rPr lang="en-US" dirty="0">
                <a:solidFill>
                  <a:schemeClr val="bg1"/>
                </a:solidFill>
              </a:rPr>
              <a:t>The system for call prompting.</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75</a:t>
            </a:fld>
            <a:endParaRPr lang="en-US">
              <a:solidFill>
                <a:schemeClr val="bg1"/>
              </a:solidFill>
            </a:endParaRPr>
          </a:p>
        </p:txBody>
      </p:sp>
      <p:sp>
        <p:nvSpPr>
          <p:cNvPr id="6" name="Date Placeholder 5"/>
          <p:cNvSpPr>
            <a:spLocks noGrp="1"/>
          </p:cNvSpPr>
          <p:nvPr>
            <p:ph type="dt" sz="half" idx="10"/>
          </p:nvPr>
        </p:nvSpPr>
        <p:spPr/>
        <p:txBody>
          <a:bodyPr/>
          <a:lstStyle/>
          <a:p>
            <a:fld id="{A41E46FB-2731-4532-9DF7-F8F874BB781B}" type="datetime1">
              <a:rPr lang="en-US" smtClean="0">
                <a:solidFill>
                  <a:schemeClr val="bg1"/>
                </a:solidFill>
              </a:rPr>
              <a:t>4/1/2020</a:t>
            </a:fld>
            <a:endParaRPr lang="en-US">
              <a:solidFill>
                <a:schemeClr val="bg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solidFill>
                  <a:schemeClr val="bg1"/>
                </a:solidFill>
              </a:rPr>
              <a:t>Performance Testing</a:t>
            </a:r>
          </a:p>
        </p:txBody>
      </p:sp>
      <p:sp>
        <p:nvSpPr>
          <p:cNvPr id="38915" name="Rectangle 3"/>
          <p:cNvSpPr>
            <a:spLocks noGrp="1" noChangeArrowheads="1"/>
          </p:cNvSpPr>
          <p:nvPr>
            <p:ph idx="1"/>
          </p:nvPr>
        </p:nvSpPr>
        <p:spPr/>
        <p:txBody>
          <a:bodyPr/>
          <a:lstStyle/>
          <a:p>
            <a:pPr algn="just"/>
            <a:r>
              <a:rPr lang="en-US" dirty="0">
                <a:solidFill>
                  <a:schemeClr val="bg1"/>
                </a:solidFill>
              </a:rPr>
              <a:t>Part of release testing may involve testing the emergent properties of a system, such as performance and reliability.</a:t>
            </a:r>
          </a:p>
          <a:p>
            <a:pPr algn="just"/>
            <a:r>
              <a:rPr lang="en-US" dirty="0">
                <a:solidFill>
                  <a:schemeClr val="bg1"/>
                </a:solidFill>
              </a:rPr>
              <a:t>Tests should reflect the profile of use of the system.</a:t>
            </a:r>
          </a:p>
          <a:p>
            <a:pPr algn="just"/>
            <a:r>
              <a:rPr lang="en-US" dirty="0">
                <a:solidFill>
                  <a:schemeClr val="bg1"/>
                </a:solidFill>
              </a:rPr>
              <a:t>Performance tests usually involve planning a series of tests where the load is steadily increased until the system performance becomes unacceptable.</a:t>
            </a:r>
          </a:p>
          <a:p>
            <a:pPr algn="just"/>
            <a:r>
              <a:rPr lang="en-US" dirty="0">
                <a:solidFill>
                  <a:schemeClr val="bg1"/>
                </a:solidFill>
              </a:rPr>
              <a:t>Stress testing is a form of performance testing where the system is deliberately overloaded to test its failure </a:t>
            </a:r>
            <a:r>
              <a:rPr lang="en-US" dirty="0" err="1">
                <a:solidFill>
                  <a:schemeClr val="bg1"/>
                </a:solidFill>
              </a:rPr>
              <a:t>behaviour</a:t>
            </a:r>
            <a:r>
              <a:rPr lang="en-US" dirty="0">
                <a:solidFill>
                  <a:schemeClr val="bg1"/>
                </a:solidFill>
              </a:rPr>
              <a:t>.</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76</a:t>
            </a:fld>
            <a:endParaRPr lang="en-US">
              <a:solidFill>
                <a:schemeClr val="bg1"/>
              </a:solidFill>
            </a:endParaRPr>
          </a:p>
        </p:txBody>
      </p:sp>
      <p:sp>
        <p:nvSpPr>
          <p:cNvPr id="2" name="Date Placeholder 1"/>
          <p:cNvSpPr>
            <a:spLocks noGrp="1"/>
          </p:cNvSpPr>
          <p:nvPr>
            <p:ph type="dt" sz="half" idx="10"/>
          </p:nvPr>
        </p:nvSpPr>
        <p:spPr/>
        <p:txBody>
          <a:bodyPr/>
          <a:lstStyle/>
          <a:p>
            <a:fld id="{C45DBE91-8F4B-444A-9EE6-0C802CCE8495}" type="datetime1">
              <a:rPr lang="en-US" smtClean="0">
                <a:solidFill>
                  <a:schemeClr val="bg1"/>
                </a:solidFill>
              </a:rPr>
              <a:t>4/1/2020</a:t>
            </a:fld>
            <a:endParaRPr lang="en-US">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990600"/>
          </a:xfrm>
        </p:spPr>
        <p:txBody>
          <a:bodyPr>
            <a:normAutofit fontScale="90000"/>
          </a:bodyPr>
          <a:lstStyle/>
          <a:p>
            <a:pPr algn="ctr"/>
            <a:r>
              <a:rPr lang="en-US" dirty="0">
                <a:solidFill>
                  <a:schemeClr val="bg1"/>
                </a:solidFill>
              </a:rPr>
              <a:t>Load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solidFill>
                  <a:schemeClr val="bg1"/>
                </a:solidFill>
              </a:rPr>
              <a:t>It is a 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p>
        </p:txBody>
      </p:sp>
      <p:sp>
        <p:nvSpPr>
          <p:cNvPr id="4" name="Footer Placeholder 3"/>
          <p:cNvSpPr>
            <a:spLocks noGrp="1"/>
          </p:cNvSpPr>
          <p:nvPr>
            <p:ph type="ftr" sz="quarter" idx="11"/>
          </p:nvPr>
        </p:nvSpPr>
        <p:spPr>
          <a:xfrm>
            <a:off x="685800" y="6349314"/>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6" name="Date Placeholder 5">
            <a:extLst>
              <a:ext uri="{FF2B5EF4-FFF2-40B4-BE49-F238E27FC236}">
                <a16:creationId xmlns:a16="http://schemas.microsoft.com/office/drawing/2014/main" id="{71647E67-83F3-4225-B35C-98EC82AA2AD1}"/>
              </a:ext>
            </a:extLst>
          </p:cNvPr>
          <p:cNvSpPr>
            <a:spLocks noGrp="1"/>
          </p:cNvSpPr>
          <p:nvPr>
            <p:ph type="dt" sz="half" idx="10"/>
          </p:nvPr>
        </p:nvSpPr>
        <p:spPr/>
        <p:txBody>
          <a:bodyPr/>
          <a:lstStyle/>
          <a:p>
            <a:fld id="{7C13DE67-3191-4468-9187-82DFF746E2F1}" type="datetime1">
              <a:rPr lang="en-US" smtClean="0"/>
              <a:t>4/1/2020</a:t>
            </a:fld>
            <a:endParaRPr lang="en-US" dirty="0"/>
          </a:p>
        </p:txBody>
      </p:sp>
      <p:sp>
        <p:nvSpPr>
          <p:cNvPr id="7" name="Slide Number Placeholder 6">
            <a:extLst>
              <a:ext uri="{FF2B5EF4-FFF2-40B4-BE49-F238E27FC236}">
                <a16:creationId xmlns:a16="http://schemas.microsoft.com/office/drawing/2014/main" id="{8A947029-06B6-4343-8A4C-CA9980DEC60E}"/>
              </a:ext>
            </a:extLst>
          </p:cNvPr>
          <p:cNvSpPr>
            <a:spLocks noGrp="1"/>
          </p:cNvSpPr>
          <p:nvPr>
            <p:ph type="sldNum" sz="quarter" idx="12"/>
          </p:nvPr>
        </p:nvSpPr>
        <p:spPr/>
        <p:txBody>
          <a:bodyPr/>
          <a:lstStyle/>
          <a:p>
            <a:fld id="{B6F15528-21DE-4FAA-801E-634DDDAF4B2B}" type="slidenum">
              <a:rPr lang="en-US" smtClean="0"/>
              <a:pPr/>
              <a:t>77</a:t>
            </a:fld>
            <a:endParaRPr lang="en-US" dirty="0"/>
          </a:p>
        </p:txBody>
      </p:sp>
    </p:spTree>
    <p:extLst>
      <p:ext uri="{BB962C8B-B14F-4D97-AF65-F5344CB8AC3E}">
        <p14:creationId xmlns:p14="http://schemas.microsoft.com/office/powerpoint/2010/main" val="2996757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0013"/>
          </a:xfrm>
        </p:spPr>
        <p:txBody>
          <a:bodyPr/>
          <a:lstStyle/>
          <a:p>
            <a:pPr algn="ctr"/>
            <a:r>
              <a:rPr lang="en-US" dirty="0">
                <a:solidFill>
                  <a:schemeClr val="bg1"/>
                </a:solidFill>
              </a:rPr>
              <a:t>Stress Testing</a:t>
            </a:r>
          </a:p>
        </p:txBody>
      </p:sp>
      <p:sp>
        <p:nvSpPr>
          <p:cNvPr id="3" name="Content Placeholder 2"/>
          <p:cNvSpPr>
            <a:spLocks noGrp="1"/>
          </p:cNvSpPr>
          <p:nvPr>
            <p:ph idx="1"/>
          </p:nvPr>
        </p:nvSpPr>
        <p:spPr>
          <a:xfrm>
            <a:off x="457200" y="1370014"/>
            <a:ext cx="8229600" cy="4756150"/>
          </a:xfrm>
        </p:spPr>
        <p:txBody>
          <a:bodyPr>
            <a:normAutofit/>
          </a:bodyPr>
          <a:lstStyle/>
          <a:p>
            <a:pPr algn="just"/>
            <a:r>
              <a:rPr lang="en-US" dirty="0">
                <a:solidFill>
                  <a:schemeClr val="bg1"/>
                </a:solidFill>
              </a:rPr>
              <a:t>Stress testing includes testing the behavior of a software under abnormal conditions. For example, it may include taking away some resources or applying a load beyond the actual load limit.</a:t>
            </a:r>
          </a:p>
          <a:p>
            <a:pPr algn="just"/>
            <a:r>
              <a:rPr lang="en-US" dirty="0">
                <a:solidFill>
                  <a:schemeClr val="bg1"/>
                </a:solidFill>
              </a:rPr>
              <a:t>The aim of stress testing is to identify the breaking point. </a:t>
            </a:r>
          </a:p>
          <a:p>
            <a:pPr algn="just"/>
            <a:r>
              <a:rPr lang="en-US" dirty="0">
                <a:solidFill>
                  <a:schemeClr val="bg1"/>
                </a:solidFill>
              </a:rPr>
              <a:t>It tests the failure </a:t>
            </a:r>
            <a:r>
              <a:rPr lang="en-US" dirty="0" err="1">
                <a:solidFill>
                  <a:schemeClr val="bg1"/>
                </a:solidFill>
              </a:rPr>
              <a:t>behaviour</a:t>
            </a:r>
            <a:r>
              <a:rPr lang="en-US" dirty="0">
                <a:solidFill>
                  <a:schemeClr val="bg1"/>
                </a:solidFill>
              </a:rPr>
              <a:t> of the system.</a:t>
            </a:r>
          </a:p>
          <a:p>
            <a:pPr algn="just"/>
            <a:r>
              <a:rPr lang="en-US" dirty="0">
                <a:solidFill>
                  <a:schemeClr val="bg1"/>
                </a:solidFill>
              </a:rPr>
              <a:t>This testing can be performed by testing different scenarios such as:</a:t>
            </a:r>
          </a:p>
          <a:p>
            <a:pPr lvl="1" algn="just"/>
            <a:r>
              <a:rPr lang="en-US" dirty="0">
                <a:solidFill>
                  <a:schemeClr val="bg1"/>
                </a:solidFill>
              </a:rPr>
              <a:t>Shutdown or restart of network ports randomly</a:t>
            </a:r>
          </a:p>
          <a:p>
            <a:pPr lvl="1" algn="just"/>
            <a:r>
              <a:rPr lang="en-US" dirty="0">
                <a:solidFill>
                  <a:schemeClr val="bg1"/>
                </a:solidFill>
              </a:rPr>
              <a:t>Turning the database on or off</a:t>
            </a:r>
          </a:p>
          <a:p>
            <a:pPr lvl="1" algn="just"/>
            <a:r>
              <a:rPr lang="en-US" dirty="0">
                <a:solidFill>
                  <a:schemeClr val="bg1"/>
                </a:solidFill>
              </a:rPr>
              <a:t>Running different processes that consume resources such as CPU, memory, server, etc.</a:t>
            </a:r>
          </a:p>
          <a:p>
            <a:pPr algn="just"/>
            <a:endParaRPr lang="en-US" dirty="0">
              <a:solidFill>
                <a:schemeClr val="bg1"/>
              </a:solidFill>
            </a:endParaRPr>
          </a:p>
        </p:txBody>
      </p:sp>
      <p:sp>
        <p:nvSpPr>
          <p:cNvPr id="4" name="Footer Placeholder 3"/>
          <p:cNvSpPr>
            <a:spLocks noGrp="1"/>
          </p:cNvSpPr>
          <p:nvPr>
            <p:ph type="ftr" sz="quarter" idx="11"/>
          </p:nvPr>
        </p:nvSpPr>
        <p:spPr>
          <a:xfrm>
            <a:off x="685800" y="6349314"/>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6" name="Date Placeholder 5">
            <a:extLst>
              <a:ext uri="{FF2B5EF4-FFF2-40B4-BE49-F238E27FC236}">
                <a16:creationId xmlns:a16="http://schemas.microsoft.com/office/drawing/2014/main" id="{13F3C5E1-6EB1-474D-9DD1-81850C3D3701}"/>
              </a:ext>
            </a:extLst>
          </p:cNvPr>
          <p:cNvSpPr>
            <a:spLocks noGrp="1"/>
          </p:cNvSpPr>
          <p:nvPr>
            <p:ph type="dt" sz="half" idx="10"/>
          </p:nvPr>
        </p:nvSpPr>
        <p:spPr/>
        <p:txBody>
          <a:bodyPr/>
          <a:lstStyle/>
          <a:p>
            <a:fld id="{4CA160E2-320B-4BA4-9058-88C71C476491}" type="datetime1">
              <a:rPr lang="en-US" smtClean="0"/>
              <a:t>4/1/2020</a:t>
            </a:fld>
            <a:endParaRPr lang="en-US" dirty="0"/>
          </a:p>
        </p:txBody>
      </p:sp>
      <p:sp>
        <p:nvSpPr>
          <p:cNvPr id="7" name="Slide Number Placeholder 6">
            <a:extLst>
              <a:ext uri="{FF2B5EF4-FFF2-40B4-BE49-F238E27FC236}">
                <a16:creationId xmlns:a16="http://schemas.microsoft.com/office/drawing/2014/main" id="{63BBF04D-BD95-4527-92BE-10603224137E}"/>
              </a:ext>
            </a:extLst>
          </p:cNvPr>
          <p:cNvSpPr>
            <a:spLocks noGrp="1"/>
          </p:cNvSpPr>
          <p:nvPr>
            <p:ph type="sldNum" sz="quarter" idx="12"/>
          </p:nvPr>
        </p:nvSpPr>
        <p:spPr/>
        <p:txBody>
          <a:bodyPr/>
          <a:lstStyle/>
          <a:p>
            <a:fld id="{B6F15528-21DE-4FAA-801E-634DDDAF4B2B}" type="slidenum">
              <a:rPr lang="en-US" smtClean="0"/>
              <a:pPr/>
              <a:t>78</a:t>
            </a:fld>
            <a:endParaRPr lang="en-US" dirty="0"/>
          </a:p>
        </p:txBody>
      </p:sp>
    </p:spTree>
    <p:extLst>
      <p:ext uri="{BB962C8B-B14F-4D97-AF65-F5344CB8AC3E}">
        <p14:creationId xmlns:p14="http://schemas.microsoft.com/office/powerpoint/2010/main" val="15593035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solidFill>
                  <a:schemeClr val="bg1"/>
                </a:solidFill>
              </a:rPr>
              <a:t>User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79</a:t>
            </a:fld>
            <a:endParaRPr lang="en-US">
              <a:solidFill>
                <a:schemeClr val="bg1"/>
              </a:solidFill>
            </a:endParaRPr>
          </a:p>
        </p:txBody>
      </p:sp>
      <p:sp>
        <p:nvSpPr>
          <p:cNvPr id="3" name="Date Placeholder 2"/>
          <p:cNvSpPr>
            <a:spLocks noGrp="1"/>
          </p:cNvSpPr>
          <p:nvPr>
            <p:ph type="dt" sz="half" idx="10"/>
          </p:nvPr>
        </p:nvSpPr>
        <p:spPr/>
        <p:txBody>
          <a:bodyPr/>
          <a:lstStyle/>
          <a:p>
            <a:fld id="{2F9DF65C-29EA-4655-AF8D-D529B1E2ED45}" type="datetime1">
              <a:rPr lang="en-US" smtClean="0">
                <a:solidFill>
                  <a:schemeClr val="bg1"/>
                </a:solidFill>
              </a:rPr>
              <a:t>4/1/2020</a:t>
            </a:fld>
            <a:endParaRPr lang="en-US">
              <a:solidFill>
                <a:schemeClr val="bg1"/>
              </a:solidFill>
            </a:endParaRPr>
          </a:p>
        </p:txBody>
      </p:sp>
    </p:spTree>
    <p:extLst>
      <p:ext uri="{BB962C8B-B14F-4D97-AF65-F5344CB8AC3E}">
        <p14:creationId xmlns:p14="http://schemas.microsoft.com/office/powerpoint/2010/main" val="142759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algn="ctr"/>
            <a:r>
              <a:rPr lang="en-US" dirty="0">
                <a:solidFill>
                  <a:schemeClr val="bg1"/>
                </a:solidFill>
              </a:rPr>
              <a:t>Manual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381000" y="990600"/>
            <a:ext cx="8229600" cy="5257800"/>
          </a:xfrm>
        </p:spPr>
        <p:txBody>
          <a:bodyPr>
            <a:normAutofit/>
          </a:bodyPr>
          <a:lstStyle/>
          <a:p>
            <a:pPr algn="just"/>
            <a:r>
              <a:rPr lang="en-US" b="1" dirty="0">
                <a:solidFill>
                  <a:schemeClr val="bg1"/>
                </a:solidFill>
              </a:rPr>
              <a:t>Manual testing includes testing a software manually, i.e., without using any automated tool or any script. In this type, the tester takes over the role of an end-user and tests the software to identify any unexpected behavior or bug.</a:t>
            </a:r>
          </a:p>
          <a:p>
            <a:pPr algn="just"/>
            <a:r>
              <a:rPr lang="en-US" b="1" dirty="0">
                <a:solidFill>
                  <a:schemeClr val="bg1"/>
                </a:solidFill>
              </a:rPr>
              <a:t>Testers use test plans, test cases, or test scenarios to test a software to ensure the completeness of testing. </a:t>
            </a:r>
          </a:p>
          <a:p>
            <a:pPr algn="just"/>
            <a:endParaRPr lang="en-US" b="1"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8</a:t>
            </a:fld>
            <a:endParaRPr lang="en-US" dirty="0">
              <a:solidFill>
                <a:schemeClr val="bg1"/>
              </a:solidFill>
            </a:endParaRPr>
          </a:p>
        </p:txBody>
      </p:sp>
      <p:sp>
        <p:nvSpPr>
          <p:cNvPr id="6" name="Date Placeholder 5">
            <a:extLst>
              <a:ext uri="{FF2B5EF4-FFF2-40B4-BE49-F238E27FC236}">
                <a16:creationId xmlns:a16="http://schemas.microsoft.com/office/drawing/2014/main" id="{529296FA-853B-4675-B601-38A61BDC5D02}"/>
              </a:ext>
            </a:extLst>
          </p:cNvPr>
          <p:cNvSpPr>
            <a:spLocks noGrp="1"/>
          </p:cNvSpPr>
          <p:nvPr>
            <p:ph type="dt" sz="half" idx="10"/>
          </p:nvPr>
        </p:nvSpPr>
        <p:spPr/>
        <p:txBody>
          <a:bodyPr/>
          <a:lstStyle/>
          <a:p>
            <a:fld id="{182A7244-5CF2-4686-9D9B-0F6ABCF2C76B}" type="datetime1">
              <a:rPr lang="en-US" smtClean="0"/>
              <a:t>4/1/2020</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User Testing</a:t>
            </a:r>
          </a:p>
        </p:txBody>
      </p:sp>
      <p:sp>
        <p:nvSpPr>
          <p:cNvPr id="3" name="Content Placeholder 2"/>
          <p:cNvSpPr>
            <a:spLocks noGrp="1"/>
          </p:cNvSpPr>
          <p:nvPr>
            <p:ph idx="1"/>
          </p:nvPr>
        </p:nvSpPr>
        <p:spPr/>
        <p:txBody>
          <a:bodyPr/>
          <a:lstStyle/>
          <a:p>
            <a:pPr algn="just"/>
            <a:r>
              <a:rPr lang="en-US" dirty="0">
                <a:solidFill>
                  <a:schemeClr val="bg1"/>
                </a:solidFill>
              </a:rPr>
              <a:t>User or customer testing is a stage in the testing process in which users or customers provide input and advice on system testing. </a:t>
            </a:r>
          </a:p>
          <a:p>
            <a:pPr algn="just"/>
            <a:r>
              <a:rPr lang="en-US" dirty="0">
                <a:solidFill>
                  <a:schemeClr val="bg1"/>
                </a:solidFill>
              </a:rPr>
              <a:t>User testing is essential, even when comprehensive system and release testing have been carried out. </a:t>
            </a:r>
          </a:p>
          <a:p>
            <a:pPr lvl="1" algn="just"/>
            <a:r>
              <a:rPr lang="en-US" dirty="0">
                <a:solidFill>
                  <a:schemeClr val="bg1"/>
                </a:solidFill>
              </a:rPr>
              <a:t>The reason for this is that influences from the user’s working environment have a major effect on the reliability, performance, usability and robustness of a system. These cannot be replicated in a testing environment.</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80</a:t>
            </a:fld>
            <a:endParaRPr lang="en-US">
              <a:solidFill>
                <a:schemeClr val="bg1"/>
              </a:solidFill>
            </a:endParaRPr>
          </a:p>
        </p:txBody>
      </p:sp>
      <p:sp>
        <p:nvSpPr>
          <p:cNvPr id="6" name="Date Placeholder 5"/>
          <p:cNvSpPr>
            <a:spLocks noGrp="1"/>
          </p:cNvSpPr>
          <p:nvPr>
            <p:ph type="dt" sz="half" idx="10"/>
          </p:nvPr>
        </p:nvSpPr>
        <p:spPr/>
        <p:txBody>
          <a:bodyPr/>
          <a:lstStyle/>
          <a:p>
            <a:fld id="{99F049F5-A1FB-4395-9455-3E686DAAB2EE}" type="datetime1">
              <a:rPr lang="en-US" smtClean="0">
                <a:solidFill>
                  <a:schemeClr val="bg1"/>
                </a:solidFill>
              </a:rPr>
              <a:t>4/1/2020</a:t>
            </a:fld>
            <a:endParaRPr lang="en-US">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Types of User Testing</a:t>
            </a:r>
          </a:p>
        </p:txBody>
      </p:sp>
      <p:sp>
        <p:nvSpPr>
          <p:cNvPr id="3" name="Content Placeholder 2"/>
          <p:cNvSpPr>
            <a:spLocks noGrp="1"/>
          </p:cNvSpPr>
          <p:nvPr>
            <p:ph idx="1"/>
          </p:nvPr>
        </p:nvSpPr>
        <p:spPr/>
        <p:txBody>
          <a:bodyPr/>
          <a:lstStyle/>
          <a:p>
            <a:pPr algn="just"/>
            <a:r>
              <a:rPr lang="en-US" dirty="0">
                <a:solidFill>
                  <a:schemeClr val="bg1"/>
                </a:solidFill>
              </a:rPr>
              <a:t>Alpha testing</a:t>
            </a:r>
          </a:p>
          <a:p>
            <a:pPr lvl="1" algn="just"/>
            <a:r>
              <a:rPr lang="en-US" dirty="0">
                <a:solidFill>
                  <a:schemeClr val="bg1"/>
                </a:solidFill>
              </a:rPr>
              <a:t>Users of the software work with the development team to test the software at the developer’s site.</a:t>
            </a:r>
            <a:endParaRPr lang="en-GB" dirty="0">
              <a:solidFill>
                <a:schemeClr val="bg1"/>
              </a:solidFill>
            </a:endParaRPr>
          </a:p>
          <a:p>
            <a:pPr algn="just"/>
            <a:r>
              <a:rPr lang="en-US" dirty="0">
                <a:solidFill>
                  <a:schemeClr val="bg1"/>
                </a:solidFill>
              </a:rPr>
              <a:t>Beta testing</a:t>
            </a:r>
          </a:p>
          <a:p>
            <a:pPr lvl="1" algn="just"/>
            <a:r>
              <a:rPr lang="en-US" dirty="0">
                <a:solidFill>
                  <a:schemeClr val="bg1"/>
                </a:solidFill>
              </a:rPr>
              <a:t>A release of the software is made available to users to allow them to experiment and to raise problems that they discover with the system developers.</a:t>
            </a:r>
            <a:endParaRPr lang="en-GB" dirty="0">
              <a:solidFill>
                <a:schemeClr val="bg1"/>
              </a:solidFill>
            </a:endParaRPr>
          </a:p>
          <a:p>
            <a:pPr algn="just"/>
            <a:r>
              <a:rPr lang="en-US" dirty="0">
                <a:solidFill>
                  <a:schemeClr val="bg1"/>
                </a:solidFill>
              </a:rPr>
              <a:t>Acceptance testing</a:t>
            </a:r>
          </a:p>
          <a:p>
            <a:pPr lvl="1" algn="just"/>
            <a:r>
              <a:rPr lang="en-US" dirty="0">
                <a:solidFill>
                  <a:schemeClr val="bg1"/>
                </a:solidFill>
              </a:rPr>
              <a:t>Customers test a system to decide whether or not it is ready to be accepted from the system developers and deployed in the customer environment. Primarily for custom systems.</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81</a:t>
            </a:fld>
            <a:endParaRPr lang="en-US">
              <a:solidFill>
                <a:schemeClr val="bg1"/>
              </a:solidFill>
            </a:endParaRPr>
          </a:p>
        </p:txBody>
      </p:sp>
      <p:sp>
        <p:nvSpPr>
          <p:cNvPr id="6" name="Date Placeholder 5"/>
          <p:cNvSpPr>
            <a:spLocks noGrp="1"/>
          </p:cNvSpPr>
          <p:nvPr>
            <p:ph type="dt" sz="half" idx="10"/>
          </p:nvPr>
        </p:nvSpPr>
        <p:spPr/>
        <p:txBody>
          <a:bodyPr/>
          <a:lstStyle/>
          <a:p>
            <a:fld id="{FCDE0183-9936-46C0-8AE1-FCFF6D31ED9D}" type="datetime1">
              <a:rPr lang="en-US" smtClean="0">
                <a:solidFill>
                  <a:schemeClr val="bg1"/>
                </a:solidFill>
              </a:rPr>
              <a:t>4/1/2020</a:t>
            </a:fld>
            <a:endParaRPr lang="en-US">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Acceptance Testing Process</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82</a:t>
            </a:fld>
            <a:endParaRPr lang="en-US">
              <a:solidFill>
                <a:schemeClr val="bg1"/>
              </a:solidFill>
            </a:endParaRPr>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fld id="{EA2A50D4-7A71-4987-BE89-6FB3621637FC}" type="datetime1">
              <a:rPr lang="en-US" smtClean="0">
                <a:solidFill>
                  <a:schemeClr val="bg1"/>
                </a:solidFill>
              </a:rPr>
              <a:t>4/1/2020</a:t>
            </a:fld>
            <a:endParaRPr lang="en-US">
              <a:solidFill>
                <a:schemeClr val="bg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Stages in the Acceptance Testing Process</a:t>
            </a:r>
          </a:p>
        </p:txBody>
      </p:sp>
      <p:sp>
        <p:nvSpPr>
          <p:cNvPr id="3" name="Content Placeholder 2"/>
          <p:cNvSpPr>
            <a:spLocks noGrp="1"/>
          </p:cNvSpPr>
          <p:nvPr>
            <p:ph idx="1"/>
          </p:nvPr>
        </p:nvSpPr>
        <p:spPr/>
        <p:txBody>
          <a:bodyPr/>
          <a:lstStyle/>
          <a:p>
            <a:r>
              <a:rPr lang="en-US" dirty="0">
                <a:solidFill>
                  <a:schemeClr val="bg1"/>
                </a:solidFill>
              </a:rPr>
              <a:t>Define acceptance criteria</a:t>
            </a:r>
          </a:p>
          <a:p>
            <a:r>
              <a:rPr lang="en-US" dirty="0">
                <a:solidFill>
                  <a:schemeClr val="bg1"/>
                </a:solidFill>
              </a:rPr>
              <a:t>Plan acceptance testing</a:t>
            </a:r>
          </a:p>
          <a:p>
            <a:r>
              <a:rPr lang="en-US" dirty="0">
                <a:solidFill>
                  <a:schemeClr val="bg1"/>
                </a:solidFill>
              </a:rPr>
              <a:t>Derive acceptance tests</a:t>
            </a:r>
          </a:p>
          <a:p>
            <a:r>
              <a:rPr lang="en-US" dirty="0">
                <a:solidFill>
                  <a:schemeClr val="bg1"/>
                </a:solidFill>
              </a:rPr>
              <a:t>Run acceptance tests</a:t>
            </a:r>
          </a:p>
          <a:p>
            <a:r>
              <a:rPr lang="en-US" dirty="0">
                <a:solidFill>
                  <a:schemeClr val="bg1"/>
                </a:solidFill>
              </a:rPr>
              <a:t>Negotiate test results</a:t>
            </a:r>
          </a:p>
          <a:p>
            <a:r>
              <a:rPr lang="en-US" dirty="0">
                <a:solidFill>
                  <a:schemeClr val="bg1"/>
                </a:solidFill>
              </a:rPr>
              <a:t>Reject/accept system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83</a:t>
            </a:fld>
            <a:endParaRPr lang="en-US">
              <a:solidFill>
                <a:schemeClr val="bg1"/>
              </a:solidFill>
            </a:endParaRPr>
          </a:p>
        </p:txBody>
      </p:sp>
      <p:sp>
        <p:nvSpPr>
          <p:cNvPr id="6" name="Date Placeholder 5"/>
          <p:cNvSpPr>
            <a:spLocks noGrp="1"/>
          </p:cNvSpPr>
          <p:nvPr>
            <p:ph type="dt" sz="half" idx="10"/>
          </p:nvPr>
        </p:nvSpPr>
        <p:spPr/>
        <p:txBody>
          <a:bodyPr/>
          <a:lstStyle/>
          <a:p>
            <a:fld id="{E234DDFD-FB9E-48FD-A880-4F63EAF9598B}" type="datetime1">
              <a:rPr lang="en-US" smtClean="0">
                <a:solidFill>
                  <a:schemeClr val="bg1"/>
                </a:solidFill>
              </a:rPr>
              <a:t>4/1/2020</a:t>
            </a:fld>
            <a:endParaRPr lang="en-US">
              <a:solidFill>
                <a:schemeClr val="bg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Agile methods and acceptance testing</a:t>
            </a:r>
          </a:p>
        </p:txBody>
      </p:sp>
      <p:sp>
        <p:nvSpPr>
          <p:cNvPr id="3" name="Content Placeholder 2"/>
          <p:cNvSpPr>
            <a:spLocks noGrp="1"/>
          </p:cNvSpPr>
          <p:nvPr>
            <p:ph idx="1"/>
          </p:nvPr>
        </p:nvSpPr>
        <p:spPr/>
        <p:txBody>
          <a:bodyPr/>
          <a:lstStyle/>
          <a:p>
            <a:pPr algn="just"/>
            <a:r>
              <a:rPr lang="en-US" dirty="0">
                <a:solidFill>
                  <a:schemeClr val="bg1"/>
                </a:solidFill>
              </a:rPr>
              <a:t>In agile methods, the user/customer is part of the development team and is responsible for making decisions on the acceptability of the system.</a:t>
            </a:r>
          </a:p>
          <a:p>
            <a:pPr algn="just"/>
            <a:r>
              <a:rPr lang="en-US" dirty="0">
                <a:solidFill>
                  <a:schemeClr val="bg1"/>
                </a:solidFill>
              </a:rPr>
              <a:t>Tests are defined by the user/customer and are integrated with other tests in that they are run automatically when changes are made.</a:t>
            </a:r>
          </a:p>
          <a:p>
            <a:pPr algn="just"/>
            <a:r>
              <a:rPr lang="en-US" dirty="0">
                <a:solidFill>
                  <a:schemeClr val="bg1"/>
                </a:solidFill>
              </a:rPr>
              <a:t>There is no separate acceptance testing process.</a:t>
            </a:r>
          </a:p>
          <a:p>
            <a:pPr algn="just"/>
            <a:r>
              <a:rPr lang="en-US" dirty="0">
                <a:solidFill>
                  <a:schemeClr val="bg1"/>
                </a:solidFill>
              </a:rPr>
              <a:t>Main problem here is whether or not the embedded user is ‘typical’ and can represent the interests of all system stakeholders.</a:t>
            </a: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84</a:t>
            </a:fld>
            <a:endParaRPr lang="en-US">
              <a:solidFill>
                <a:schemeClr val="bg1"/>
              </a:solidFill>
            </a:endParaRPr>
          </a:p>
        </p:txBody>
      </p:sp>
      <p:sp>
        <p:nvSpPr>
          <p:cNvPr id="6" name="Date Placeholder 5"/>
          <p:cNvSpPr>
            <a:spLocks noGrp="1"/>
          </p:cNvSpPr>
          <p:nvPr>
            <p:ph type="dt" sz="half" idx="10"/>
          </p:nvPr>
        </p:nvSpPr>
        <p:spPr/>
        <p:txBody>
          <a:bodyPr/>
          <a:lstStyle/>
          <a:p>
            <a:fld id="{9EFD2094-1332-4FF2-8284-30398F435851}" type="datetime1">
              <a:rPr lang="en-US" smtClean="0">
                <a:solidFill>
                  <a:schemeClr val="bg1"/>
                </a:solidFill>
              </a:rPr>
              <a:t>4/1/2020</a:t>
            </a:fld>
            <a:endParaRPr lang="en-US">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0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That is all </a:t>
            </a:r>
          </a:p>
        </p:txBody>
      </p:sp>
      <p:sp>
        <p:nvSpPr>
          <p:cNvPr id="4" name="Rectangle 3"/>
          <p:cNvSpPr/>
          <p:nvPr/>
        </p:nvSpPr>
        <p:spPr>
          <a:xfrm>
            <a:off x="1253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 name="Rectangle 4"/>
          <p:cNvSpPr/>
          <p:nvPr/>
        </p:nvSpPr>
        <p:spPr>
          <a:xfrm>
            <a:off x="4779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7" name="Picture 6" descr="National University of Computer and Emerging Sciences logo.png"/>
          <p:cNvPicPr/>
          <p:nvPr/>
        </p:nvPicPr>
        <p:blipFill>
          <a:blip r:embed="rId2"/>
          <a:srcRect/>
          <a:stretch>
            <a:fillRect/>
          </a:stretch>
        </p:blipFill>
        <p:spPr bwMode="auto">
          <a:xfrm>
            <a:off x="3352800" y="1066800"/>
            <a:ext cx="2381250" cy="2390775"/>
          </a:xfrm>
          <a:prstGeom prst="rect">
            <a:avLst/>
          </a:prstGeom>
          <a:noFill/>
          <a:ln w="9525">
            <a:noFill/>
            <a:miter lim="800000"/>
            <a:headEnd/>
            <a:tailEnd/>
          </a:ln>
        </p:spPr>
      </p:pic>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8"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chemeClr val="bg1"/>
                </a:solidFill>
              </a:rPr>
              <a:pPr/>
              <a:t>85</a:t>
            </a:fld>
            <a:endParaRPr lang="en-US" dirty="0">
              <a:solidFill>
                <a:schemeClr val="bg1"/>
              </a:solidFill>
            </a:endParaRPr>
          </a:p>
        </p:txBody>
      </p:sp>
      <p:sp>
        <p:nvSpPr>
          <p:cNvPr id="3" name="Date Placeholder 2">
            <a:extLst>
              <a:ext uri="{FF2B5EF4-FFF2-40B4-BE49-F238E27FC236}">
                <a16:creationId xmlns:a16="http://schemas.microsoft.com/office/drawing/2014/main" id="{A4FA4E88-6806-4E42-8D10-C4BCB0602E55}"/>
              </a:ext>
            </a:extLst>
          </p:cNvPr>
          <p:cNvSpPr>
            <a:spLocks noGrp="1"/>
          </p:cNvSpPr>
          <p:nvPr>
            <p:ph type="dt" sz="half" idx="10"/>
          </p:nvPr>
        </p:nvSpPr>
        <p:spPr/>
        <p:txBody>
          <a:bodyPr/>
          <a:lstStyle/>
          <a:p>
            <a:fld id="{8BE71C66-8731-47B0-A88F-B3573CAE09CA}" type="datetime1">
              <a:rPr lang="en-US" smtClean="0"/>
              <a:t>4/1/2020</a:t>
            </a:fld>
            <a:endParaRPr lang="en-US" dirty="0"/>
          </a:p>
        </p:txBody>
      </p:sp>
    </p:spTree>
    <p:extLst>
      <p:ext uri="{BB962C8B-B14F-4D97-AF65-F5344CB8AC3E}">
        <p14:creationId xmlns:p14="http://schemas.microsoft.com/office/powerpoint/2010/main" val="48888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pPr algn="ctr"/>
            <a:r>
              <a:rPr lang="en-US" dirty="0">
                <a:solidFill>
                  <a:schemeClr val="bg1"/>
                </a:solidFill>
              </a:rPr>
              <a:t>Automation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381000" y="838200"/>
            <a:ext cx="4038600" cy="5181600"/>
          </a:xfrm>
        </p:spPr>
        <p:txBody>
          <a:bodyPr>
            <a:normAutofit/>
          </a:bodyPr>
          <a:lstStyle/>
          <a:p>
            <a:pPr algn="just"/>
            <a:r>
              <a:rPr lang="en-US" b="1" dirty="0">
                <a:solidFill>
                  <a:schemeClr val="bg1"/>
                </a:solidFill>
              </a:rPr>
              <a:t>When the tester writes scripts and uses it to test the product. This process involves automation of a manual process.</a:t>
            </a:r>
          </a:p>
          <a:p>
            <a:pPr algn="just"/>
            <a:r>
              <a:rPr lang="en-US" b="1" dirty="0">
                <a:solidFill>
                  <a:schemeClr val="bg1"/>
                </a:solidFill>
              </a:rPr>
              <a:t>Automation Testing is used to re-run the test scenarios that were performed manually, quickly, and repeatedly.</a:t>
            </a:r>
          </a:p>
        </p:txBody>
      </p:sp>
      <p:pic>
        <p:nvPicPr>
          <p:cNvPr id="4" name="Picture 3" descr="Image result for software testing images"/>
          <p:cNvPicPr/>
          <p:nvPr/>
        </p:nvPicPr>
        <p:blipFill>
          <a:blip r:embed="rId2"/>
          <a:srcRect/>
          <a:stretch>
            <a:fillRect/>
          </a:stretch>
        </p:blipFill>
        <p:spPr bwMode="auto">
          <a:xfrm>
            <a:off x="5029200" y="1524000"/>
            <a:ext cx="3886200" cy="1925392"/>
          </a:xfrm>
          <a:prstGeom prst="rect">
            <a:avLst/>
          </a:prstGeom>
          <a:noFill/>
          <a:ln w="9525">
            <a:noFill/>
            <a:miter lim="800000"/>
            <a:headEnd/>
            <a:tailEnd/>
          </a:ln>
        </p:spPr>
      </p:pic>
      <p:sp>
        <p:nvSpPr>
          <p:cNvPr id="5" name="Flowchart: Process 4"/>
          <p:cNvSpPr/>
          <p:nvPr/>
        </p:nvSpPr>
        <p:spPr>
          <a:xfrm>
            <a:off x="609600" y="5486400"/>
            <a:ext cx="8305800" cy="7689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If a manual test costs $X to run the first time, it will cost $X to run every time thereafter.</a:t>
            </a:r>
          </a:p>
          <a:p>
            <a:pPr algn="just"/>
            <a:r>
              <a:rPr lang="en-US" sz="1600" dirty="0">
                <a:solidFill>
                  <a:schemeClr val="bg1"/>
                </a:solidFill>
              </a:rPr>
              <a:t>An automated test can cost 3 to 30 times $X the first time, but will cost about $0 after that.</a:t>
            </a:r>
          </a:p>
        </p:txBody>
      </p:sp>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9</a:t>
            </a:fld>
            <a:endParaRPr lang="en-US" dirty="0">
              <a:solidFill>
                <a:schemeClr val="bg1"/>
              </a:solidFill>
            </a:endParaRPr>
          </a:p>
        </p:txBody>
      </p:sp>
      <p:pic>
        <p:nvPicPr>
          <p:cNvPr id="8" name="Picture 4" descr="Seleniu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505200"/>
            <a:ext cx="1905000" cy="1724025"/>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a:extLst>
              <a:ext uri="{FF2B5EF4-FFF2-40B4-BE49-F238E27FC236}">
                <a16:creationId xmlns:a16="http://schemas.microsoft.com/office/drawing/2014/main" id="{8E366163-5316-48C3-BC3C-7D68BB6D5B61}"/>
              </a:ext>
            </a:extLst>
          </p:cNvPr>
          <p:cNvSpPr>
            <a:spLocks noGrp="1"/>
          </p:cNvSpPr>
          <p:nvPr>
            <p:ph type="dt" sz="half" idx="10"/>
          </p:nvPr>
        </p:nvSpPr>
        <p:spPr/>
        <p:txBody>
          <a:bodyPr/>
          <a:lstStyle/>
          <a:p>
            <a:fld id="{D44E6420-B06C-4BC4-A386-BD6F88010416}" type="datetime1">
              <a:rPr lang="en-US" smtClean="0"/>
              <a:t>4/1/2020</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15022</TotalTime>
  <Words>5388</Words>
  <Application>Microsoft Office PowerPoint</Application>
  <PresentationFormat>On-screen Show (4:3)</PresentationFormat>
  <Paragraphs>672</Paragraphs>
  <Slides>85</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Century Gothic</vt:lpstr>
      <vt:lpstr>Comic Sans MS</vt:lpstr>
      <vt:lpstr>Courier New</vt:lpstr>
      <vt:lpstr>Helvetica</vt:lpstr>
      <vt:lpstr>Palatino Linotype</vt:lpstr>
      <vt:lpstr>Executive</vt:lpstr>
      <vt:lpstr>PowerPoint Presentation</vt:lpstr>
      <vt:lpstr>Topics covered</vt:lpstr>
      <vt:lpstr>PowerPoint Presentation</vt:lpstr>
      <vt:lpstr>What Testing Shows</vt:lpstr>
      <vt:lpstr>Software testing- Definition</vt:lpstr>
      <vt:lpstr>Why Software Testing?</vt:lpstr>
      <vt:lpstr>Testing criteria</vt:lpstr>
      <vt:lpstr>Manual Testing </vt:lpstr>
      <vt:lpstr>Automation Testing </vt:lpstr>
      <vt:lpstr>PowerPoint Presentation</vt:lpstr>
      <vt:lpstr>Development Vs Testing</vt:lpstr>
      <vt:lpstr>Development Vs Testing</vt:lpstr>
      <vt:lpstr>     When to Start / Stop Testing?</vt:lpstr>
      <vt:lpstr>     When to Start / Stop Testing?</vt:lpstr>
      <vt:lpstr>PowerPoint Presentation</vt:lpstr>
      <vt:lpstr>When to Stop Testing? </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state diagram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Guidelines Based Testing</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Path Testing</vt:lpstr>
      <vt:lpstr>Steps for Basis Path testing </vt:lpstr>
      <vt:lpstr>PowerPoint Presentation</vt:lpstr>
      <vt:lpstr>Binary Search Flow Graph</vt:lpstr>
      <vt:lpstr>Independent Paths</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Load Testing </vt:lpstr>
      <vt:lpstr>Stress Testing</vt:lpstr>
      <vt:lpstr>User testing</vt:lpstr>
      <vt:lpstr>User Testing</vt:lpstr>
      <vt:lpstr>Types of User Testing</vt:lpstr>
      <vt:lpstr>The Acceptance Testing Process </vt:lpstr>
      <vt:lpstr>Stages in the Acceptance Testing Process</vt:lpstr>
      <vt:lpstr>Agile methods and acceptance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303 Software Engineering</dc:title>
  <dc:creator>Rubab Jaffar</dc:creator>
  <cp:lastModifiedBy>Ms Syeda Rubab Jaffar</cp:lastModifiedBy>
  <cp:revision>384</cp:revision>
  <dcterms:created xsi:type="dcterms:W3CDTF">2006-08-16T00:00:00Z</dcterms:created>
  <dcterms:modified xsi:type="dcterms:W3CDTF">2020-04-01T04:39:29Z</dcterms:modified>
</cp:coreProperties>
</file>