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2"/>
  </p:notesMasterIdLst>
  <p:handoutMasterIdLst>
    <p:handoutMasterId r:id="rId93"/>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402" r:id="rId86"/>
    <p:sldId id="403" r:id="rId87"/>
    <p:sldId id="352" r:id="rId88"/>
    <p:sldId id="354" r:id="rId89"/>
    <p:sldId id="400" r:id="rId90"/>
    <p:sldId id="309" r:id="rId9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6" d="100"/>
          <a:sy n="76" d="100"/>
        </p:scale>
        <p:origin x="-1206" y="1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31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a:t>
            </a:r>
            <a:r>
              <a:rPr lang="en-GB"/>
              <a:t>that </a:t>
            </a:r>
            <a:r>
              <a:rPr lang="en-GB" smtClean="0"/>
              <a:t>a customer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14929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711235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3"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5"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306388"/>
            <a:ext cx="8305800" cy="917575"/>
          </a:xfrm>
        </p:spPr>
        <p:txBody>
          <a:bodyPr/>
          <a:lstStyle/>
          <a:p>
            <a:r>
              <a:rPr lang="en-US" altLang="en-US" sz="3600" smtClean="0"/>
              <a:t>Architecture and system characteristics</a:t>
            </a:r>
            <a:endParaRPr lang="en-US" altLang="en-US" smtClean="0"/>
          </a:p>
        </p:txBody>
      </p:sp>
      <p:sp>
        <p:nvSpPr>
          <p:cNvPr id="9219" name="Rectangle 3"/>
          <p:cNvSpPr>
            <a:spLocks noGrp="1" noChangeArrowheads="1"/>
          </p:cNvSpPr>
          <p:nvPr>
            <p:ph type="body" idx="1"/>
          </p:nvPr>
        </p:nvSpPr>
        <p:spPr>
          <a:xfrm>
            <a:off x="533400" y="1600200"/>
            <a:ext cx="8229600" cy="4130675"/>
          </a:xfrm>
        </p:spPr>
        <p:txBody>
          <a:bodyPr/>
          <a:lstStyle/>
          <a:p>
            <a:pPr>
              <a:lnSpc>
                <a:spcPct val="90000"/>
              </a:lnSpc>
            </a:pPr>
            <a:r>
              <a:rPr lang="en-US" altLang="en-US" sz="2400" smtClean="0"/>
              <a:t>Performance</a:t>
            </a:r>
          </a:p>
          <a:p>
            <a:pPr lvl="1">
              <a:lnSpc>
                <a:spcPct val="90000"/>
              </a:lnSpc>
            </a:pPr>
            <a:r>
              <a:rPr lang="en-US" altLang="en-US" sz="2000" smtClean="0"/>
              <a:t>Localise critical operations and minimise communications. Use large rather than fine-grain components.</a:t>
            </a:r>
          </a:p>
          <a:p>
            <a:pPr>
              <a:lnSpc>
                <a:spcPct val="90000"/>
              </a:lnSpc>
            </a:pPr>
            <a:r>
              <a:rPr lang="en-US" altLang="en-US" sz="2400" smtClean="0"/>
              <a:t>Security</a:t>
            </a:r>
          </a:p>
          <a:p>
            <a:pPr lvl="1">
              <a:lnSpc>
                <a:spcPct val="90000"/>
              </a:lnSpc>
            </a:pPr>
            <a:r>
              <a:rPr lang="en-US" altLang="en-US" sz="2000" smtClean="0"/>
              <a:t>Use a layered architecture with critical assets in the inner layers.</a:t>
            </a:r>
          </a:p>
          <a:p>
            <a:pPr>
              <a:lnSpc>
                <a:spcPct val="90000"/>
              </a:lnSpc>
            </a:pPr>
            <a:r>
              <a:rPr lang="en-US" altLang="en-US" sz="2400" smtClean="0"/>
              <a:t>Safety</a:t>
            </a:r>
          </a:p>
          <a:p>
            <a:pPr lvl="1">
              <a:lnSpc>
                <a:spcPct val="90000"/>
              </a:lnSpc>
            </a:pPr>
            <a:r>
              <a:rPr lang="en-US" altLang="en-US" sz="2000" smtClean="0"/>
              <a:t>Localise safety-critical features in a small number of sub-systems.</a:t>
            </a:r>
          </a:p>
          <a:p>
            <a:pPr>
              <a:lnSpc>
                <a:spcPct val="90000"/>
              </a:lnSpc>
            </a:pPr>
            <a:r>
              <a:rPr lang="en-US" altLang="en-US" sz="2400" smtClean="0"/>
              <a:t>Availability</a:t>
            </a:r>
          </a:p>
          <a:p>
            <a:pPr lvl="1">
              <a:lnSpc>
                <a:spcPct val="90000"/>
              </a:lnSpc>
            </a:pPr>
            <a:r>
              <a:rPr lang="en-US" altLang="en-US" sz="2000" smtClean="0"/>
              <a:t>Include redundant components and mechanisms for fault tolerance.</a:t>
            </a:r>
          </a:p>
          <a:p>
            <a:pPr>
              <a:lnSpc>
                <a:spcPct val="90000"/>
              </a:lnSpc>
            </a:pPr>
            <a:r>
              <a:rPr lang="en-US" altLang="en-US" sz="2400" smtClean="0"/>
              <a:t>Maintainability</a:t>
            </a:r>
          </a:p>
          <a:p>
            <a:pPr lvl="1">
              <a:lnSpc>
                <a:spcPct val="90000"/>
              </a:lnSpc>
            </a:pPr>
            <a:r>
              <a:rPr lang="en-US" altLang="en-US" sz="2000" smtClean="0"/>
              <a:t>Use fine-grain, replaceable components.</a:t>
            </a:r>
          </a:p>
        </p:txBody>
      </p:sp>
    </p:spTree>
    <p:extLst>
      <p:ext uri="{BB962C8B-B14F-4D97-AF65-F5344CB8AC3E}">
        <p14:creationId xmlns:p14="http://schemas.microsoft.com/office/powerpoint/2010/main" val="3426361269"/>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Architectural conflicts</a:t>
            </a:r>
          </a:p>
        </p:txBody>
      </p:sp>
      <p:sp>
        <p:nvSpPr>
          <p:cNvPr id="10243" name="Rectangle 3"/>
          <p:cNvSpPr>
            <a:spLocks noGrp="1" noChangeArrowheads="1"/>
          </p:cNvSpPr>
          <p:nvPr>
            <p:ph type="body" idx="1"/>
          </p:nvPr>
        </p:nvSpPr>
        <p:spPr/>
        <p:txBody>
          <a:bodyPr/>
          <a:lstStyle/>
          <a:p>
            <a:r>
              <a:rPr lang="en-US" altLang="en-US" smtClean="0"/>
              <a:t>Using large-grain components improves performance but reduces maintainability.</a:t>
            </a:r>
          </a:p>
          <a:p>
            <a:r>
              <a:rPr lang="en-US" altLang="en-US" smtClean="0"/>
              <a:t>Introducing redundant data improves availability but makes security more difficult.</a:t>
            </a:r>
          </a:p>
          <a:p>
            <a:r>
              <a:rPr lang="en-US" altLang="en-US" smtClean="0"/>
              <a:t>Localising safety-related features usually means more communication so degraded performance.</a:t>
            </a:r>
          </a:p>
        </p:txBody>
      </p:sp>
    </p:spTree>
    <p:extLst>
      <p:ext uri="{BB962C8B-B14F-4D97-AF65-F5344CB8AC3E}">
        <p14:creationId xmlns:p14="http://schemas.microsoft.com/office/powerpoint/2010/main" val="3787616759"/>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90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4749</TotalTime>
  <Words>5901</Words>
  <Application>Microsoft Office PowerPoint</Application>
  <PresentationFormat>On-screen Show (4:3)</PresentationFormat>
  <Paragraphs>715</Paragraphs>
  <Slides>90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2" baseType="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Architecture and system characteristics</vt:lpstr>
      <vt:lpstr>Architectural conflicts</vt:lpstr>
      <vt:lpstr>Key points</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Eisha Mazhar</cp:lastModifiedBy>
  <cp:revision>36</cp:revision>
  <cp:lastPrinted>2010-01-11T10:54:43Z</cp:lastPrinted>
  <dcterms:created xsi:type="dcterms:W3CDTF">2010-01-08T19:43:52Z</dcterms:created>
  <dcterms:modified xsi:type="dcterms:W3CDTF">2020-02-24T22:32:31Z</dcterms:modified>
</cp:coreProperties>
</file>