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76" r:id="rId2"/>
    <p:sldId id="701" r:id="rId3"/>
    <p:sldId id="702" r:id="rId4"/>
    <p:sldId id="729" r:id="rId5"/>
    <p:sldId id="730" r:id="rId6"/>
    <p:sldId id="731" r:id="rId7"/>
    <p:sldId id="736" r:id="rId8"/>
    <p:sldId id="703" r:id="rId9"/>
    <p:sldId id="704" r:id="rId10"/>
    <p:sldId id="732" r:id="rId11"/>
    <p:sldId id="737" r:id="rId12"/>
    <p:sldId id="707" r:id="rId13"/>
    <p:sldId id="708" r:id="rId14"/>
    <p:sldId id="709" r:id="rId15"/>
    <p:sldId id="733" r:id="rId16"/>
    <p:sldId id="710" r:id="rId17"/>
    <p:sldId id="711" r:id="rId18"/>
    <p:sldId id="734" r:id="rId19"/>
    <p:sldId id="713" r:id="rId20"/>
    <p:sldId id="714" r:id="rId21"/>
    <p:sldId id="715" r:id="rId22"/>
    <p:sldId id="716" r:id="rId23"/>
    <p:sldId id="717" r:id="rId24"/>
    <p:sldId id="718" r:id="rId25"/>
    <p:sldId id="719" r:id="rId26"/>
    <p:sldId id="720" r:id="rId27"/>
    <p:sldId id="735" r:id="rId28"/>
    <p:sldId id="721" r:id="rId29"/>
    <p:sldId id="722" r:id="rId30"/>
    <p:sldId id="725" r:id="rId31"/>
    <p:sldId id="726" r:id="rId32"/>
    <p:sldId id="727" r:id="rId33"/>
    <p:sldId id="72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81900" autoAdjust="0"/>
  </p:normalViewPr>
  <p:slideViewPr>
    <p:cSldViewPr>
      <p:cViewPr varScale="1">
        <p:scale>
          <a:sx n="95" d="100"/>
          <a:sy n="95" d="100"/>
        </p:scale>
        <p:origin x="20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115E9-D402-4257-A31E-49AD16F796F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9C313-78CE-413E-B973-C9C50864F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4E034-6BAB-4DAD-B104-A04E6E9205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B38F1-631B-49CB-B429-8845F35306B7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ballpark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figure is a rough numerical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approximation.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Ballpark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figures are commonly used by accountants, salespersons and other professionals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current or future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C313-78CE-413E-B973-C9C50864F3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9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053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56A465-F876-45E1-8E1F-26386C483679}" type="slidenum">
              <a:rPr lang="en-GB" altLang="en-US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en-GB" altLang="en-US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988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2D594E-2D8F-4436-9D90-BAC8CC3B6928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39775"/>
            <a:ext cx="4935537" cy="370363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89475"/>
            <a:ext cx="4984750" cy="444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30" tIns="47415" rIns="94830" bIns="4741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8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EBC4C-3B79-4E32-A02F-7839E2477461}" type="slidenum">
              <a:rPr lang="en-GB"/>
              <a:pPr/>
              <a:t>22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086E1-A3D6-40F0-A656-7295B46B4A72}" type="slidenum">
              <a:rPr lang="en-GB"/>
              <a:pPr/>
              <a:t>32</a:t>
            </a:fld>
            <a:endParaRPr lang="en-GB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4DE5-4EAC-43AE-91AE-77B971F32D66}" type="datetime1">
              <a:rPr lang="de-DE" smtClean="0"/>
              <a:t>19.02.2020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30BE-DBB4-46E3-AB26-446E1706E8B8}" type="datetime1">
              <a:rPr lang="de-DE" smtClean="0"/>
              <a:t>19.02.2020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B97D-1851-45B1-BB69-437AA0FD95F4}" type="datetime1">
              <a:rPr lang="de-DE" smtClean="0"/>
              <a:t>19.02.2020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C657-E2D8-458D-A669-20B65FF796F2}" type="datetime1">
              <a:rPr lang="de-DE" smtClean="0"/>
              <a:t>19.02.2020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1581-42CF-4EAC-B685-963A3041D8BD}" type="datetime1">
              <a:rPr lang="de-DE" smtClean="0"/>
              <a:t>19.02.2020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48CE-A8C7-4799-89A6-2E26F3C65885}" type="datetime1">
              <a:rPr lang="de-DE" smtClean="0"/>
              <a:t>19.02.2020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2A5E-9BDC-49DE-82D3-7E1F462092F4}" type="datetime1">
              <a:rPr lang="de-DE" smtClean="0"/>
              <a:t>19.02.2020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7317-09D2-4D06-8B0A-CCB3D286AF55}" type="datetime1">
              <a:rPr lang="de-DE" smtClean="0"/>
              <a:t>19.02.2020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47CD-0DA8-464F-B217-205E347892ED}" type="datetime1">
              <a:rPr lang="de-DE" smtClean="0"/>
              <a:t>19.02.2020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5A3-7569-472C-827A-C311B892F372}" type="datetime1">
              <a:rPr lang="de-DE" smtClean="0"/>
              <a:t>19.02.2020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DC6A-92A4-4EBC-8120-6BE83AF73070}" type="datetime1">
              <a:rPr lang="de-DE" smtClean="0"/>
              <a:t>19.02.2020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C754B4F-094A-444C-B9C7-830CAF3B5511}" type="datetime1">
              <a:rPr lang="de-DE" smtClean="0"/>
              <a:t>19.02.2020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371600"/>
            <a:ext cx="3124200" cy="54864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5943600"/>
            <a:ext cx="6019800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16764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Comic Sans MS" pitchFamily="66" charset="0"/>
              </a:rPr>
              <a:t>Software Engineering</a:t>
            </a:r>
          </a:p>
          <a:p>
            <a:pPr algn="ctr"/>
            <a:r>
              <a:rPr lang="en-US" sz="2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Comic Sans MS" pitchFamily="66" charset="0"/>
              </a:rPr>
              <a:t>CS-303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" y="20574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spcAft>
                <a:spcPct val="50000"/>
              </a:spcAft>
            </a:pPr>
            <a:r>
              <a:rPr lang="en-GB" altLang="en-US" sz="2400" dirty="0"/>
              <a:t>Work Breakdown Structure (WBS)</a:t>
            </a:r>
          </a:p>
        </p:txBody>
      </p:sp>
      <p:pic>
        <p:nvPicPr>
          <p:cNvPr id="14" name="Picture 13" descr="National University of Computer and Emerging Sciences logo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4600" y="3263900"/>
            <a:ext cx="23812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059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Software Engineering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9A6A68-0CDF-4DDE-948F-FB2B66B2B89E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59165" y="457200"/>
            <a:ext cx="8187974" cy="1301750"/>
          </a:xfrm>
        </p:spPr>
        <p:txBody>
          <a:bodyPr/>
          <a:lstStyle/>
          <a:p>
            <a:r>
              <a:rPr lang="en-GB" altLang="en-US" sz="4400" dirty="0">
                <a:effectLst/>
              </a:rPr>
              <a:t>The Work Breakdown Structure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980363"/>
            <a:ext cx="8542338" cy="455453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altLang="en-US" sz="2000" dirty="0"/>
              <a:t>Used as a basis for a number of in particular to produce the subsidiary plans of the Project Management Plan.</a:t>
            </a:r>
          </a:p>
          <a:p>
            <a:pPr algn="just">
              <a:lnSpc>
                <a:spcPct val="90000"/>
              </a:lnSpc>
            </a:pPr>
            <a:r>
              <a:rPr lang="en-GB" altLang="en-US" sz="2000" dirty="0"/>
              <a:t>The WBS is a </a:t>
            </a:r>
            <a:r>
              <a:rPr lang="en-GB" altLang="en-US" sz="2000" dirty="0">
                <a:solidFill>
                  <a:srgbClr val="FFFF00"/>
                </a:solidFill>
              </a:rPr>
              <a:t>deliverable-oriented hierarchy </a:t>
            </a:r>
            <a:r>
              <a:rPr lang="en-GB" altLang="en-US" sz="2000" dirty="0"/>
              <a:t>of decomposed project components that organises and defines the total scope of the project. The WBS is a representation of the detailed project scope statement that specifies the work to be accomplished by the project. </a:t>
            </a:r>
          </a:p>
          <a:p>
            <a:pPr algn="just">
              <a:lnSpc>
                <a:spcPct val="90000"/>
              </a:lnSpc>
            </a:pPr>
            <a:r>
              <a:rPr lang="en-GB" altLang="en-US" sz="2000" dirty="0"/>
              <a:t>The elements comprising the WBS assist the stakeholders in viewing the end product of the project. </a:t>
            </a:r>
          </a:p>
          <a:p>
            <a:pPr algn="just">
              <a:lnSpc>
                <a:spcPct val="90000"/>
              </a:lnSpc>
            </a:pPr>
            <a:r>
              <a:rPr lang="en-GB" altLang="en-US" sz="2000" dirty="0"/>
              <a:t>The work at the lowest-level WBS component is estimated, scheduled, and tracked. </a:t>
            </a:r>
          </a:p>
          <a:p>
            <a:pPr algn="just">
              <a:lnSpc>
                <a:spcPct val="90000"/>
              </a:lnSpc>
            </a:pPr>
            <a:endParaRPr lang="en-GB" altLang="en-US" sz="2000" dirty="0"/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 rot="3530878">
            <a:off x="-692150" y="3463925"/>
            <a:ext cx="299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chemeClr val="bg1"/>
                </a:solidFill>
              </a:rPr>
              <a:t>WBS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AC1-FD63-4DF3-91C3-739BBB7AC297}" type="datetime1">
              <a:rPr lang="de-DE" smtClean="0"/>
              <a:t>19.02.2020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3552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C657-E2D8-458D-A669-20B65FF796F2}" type="datetime1">
              <a:rPr lang="de-DE" smtClean="0"/>
              <a:t>19.02.2020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https://www.guru99.com/images/TestManagement/testmanagement_article_2_2_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5" y="1677194"/>
            <a:ext cx="757043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0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8486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 When should we develop WBS?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2819400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Once the project </a:t>
            </a:r>
            <a:r>
              <a:rPr lang="en-US" b="1" i="1" dirty="0">
                <a:solidFill>
                  <a:srgbClr val="FFFF00"/>
                </a:solidFill>
              </a:rPr>
              <a:t>Scope</a:t>
            </a:r>
            <a:r>
              <a:rPr lang="en-US" b="1" dirty="0">
                <a:solidFill>
                  <a:schemeClr val="tx1"/>
                </a:solidFill>
              </a:rPr>
              <a:t> is agreed (finalized) then before starting the project we need to </a:t>
            </a:r>
            <a:r>
              <a:rPr lang="en-US" b="1" i="1" u="sng" dirty="0">
                <a:solidFill>
                  <a:schemeClr val="tx1"/>
                </a:solidFill>
              </a:rPr>
              <a:t>plan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 various </a:t>
            </a:r>
            <a:r>
              <a:rPr lang="en-US" b="1" i="1" dirty="0">
                <a:solidFill>
                  <a:srgbClr val="FFFF00"/>
                </a:solidFill>
              </a:rPr>
              <a:t>components</a:t>
            </a:r>
            <a:r>
              <a:rPr lang="en-US" b="1" dirty="0">
                <a:solidFill>
                  <a:schemeClr val="tx1"/>
                </a:solidFill>
              </a:rPr>
              <a:t> (activities) of software development project.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AEE-062C-4F89-AF42-61ABFD04C270}" type="datetime1">
              <a:rPr lang="de-DE" smtClean="0"/>
              <a:t>19.02.2020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WBS helps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839200" cy="4525963"/>
          </a:xfrm>
        </p:spPr>
        <p:txBody>
          <a:bodyPr>
            <a:normAutofit/>
          </a:bodyPr>
          <a:lstStyle/>
          <a:p>
            <a:pPr lvl="1" algn="just"/>
            <a:r>
              <a:rPr lang="en-US" sz="2400" b="1" dirty="0">
                <a:solidFill>
                  <a:schemeClr val="tx1"/>
                </a:solidFill>
              </a:rPr>
              <a:t>Facilitates evaluation of cost, time, and technical performance of the organization on a project.</a:t>
            </a:r>
          </a:p>
          <a:p>
            <a:pPr lvl="1" algn="just"/>
            <a:r>
              <a:rPr lang="en-US" sz="2400" b="1" dirty="0">
                <a:solidFill>
                  <a:schemeClr val="tx1"/>
                </a:solidFill>
              </a:rPr>
              <a:t>Provides management with information appropriate to each organizational level.</a:t>
            </a:r>
          </a:p>
          <a:p>
            <a:pPr lvl="1" algn="just"/>
            <a:r>
              <a:rPr lang="en-US" sz="2400" b="1" dirty="0">
                <a:solidFill>
                  <a:schemeClr val="tx1"/>
                </a:solidFill>
              </a:rPr>
              <a:t>Helps organization to  project responsibilities to organizational units and individuals</a:t>
            </a:r>
          </a:p>
          <a:p>
            <a:pPr lvl="1" algn="just"/>
            <a:r>
              <a:rPr lang="en-US" sz="2400" b="1" dirty="0">
                <a:solidFill>
                  <a:schemeClr val="tx1"/>
                </a:solidFill>
              </a:rPr>
              <a:t>Helps manager plan, schedule, and budget.</a:t>
            </a:r>
          </a:p>
          <a:p>
            <a:pPr lvl="1" algn="just"/>
            <a:r>
              <a:rPr lang="en-US" sz="2400" b="1" dirty="0">
                <a:solidFill>
                  <a:schemeClr val="tx1"/>
                </a:solidFill>
              </a:rPr>
              <a:t>Defines communication channels and assists in coordinating the various project elements.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AA5-4BC1-4418-B9BB-E66E47659649}" type="datetime1">
              <a:rPr lang="de-DE" smtClean="0"/>
              <a:t>19.02.2020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35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/>
              </a:rPr>
              <a:t> WBS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Accurate and readable project organization.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Accurate assignment of responsibilities to the project team.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Indicates the project milestones and control points.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Helps to estimate the cost, time, and risk.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Illustrate the project scope, so the stakeholders can have a better understanding of the same.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DA35-8AED-445D-A5C1-F6D943B0D6B0}" type="datetime1">
              <a:rPr lang="de-DE" smtClean="0"/>
              <a:t>19.02.2020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370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AU" altLang="en-US" b="0"/>
              <a:t>Guidelines - continued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altLang="en-US" sz="1600" dirty="0"/>
              <a:t>Include three types of project work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altLang="en-US" sz="1600" dirty="0"/>
              <a:t>Product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altLang="en-US" sz="1600" b="1" dirty="0"/>
              <a:t>Specifically assigned to a physical product as a unique deliverable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altLang="en-US" sz="1600" b="1" dirty="0"/>
              <a:t>This subset is sometimes referred to as the product breakdown structure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altLang="en-US" sz="1600" dirty="0"/>
              <a:t>Integration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altLang="en-US" sz="1600" b="1" dirty="0"/>
              <a:t>When products are brought together as a unit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altLang="en-US" sz="1600" b="1" dirty="0"/>
              <a:t>Can be at any level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altLang="en-US" sz="1600" dirty="0"/>
              <a:t>Support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altLang="en-US" sz="1600" b="1" dirty="0"/>
              <a:t>Level of Effort, Administration, Expenses, Improvement Practices, Contractor Management</a:t>
            </a:r>
            <a:endParaRPr lang="en-AU" alt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4EBB-F23B-49A9-9BC9-799A8F0B8374}" type="datetime1">
              <a:rPr lang="de-DE" smtClean="0"/>
              <a:t>19.02.2020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1502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ctr"/>
            <a:r>
              <a:rPr lang="en-AU" dirty="0"/>
              <a:t>Steps to build a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257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Begin with the Charter, focusing on Objectives and Deliverables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Break the main product(s) down into sub-products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Set the structure to match how you’ll manage the project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Lowest level not too detailed, not too large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Is there a need for Integration?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Identify support activities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Check for completeness - is all the effort included?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Develop a coding structure if needed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Assign work package managers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2145-B6C9-4083-8742-A9F1EF3BE8BF}" type="datetime1">
              <a:rPr lang="de-DE" smtClean="0"/>
              <a:t>19.02.2020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5534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Construction of a WBS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28888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Identifying the </a:t>
            </a:r>
            <a:r>
              <a:rPr lang="en-US" b="1" u="sng" dirty="0">
                <a:solidFill>
                  <a:schemeClr val="tx1"/>
                </a:solidFill>
              </a:rPr>
              <a:t>main deliverables </a:t>
            </a:r>
            <a:r>
              <a:rPr lang="en-US" b="1" dirty="0">
                <a:solidFill>
                  <a:schemeClr val="tx1"/>
                </a:solidFill>
              </a:rPr>
              <a:t>of a project is the starting point for deriving a work breakdown structure.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This important step is usually done by the </a:t>
            </a:r>
            <a:r>
              <a:rPr lang="en-US" b="1" u="sng" dirty="0">
                <a:solidFill>
                  <a:schemeClr val="tx1"/>
                </a:solidFill>
              </a:rPr>
              <a:t>project managers and the subject matter experts (SMEs) </a:t>
            </a:r>
            <a:r>
              <a:rPr lang="en-US" b="1" dirty="0">
                <a:solidFill>
                  <a:schemeClr val="tx1"/>
                </a:solidFill>
              </a:rPr>
              <a:t>involved in the project. Once this step is completed, the subject matter experts start breaking down the high-level tasks into smaller chunks of work.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In the process of breaking down the tasks, one can break them down into different levels of detail. One can detail a high level task into ten sub tasks while another can detail the same high level task into 20 sub tasks.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017E-C984-4C58-A6E9-48E83348955C}" type="datetime1">
              <a:rPr lang="de-DE" smtClean="0"/>
              <a:t>19.02.2020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351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Formats</a:t>
            </a:r>
          </a:p>
          <a:p>
            <a:r>
              <a:rPr lang="en-US" dirty="0"/>
              <a:t>Outline (Indented Format)</a:t>
            </a:r>
          </a:p>
          <a:p>
            <a:r>
              <a:rPr lang="en-US" dirty="0"/>
              <a:t>Graphical Tree (Organizational Chart)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165D-1C72-4608-8082-2A5E2F0F14B7}" type="datetime1">
              <a:rPr lang="de-DE" smtClean="0"/>
              <a:t>19.02.2020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5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600200"/>
          </a:xfrm>
        </p:spPr>
        <p:txBody>
          <a:bodyPr/>
          <a:lstStyle/>
          <a:p>
            <a:pPr algn="ctr"/>
            <a:r>
              <a:rPr lang="en-US" sz="2800" dirty="0">
                <a:effectLst/>
              </a:rPr>
              <a:t>Displaying the WBS</a:t>
            </a:r>
            <a:br>
              <a:rPr lang="en-US" sz="2800" dirty="0">
                <a:effectLst/>
              </a:rPr>
            </a:br>
            <a:r>
              <a:rPr lang="en-US" sz="4400" dirty="0">
                <a:effectLst/>
              </a:rPr>
              <a:t> Example</a:t>
            </a:r>
            <a:r>
              <a:rPr lang="en-US" sz="4400" dirty="0"/>
              <a:t> </a:t>
            </a:r>
            <a:r>
              <a:rPr lang="en-US" sz="4400" dirty="0">
                <a:effectLst/>
              </a:rPr>
              <a:t>o</a:t>
            </a:r>
            <a:r>
              <a:rPr lang="en-US" sz="4400" dirty="0"/>
              <a:t>f </a:t>
            </a:r>
            <a:r>
              <a:rPr lang="en-US" sz="4400" dirty="0">
                <a:effectLst/>
              </a:rPr>
              <a:t>outlined</a:t>
            </a:r>
            <a:r>
              <a:rPr lang="en-US" sz="4400" dirty="0"/>
              <a:t> </a:t>
            </a:r>
            <a:r>
              <a:rPr lang="en-US" sz="4400" dirty="0">
                <a:effectLst/>
              </a:rPr>
              <a:t>WBS</a:t>
            </a:r>
            <a:r>
              <a:rPr lang="en-US" sz="4400" dirty="0"/>
              <a:t>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4037" y="1686719"/>
            <a:ext cx="54959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18F7-4363-4FE4-9EED-26F86433146E}" type="datetime1">
              <a:rPr lang="de-DE" smtClean="0"/>
              <a:t>19.02.2020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07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Outline</a:t>
            </a:r>
          </a:p>
        </p:txBody>
      </p:sp>
      <p:sp>
        <p:nvSpPr>
          <p:cNvPr id="10752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Introduction(Project Planning)</a:t>
            </a:r>
          </a:p>
          <a:p>
            <a:r>
              <a:rPr lang="en-US" b="1" dirty="0">
                <a:solidFill>
                  <a:schemeClr val="tx1"/>
                </a:solidFill>
              </a:rPr>
              <a:t>What is Work Breakdown Structure(WBS)?</a:t>
            </a:r>
          </a:p>
          <a:p>
            <a:r>
              <a:rPr lang="en-US" b="1" dirty="0">
                <a:solidFill>
                  <a:schemeClr val="tx1"/>
                </a:solidFill>
              </a:rPr>
              <a:t>WBS Concepts</a:t>
            </a:r>
          </a:p>
          <a:p>
            <a:r>
              <a:rPr lang="en-US" b="1" dirty="0">
                <a:solidFill>
                  <a:schemeClr val="tx1"/>
                </a:solidFill>
              </a:rPr>
              <a:t>WBS Goals</a:t>
            </a:r>
          </a:p>
          <a:p>
            <a:r>
              <a:rPr lang="en-US" b="1" dirty="0">
                <a:solidFill>
                  <a:schemeClr val="tx1"/>
                </a:solidFill>
              </a:rPr>
              <a:t>When should we develop WBS?</a:t>
            </a:r>
          </a:p>
          <a:p>
            <a:r>
              <a:rPr lang="en-US" b="1" dirty="0">
                <a:solidFill>
                  <a:schemeClr val="tx1"/>
                </a:solidFill>
              </a:rPr>
              <a:t>Why to develop WBS?</a:t>
            </a:r>
          </a:p>
          <a:p>
            <a:r>
              <a:rPr lang="en-US" b="1" dirty="0">
                <a:solidFill>
                  <a:schemeClr val="tx1"/>
                </a:solidFill>
              </a:rPr>
              <a:t>How to Develop WBS</a:t>
            </a:r>
          </a:p>
          <a:p>
            <a:r>
              <a:rPr lang="en-US" b="1" dirty="0">
                <a:solidFill>
                  <a:schemeClr val="tx1"/>
                </a:solidFill>
              </a:rPr>
              <a:t>WBS levels, pitfalls, guidelines, check list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49314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48376"/>
            <a:ext cx="561975" cy="365125"/>
          </a:xfrm>
        </p:spPr>
        <p:txBody>
          <a:bodyPr/>
          <a:lstStyle/>
          <a:p>
            <a:fld id="{600C1710-1F18-4889-B86D-182CF88AC23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71F0-80AB-4A32-8DC4-088B55F1FF27}" type="datetime1">
              <a:rPr lang="de-DE" smtClean="0"/>
              <a:t>19.02.2020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4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600200"/>
          </a:xfrm>
        </p:spPr>
        <p:txBody>
          <a:bodyPr/>
          <a:lstStyle/>
          <a:p>
            <a:pPr algn="ctr"/>
            <a:r>
              <a:rPr lang="en-US" sz="2800" dirty="0">
                <a:effectLst/>
              </a:rPr>
              <a:t>Displaying the WBS</a:t>
            </a:r>
            <a:br>
              <a:rPr lang="en-US" sz="2800" dirty="0">
                <a:effectLst/>
              </a:rPr>
            </a:br>
            <a:r>
              <a:rPr lang="en-US" sz="4400" dirty="0">
                <a:effectLst/>
              </a:rPr>
              <a:t> Example</a:t>
            </a:r>
            <a:r>
              <a:rPr lang="en-US" sz="4400" dirty="0"/>
              <a:t> </a:t>
            </a:r>
            <a:r>
              <a:rPr lang="en-US" sz="4400" dirty="0">
                <a:effectLst/>
              </a:rPr>
              <a:t>o</a:t>
            </a:r>
            <a:r>
              <a:rPr lang="en-US" sz="4400" dirty="0"/>
              <a:t>f </a:t>
            </a:r>
            <a:r>
              <a:rPr lang="en-US" sz="4400" dirty="0">
                <a:effectLst/>
              </a:rPr>
              <a:t>Chart</a:t>
            </a:r>
            <a:r>
              <a:rPr lang="en-US" sz="4400" dirty="0"/>
              <a:t> </a:t>
            </a:r>
            <a:r>
              <a:rPr lang="en-US" sz="4400" dirty="0">
                <a:effectLst/>
              </a:rPr>
              <a:t>WBS</a:t>
            </a:r>
            <a:r>
              <a:rPr lang="en-US" sz="4400" dirty="0"/>
              <a:t>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382D-49FB-4BE3-A3AC-251A9A00F4EA}" type="datetime1">
              <a:rPr lang="de-DE" smtClean="0"/>
              <a:t>19.02.2020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15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</a:rPr>
              <a:t>    </a:t>
            </a:r>
            <a:r>
              <a:rPr lang="en-US" sz="2800" b="1" dirty="0">
                <a:solidFill>
                  <a:schemeClr val="tx1"/>
                </a:solidFill>
              </a:rPr>
              <a:t>There are common pitfalls to creating a WBS. If you can keep these few possible,  you and your team will be much more successful at creating a useful and accurate Work Breakdown Structure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Level of Work Package Detail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Deliverables Not Activities or Tasks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WBS is not a Plan or Schedule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WBS Updates Require Change Control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WBS is not an Organizational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FD2-BDDB-491A-AD50-7A67F82D29A6}" type="datetime1">
              <a:rPr lang="de-DE" smtClean="0"/>
              <a:t>19.02.2020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851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68AFD-CF64-4C1F-88D2-8D5CD3D42253}" type="slidenum">
              <a:rPr lang="en-US"/>
              <a:pPr/>
              <a:t>22</a:t>
            </a:fld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Dictionary of the WBS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 rot="3530878">
            <a:off x="-692150" y="3463925"/>
            <a:ext cx="2995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chemeClr val="bg1"/>
                </a:solidFill>
              </a:rPr>
              <a:t>WBS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A WBS dictionary is a </a:t>
            </a:r>
            <a:r>
              <a:rPr lang="en-GB" b="1" u="sng" dirty="0">
                <a:solidFill>
                  <a:schemeClr val="tx1"/>
                </a:solidFill>
              </a:rPr>
              <a:t>companion document </a:t>
            </a:r>
            <a:r>
              <a:rPr lang="en-GB" b="1" dirty="0">
                <a:solidFill>
                  <a:schemeClr val="tx1"/>
                </a:solidFill>
              </a:rPr>
              <a:t>to the WBS that describes each WBS element. For each WBS element, the WBS dictionary includes a </a:t>
            </a:r>
            <a:r>
              <a:rPr lang="en-GB" b="1" u="sng" dirty="0">
                <a:solidFill>
                  <a:schemeClr val="tx1"/>
                </a:solidFill>
              </a:rPr>
              <a:t>statement of work, a list of associated activities, and a list of milestones</a:t>
            </a:r>
            <a:r>
              <a:rPr lang="en-GB" b="1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GB" b="1" dirty="0">
                <a:solidFill>
                  <a:schemeClr val="tx1"/>
                </a:solidFill>
              </a:rPr>
              <a:t>Other information can include the responsible organisation, start and end dates, resources required.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E0CA-7C82-417A-8B86-87627AD05620}" type="datetime1">
              <a:rPr lang="de-DE" smtClean="0"/>
              <a:t>19.02.2020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043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Levels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58864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46BB-39C7-4C79-A793-296922940BBB}" type="datetime1">
              <a:rPr lang="de-DE" smtClean="0"/>
              <a:t>19.02.2020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63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 Full WBS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contrast="63000"/>
          </a:blip>
          <a:srcRect/>
          <a:stretch>
            <a:fillRect/>
          </a:stretch>
        </p:blipFill>
        <p:spPr bwMode="auto">
          <a:xfrm>
            <a:off x="381000" y="14478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9E3-EF66-4951-96DC-9B56FC3B8057}" type="datetime1">
              <a:rPr lang="de-DE" smtClean="0"/>
              <a:t>19.02.2020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4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Guidelines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695325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1636-77F3-497A-ADC5-00C3251BBA50}" type="datetime1">
              <a:rPr lang="de-DE" smtClean="0"/>
              <a:t>19.02.2020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08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Guidelines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59912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CE57-E511-4761-A441-66B93A2D0400}" type="datetime1">
              <a:rPr lang="de-DE" smtClean="0"/>
              <a:t>19.02.2020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55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Suggested WBS Template Process</a:t>
            </a:r>
            <a:endParaRPr lang="en-GB" altLang="en-US"/>
          </a:p>
        </p:txBody>
      </p:sp>
      <p:sp>
        <p:nvSpPr>
          <p:cNvPr id="2150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D361D5-6E8E-42A5-B141-DAA126022782}" type="datetime1">
              <a:rPr lang="de-DE" altLang="en-US" sz="1400" smtClean="0">
                <a:latin typeface="Times New Roman" panose="02020603050405020304" pitchFamily="18" charset="0"/>
              </a:rPr>
              <a:t>19.02.2020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703C59-1CDB-4810-BB51-336919E95918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670050"/>
            <a:ext cx="81629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59837002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/>
              <a:t>WBS Project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0010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AD29-934E-4319-A93B-DBE076089144}" type="datetime1">
              <a:rPr lang="de-DE" smtClean="0"/>
              <a:t>19.02.2020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5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Template</a:t>
            </a:r>
          </a:p>
        </p:txBody>
      </p:sp>
      <p:grpSp>
        <p:nvGrpSpPr>
          <p:cNvPr id="3" name="Group 7"/>
          <p:cNvGrpSpPr>
            <a:grpSpLocks noGrp="1"/>
          </p:cNvGrpSpPr>
          <p:nvPr/>
        </p:nvGrpSpPr>
        <p:grpSpPr bwMode="auto">
          <a:xfrm>
            <a:off x="457200" y="1600200"/>
            <a:ext cx="8229600" cy="4525963"/>
            <a:chOff x="250825" y="925513"/>
            <a:chExt cx="8064500" cy="5153025"/>
          </a:xfrm>
        </p:grpSpPr>
        <p:pic>
          <p:nvPicPr>
            <p:cNvPr id="5" name="Picture 11" descr="WBS Template (0001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76550" y="925513"/>
              <a:ext cx="5438775" cy="515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50825" y="3160713"/>
              <a:ext cx="1997075" cy="755650"/>
            </a:xfrm>
            <a:prstGeom prst="wedgeRectCallout">
              <a:avLst>
                <a:gd name="adj1" fmla="val 140699"/>
                <a:gd name="adj2" fmla="val -250630"/>
              </a:avLst>
            </a:prstGeom>
            <a:solidFill>
              <a:srgbClr val="F3F4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sz="1000"/>
                <a:t>Component groups with a ‘+’ in front of them are ‘rolled up’ – subcomponents are hidden to reduce clutter</a:t>
              </a:r>
            </a:p>
          </p:txBody>
        </p:sp>
      </p:grp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D35C-F656-4BC6-B50E-D548EB3C36CF}" type="datetime1">
              <a:rPr lang="de-DE" smtClean="0"/>
              <a:t>19.02.2020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05200" y="1905000"/>
            <a:ext cx="1524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SW</a:t>
            </a:r>
          </a:p>
          <a:p>
            <a:pPr algn="ctr"/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Project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2133600"/>
            <a:ext cx="1371600" cy="45720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SCOPE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743200"/>
            <a:ext cx="1752600" cy="457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Planning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43000" y="3733800"/>
            <a:ext cx="2057400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Requirements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28800" y="4343400"/>
            <a:ext cx="2057400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 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62200" y="4953000"/>
            <a:ext cx="2057400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Development 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743200" y="5562600"/>
            <a:ext cx="2057400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Testing 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57800" y="5486400"/>
            <a:ext cx="1371600" cy="6096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Release 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934200" y="2362200"/>
            <a:ext cx="1676400" cy="45720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Deployment 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934200" y="2971800"/>
            <a:ext cx="1676400" cy="45720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UAT 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934200" y="3581400"/>
            <a:ext cx="1676400" cy="45720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Operation  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934200" y="4191000"/>
            <a:ext cx="1676400" cy="45720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Maintenance   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876800" y="5715000"/>
            <a:ext cx="304800" cy="2286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1000" y="1981200"/>
            <a:ext cx="2438400" cy="13716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BB79-50E5-401B-98FF-C51A7256CA4F}" type="datetime1">
              <a:rPr lang="de-DE" smtClean="0"/>
              <a:t>19.02.2020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9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WBS Check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5626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it define 100% of the work that will be produced by the project?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it use a coding structure so that each element has a unique ID that shows its place in the hierarchy e.g. 1.1, 1.2, 1.1.1, 1.1.2?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Will project stakeholders be able to understand the project scope from the WBS?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each level represent 100% of the work required to deliver the parent level?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Is the decomposition sufficient that the tasks required to deliver each work package can easily be identified?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Is it in the format that gives a clear graphical, textual or tabular breakdown of the project scope?</a:t>
            </a:r>
          </a:p>
          <a:p>
            <a:pPr algn="just">
              <a:buNone/>
            </a:pP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B321-BD2E-478D-84ED-821A0FDE5E3F}" type="datetime1">
              <a:rPr lang="de-DE" smtClean="0"/>
              <a:t>19.02.2020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47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WBS Check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5626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it have a least two levels with at least one level of decomposition?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Was it created by those who will be performing the work?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Is it being regularly updated as project changes are approved?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Can you identify one person who is accountable for each work package?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Can you clearly define the acceptance criteria for each work package?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it allow you to estimate costs accurately?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the WBS have logical summary elements that can be used in tracking progress and performance?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AA3D-EC7A-46BC-BFFC-5650FBC0D971}" type="datetime1">
              <a:rPr lang="de-DE" smtClean="0"/>
              <a:t>19.02.2020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38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B8166C-D265-484E-8AC8-AEA54345F976}" type="slidenum">
              <a:rPr lang="en-US"/>
              <a:pPr/>
              <a:t>32</a:t>
            </a:fld>
            <a:endParaRPr lang="en-US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620000" cy="52578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</a:pPr>
            <a:r>
              <a:rPr lang="en-GB" sz="2400" b="1" dirty="0">
                <a:solidFill>
                  <a:schemeClr val="tx1"/>
                </a:solidFill>
              </a:rPr>
              <a:t>Redecorate Room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Prepare materials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Buy paint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Buy a ladder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Buy brushes/rollers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Buy wallpaper remover 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Prepare room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Remove old wallpaper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Remove detachable decorations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Cover floor with old newspapers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Cover electrical outlets/switches with tape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Cover furniture with sheets 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Paint the room 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Clean up the room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Dispose or store left over paint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Clean brushes/rollers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Dispose of old newspapers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Remove covers</a:t>
            </a:r>
          </a:p>
          <a:p>
            <a:pPr marL="742950" lvl="1" indent="-285750" algn="just">
              <a:lnSpc>
                <a:spcPct val="90000"/>
              </a:lnSpc>
            </a:pP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 rot="3530878">
            <a:off x="-692150" y="3463925"/>
            <a:ext cx="2995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chemeClr val="bg1"/>
                </a:solidFill>
              </a:rPr>
              <a:t>WBS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1"/>
            <a:ext cx="6705600" cy="914400"/>
          </a:xfrm>
        </p:spPr>
        <p:txBody>
          <a:bodyPr/>
          <a:lstStyle/>
          <a:p>
            <a:r>
              <a:rPr lang="en-GB" dirty="0"/>
              <a:t>Example WBS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78FA-F46A-4FC3-BC9C-44C288697303}" type="datetime1">
              <a:rPr lang="de-DE" smtClean="0"/>
              <a:t>19.02.2020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9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5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5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5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5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5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5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5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5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5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5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5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5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0018" y="3962400"/>
            <a:ext cx="4114800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That is all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3836" y="4876800"/>
            <a:ext cx="3373582" cy="4572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5" name="Rectangle 4"/>
          <p:cNvSpPr/>
          <p:nvPr/>
        </p:nvSpPr>
        <p:spPr>
          <a:xfrm>
            <a:off x="4779818" y="3539836"/>
            <a:ext cx="3373582" cy="4572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7" name="Picture 6" descr="National University of Computer and Emerging Sciences logo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066800"/>
            <a:ext cx="23812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BD9-380E-4B43-AC34-A0633E0B76ED}" type="datetime1">
              <a:rPr lang="de-DE" smtClean="0"/>
              <a:t>19.02.2020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Management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7924800" cy="342900"/>
          </a:xfrm>
          <a:prstGeom prst="rect">
            <a:avLst/>
          </a:prstGeom>
        </p:spPr>
      </p:pic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Software Engineering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B9CC38-F010-4A7E-BD69-3359766B46B1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77" y="2101850"/>
            <a:ext cx="7900988" cy="32575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B23B-DC32-4E59-AD0B-580EF238F737}" type="datetime1">
              <a:rPr lang="de-DE" smtClean="0"/>
              <a:t>19.02.2020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889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it needed?</a:t>
            </a:r>
            <a:endParaRPr lang="en-GB" altLang="en-US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75A7A3-1B6F-4510-A736-C46BDC5A2847}" type="datetime1">
              <a:rPr lang="de-DE" altLang="en-US" sz="1400" smtClean="0">
                <a:latin typeface="Times New Roman" panose="02020603050405020304" pitchFamily="18" charset="0"/>
              </a:rPr>
              <a:t>19.02.2020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Software Engineering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2822F8-4923-4F9A-84C4-A6F9A7B6CA1B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1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870075"/>
            <a:ext cx="77343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15108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(cont…)</a:t>
            </a:r>
            <a:endParaRPr lang="en-GB" altLang="en-US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B36F9C-C1B2-43C2-9DA9-34A48B329138}" type="datetime1">
              <a:rPr lang="de-DE" altLang="en-US" sz="1400" smtClean="0">
                <a:latin typeface="Times New Roman" panose="02020603050405020304" pitchFamily="18" charset="0"/>
              </a:rPr>
              <a:t>19.02.2020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Software Engineering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F5828-D8CD-41CE-B7AD-0A0215E459FA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1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71675"/>
            <a:ext cx="81724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87917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9"/>
          <p:cNvSpPr txBox="1">
            <a:spLocks noChangeArrowheads="1"/>
          </p:cNvSpPr>
          <p:nvPr/>
        </p:nvSpPr>
        <p:spPr bwMode="auto">
          <a:xfrm>
            <a:off x="3459163" y="1912938"/>
            <a:ext cx="1260475" cy="803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/>
              <a:t>Scope</a:t>
            </a:r>
          </a:p>
          <a:p>
            <a:pPr eaLnBrk="1" hangingPunct="1"/>
            <a:r>
              <a:rPr lang="en-GB" altLang="en-US" sz="1800" dirty="0"/>
              <a:t>(definition)</a:t>
            </a:r>
            <a:endParaRPr lang="en-US" altLang="en-US" sz="1800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dirty="0"/>
              <a:t>Project Management Processes</a:t>
            </a:r>
            <a:br>
              <a:rPr lang="en-GB" altLang="en-US" sz="2800" dirty="0"/>
            </a:br>
            <a:r>
              <a:rPr lang="en-GB" altLang="en-US" sz="2800" dirty="0"/>
              <a:t>(Initiation)</a:t>
            </a:r>
            <a:endParaRPr lang="en-US" altLang="en-US" sz="2800" dirty="0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927100" y="1887538"/>
            <a:ext cx="1520825" cy="528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Initiation</a:t>
            </a:r>
            <a:endParaRPr lang="en-US" altLang="en-US"/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2511425" y="2198688"/>
            <a:ext cx="855663" cy="22225"/>
          </a:xfrm>
          <a:prstGeom prst="line">
            <a:avLst/>
          </a:prstGeom>
          <a:noFill/>
          <a:ln w="50800">
            <a:solidFill>
              <a:srgbClr val="8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493838" y="3824288"/>
            <a:ext cx="1679575" cy="803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Cost</a:t>
            </a:r>
          </a:p>
          <a:p>
            <a:pPr eaLnBrk="1" hangingPunct="1"/>
            <a:r>
              <a:rPr lang="en-GB" altLang="en-US" sz="1800"/>
              <a:t>(estimates, …)</a:t>
            </a:r>
            <a:endParaRPr lang="en-US" altLang="en-US" sz="1800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4906963" y="2163763"/>
            <a:ext cx="855662" cy="22225"/>
          </a:xfrm>
          <a:prstGeom prst="line">
            <a:avLst/>
          </a:prstGeom>
          <a:noFill/>
          <a:ln w="50800">
            <a:solidFill>
              <a:srgbClr val="8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948363" y="1946275"/>
            <a:ext cx="1001712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WBS</a:t>
            </a:r>
            <a:endParaRPr lang="en-US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2822575" y="2579688"/>
            <a:ext cx="3355975" cy="1063625"/>
          </a:xfrm>
          <a:prstGeom prst="line">
            <a:avLst/>
          </a:prstGeom>
          <a:noFill/>
          <a:ln w="50800">
            <a:solidFill>
              <a:srgbClr val="8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275013" y="3822700"/>
            <a:ext cx="2403475" cy="803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Time</a:t>
            </a:r>
          </a:p>
          <a:p>
            <a:pPr eaLnBrk="1" hangingPunct="1"/>
            <a:r>
              <a:rPr lang="en-GB" altLang="en-US" sz="1800"/>
              <a:t>(activity diagrams, …)</a:t>
            </a:r>
            <a:endParaRPr lang="en-US" altLang="en-US" sz="1800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835650" y="3813175"/>
            <a:ext cx="3144838" cy="803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Human Resources</a:t>
            </a:r>
          </a:p>
          <a:p>
            <a:pPr eaLnBrk="1" hangingPunct="1"/>
            <a:r>
              <a:rPr lang="en-GB" altLang="en-US" sz="1800"/>
              <a:t>(RACI matrix, …)</a:t>
            </a:r>
            <a:endParaRPr lang="en-US" altLang="en-US" sz="1800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4257675" y="2613025"/>
            <a:ext cx="1943100" cy="1133475"/>
          </a:xfrm>
          <a:prstGeom prst="line">
            <a:avLst/>
          </a:prstGeom>
          <a:noFill/>
          <a:ln w="50800">
            <a:solidFill>
              <a:srgbClr val="8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6272213" y="2613025"/>
            <a:ext cx="649287" cy="1098550"/>
          </a:xfrm>
          <a:prstGeom prst="line">
            <a:avLst/>
          </a:prstGeom>
          <a:noFill/>
          <a:ln w="50800">
            <a:solidFill>
              <a:srgbClr val="8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578100" y="4908550"/>
            <a:ext cx="5743575" cy="1371600"/>
          </a:xfrm>
          <a:noFill/>
          <a:ln>
            <a:solidFill>
              <a:srgbClr val="3399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altLang="en-US" sz="2000"/>
              <a:t>Also to consider: Quality, Risk, Communication, Procurement, Integration (PMBOK® knowledge areas)</a:t>
            </a:r>
            <a:endParaRPr lang="en-US" altLang="en-US" sz="2000"/>
          </a:p>
        </p:txBody>
      </p:sp>
      <p:sp>
        <p:nvSpPr>
          <p:cNvPr id="7183" name="Freeform 15"/>
          <p:cNvSpPr>
            <a:spLocks/>
          </p:cNvSpPr>
          <p:nvPr/>
        </p:nvSpPr>
        <p:spPr bwMode="auto">
          <a:xfrm>
            <a:off x="138113" y="1389063"/>
            <a:ext cx="3508375" cy="1909762"/>
          </a:xfrm>
          <a:custGeom>
            <a:avLst/>
            <a:gdLst>
              <a:gd name="T0" fmla="*/ 0 w 2210"/>
              <a:gd name="T1" fmla="*/ 1909762 h 1203"/>
              <a:gd name="T2" fmla="*/ 2466975 w 2210"/>
              <a:gd name="T3" fmla="*/ 1400175 h 1203"/>
              <a:gd name="T4" fmla="*/ 3508375 w 2210"/>
              <a:gd name="T5" fmla="*/ 0 h 12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10" h="1203">
                <a:moveTo>
                  <a:pt x="0" y="1203"/>
                </a:moveTo>
                <a:cubicBezTo>
                  <a:pt x="259" y="1150"/>
                  <a:pt x="1186" y="1082"/>
                  <a:pt x="1554" y="882"/>
                </a:cubicBezTo>
                <a:cubicBezTo>
                  <a:pt x="1919" y="701"/>
                  <a:pt x="2073" y="184"/>
                  <a:pt x="2210" y="0"/>
                </a:cubicBezTo>
              </a:path>
            </a:pathLst>
          </a:custGeom>
          <a:noFill/>
          <a:ln w="50800" cap="flat" cmpd="sng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0" y="2320925"/>
            <a:ext cx="254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FFFF00"/>
                </a:solidFill>
                <a:latin typeface="Tahoma" panose="020B0604030504040204" pitchFamily="34" charset="0"/>
              </a:rPr>
              <a:t>Project Charter</a:t>
            </a:r>
            <a:endParaRPr lang="en-US" altLang="en-US" dirty="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4953000" y="1362075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FFFF00"/>
                </a:solidFill>
                <a:latin typeface="Tahoma" panose="020B0604030504040204" pitchFamily="34" charset="0"/>
              </a:rPr>
              <a:t>Project Management Plan</a:t>
            </a:r>
            <a:endParaRPr lang="en-US" altLang="en-US" dirty="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186" name="Text Box 20"/>
          <p:cNvSpPr txBox="1">
            <a:spLocks noChangeArrowheads="1"/>
          </p:cNvSpPr>
          <p:nvPr/>
        </p:nvSpPr>
        <p:spPr bwMode="auto">
          <a:xfrm rot="-715245">
            <a:off x="1935163" y="2827338"/>
            <a:ext cx="1406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 dirty="0">
                <a:solidFill>
                  <a:srgbClr val="FFFF00"/>
                </a:solidFill>
                <a:latin typeface="Tahoma" panose="020B0604030504040204" pitchFamily="34" charset="0"/>
              </a:rPr>
              <a:t>Project Scope</a:t>
            </a:r>
          </a:p>
          <a:p>
            <a:pPr eaLnBrk="1" hangingPunct="1"/>
            <a:r>
              <a:rPr lang="en-GB" altLang="en-US" sz="1600" dirty="0">
                <a:solidFill>
                  <a:srgbClr val="FFFF00"/>
                </a:solidFill>
                <a:latin typeface="Tahoma" panose="020B0604030504040204" pitchFamily="34" charset="0"/>
              </a:rPr>
              <a:t>Statement</a:t>
            </a:r>
            <a:endParaRPr lang="en-US" altLang="en-US" sz="1600" dirty="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Software Engineering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363347" y="6356350"/>
            <a:ext cx="208597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B36F9C-C1B2-43C2-9DA9-34A48B329138}" type="datetime1">
              <a:rPr lang="de-DE" altLang="en-US" sz="1400" smtClean="0">
                <a:latin typeface="Times New Roman" panose="02020603050405020304" pitchFamily="18" charset="0"/>
              </a:rPr>
              <a:t>19.02.2020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9300525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effectLst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Dividing complex projects to simpler and manageable tasks is the process identified as Work Breakdown Structure (WBS).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Usually, the project managers use this method for simplifying the project execution. In WBS, much larger tasks are broken-down to manageable chunks of work. These chunks can be easily supervised and estimated.</a:t>
            </a:r>
            <a:endParaRPr lang="en-US" b="1" u="sng" dirty="0">
              <a:solidFill>
                <a:schemeClr val="tx1"/>
              </a:solidFill>
            </a:endParaRPr>
          </a:p>
          <a:p>
            <a:pPr algn="just"/>
            <a:r>
              <a:rPr kumimoji="1" lang="en-US" b="1" u="sng" dirty="0">
                <a:solidFill>
                  <a:schemeClr val="tx1"/>
                </a:solidFill>
              </a:rPr>
              <a:t>Work Package:</a:t>
            </a:r>
            <a:r>
              <a:rPr kumimoji="1" lang="en-US" b="1" dirty="0">
                <a:solidFill>
                  <a:schemeClr val="tx1"/>
                </a:solidFill>
              </a:rPr>
              <a:t> A group of related tasks that are defined at the same level within a work breakdown structure. 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33F5-03D9-4B70-BF10-7D081159BE36}" type="datetime1">
              <a:rPr lang="de-DE" smtClean="0"/>
              <a:t>19.02.2020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61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WBS?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In project management and systems engineering, WBS is a deliverable oriented decomposition of a project into smaller components.</a:t>
            </a:r>
          </a:p>
          <a:p>
            <a:pPr algn="just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A work breakdown structure element may be a product, data, a service, or any combination. A WBS also provides the necessary framework for detailed cost estimating and control along with providing guidance for schedule development and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C69D-5002-4A38-BB32-35AF81A97FE3}" type="datetime1">
              <a:rPr lang="de-DE" smtClean="0"/>
              <a:t>19.02.2020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8090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11463</TotalTime>
  <Words>1379</Words>
  <Application>Microsoft Office PowerPoint</Application>
  <PresentationFormat>On-screen Show (4:3)</PresentationFormat>
  <Paragraphs>284</Paragraphs>
  <Slides>33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Century Gothic</vt:lpstr>
      <vt:lpstr>Comic Sans MS</vt:lpstr>
      <vt:lpstr>Courier New</vt:lpstr>
      <vt:lpstr>Palatino Linotype</vt:lpstr>
      <vt:lpstr>Tahoma</vt:lpstr>
      <vt:lpstr>Times New Roman</vt:lpstr>
      <vt:lpstr>Executive</vt:lpstr>
      <vt:lpstr>PowerPoint Presentation</vt:lpstr>
      <vt:lpstr>Today’s Outline</vt:lpstr>
      <vt:lpstr>PowerPoint Presentation</vt:lpstr>
      <vt:lpstr>Project Management</vt:lpstr>
      <vt:lpstr>Why is it needed?</vt:lpstr>
      <vt:lpstr>Why (cont…)</vt:lpstr>
      <vt:lpstr>Project Management Processes (Initiation)</vt:lpstr>
      <vt:lpstr>Introduction</vt:lpstr>
      <vt:lpstr>What is WBS?</vt:lpstr>
      <vt:lpstr>The Work Breakdown Structure</vt:lpstr>
      <vt:lpstr>PowerPoint Presentation</vt:lpstr>
      <vt:lpstr> When should we develop WBS?</vt:lpstr>
      <vt:lpstr>WBS helps manager</vt:lpstr>
      <vt:lpstr> WBS Guidelines</vt:lpstr>
      <vt:lpstr>Guidelines - continued</vt:lpstr>
      <vt:lpstr>Steps to build a WBS</vt:lpstr>
      <vt:lpstr>Construction of a WBS</vt:lpstr>
      <vt:lpstr>WBS Formats</vt:lpstr>
      <vt:lpstr>Displaying the WBS  Example of outlined WBS.</vt:lpstr>
      <vt:lpstr>Displaying the WBS  Example of Chart WBS.</vt:lpstr>
      <vt:lpstr>Pitfalls</vt:lpstr>
      <vt:lpstr>The Dictionary of the WBS</vt:lpstr>
      <vt:lpstr>WBS Levels</vt:lpstr>
      <vt:lpstr>A Full WBS Structure</vt:lpstr>
      <vt:lpstr>WBS Guidelines</vt:lpstr>
      <vt:lpstr>WBS Guidelines</vt:lpstr>
      <vt:lpstr>Suggested WBS Template Process</vt:lpstr>
      <vt:lpstr>WBS Project Work</vt:lpstr>
      <vt:lpstr>WBS Template</vt:lpstr>
      <vt:lpstr>WBS Check List</vt:lpstr>
      <vt:lpstr>WBS Check List</vt:lpstr>
      <vt:lpstr>Example WBS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Data Structures</dc:title>
  <dc:creator>Tahir Qasim Syed</dc:creator>
  <cp:lastModifiedBy>Miss. Romasha Khurshid</cp:lastModifiedBy>
  <cp:revision>286</cp:revision>
  <dcterms:created xsi:type="dcterms:W3CDTF">2006-08-16T00:00:00Z</dcterms:created>
  <dcterms:modified xsi:type="dcterms:W3CDTF">2020-02-19T03:34:13Z</dcterms:modified>
</cp:coreProperties>
</file>