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5"/>
  </p:notesMasterIdLst>
  <p:handoutMasterIdLst>
    <p:handoutMasterId r:id="rId46"/>
  </p:handoutMasterIdLst>
  <p:sldIdLst>
    <p:sldId id="256" r:id="rId2"/>
    <p:sldId id="287" r:id="rId3"/>
    <p:sldId id="314" r:id="rId4"/>
    <p:sldId id="331" r:id="rId5"/>
    <p:sldId id="372" r:id="rId6"/>
    <p:sldId id="369" r:id="rId7"/>
    <p:sldId id="370" r:id="rId8"/>
    <p:sldId id="366" r:id="rId9"/>
    <p:sldId id="333" r:id="rId10"/>
    <p:sldId id="334"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60" r:id="rId37"/>
    <p:sldId id="361" r:id="rId38"/>
    <p:sldId id="362" r:id="rId39"/>
    <p:sldId id="363" r:id="rId40"/>
    <p:sldId id="364" r:id="rId41"/>
    <p:sldId id="365" r:id="rId42"/>
    <p:sldId id="367" r:id="rId43"/>
    <p:sldId id="368"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4" d="100"/>
          <a:sy n="64" d="100"/>
        </p:scale>
        <p:origin x="654" y="6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949946-30E8-EF45-816C-54A0CC5828B3}" type="datetimeFigureOut">
              <a:rPr lang="en-US" smtClean="0"/>
              <a:pPr/>
              <a:t>2/19/2019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39138B-A9E6-8349-A1E8-E80673ED8352}" type="slidenum">
              <a:rPr lang="en-US" smtClean="0"/>
              <a:pPr/>
              <a:t>‹#›</a:t>
            </a:fld>
            <a:endParaRPr lang="en-US"/>
          </a:p>
        </p:txBody>
      </p:sp>
    </p:spTree>
    <p:extLst>
      <p:ext uri="{BB962C8B-B14F-4D97-AF65-F5344CB8AC3E}">
        <p14:creationId xmlns:p14="http://schemas.microsoft.com/office/powerpoint/2010/main" val="1605481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08708B-7B32-BE4F-B0DB-B439E38FBDCE}" type="datetimeFigureOut">
              <a:rPr lang="en-US" smtClean="0"/>
              <a:pPr/>
              <a:t>2/19/2019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FC5C8D-D3DB-A946-B900-2FF2453738A5}" type="slidenum">
              <a:rPr lang="en-US" smtClean="0"/>
              <a:pPr/>
              <a:t>‹#›</a:t>
            </a:fld>
            <a:endParaRPr lang="en-US"/>
          </a:p>
        </p:txBody>
      </p:sp>
    </p:spTree>
    <p:extLst>
      <p:ext uri="{BB962C8B-B14F-4D97-AF65-F5344CB8AC3E}">
        <p14:creationId xmlns:p14="http://schemas.microsoft.com/office/powerpoint/2010/main" val="25909344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31940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05D819E-6F24-4A69-82BC-4C1D8CD81476}" type="slidenum">
              <a:rPr lang="en-US" altLang="en-US"/>
              <a:pPr/>
              <a:t>15</a:t>
            </a:fld>
            <a:endParaRPr lang="en-US" altLang="en-US"/>
          </a:p>
        </p:txBody>
      </p:sp>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2686216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649BCCB-276C-4FDF-BEC1-0689B48445CD}" type="slidenum">
              <a:rPr lang="en-US" altLang="en-US"/>
              <a:pPr/>
              <a:t>16</a:t>
            </a:fld>
            <a:endParaRPr lang="en-US" altLang="en-US"/>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1099025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24945D6-B46D-4B5E-886C-90DC9148B18A}" type="slidenum">
              <a:rPr lang="en-US" altLang="en-US"/>
              <a:pPr/>
              <a:t>17</a:t>
            </a:fld>
            <a:endParaRPr lang="en-US" altLang="en-US"/>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1541581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3803DDE-DA98-4C46-B240-AA8AF0A9628F}" type="slidenum">
              <a:rPr lang="en-US" altLang="en-US"/>
              <a:pPr/>
              <a:t>18</a:t>
            </a:fld>
            <a:endParaRPr lang="en-US" altLang="en-US"/>
          </a:p>
        </p:txBody>
      </p:sp>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2652618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E7B6D09-8946-4B0F-B9B1-6D310FBFCE09}" type="slidenum">
              <a:rPr lang="en-US" altLang="en-US"/>
              <a:pPr/>
              <a:t>19</a:t>
            </a:fld>
            <a:endParaRPr lang="en-US" altLang="en-US"/>
          </a:p>
        </p:txBody>
      </p:sp>
      <p:sp>
        <p:nvSpPr>
          <p:cNvPr id="5140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140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a:buFontTx/>
              <a:buChar char="•"/>
            </a:pPr>
            <a:endParaRPr lang="en-CA" altLang="en-US"/>
          </a:p>
        </p:txBody>
      </p:sp>
    </p:spTree>
    <p:extLst>
      <p:ext uri="{BB962C8B-B14F-4D97-AF65-F5344CB8AC3E}">
        <p14:creationId xmlns:p14="http://schemas.microsoft.com/office/powerpoint/2010/main" val="755586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14BAC63-DC0B-4E12-8FBD-7C7317C085E0}" type="slidenum">
              <a:rPr lang="en-US" altLang="en-US"/>
              <a:pPr/>
              <a:t>20</a:t>
            </a:fld>
            <a:endParaRPr lang="en-US" altLang="en-US"/>
          </a:p>
        </p:txBody>
      </p:sp>
      <p:sp>
        <p:nvSpPr>
          <p:cNvPr id="563202" name="Rectangle 2"/>
          <p:cNvSpPr>
            <a:spLocks noGrp="1" noRot="1" noChangeAspect="1" noChangeArrowheads="1" noTextEdit="1"/>
          </p:cNvSpPr>
          <p:nvPr>
            <p:ph type="sldImg"/>
          </p:nvPr>
        </p:nvSpPr>
        <p:spPr>
          <a:ln/>
        </p:spPr>
      </p:sp>
      <p:sp>
        <p:nvSpPr>
          <p:cNvPr id="563203"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446277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81B1DEA5-18DA-419B-A743-077B88832AE4}" type="slidenum">
              <a:rPr lang="en-US" altLang="en-US"/>
              <a:pPr/>
              <a:t>21</a:t>
            </a:fld>
            <a:endParaRPr lang="en-US" altLang="en-US"/>
          </a:p>
        </p:txBody>
      </p:sp>
      <p:sp>
        <p:nvSpPr>
          <p:cNvPr id="564226" name="Rectangle 2"/>
          <p:cNvSpPr>
            <a:spLocks noGrp="1" noRot="1" noChangeAspect="1" noChangeArrowheads="1" noTextEdit="1"/>
          </p:cNvSpPr>
          <p:nvPr>
            <p:ph type="sldImg"/>
          </p:nvPr>
        </p:nvSpPr>
        <p:spPr>
          <a:ln/>
        </p:spPr>
      </p:sp>
      <p:sp>
        <p:nvSpPr>
          <p:cNvPr id="564227"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4212283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847A92FC-802C-41DB-A2AA-D8D944FDFD5A}" type="slidenum">
              <a:rPr lang="en-US" altLang="en-US"/>
              <a:pPr/>
              <a:t>22</a:t>
            </a:fld>
            <a:endParaRPr lang="en-US" altLang="en-US"/>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1164504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2ED811F-A84F-4B0C-8A73-337BC2E93962}" type="slidenum">
              <a:rPr lang="en-US" altLang="en-US"/>
              <a:pPr/>
              <a:t>23</a:t>
            </a:fld>
            <a:endParaRPr lang="en-US" altLang="en-US"/>
          </a:p>
        </p:txBody>
      </p:sp>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648286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3DDE4AE-BD97-4A72-AD05-9C0655BFA07F}" type="slidenum">
              <a:rPr lang="en-US" altLang="en-US"/>
              <a:pPr/>
              <a:t>24</a:t>
            </a:fld>
            <a:endParaRPr lang="en-US" altLang="en-US"/>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972692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Arial" panose="020B0604020202020204" pitchFamily="34" charset="0"/>
              </a:defRPr>
            </a:lvl1pPr>
            <a:lvl2pPr marL="742950" indent="-285750" defTabSz="931863" eaLnBrk="0" hangingPunct="0">
              <a:defRPr sz="2800">
                <a:solidFill>
                  <a:schemeClr val="tx1"/>
                </a:solidFill>
                <a:latin typeface="Arial" panose="020B0604020202020204" pitchFamily="34" charset="0"/>
              </a:defRPr>
            </a:lvl2pPr>
            <a:lvl3pPr marL="1143000" indent="-228600" defTabSz="931863" eaLnBrk="0" hangingPunct="0">
              <a:defRPr sz="2800">
                <a:solidFill>
                  <a:schemeClr val="tx1"/>
                </a:solidFill>
                <a:latin typeface="Arial" panose="020B0604020202020204" pitchFamily="34" charset="0"/>
              </a:defRPr>
            </a:lvl3pPr>
            <a:lvl4pPr marL="1600200" indent="-228600" defTabSz="931863" eaLnBrk="0" hangingPunct="0">
              <a:defRPr sz="2800">
                <a:solidFill>
                  <a:schemeClr val="tx1"/>
                </a:solidFill>
                <a:latin typeface="Arial" panose="020B0604020202020204" pitchFamily="34" charset="0"/>
              </a:defRPr>
            </a:lvl4pPr>
            <a:lvl5pPr marL="2057400" indent="-228600" defTabSz="931863" eaLnBrk="0" hangingPunct="0">
              <a:defRPr sz="2800">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AA9660FA-BED8-46D6-924F-7E488909DE3E}" type="slidenum">
              <a:rPr lang="en-US" altLang="en-US" sz="1200">
                <a:latin typeface="Times New Roman" panose="02020603050405020304" pitchFamily="18" charset="0"/>
              </a:rPr>
              <a:pPr eaLnBrk="1" hangingPunct="1"/>
              <a:t>5</a:t>
            </a:fld>
            <a:endParaRPr lang="en-US" altLang="en-US" sz="120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xfrm>
            <a:off x="931863" y="739775"/>
            <a:ext cx="4935537" cy="3703638"/>
          </a:xfrm>
          <a:ln/>
        </p:spPr>
      </p:sp>
      <p:sp>
        <p:nvSpPr>
          <p:cNvPr id="28676" name="Rectangle 3"/>
          <p:cNvSpPr>
            <a:spLocks noGrp="1" noChangeArrowheads="1"/>
          </p:cNvSpPr>
          <p:nvPr>
            <p:ph type="body" idx="1"/>
          </p:nvPr>
        </p:nvSpPr>
        <p:spPr>
          <a:xfrm>
            <a:off x="906463" y="4689475"/>
            <a:ext cx="4984750" cy="4445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0" tIns="47415" rIns="94830" bIns="47415"/>
          <a:lstStyle/>
          <a:p>
            <a:endParaRPr lang="en-US" altLang="en-US" smtClean="0"/>
          </a:p>
        </p:txBody>
      </p:sp>
    </p:spTree>
    <p:extLst>
      <p:ext uri="{BB962C8B-B14F-4D97-AF65-F5344CB8AC3E}">
        <p14:creationId xmlns:p14="http://schemas.microsoft.com/office/powerpoint/2010/main" val="437839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A7A7AD5-DE89-494C-A506-FDEF3552329D}" type="slidenum">
              <a:rPr lang="en-US" altLang="en-US"/>
              <a:pPr/>
              <a:t>25</a:t>
            </a:fld>
            <a:endParaRPr lang="en-US" altLang="en-US"/>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2222448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F5E9C94-0ED0-4412-971D-C50F8D820307}" type="slidenum">
              <a:rPr lang="en-US" altLang="en-US"/>
              <a:pPr/>
              <a:t>26</a:t>
            </a:fld>
            <a:endParaRPr lang="en-US" altLang="en-US"/>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9099218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53E1EB2-BBAD-41FD-98C7-37A4FF26C92B}" type="slidenum">
              <a:rPr lang="en-US" altLang="en-US"/>
              <a:pPr/>
              <a:t>27</a:t>
            </a:fld>
            <a:endParaRPr lang="en-US" altLang="en-US"/>
          </a:p>
        </p:txBody>
      </p:sp>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3228565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44E43DA-797A-4576-9257-8D36F6371A7A}" type="slidenum">
              <a:rPr lang="en-US" altLang="en-US"/>
              <a:pPr/>
              <a:t>28</a:t>
            </a:fld>
            <a:endParaRPr lang="en-US" altLang="en-US"/>
          </a:p>
        </p:txBody>
      </p:sp>
      <p:sp>
        <p:nvSpPr>
          <p:cNvPr id="5181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181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a:buFontTx/>
              <a:buChar char="•"/>
            </a:pPr>
            <a:endParaRPr lang="en-CA" altLang="en-US"/>
          </a:p>
        </p:txBody>
      </p:sp>
    </p:spTree>
    <p:extLst>
      <p:ext uri="{BB962C8B-B14F-4D97-AF65-F5344CB8AC3E}">
        <p14:creationId xmlns:p14="http://schemas.microsoft.com/office/powerpoint/2010/main" val="9027969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63A858E-DD71-466B-A79D-CA944A130060}" type="slidenum">
              <a:rPr lang="en-US" altLang="en-US"/>
              <a:pPr/>
              <a:t>29</a:t>
            </a:fld>
            <a:endParaRPr lang="en-US" altLang="en-US"/>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33218203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FA7BE6D-675E-4A74-97A6-4BDBDBCD1ADF}" type="slidenum">
              <a:rPr lang="en-US" altLang="en-US"/>
              <a:pPr/>
              <a:t>30</a:t>
            </a:fld>
            <a:endParaRPr lang="en-US" altLang="en-US"/>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1430401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D3A0C640-238D-471D-85F7-055D4E386EE2}" type="slidenum">
              <a:rPr lang="en-US" altLang="en-US"/>
              <a:pPr/>
              <a:t>31</a:t>
            </a:fld>
            <a:endParaRPr lang="en-US" altLang="en-US"/>
          </a:p>
        </p:txBody>
      </p:sp>
      <p:sp>
        <p:nvSpPr>
          <p:cNvPr id="573442" name="Rectangle 2"/>
          <p:cNvSpPr>
            <a:spLocks noGrp="1" noRot="1" noChangeAspect="1" noChangeArrowheads="1" noTextEdit="1"/>
          </p:cNvSpPr>
          <p:nvPr>
            <p:ph type="sldImg"/>
          </p:nvPr>
        </p:nvSpPr>
        <p:spPr>
          <a:ln/>
        </p:spPr>
      </p:sp>
      <p:sp>
        <p:nvSpPr>
          <p:cNvPr id="573443"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35413362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104E833-2FFB-44C5-87C3-258D4EB18987}" type="slidenum">
              <a:rPr lang="en-US" altLang="en-US"/>
              <a:pPr/>
              <a:t>32</a:t>
            </a:fld>
            <a:endParaRPr lang="en-US" altLang="en-US"/>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41888518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58D3438-8C26-44C8-B6E5-385166C7743C}" type="slidenum">
              <a:rPr lang="en-US" altLang="en-US"/>
              <a:pPr/>
              <a:t>33</a:t>
            </a:fld>
            <a:endParaRPr lang="en-US" altLang="en-US"/>
          </a:p>
        </p:txBody>
      </p:sp>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26522262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CA4364C-8452-45DA-A2FD-7F8067F0265C}" type="slidenum">
              <a:rPr lang="en-US" altLang="en-US"/>
              <a:pPr/>
              <a:t>34</a:t>
            </a:fld>
            <a:endParaRPr lang="en-US" altLang="en-US"/>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pPr>
              <a:buFontTx/>
              <a:buChar char="•"/>
            </a:pPr>
            <a:endParaRPr lang="en-CA" altLang="en-US"/>
          </a:p>
        </p:txBody>
      </p:sp>
    </p:spTree>
    <p:extLst>
      <p:ext uri="{BB962C8B-B14F-4D97-AF65-F5344CB8AC3E}">
        <p14:creationId xmlns:p14="http://schemas.microsoft.com/office/powerpoint/2010/main" val="927562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E7B6D09-8946-4B0F-B9B1-6D310FBFCE09}" type="slidenum">
              <a:rPr lang="en-US" altLang="en-US"/>
              <a:pPr/>
              <a:t>8</a:t>
            </a:fld>
            <a:endParaRPr lang="en-US" altLang="en-US"/>
          </a:p>
        </p:txBody>
      </p:sp>
      <p:sp>
        <p:nvSpPr>
          <p:cNvPr id="5140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140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a:buFontTx/>
              <a:buChar char="•"/>
            </a:pPr>
            <a:endParaRPr lang="en-CA" altLang="en-US"/>
          </a:p>
        </p:txBody>
      </p:sp>
    </p:spTree>
    <p:extLst>
      <p:ext uri="{BB962C8B-B14F-4D97-AF65-F5344CB8AC3E}">
        <p14:creationId xmlns:p14="http://schemas.microsoft.com/office/powerpoint/2010/main" val="20440723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3663DAB-0BCB-4E75-A6F4-E81D331AA674}" type="slidenum">
              <a:rPr lang="en-US" altLang="en-US"/>
              <a:pPr/>
              <a:t>35</a:t>
            </a:fld>
            <a:endParaRPr lang="en-US" altLang="en-US"/>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34433902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4338A33-4F03-4B45-BEB7-87A4F6444EAD}" type="slidenum">
              <a:rPr lang="en-US" altLang="en-US"/>
              <a:pPr/>
              <a:t>36</a:t>
            </a:fld>
            <a:endParaRPr lang="en-US" altLang="en-US"/>
          </a:p>
        </p:txBody>
      </p:sp>
      <p:sp>
        <p:nvSpPr>
          <p:cNvPr id="577538" name="Rectangle 2"/>
          <p:cNvSpPr>
            <a:spLocks noGrp="1" noRot="1" noChangeAspect="1" noChangeArrowheads="1" noTextEdit="1"/>
          </p:cNvSpPr>
          <p:nvPr>
            <p:ph type="sldImg"/>
          </p:nvPr>
        </p:nvSpPr>
        <p:spPr>
          <a:ln/>
        </p:spPr>
      </p:sp>
      <p:sp>
        <p:nvSpPr>
          <p:cNvPr id="577539"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1799289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BDF39DA-FD5B-4353-837D-1F51532D1F83}" type="slidenum">
              <a:rPr lang="en-US" altLang="en-US"/>
              <a:pPr/>
              <a:t>37</a:t>
            </a:fld>
            <a:endParaRPr lang="en-US" altLang="en-US"/>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36405532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86EFA47-F76A-4F15-89CF-76908698BF08}" type="slidenum">
              <a:rPr lang="en-US" altLang="en-US"/>
              <a:pPr/>
              <a:t>38</a:t>
            </a:fld>
            <a:endParaRPr lang="en-US" altLang="en-US"/>
          </a:p>
        </p:txBody>
      </p:sp>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13834035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8339C3B1-7920-4383-82E7-53184B971D23}" type="slidenum">
              <a:rPr lang="en-US" altLang="en-US"/>
              <a:pPr/>
              <a:t>39</a:t>
            </a:fld>
            <a:endParaRPr lang="en-US" altLang="en-US"/>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39883296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A58261A-387F-4B0A-878C-0C54C9C4CA3D}" type="slidenum">
              <a:rPr lang="en-US" altLang="en-US"/>
              <a:pPr/>
              <a:t>40</a:t>
            </a:fld>
            <a:endParaRPr lang="en-US" altLang="en-US"/>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32403521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EF4A5EE-F12B-4B0C-AC79-026F262E5747}" type="slidenum">
              <a:rPr lang="en-US" altLang="en-US"/>
              <a:pPr/>
              <a:t>41</a:t>
            </a:fld>
            <a:endParaRPr lang="en-US" altLang="en-US"/>
          </a:p>
        </p:txBody>
      </p:sp>
      <p:sp>
        <p:nvSpPr>
          <p:cNvPr id="582658" name="Rectangle 2"/>
          <p:cNvSpPr>
            <a:spLocks noGrp="1" noRot="1" noChangeAspect="1" noChangeArrowheads="1" noTextEdit="1"/>
          </p:cNvSpPr>
          <p:nvPr>
            <p:ph type="sldImg"/>
          </p:nvPr>
        </p:nvSpPr>
        <p:spPr>
          <a:ln/>
        </p:spPr>
      </p:sp>
      <p:sp>
        <p:nvSpPr>
          <p:cNvPr id="582659"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946148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EC55D23-471A-4E04-958B-588290F7FDFD}" type="slidenum">
              <a:rPr lang="en-US" altLang="en-US"/>
              <a:pPr/>
              <a:t>9</a:t>
            </a:fld>
            <a:endParaRPr lang="en-US" altLang="en-US"/>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3520767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C308BA3-F113-4A3C-8ABF-F810760ABB74}" type="slidenum">
              <a:rPr lang="en-US" altLang="en-US"/>
              <a:pPr/>
              <a:t>10</a:t>
            </a:fld>
            <a:endParaRPr lang="en-US" altLang="en-US"/>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2487118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F31B978-B6FC-46B2-9D91-87EC1DBC2EDB}" type="slidenum">
              <a:rPr lang="en-US" altLang="en-US"/>
              <a:pPr/>
              <a:t>11</a:t>
            </a:fld>
            <a:endParaRPr lang="en-US" alt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3978035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EB29C50-B4BF-466E-B8DE-C686076CC0F1}" type="slidenum">
              <a:rPr lang="en-US" altLang="en-US"/>
              <a:pPr/>
              <a:t>12</a:t>
            </a:fld>
            <a:endParaRPr lang="en-US" altLang="en-US"/>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293369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C003756-DBF8-4FFA-BD66-643F2BB3FC29}" type="slidenum">
              <a:rPr lang="en-US" altLang="en-US"/>
              <a:pPr/>
              <a:t>13</a:t>
            </a:fld>
            <a:endParaRPr lang="en-US" alt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3945312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79D2499-98C0-4DD0-9746-F33E3A6B9409}" type="slidenum">
              <a:rPr lang="en-US" altLang="en-US"/>
              <a:pPr/>
              <a:t>14</a:t>
            </a:fld>
            <a:endParaRPr lang="en-US" altLang="en-US"/>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3231786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04/12/2014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04/12/2014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9"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04/12/2014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5"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04/12/2014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4"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04/12/2014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04/12/2014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04/12/2014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22 Project management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A41DB566-6001-1B4F-A74B-7213F33DBA3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4.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10.wmf"/><Relationship Id="rId4"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11.wmf"/><Relationship Id="rId4" Type="http://schemas.openxmlformats.org/officeDocument/2006/relationships/oleObject" Target="../embeddings/oleObject6.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11.wmf"/><Relationship Id="rId4" Type="http://schemas.openxmlformats.org/officeDocument/2006/relationships/oleObject" Target="../embeddings/oleObject7.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Chapter 22 – Project Management</a:t>
            </a:r>
            <a:endParaRPr lang="en-US" sz="2400" dirty="0"/>
          </a:p>
        </p:txBody>
      </p:sp>
      <p:sp>
        <p:nvSpPr>
          <p:cNvPr id="7" name="Date Placeholder 6"/>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en-US" altLang="en-US"/>
              <a:t>Work Breakdown Structure</a:t>
            </a:r>
          </a:p>
        </p:txBody>
      </p:sp>
      <p:sp>
        <p:nvSpPr>
          <p:cNvPr id="520195" name="Rectangle 3"/>
          <p:cNvSpPr>
            <a:spLocks noGrp="1" noChangeArrowheads="1"/>
          </p:cNvSpPr>
          <p:nvPr>
            <p:ph type="body" idx="1"/>
          </p:nvPr>
        </p:nvSpPr>
        <p:spPr/>
        <p:txBody>
          <a:bodyPr/>
          <a:lstStyle/>
          <a:p>
            <a:pPr>
              <a:lnSpc>
                <a:spcPct val="90000"/>
              </a:lnSpc>
            </a:pPr>
            <a:r>
              <a:rPr lang="en-US" altLang="en-US" i="1"/>
              <a:t>Activity</a:t>
            </a:r>
            <a:r>
              <a:rPr lang="en-US" altLang="en-US"/>
              <a:t>: an item of work needed to meet the requestor’s requirements</a:t>
            </a:r>
          </a:p>
          <a:p>
            <a:pPr>
              <a:lnSpc>
                <a:spcPct val="90000"/>
              </a:lnSpc>
            </a:pPr>
            <a:r>
              <a:rPr lang="en-US" altLang="en-US" i="1"/>
              <a:t>Task</a:t>
            </a:r>
            <a:r>
              <a:rPr lang="en-US" altLang="en-US"/>
              <a:t>: a smaller item of work</a:t>
            </a:r>
          </a:p>
        </p:txBody>
      </p:sp>
    </p:spTree>
    <p:extLst>
      <p:ext uri="{BB962C8B-B14F-4D97-AF65-F5344CB8AC3E}">
        <p14:creationId xmlns:p14="http://schemas.microsoft.com/office/powerpoint/2010/main" val="1382599755"/>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altLang="en-US"/>
              <a:t>Work Breakdown Structure</a:t>
            </a:r>
          </a:p>
        </p:txBody>
      </p:sp>
      <p:sp>
        <p:nvSpPr>
          <p:cNvPr id="492547" name="Rectangle 3"/>
          <p:cNvSpPr>
            <a:spLocks noGrp="1" noChangeArrowheads="1"/>
          </p:cNvSpPr>
          <p:nvPr>
            <p:ph type="body" idx="1"/>
          </p:nvPr>
        </p:nvSpPr>
        <p:spPr/>
        <p:txBody>
          <a:bodyPr/>
          <a:lstStyle/>
          <a:p>
            <a:r>
              <a:rPr lang="en-US" altLang="en-US"/>
              <a:t>The tasks that you define in your Work Breakdown Structure are what you will put into MSProject</a:t>
            </a:r>
          </a:p>
          <a:p>
            <a:r>
              <a:rPr lang="en-US" altLang="en-US"/>
              <a:t>For each task, you will assign resources, an  estimate of how long that task will take, and the dependencies (i.e. is a task dependent on another one to finish before it can start?)</a:t>
            </a:r>
          </a:p>
        </p:txBody>
      </p:sp>
    </p:spTree>
    <p:extLst>
      <p:ext uri="{BB962C8B-B14F-4D97-AF65-F5344CB8AC3E}">
        <p14:creationId xmlns:p14="http://schemas.microsoft.com/office/powerpoint/2010/main" val="684990539"/>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en-US" altLang="en-US"/>
              <a:t>Work Breakdown Structure</a:t>
            </a:r>
          </a:p>
        </p:txBody>
      </p:sp>
      <p:pic>
        <p:nvPicPr>
          <p:cNvPr id="549891"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l="12399" r="9743" b="17619"/>
          <a:stretch>
            <a:fillRect/>
          </a:stretch>
        </p:blipFill>
        <p:spPr>
          <a:xfrm>
            <a:off x="395288" y="1916113"/>
            <a:ext cx="8496300" cy="4702175"/>
          </a:xfrm>
          <a:noFill/>
        </p:spPr>
      </p:pic>
      <p:sp>
        <p:nvSpPr>
          <p:cNvPr id="549892" name="Text Box 4"/>
          <p:cNvSpPr txBox="1">
            <a:spLocks noChangeArrowheads="1"/>
          </p:cNvSpPr>
          <p:nvPr/>
        </p:nvSpPr>
        <p:spPr bwMode="auto">
          <a:xfrm>
            <a:off x="5992813" y="3449638"/>
            <a:ext cx="1035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Resource</a:t>
            </a:r>
          </a:p>
        </p:txBody>
      </p:sp>
      <p:sp>
        <p:nvSpPr>
          <p:cNvPr id="549893" name="Line 5"/>
          <p:cNvSpPr>
            <a:spLocks noChangeShapeType="1"/>
          </p:cNvSpPr>
          <p:nvPr/>
        </p:nvSpPr>
        <p:spPr bwMode="auto">
          <a:xfrm flipH="1" flipV="1">
            <a:off x="4932363" y="3500438"/>
            <a:ext cx="1079500" cy="14446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49894" name="Text Box 6"/>
          <p:cNvSpPr txBox="1">
            <a:spLocks noChangeArrowheads="1"/>
          </p:cNvSpPr>
          <p:nvPr/>
        </p:nvSpPr>
        <p:spPr bwMode="auto">
          <a:xfrm>
            <a:off x="735013" y="4386263"/>
            <a:ext cx="628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Task</a:t>
            </a:r>
          </a:p>
        </p:txBody>
      </p:sp>
      <p:sp>
        <p:nvSpPr>
          <p:cNvPr id="549895" name="Line 7"/>
          <p:cNvSpPr>
            <a:spLocks noChangeShapeType="1"/>
          </p:cNvSpPr>
          <p:nvPr/>
        </p:nvSpPr>
        <p:spPr bwMode="auto">
          <a:xfrm flipV="1">
            <a:off x="1116013" y="4221163"/>
            <a:ext cx="576262" cy="28733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49896" name="Text Box 8"/>
          <p:cNvSpPr txBox="1">
            <a:spLocks noChangeArrowheads="1"/>
          </p:cNvSpPr>
          <p:nvPr/>
        </p:nvSpPr>
        <p:spPr bwMode="auto">
          <a:xfrm>
            <a:off x="2824163" y="3233738"/>
            <a:ext cx="933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Activity</a:t>
            </a:r>
          </a:p>
        </p:txBody>
      </p:sp>
      <p:sp>
        <p:nvSpPr>
          <p:cNvPr id="549897" name="Line 9"/>
          <p:cNvSpPr>
            <a:spLocks noChangeShapeType="1"/>
          </p:cNvSpPr>
          <p:nvPr/>
        </p:nvSpPr>
        <p:spPr bwMode="auto">
          <a:xfrm flipH="1" flipV="1">
            <a:off x="2555875" y="3141663"/>
            <a:ext cx="360363" cy="215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49898" name="Text Box 10"/>
          <p:cNvSpPr txBox="1">
            <a:spLocks noChangeArrowheads="1"/>
          </p:cNvSpPr>
          <p:nvPr/>
        </p:nvSpPr>
        <p:spPr bwMode="auto">
          <a:xfrm>
            <a:off x="3687763" y="6186488"/>
            <a:ext cx="1098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Milestone</a:t>
            </a:r>
          </a:p>
        </p:txBody>
      </p:sp>
      <p:sp>
        <p:nvSpPr>
          <p:cNvPr id="549899" name="Line 11"/>
          <p:cNvSpPr>
            <a:spLocks noChangeShapeType="1"/>
          </p:cNvSpPr>
          <p:nvPr/>
        </p:nvSpPr>
        <p:spPr bwMode="auto">
          <a:xfrm flipV="1">
            <a:off x="4284663" y="6021388"/>
            <a:ext cx="719137" cy="215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49900" name="Text Box 12"/>
          <p:cNvSpPr txBox="1">
            <a:spLocks noChangeArrowheads="1"/>
          </p:cNvSpPr>
          <p:nvPr/>
        </p:nvSpPr>
        <p:spPr bwMode="auto">
          <a:xfrm>
            <a:off x="3400425" y="4891088"/>
            <a:ext cx="99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Duration</a:t>
            </a:r>
          </a:p>
        </p:txBody>
      </p:sp>
      <p:sp>
        <p:nvSpPr>
          <p:cNvPr id="549901" name="Line 13"/>
          <p:cNvSpPr>
            <a:spLocks noChangeShapeType="1"/>
          </p:cNvSpPr>
          <p:nvPr/>
        </p:nvSpPr>
        <p:spPr bwMode="auto">
          <a:xfrm flipV="1">
            <a:off x="3924300" y="4508500"/>
            <a:ext cx="792163" cy="50482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4007592034"/>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r>
              <a:rPr lang="en-US" altLang="en-US"/>
              <a:t>Work Breakdown Structure</a:t>
            </a:r>
          </a:p>
        </p:txBody>
      </p:sp>
      <p:sp>
        <p:nvSpPr>
          <p:cNvPr id="493571" name="Rectangle 3"/>
          <p:cNvSpPr>
            <a:spLocks noGrp="1" noChangeArrowheads="1"/>
          </p:cNvSpPr>
          <p:nvPr>
            <p:ph type="body" idx="1"/>
          </p:nvPr>
        </p:nvSpPr>
        <p:spPr/>
        <p:txBody>
          <a:bodyPr/>
          <a:lstStyle/>
          <a:p>
            <a:r>
              <a:rPr lang="en-US" altLang="en-US"/>
              <a:t>There are (at least) 4 uses for the WBS:</a:t>
            </a:r>
          </a:p>
          <a:p>
            <a:pPr lvl="1"/>
            <a:r>
              <a:rPr lang="en-US" altLang="en-US"/>
              <a:t>Thought Process Tool</a:t>
            </a:r>
          </a:p>
          <a:p>
            <a:pPr lvl="1"/>
            <a:r>
              <a:rPr lang="en-US" altLang="en-US"/>
              <a:t>Architectural Design Tool</a:t>
            </a:r>
          </a:p>
          <a:p>
            <a:pPr lvl="1"/>
            <a:r>
              <a:rPr lang="en-US" altLang="en-US"/>
              <a:t>Planning Tool</a:t>
            </a:r>
          </a:p>
          <a:p>
            <a:pPr lvl="1"/>
            <a:r>
              <a:rPr lang="en-US" altLang="en-US"/>
              <a:t>Project Tracking and Reporting Tool</a:t>
            </a:r>
            <a:endParaRPr lang="en-US" altLang="en-US" i="1"/>
          </a:p>
          <a:p>
            <a:pPr lvl="1"/>
            <a:endParaRPr lang="en-US" altLang="en-US" i="1"/>
          </a:p>
        </p:txBody>
      </p:sp>
    </p:spTree>
    <p:extLst>
      <p:ext uri="{BB962C8B-B14F-4D97-AF65-F5344CB8AC3E}">
        <p14:creationId xmlns:p14="http://schemas.microsoft.com/office/powerpoint/2010/main" val="1184210267"/>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r>
              <a:rPr lang="en-US" altLang="en-US"/>
              <a:t>Work Breakdown Structure</a:t>
            </a:r>
          </a:p>
        </p:txBody>
      </p:sp>
      <p:sp>
        <p:nvSpPr>
          <p:cNvPr id="521219" name="Rectangle 3"/>
          <p:cNvSpPr>
            <a:spLocks noGrp="1" noChangeArrowheads="1"/>
          </p:cNvSpPr>
          <p:nvPr>
            <p:ph type="body" idx="1"/>
          </p:nvPr>
        </p:nvSpPr>
        <p:spPr/>
        <p:txBody>
          <a:bodyPr/>
          <a:lstStyle/>
          <a:p>
            <a:r>
              <a:rPr lang="en-US" altLang="en-US"/>
              <a:t>Thought Process Tool</a:t>
            </a:r>
          </a:p>
          <a:p>
            <a:pPr lvl="1"/>
            <a:r>
              <a:rPr lang="en-US" altLang="en-US"/>
              <a:t>A design and planning tool</a:t>
            </a:r>
          </a:p>
          <a:p>
            <a:pPr lvl="1"/>
            <a:r>
              <a:rPr lang="en-US" altLang="en-US"/>
              <a:t>Project Manager and team can visualize exactly how the work of the project is defined and managed effectively</a:t>
            </a:r>
          </a:p>
        </p:txBody>
      </p:sp>
    </p:spTree>
    <p:extLst>
      <p:ext uri="{BB962C8B-B14F-4D97-AF65-F5344CB8AC3E}">
        <p14:creationId xmlns:p14="http://schemas.microsoft.com/office/powerpoint/2010/main" val="3224284119"/>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ltLang="en-US"/>
              <a:t>Work Breakdown Structure</a:t>
            </a:r>
          </a:p>
        </p:txBody>
      </p:sp>
      <p:sp>
        <p:nvSpPr>
          <p:cNvPr id="522243" name="Rectangle 3"/>
          <p:cNvSpPr>
            <a:spLocks noGrp="1" noChangeArrowheads="1"/>
          </p:cNvSpPr>
          <p:nvPr>
            <p:ph type="body" idx="1"/>
          </p:nvPr>
        </p:nvSpPr>
        <p:spPr/>
        <p:txBody>
          <a:bodyPr/>
          <a:lstStyle/>
          <a:p>
            <a:r>
              <a:rPr lang="en-US" altLang="en-US"/>
              <a:t>Architectural Design Tool</a:t>
            </a:r>
          </a:p>
          <a:p>
            <a:pPr lvl="1"/>
            <a:r>
              <a:rPr lang="en-US" altLang="en-US"/>
              <a:t>A picture of the work of the project and how the tasks relate to one another.</a:t>
            </a:r>
          </a:p>
        </p:txBody>
      </p:sp>
    </p:spTree>
    <p:extLst>
      <p:ext uri="{BB962C8B-B14F-4D97-AF65-F5344CB8AC3E}">
        <p14:creationId xmlns:p14="http://schemas.microsoft.com/office/powerpoint/2010/main" val="1680642025"/>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altLang="en-US"/>
              <a:t>Work Breakdown Structure</a:t>
            </a:r>
          </a:p>
        </p:txBody>
      </p:sp>
      <p:sp>
        <p:nvSpPr>
          <p:cNvPr id="523267" name="Rectangle 3"/>
          <p:cNvSpPr>
            <a:spLocks noGrp="1" noChangeArrowheads="1"/>
          </p:cNvSpPr>
          <p:nvPr>
            <p:ph type="body" idx="1"/>
          </p:nvPr>
        </p:nvSpPr>
        <p:spPr/>
        <p:txBody>
          <a:bodyPr/>
          <a:lstStyle/>
          <a:p>
            <a:r>
              <a:rPr lang="en-US" altLang="en-US"/>
              <a:t>Planning Tool</a:t>
            </a:r>
          </a:p>
          <a:p>
            <a:pPr lvl="1"/>
            <a:r>
              <a:rPr lang="en-US" altLang="en-US"/>
              <a:t>Take the tasks that need to be done to develop the project and estimate effort, elapsed time and resources</a:t>
            </a:r>
          </a:p>
          <a:p>
            <a:pPr lvl="1"/>
            <a:r>
              <a:rPr lang="en-US" altLang="en-US"/>
              <a:t>Build a schedule of when the work will be done – will show project completion</a:t>
            </a:r>
          </a:p>
        </p:txBody>
      </p:sp>
    </p:spTree>
    <p:extLst>
      <p:ext uri="{BB962C8B-B14F-4D97-AF65-F5344CB8AC3E}">
        <p14:creationId xmlns:p14="http://schemas.microsoft.com/office/powerpoint/2010/main" val="2522794355"/>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altLang="en-US"/>
              <a:t>Work Breakdown Structure</a:t>
            </a:r>
          </a:p>
        </p:txBody>
      </p:sp>
      <p:sp>
        <p:nvSpPr>
          <p:cNvPr id="524291" name="Rectangle 3"/>
          <p:cNvSpPr>
            <a:spLocks noGrp="1" noChangeArrowheads="1"/>
          </p:cNvSpPr>
          <p:nvPr>
            <p:ph type="body" idx="1"/>
          </p:nvPr>
        </p:nvSpPr>
        <p:spPr/>
        <p:txBody>
          <a:bodyPr/>
          <a:lstStyle/>
          <a:p>
            <a:r>
              <a:rPr lang="en-US" altLang="en-US"/>
              <a:t>Project Tracking and Reporting Tool</a:t>
            </a:r>
          </a:p>
          <a:p>
            <a:pPr lvl="1"/>
            <a:r>
              <a:rPr lang="en-US" altLang="en-US"/>
              <a:t>Shows visually what is happening and when – it is used for reporting status</a:t>
            </a:r>
          </a:p>
          <a:p>
            <a:pPr lvl="1"/>
            <a:r>
              <a:rPr lang="en-US" altLang="en-US"/>
              <a:t>Shows how much of a specific task is completed</a:t>
            </a:r>
          </a:p>
        </p:txBody>
      </p:sp>
    </p:spTree>
    <p:extLst>
      <p:ext uri="{BB962C8B-B14F-4D97-AF65-F5344CB8AC3E}">
        <p14:creationId xmlns:p14="http://schemas.microsoft.com/office/powerpoint/2010/main" val="1674366817"/>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a:xfrm>
            <a:off x="468313" y="549275"/>
            <a:ext cx="3467100" cy="1143000"/>
          </a:xfrm>
        </p:spPr>
        <p:txBody>
          <a:bodyPr/>
          <a:lstStyle/>
          <a:p>
            <a:r>
              <a:rPr lang="en-US" altLang="en-US"/>
              <a:t>WBS Extract</a:t>
            </a:r>
          </a:p>
        </p:txBody>
      </p:sp>
      <p:pic>
        <p:nvPicPr>
          <p:cNvPr id="495620" name="Picture 4"/>
          <p:cNvPicPr>
            <a:picLocks noChangeAspect="1" noChangeArrowheads="1"/>
          </p:cNvPicPr>
          <p:nvPr/>
        </p:nvPicPr>
        <p:blipFill>
          <a:blip r:embed="rId3">
            <a:extLst>
              <a:ext uri="{28A0092B-C50C-407E-A947-70E740481C1C}">
                <a14:useLocalDpi xmlns:a14="http://schemas.microsoft.com/office/drawing/2010/main" val="0"/>
              </a:ext>
            </a:extLst>
          </a:blip>
          <a:srcRect r="48230" b="36395"/>
          <a:stretch>
            <a:fillRect/>
          </a:stretch>
        </p:blipFill>
        <p:spPr bwMode="auto">
          <a:xfrm>
            <a:off x="1547813" y="1773238"/>
            <a:ext cx="6311900" cy="484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3356447"/>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1026"/>
          <p:cNvSpPr>
            <a:spLocks noGrp="1" noChangeArrowheads="1"/>
          </p:cNvSpPr>
          <p:nvPr>
            <p:ph type="title"/>
          </p:nvPr>
        </p:nvSpPr>
        <p:spPr/>
        <p:txBody>
          <a:bodyPr/>
          <a:lstStyle/>
          <a:p>
            <a:r>
              <a:rPr lang="en-US" altLang="en-US"/>
              <a:t>Agenda</a:t>
            </a:r>
          </a:p>
        </p:txBody>
      </p:sp>
      <p:sp>
        <p:nvSpPr>
          <p:cNvPr id="513027" name="Rectangle 1027"/>
          <p:cNvSpPr>
            <a:spLocks noGrp="1" noChangeArrowheads="1"/>
          </p:cNvSpPr>
          <p:nvPr>
            <p:ph type="body" idx="1"/>
          </p:nvPr>
        </p:nvSpPr>
        <p:spPr>
          <a:xfrm>
            <a:off x="1143000" y="2133600"/>
            <a:ext cx="7620000" cy="3962400"/>
          </a:xfrm>
        </p:spPr>
        <p:txBody>
          <a:bodyPr/>
          <a:lstStyle/>
          <a:p>
            <a:r>
              <a:rPr lang="en-US" altLang="en-US"/>
              <a:t>Work Breakdown Structure—What is it?</a:t>
            </a:r>
          </a:p>
          <a:p>
            <a:r>
              <a:rPr lang="en-US" altLang="en-US"/>
              <a:t>Defining Activities (Summary Tasks)</a:t>
            </a:r>
          </a:p>
          <a:p>
            <a:r>
              <a:rPr lang="en-US" altLang="en-US"/>
              <a:t>Defining Tasks</a:t>
            </a:r>
          </a:p>
          <a:p>
            <a:r>
              <a:rPr lang="en-US" altLang="en-US"/>
              <a:t>More Examples</a:t>
            </a:r>
            <a:endParaRPr lang="en-US" altLang="en-US" b="1"/>
          </a:p>
        </p:txBody>
      </p:sp>
    </p:spTree>
    <p:extLst>
      <p:ext uri="{BB962C8B-B14F-4D97-AF65-F5344CB8AC3E}">
        <p14:creationId xmlns:p14="http://schemas.microsoft.com/office/powerpoint/2010/main" val="1130934957"/>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Software project management</a:t>
            </a:r>
          </a:p>
        </p:txBody>
      </p:sp>
      <p:sp>
        <p:nvSpPr>
          <p:cNvPr id="8194" name="Rectangle 2"/>
          <p:cNvSpPr>
            <a:spLocks noGrp="1" noChangeArrowheads="1"/>
          </p:cNvSpPr>
          <p:nvPr>
            <p:ph idx="1"/>
          </p:nvPr>
        </p:nvSpPr>
        <p:spPr>
          <a:noFill/>
          <a:ln/>
        </p:spPr>
        <p:txBody>
          <a:bodyPr lIns="90840" tIns="44623" rIns="90840" bIns="44623"/>
          <a:lstStyle/>
          <a:p>
            <a:r>
              <a:rPr lang="en-GB"/>
              <a:t>Concerned with activities involved in ensuring </a:t>
            </a:r>
            <a:br>
              <a:rPr lang="en-GB"/>
            </a:br>
            <a:r>
              <a:rPr lang="en-GB"/>
              <a:t>that software is delivered on time and on </a:t>
            </a:r>
            <a:br>
              <a:rPr lang="en-GB"/>
            </a:br>
            <a:r>
              <a:rPr lang="en-GB"/>
              <a:t>schedule and in accordance with the </a:t>
            </a:r>
            <a:br>
              <a:rPr lang="en-GB"/>
            </a:br>
            <a:r>
              <a:rPr lang="en-GB"/>
              <a:t>requirements of the organisations developing </a:t>
            </a:r>
            <a:br>
              <a:rPr lang="en-GB"/>
            </a:br>
            <a:r>
              <a:rPr lang="en-GB"/>
              <a:t>and procuring the software.</a:t>
            </a:r>
          </a:p>
          <a:p>
            <a:r>
              <a:rPr lang="en-GB"/>
              <a:t>Project management is needed because software development is always subject to budget and schedule constraints that are set by the organisation developing the software.</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a:t>
            </a:fld>
            <a:endParaRPr lang="en-US"/>
          </a:p>
        </p:txBody>
      </p:sp>
    </p:spTree>
  </p:cSld>
  <p:clrMapOvr>
    <a:masterClrMapping/>
  </p:clrMapOvr>
  <p:transition advTm="2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en-US" altLang="en-US"/>
              <a:t>Defining Activities</a:t>
            </a:r>
          </a:p>
        </p:txBody>
      </p:sp>
      <p:sp>
        <p:nvSpPr>
          <p:cNvPr id="498691" name="Rectangle 3"/>
          <p:cNvSpPr>
            <a:spLocks noGrp="1" noChangeArrowheads="1"/>
          </p:cNvSpPr>
          <p:nvPr>
            <p:ph type="body" idx="1"/>
          </p:nvPr>
        </p:nvSpPr>
        <p:spPr/>
        <p:txBody>
          <a:bodyPr/>
          <a:lstStyle/>
          <a:p>
            <a:r>
              <a:rPr lang="en-US" altLang="en-US"/>
              <a:t>How to define Activities (Summary Tasks):</a:t>
            </a:r>
          </a:p>
          <a:p>
            <a:pPr lvl="1"/>
            <a:r>
              <a:rPr lang="en-US" altLang="en-US"/>
              <a:t>There are various methods used:</a:t>
            </a:r>
          </a:p>
          <a:p>
            <a:pPr lvl="2"/>
            <a:r>
              <a:rPr lang="en-US" altLang="en-US"/>
              <a:t>Top Down</a:t>
            </a:r>
          </a:p>
          <a:p>
            <a:pPr lvl="2"/>
            <a:r>
              <a:rPr lang="en-US" altLang="en-US"/>
              <a:t>Team</a:t>
            </a:r>
          </a:p>
          <a:p>
            <a:pPr lvl="2"/>
            <a:r>
              <a:rPr lang="en-US" altLang="en-US"/>
              <a:t>Bottom Up</a:t>
            </a:r>
          </a:p>
        </p:txBody>
      </p:sp>
    </p:spTree>
    <p:extLst>
      <p:ext uri="{BB962C8B-B14F-4D97-AF65-F5344CB8AC3E}">
        <p14:creationId xmlns:p14="http://schemas.microsoft.com/office/powerpoint/2010/main" val="374540103"/>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altLang="en-US"/>
              <a:t>Defining Activities</a:t>
            </a:r>
          </a:p>
        </p:txBody>
      </p:sp>
      <p:sp>
        <p:nvSpPr>
          <p:cNvPr id="538627" name="Rectangle 3"/>
          <p:cNvSpPr>
            <a:spLocks noGrp="1" noChangeArrowheads="1"/>
          </p:cNvSpPr>
          <p:nvPr>
            <p:ph type="body" idx="1"/>
          </p:nvPr>
        </p:nvSpPr>
        <p:spPr/>
        <p:txBody>
          <a:bodyPr/>
          <a:lstStyle/>
          <a:p>
            <a:r>
              <a:rPr lang="en-US" altLang="en-US"/>
              <a:t>Top Down</a:t>
            </a:r>
          </a:p>
          <a:p>
            <a:pPr lvl="1"/>
            <a:r>
              <a:rPr lang="en-US" altLang="en-US"/>
              <a:t>Start at a goal (activity) level and break down the work to lower levels (tasks).  An activity may involve many steps (tasks) and many people (resources) being assigned to that one activity.  It is important to break down to the lowest level task so that only </a:t>
            </a:r>
            <a:r>
              <a:rPr lang="en-US" altLang="en-US" b="1" i="1" u="sng"/>
              <a:t>one</a:t>
            </a:r>
            <a:r>
              <a:rPr lang="en-US" altLang="en-US"/>
              <a:t> resource is assigned to that task.</a:t>
            </a:r>
          </a:p>
        </p:txBody>
      </p:sp>
    </p:spTree>
    <p:extLst>
      <p:ext uri="{BB962C8B-B14F-4D97-AF65-F5344CB8AC3E}">
        <p14:creationId xmlns:p14="http://schemas.microsoft.com/office/powerpoint/2010/main" val="322273814"/>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altLang="en-US"/>
              <a:t>Defining Activities</a:t>
            </a:r>
          </a:p>
        </p:txBody>
      </p:sp>
      <p:sp>
        <p:nvSpPr>
          <p:cNvPr id="540675" name="Rectangle 3"/>
          <p:cNvSpPr>
            <a:spLocks noGrp="1" noChangeArrowheads="1"/>
          </p:cNvSpPr>
          <p:nvPr>
            <p:ph type="body" idx="1"/>
          </p:nvPr>
        </p:nvSpPr>
        <p:spPr/>
        <p:txBody>
          <a:bodyPr/>
          <a:lstStyle/>
          <a:p>
            <a:r>
              <a:rPr lang="en-US" altLang="en-US"/>
              <a:t>Top Down</a:t>
            </a:r>
          </a:p>
          <a:p>
            <a:pPr lvl="1"/>
            <a:r>
              <a:rPr lang="en-US" altLang="en-US"/>
              <a:t>Once you are down to the lowest level task you can sequence the tasks so that some can be done </a:t>
            </a:r>
            <a:r>
              <a:rPr lang="en-US" altLang="en-US" b="1" i="1" u="sng"/>
              <a:t>in parallel</a:t>
            </a:r>
            <a:r>
              <a:rPr lang="en-US" altLang="en-US"/>
              <a:t>.  This will allow you to save time on the overall project.</a:t>
            </a:r>
          </a:p>
          <a:p>
            <a:pPr lvl="1">
              <a:buFont typeface="Wingdings" panose="05000000000000000000" pitchFamily="2" charset="2"/>
              <a:buNone/>
            </a:pPr>
            <a:endParaRPr lang="en-US" altLang="en-US"/>
          </a:p>
        </p:txBody>
      </p:sp>
    </p:spTree>
    <p:extLst>
      <p:ext uri="{BB962C8B-B14F-4D97-AF65-F5344CB8AC3E}">
        <p14:creationId xmlns:p14="http://schemas.microsoft.com/office/powerpoint/2010/main" val="2649853752"/>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en-US" altLang="en-US"/>
              <a:t>Defining Activities</a:t>
            </a:r>
          </a:p>
        </p:txBody>
      </p:sp>
      <p:sp>
        <p:nvSpPr>
          <p:cNvPr id="537603" name="Rectangle 3"/>
          <p:cNvSpPr>
            <a:spLocks noGrp="1" noChangeArrowheads="1"/>
          </p:cNvSpPr>
          <p:nvPr>
            <p:ph type="body" idx="1"/>
          </p:nvPr>
        </p:nvSpPr>
        <p:spPr/>
        <p:txBody>
          <a:bodyPr/>
          <a:lstStyle/>
          <a:p>
            <a:r>
              <a:rPr lang="en-US" altLang="en-US"/>
              <a:t>Team</a:t>
            </a:r>
          </a:p>
          <a:p>
            <a:pPr lvl="1"/>
            <a:r>
              <a:rPr lang="en-US" altLang="en-US"/>
              <a:t>Assign team members various part of the overall project to determine the work breakdown structure for that section of the project.  It may involve using the top-down approach at this point in time to build the detailed schedule.</a:t>
            </a:r>
          </a:p>
        </p:txBody>
      </p:sp>
    </p:spTree>
    <p:extLst>
      <p:ext uri="{BB962C8B-B14F-4D97-AF65-F5344CB8AC3E}">
        <p14:creationId xmlns:p14="http://schemas.microsoft.com/office/powerpoint/2010/main" val="3710795250"/>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altLang="en-US"/>
              <a:t>Defining Activities</a:t>
            </a:r>
          </a:p>
        </p:txBody>
      </p:sp>
      <p:sp>
        <p:nvSpPr>
          <p:cNvPr id="539651" name="Rectangle 3"/>
          <p:cNvSpPr>
            <a:spLocks noGrp="1" noChangeArrowheads="1"/>
          </p:cNvSpPr>
          <p:nvPr>
            <p:ph type="body" idx="1"/>
          </p:nvPr>
        </p:nvSpPr>
        <p:spPr/>
        <p:txBody>
          <a:bodyPr/>
          <a:lstStyle/>
          <a:p>
            <a:pPr>
              <a:lnSpc>
                <a:spcPct val="90000"/>
              </a:lnSpc>
            </a:pPr>
            <a:r>
              <a:rPr lang="en-US" altLang="en-US" sz="2800"/>
              <a:t>Bottom Up</a:t>
            </a:r>
          </a:p>
          <a:p>
            <a:pPr lvl="1">
              <a:lnSpc>
                <a:spcPct val="90000"/>
              </a:lnSpc>
            </a:pPr>
            <a:r>
              <a:rPr lang="en-US" altLang="en-US" sz="2400"/>
              <a:t>More like a brain-storming session.  Not very organized. </a:t>
            </a:r>
          </a:p>
          <a:p>
            <a:pPr lvl="1">
              <a:lnSpc>
                <a:spcPct val="90000"/>
              </a:lnSpc>
            </a:pPr>
            <a:r>
              <a:rPr lang="en-US" altLang="en-US" sz="2400"/>
              <a:t>Start with the goal and as a large group identify the tasks needed to be completed.</a:t>
            </a:r>
          </a:p>
          <a:p>
            <a:pPr lvl="1">
              <a:lnSpc>
                <a:spcPct val="90000"/>
              </a:lnSpc>
            </a:pPr>
            <a:r>
              <a:rPr lang="en-US" altLang="en-US" sz="2400"/>
              <a:t>Tasks are written down.  When no more task suggestions are made then the group tries to organize the tasks into like groupings.</a:t>
            </a:r>
          </a:p>
          <a:p>
            <a:pPr lvl="1">
              <a:lnSpc>
                <a:spcPct val="90000"/>
              </a:lnSpc>
            </a:pPr>
            <a:r>
              <a:rPr lang="en-US" altLang="en-US" sz="2400"/>
              <a:t>Very inefficient.</a:t>
            </a:r>
          </a:p>
        </p:txBody>
      </p:sp>
    </p:spTree>
    <p:extLst>
      <p:ext uri="{BB962C8B-B14F-4D97-AF65-F5344CB8AC3E}">
        <p14:creationId xmlns:p14="http://schemas.microsoft.com/office/powerpoint/2010/main" val="54564809"/>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en-US" altLang="en-US"/>
              <a:t>Defining Activities</a:t>
            </a:r>
          </a:p>
        </p:txBody>
      </p:sp>
      <p:sp>
        <p:nvSpPr>
          <p:cNvPr id="499715" name="Rectangle 3"/>
          <p:cNvSpPr>
            <a:spLocks noGrp="1" noChangeArrowheads="1"/>
          </p:cNvSpPr>
          <p:nvPr>
            <p:ph type="body" idx="1"/>
          </p:nvPr>
        </p:nvSpPr>
        <p:spPr/>
        <p:txBody>
          <a:bodyPr/>
          <a:lstStyle/>
          <a:p>
            <a:r>
              <a:rPr lang="en-US" altLang="en-US"/>
              <a:t>We will use: Top Down</a:t>
            </a:r>
          </a:p>
          <a:p>
            <a:pPr lvl="1"/>
            <a:r>
              <a:rPr lang="en-US" altLang="en-US"/>
              <a:t>We will start with activities or summary tasks such as use cases, database creation, and so on, and break these into tasks</a:t>
            </a:r>
          </a:p>
        </p:txBody>
      </p:sp>
    </p:spTree>
    <p:extLst>
      <p:ext uri="{BB962C8B-B14F-4D97-AF65-F5344CB8AC3E}">
        <p14:creationId xmlns:p14="http://schemas.microsoft.com/office/powerpoint/2010/main" val="3411015846"/>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r>
              <a:rPr lang="en-US" altLang="en-US"/>
              <a:t>Defining Activities</a:t>
            </a:r>
          </a:p>
        </p:txBody>
      </p:sp>
      <p:sp>
        <p:nvSpPr>
          <p:cNvPr id="501763" name="Rectangle 3"/>
          <p:cNvSpPr>
            <a:spLocks noGrp="1" noChangeArrowheads="1"/>
          </p:cNvSpPr>
          <p:nvPr>
            <p:ph type="body" idx="1"/>
          </p:nvPr>
        </p:nvSpPr>
        <p:spPr>
          <a:xfrm>
            <a:off x="539750" y="1916113"/>
            <a:ext cx="7723188" cy="4530725"/>
          </a:xfrm>
        </p:spPr>
        <p:txBody>
          <a:bodyPr/>
          <a:lstStyle/>
          <a:p>
            <a:pPr>
              <a:lnSpc>
                <a:spcPct val="90000"/>
              </a:lnSpc>
            </a:pPr>
            <a:r>
              <a:rPr lang="en-US" altLang="en-US"/>
              <a:t>Different approaches to defining activities:</a:t>
            </a:r>
          </a:p>
          <a:p>
            <a:pPr lvl="1">
              <a:lnSpc>
                <a:spcPct val="90000"/>
              </a:lnSpc>
            </a:pPr>
            <a:r>
              <a:rPr lang="en-US" altLang="en-US"/>
              <a:t>Noun approach</a:t>
            </a:r>
          </a:p>
          <a:p>
            <a:pPr lvl="2">
              <a:lnSpc>
                <a:spcPct val="90000"/>
              </a:lnSpc>
            </a:pPr>
            <a:r>
              <a:rPr lang="en-US" altLang="en-US"/>
              <a:t>e.g. functional decomposition  (activities around building each use case or database creation)</a:t>
            </a:r>
          </a:p>
          <a:p>
            <a:pPr lvl="1">
              <a:lnSpc>
                <a:spcPct val="90000"/>
              </a:lnSpc>
            </a:pPr>
            <a:r>
              <a:rPr lang="en-US" altLang="en-US"/>
              <a:t>Verb approach</a:t>
            </a:r>
          </a:p>
          <a:p>
            <a:pPr lvl="2">
              <a:lnSpc>
                <a:spcPct val="90000"/>
              </a:lnSpc>
            </a:pPr>
            <a:r>
              <a:rPr lang="en-US" altLang="en-US"/>
              <a:t>e.g. common activities, from a project methodology e.g. design, build, test, document</a:t>
            </a:r>
          </a:p>
        </p:txBody>
      </p:sp>
    </p:spTree>
    <p:extLst>
      <p:ext uri="{BB962C8B-B14F-4D97-AF65-F5344CB8AC3E}">
        <p14:creationId xmlns:p14="http://schemas.microsoft.com/office/powerpoint/2010/main" val="2082699054"/>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en-US" altLang="en-US"/>
              <a:t>Defining Activities</a:t>
            </a:r>
          </a:p>
        </p:txBody>
      </p:sp>
      <p:sp>
        <p:nvSpPr>
          <p:cNvPr id="503811" name="Rectangle 3"/>
          <p:cNvSpPr>
            <a:spLocks noGrp="1" noChangeArrowheads="1"/>
          </p:cNvSpPr>
          <p:nvPr>
            <p:ph type="body" idx="1"/>
          </p:nvPr>
        </p:nvSpPr>
        <p:spPr/>
        <p:txBody>
          <a:bodyPr/>
          <a:lstStyle/>
          <a:p>
            <a:r>
              <a:rPr lang="en-US" altLang="en-US"/>
              <a:t>We will define activities that will identify a significant deliverable</a:t>
            </a:r>
          </a:p>
          <a:p>
            <a:pPr lvl="2"/>
            <a:r>
              <a:rPr lang="en-US" altLang="en-US" sz="2800"/>
              <a:t>Use case</a:t>
            </a:r>
          </a:p>
          <a:p>
            <a:pPr lvl="2"/>
            <a:r>
              <a:rPr lang="en-US" altLang="en-US" sz="2800"/>
              <a:t>Database</a:t>
            </a:r>
          </a:p>
          <a:p>
            <a:pPr lvl="2"/>
            <a:r>
              <a:rPr lang="en-US" altLang="en-US" sz="2800"/>
              <a:t>Documentation</a:t>
            </a:r>
          </a:p>
          <a:p>
            <a:pPr lvl="2"/>
            <a:r>
              <a:rPr lang="en-US" altLang="en-US" sz="2800"/>
              <a:t>System testing</a:t>
            </a:r>
          </a:p>
          <a:p>
            <a:pPr lvl="2"/>
            <a:r>
              <a:rPr lang="en-US" altLang="en-US" sz="2800"/>
              <a:t>Acceptance testing</a:t>
            </a:r>
          </a:p>
        </p:txBody>
      </p:sp>
    </p:spTree>
    <p:extLst>
      <p:ext uri="{BB962C8B-B14F-4D97-AF65-F5344CB8AC3E}">
        <p14:creationId xmlns:p14="http://schemas.microsoft.com/office/powerpoint/2010/main" val="1095084892"/>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en-US" altLang="en-US"/>
              <a:t>Agenda</a:t>
            </a:r>
          </a:p>
        </p:txBody>
      </p:sp>
      <p:sp>
        <p:nvSpPr>
          <p:cNvPr id="517123" name="Rectangle 3"/>
          <p:cNvSpPr>
            <a:spLocks noGrp="1" noChangeArrowheads="1"/>
          </p:cNvSpPr>
          <p:nvPr>
            <p:ph type="body" idx="1"/>
          </p:nvPr>
        </p:nvSpPr>
        <p:spPr>
          <a:xfrm>
            <a:off x="1143000" y="2133600"/>
            <a:ext cx="7620000" cy="3962400"/>
          </a:xfrm>
        </p:spPr>
        <p:txBody>
          <a:bodyPr/>
          <a:lstStyle/>
          <a:p>
            <a:r>
              <a:rPr lang="en-US" altLang="en-US"/>
              <a:t>Where are we?</a:t>
            </a:r>
          </a:p>
          <a:p>
            <a:r>
              <a:rPr lang="en-US" altLang="en-US"/>
              <a:t>Work Breakdown Structure—What is it?</a:t>
            </a:r>
          </a:p>
          <a:p>
            <a:r>
              <a:rPr lang="en-US" altLang="en-US"/>
              <a:t>Defining Activities (Summary Tasks)</a:t>
            </a:r>
          </a:p>
          <a:p>
            <a:r>
              <a:rPr lang="en-US" altLang="en-US"/>
              <a:t>Defining Tasks</a:t>
            </a:r>
          </a:p>
          <a:p>
            <a:r>
              <a:rPr lang="en-US" altLang="en-US"/>
              <a:t>More Examples</a:t>
            </a:r>
            <a:endParaRPr lang="en-US" altLang="en-US" b="1"/>
          </a:p>
        </p:txBody>
      </p:sp>
    </p:spTree>
    <p:extLst>
      <p:ext uri="{BB962C8B-B14F-4D97-AF65-F5344CB8AC3E}">
        <p14:creationId xmlns:p14="http://schemas.microsoft.com/office/powerpoint/2010/main" val="1860056986"/>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US" altLang="en-US"/>
              <a:t>Defining Tasks</a:t>
            </a:r>
          </a:p>
        </p:txBody>
      </p:sp>
      <p:sp>
        <p:nvSpPr>
          <p:cNvPr id="500739" name="Rectangle 3"/>
          <p:cNvSpPr>
            <a:spLocks noGrp="1" noChangeArrowheads="1"/>
          </p:cNvSpPr>
          <p:nvPr>
            <p:ph type="body" idx="1"/>
          </p:nvPr>
        </p:nvSpPr>
        <p:spPr/>
        <p:txBody>
          <a:bodyPr/>
          <a:lstStyle/>
          <a:p>
            <a:r>
              <a:rPr lang="en-US" altLang="en-US"/>
              <a:t>Once you have decided on your activities (summary tasks), you need to define the sub tasks needed for each activity.</a:t>
            </a:r>
          </a:p>
          <a:p>
            <a:pPr>
              <a:buFont typeface="Wingdings" panose="05000000000000000000" pitchFamily="2" charset="2"/>
              <a:buNone/>
            </a:pPr>
            <a:endParaRPr lang="en-US" altLang="en-US"/>
          </a:p>
          <a:p>
            <a:endParaRPr lang="en-US" altLang="en-US"/>
          </a:p>
        </p:txBody>
      </p:sp>
    </p:spTree>
    <p:extLst>
      <p:ext uri="{BB962C8B-B14F-4D97-AF65-F5344CB8AC3E}">
        <p14:creationId xmlns:p14="http://schemas.microsoft.com/office/powerpoint/2010/main" val="401989356"/>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criteria</a:t>
            </a:r>
            <a:endParaRPr lang="en-US" dirty="0"/>
          </a:p>
        </p:txBody>
      </p:sp>
      <p:sp>
        <p:nvSpPr>
          <p:cNvPr id="3" name="Content Placeholder 2"/>
          <p:cNvSpPr>
            <a:spLocks noGrp="1"/>
          </p:cNvSpPr>
          <p:nvPr>
            <p:ph idx="1"/>
          </p:nvPr>
        </p:nvSpPr>
        <p:spPr/>
        <p:txBody>
          <a:bodyPr/>
          <a:lstStyle/>
          <a:p>
            <a:r>
              <a:rPr lang="en-GB" dirty="0" smtClean="0"/>
              <a:t>Deliver the software to the customer at the agreed time.</a:t>
            </a:r>
          </a:p>
          <a:p>
            <a:r>
              <a:rPr lang="en-GB" dirty="0" smtClean="0"/>
              <a:t>Keep overall costs within budget.</a:t>
            </a:r>
          </a:p>
          <a:p>
            <a:r>
              <a:rPr lang="en-GB" dirty="0" smtClean="0"/>
              <a:t>Deliver software that meets the customer’s expectations.</a:t>
            </a:r>
          </a:p>
          <a:p>
            <a:r>
              <a:rPr lang="en-GB" dirty="0" smtClean="0"/>
              <a:t>Maintain a coherent and well-functioning development team.</a:t>
            </a:r>
          </a:p>
          <a:p>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a:t>
            </a:fld>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a:t>Defining Tasks</a:t>
            </a:r>
          </a:p>
        </p:txBody>
      </p:sp>
      <p:sp>
        <p:nvSpPr>
          <p:cNvPr id="505859" name="Rectangle 3"/>
          <p:cNvSpPr>
            <a:spLocks noGrp="1" noChangeArrowheads="1"/>
          </p:cNvSpPr>
          <p:nvPr>
            <p:ph type="body" idx="1"/>
          </p:nvPr>
        </p:nvSpPr>
        <p:spPr/>
        <p:txBody>
          <a:bodyPr/>
          <a:lstStyle/>
          <a:p>
            <a:pPr marL="533400" indent="-533400">
              <a:lnSpc>
                <a:spcPct val="90000"/>
              </a:lnSpc>
              <a:buFont typeface="Wingdings" panose="05000000000000000000" pitchFamily="2" charset="2"/>
              <a:buNone/>
            </a:pPr>
            <a:r>
              <a:rPr lang="en-US" altLang="en-US" sz="2800"/>
              <a:t>Each </a:t>
            </a:r>
            <a:r>
              <a:rPr lang="en-US" altLang="en-US" sz="2800" i="1"/>
              <a:t>task</a:t>
            </a:r>
            <a:r>
              <a:rPr lang="en-US" altLang="en-US" sz="2800"/>
              <a:t> in your WBS must meet the following six criteria:</a:t>
            </a:r>
          </a:p>
          <a:p>
            <a:pPr marL="533400" indent="-533400">
              <a:lnSpc>
                <a:spcPct val="90000"/>
              </a:lnSpc>
              <a:buFont typeface="Wingdings" panose="05000000000000000000" pitchFamily="2" charset="2"/>
              <a:buNone/>
            </a:pPr>
            <a:r>
              <a:rPr lang="en-US" altLang="en-US" sz="2800">
                <a:solidFill>
                  <a:schemeClr val="tx2"/>
                </a:solidFill>
              </a:rPr>
              <a:t>1. Status/Completion is measurable</a:t>
            </a:r>
          </a:p>
          <a:p>
            <a:pPr marL="990600" lvl="1" indent="-519113">
              <a:lnSpc>
                <a:spcPct val="90000"/>
              </a:lnSpc>
            </a:pPr>
            <a:r>
              <a:rPr lang="en-US" altLang="en-US" sz="2400"/>
              <a:t>For your plan, make tasks small enough so you can use a binary measure: done or not done</a:t>
            </a:r>
          </a:p>
          <a:p>
            <a:pPr marL="533400" indent="-533400">
              <a:lnSpc>
                <a:spcPct val="90000"/>
              </a:lnSpc>
              <a:buFont typeface="Wingdings" panose="05000000000000000000" pitchFamily="2" charset="2"/>
              <a:buNone/>
            </a:pPr>
            <a:r>
              <a:rPr lang="en-US" altLang="en-US" sz="2800">
                <a:solidFill>
                  <a:schemeClr val="tx2"/>
                </a:solidFill>
              </a:rPr>
              <a:t>2. Start/End clearly defined</a:t>
            </a:r>
          </a:p>
          <a:p>
            <a:pPr marL="990600" lvl="1" indent="-519113">
              <a:lnSpc>
                <a:spcPct val="90000"/>
              </a:lnSpc>
            </a:pPr>
            <a:r>
              <a:rPr lang="en-US" altLang="en-US" sz="2400"/>
              <a:t>Just give MSProject the duration; it will compute the start and end dates.  We will provide MSProject with a </a:t>
            </a:r>
            <a:r>
              <a:rPr lang="en-US" altLang="en-US" sz="2400" i="1"/>
              <a:t>project</a:t>
            </a:r>
            <a:r>
              <a:rPr lang="en-US" altLang="en-US" sz="2400"/>
              <a:t> start date only.</a:t>
            </a:r>
          </a:p>
        </p:txBody>
      </p:sp>
    </p:spTree>
    <p:extLst>
      <p:ext uri="{BB962C8B-B14F-4D97-AF65-F5344CB8AC3E}">
        <p14:creationId xmlns:p14="http://schemas.microsoft.com/office/powerpoint/2010/main" val="3987259177"/>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1026"/>
          <p:cNvSpPr>
            <a:spLocks noGrp="1" noChangeArrowheads="1"/>
          </p:cNvSpPr>
          <p:nvPr>
            <p:ph type="title"/>
          </p:nvPr>
        </p:nvSpPr>
        <p:spPr/>
        <p:txBody>
          <a:bodyPr/>
          <a:lstStyle/>
          <a:p>
            <a:r>
              <a:rPr lang="en-US" altLang="en-US"/>
              <a:t>Defining Tasks</a:t>
            </a:r>
          </a:p>
        </p:txBody>
      </p:sp>
      <p:sp>
        <p:nvSpPr>
          <p:cNvPr id="507907" name="Rectangle 1027"/>
          <p:cNvSpPr>
            <a:spLocks noGrp="1" noChangeArrowheads="1"/>
          </p:cNvSpPr>
          <p:nvPr>
            <p:ph type="body" idx="1"/>
          </p:nvPr>
        </p:nvSpPr>
        <p:spPr/>
        <p:txBody>
          <a:bodyPr/>
          <a:lstStyle/>
          <a:p>
            <a:pPr marL="533400" indent="-533400">
              <a:buFont typeface="Wingdings" panose="05000000000000000000" pitchFamily="2" charset="2"/>
              <a:buNone/>
            </a:pPr>
            <a:r>
              <a:rPr lang="en-US" altLang="en-US"/>
              <a:t>Task criteria continued:</a:t>
            </a:r>
          </a:p>
          <a:p>
            <a:pPr marL="533400" indent="-533400">
              <a:buFont typeface="Wingdings" panose="05000000000000000000" pitchFamily="2" charset="2"/>
              <a:buNone/>
            </a:pPr>
            <a:r>
              <a:rPr lang="en-US" altLang="en-US"/>
              <a:t>3. </a:t>
            </a:r>
            <a:r>
              <a:rPr lang="en-US" altLang="en-US">
                <a:solidFill>
                  <a:schemeClr val="tx2"/>
                </a:solidFill>
              </a:rPr>
              <a:t>Task has a deliverable</a:t>
            </a:r>
          </a:p>
          <a:p>
            <a:pPr marL="990600" lvl="1" indent="-519113"/>
            <a:r>
              <a:rPr lang="en-US" altLang="en-US"/>
              <a:t>Makes it easier to track; gives it validity</a:t>
            </a:r>
          </a:p>
          <a:p>
            <a:pPr marL="533400" indent="-533400">
              <a:buFont typeface="Wingdings" panose="05000000000000000000" pitchFamily="2" charset="2"/>
              <a:buNone/>
            </a:pPr>
            <a:r>
              <a:rPr lang="en-US" altLang="en-US"/>
              <a:t>4. </a:t>
            </a:r>
            <a:r>
              <a:rPr lang="en-US" altLang="en-US">
                <a:solidFill>
                  <a:schemeClr val="tx2"/>
                </a:solidFill>
              </a:rPr>
              <a:t>Time/Cost easily estimated</a:t>
            </a:r>
          </a:p>
          <a:p>
            <a:pPr marL="990600" lvl="1" indent="-519113"/>
            <a:r>
              <a:rPr lang="en-US" altLang="en-US"/>
              <a:t>Smaller tasks are easier to estimate</a:t>
            </a:r>
          </a:p>
        </p:txBody>
      </p:sp>
    </p:spTree>
    <p:extLst>
      <p:ext uri="{BB962C8B-B14F-4D97-AF65-F5344CB8AC3E}">
        <p14:creationId xmlns:p14="http://schemas.microsoft.com/office/powerpoint/2010/main" val="4020098204"/>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altLang="en-US"/>
              <a:t>Defining Tasks</a:t>
            </a:r>
          </a:p>
        </p:txBody>
      </p:sp>
      <p:sp>
        <p:nvSpPr>
          <p:cNvPr id="506883"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en-US" altLang="en-US" sz="2800"/>
              <a:t>Task Criteria Continued</a:t>
            </a:r>
          </a:p>
          <a:p>
            <a:pPr>
              <a:lnSpc>
                <a:spcPct val="90000"/>
              </a:lnSpc>
              <a:buFont typeface="Wingdings" panose="05000000000000000000" pitchFamily="2" charset="2"/>
              <a:buNone/>
            </a:pPr>
            <a:r>
              <a:rPr lang="en-US" altLang="en-US" sz="2800"/>
              <a:t>5. </a:t>
            </a:r>
            <a:r>
              <a:rPr lang="en-US" altLang="en-US" sz="2800">
                <a:solidFill>
                  <a:schemeClr val="tx2"/>
                </a:solidFill>
              </a:rPr>
              <a:t>Duration is within acceptable limits </a:t>
            </a:r>
          </a:p>
          <a:p>
            <a:pPr lvl="1">
              <a:lnSpc>
                <a:spcPct val="90000"/>
              </a:lnSpc>
            </a:pPr>
            <a:r>
              <a:rPr lang="en-US" altLang="en-US" sz="2400"/>
              <a:t>Shorter tasks are easier to manage (problems become apparent very quickly) </a:t>
            </a:r>
          </a:p>
          <a:p>
            <a:pPr lvl="1">
              <a:lnSpc>
                <a:spcPct val="90000"/>
              </a:lnSpc>
            </a:pPr>
            <a:r>
              <a:rPr lang="en-US" altLang="en-US" sz="2400"/>
              <a:t>Tasks must be less than 10 hours</a:t>
            </a:r>
          </a:p>
          <a:p>
            <a:pPr>
              <a:lnSpc>
                <a:spcPct val="90000"/>
              </a:lnSpc>
              <a:buFont typeface="Wingdings" panose="05000000000000000000" pitchFamily="2" charset="2"/>
              <a:buNone/>
            </a:pPr>
            <a:r>
              <a:rPr lang="en-US" altLang="en-US" sz="2800"/>
              <a:t>6. </a:t>
            </a:r>
            <a:r>
              <a:rPr lang="en-US" altLang="en-US" sz="2800">
                <a:solidFill>
                  <a:schemeClr val="tx2"/>
                </a:solidFill>
              </a:rPr>
              <a:t>Tasks are independent</a:t>
            </a:r>
          </a:p>
          <a:p>
            <a:pPr lvl="1">
              <a:lnSpc>
                <a:spcPct val="90000"/>
              </a:lnSpc>
            </a:pPr>
            <a:r>
              <a:rPr lang="en-US" altLang="en-US" sz="2400"/>
              <a:t>One person per task (except for meetings)</a:t>
            </a:r>
          </a:p>
          <a:p>
            <a:pPr>
              <a:lnSpc>
                <a:spcPct val="90000"/>
              </a:lnSpc>
            </a:pPr>
            <a:endParaRPr lang="en-US" altLang="en-US" sz="2800"/>
          </a:p>
        </p:txBody>
      </p:sp>
    </p:spTree>
    <p:extLst>
      <p:ext uri="{BB962C8B-B14F-4D97-AF65-F5344CB8AC3E}">
        <p14:creationId xmlns:p14="http://schemas.microsoft.com/office/powerpoint/2010/main" val="2167262570"/>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ltLang="en-US"/>
              <a:t>Defining Tasks</a:t>
            </a:r>
          </a:p>
        </p:txBody>
      </p:sp>
      <p:sp>
        <p:nvSpPr>
          <p:cNvPr id="548867" name="Rectangle 3"/>
          <p:cNvSpPr>
            <a:spLocks noGrp="1" noChangeArrowheads="1"/>
          </p:cNvSpPr>
          <p:nvPr>
            <p:ph type="body" idx="1"/>
          </p:nvPr>
        </p:nvSpPr>
        <p:spPr/>
        <p:txBody>
          <a:bodyPr/>
          <a:lstStyle/>
          <a:p>
            <a:pPr>
              <a:lnSpc>
                <a:spcPct val="90000"/>
              </a:lnSpc>
            </a:pPr>
            <a:r>
              <a:rPr lang="en-US" altLang="en-US" sz="2800"/>
              <a:t>Keep refining your task hierarchies until you are satisfied that you have covered al of the work that needs to be done in order to get your project completed</a:t>
            </a:r>
          </a:p>
        </p:txBody>
      </p:sp>
    </p:spTree>
    <p:extLst>
      <p:ext uri="{BB962C8B-B14F-4D97-AF65-F5344CB8AC3E}">
        <p14:creationId xmlns:p14="http://schemas.microsoft.com/office/powerpoint/2010/main" val="3249945618"/>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altLang="en-US"/>
              <a:t>Agenda</a:t>
            </a:r>
          </a:p>
        </p:txBody>
      </p:sp>
      <p:sp>
        <p:nvSpPr>
          <p:cNvPr id="525315" name="Rectangle 3"/>
          <p:cNvSpPr>
            <a:spLocks noGrp="1" noChangeArrowheads="1"/>
          </p:cNvSpPr>
          <p:nvPr>
            <p:ph type="body" idx="1"/>
          </p:nvPr>
        </p:nvSpPr>
        <p:spPr>
          <a:xfrm>
            <a:off x="1143000" y="2133600"/>
            <a:ext cx="7620000" cy="3962400"/>
          </a:xfrm>
        </p:spPr>
        <p:txBody>
          <a:bodyPr/>
          <a:lstStyle/>
          <a:p>
            <a:r>
              <a:rPr lang="en-US" altLang="en-US"/>
              <a:t>Where are we?</a:t>
            </a:r>
          </a:p>
          <a:p>
            <a:r>
              <a:rPr lang="en-US" altLang="en-US"/>
              <a:t>Work Breakdown Structure—What is it?</a:t>
            </a:r>
          </a:p>
          <a:p>
            <a:r>
              <a:rPr lang="en-US" altLang="en-US"/>
              <a:t>Defining Summary Tasks</a:t>
            </a:r>
          </a:p>
          <a:p>
            <a:r>
              <a:rPr lang="en-US" altLang="en-US"/>
              <a:t>Defining Tasks</a:t>
            </a:r>
          </a:p>
          <a:p>
            <a:r>
              <a:rPr lang="en-US" altLang="en-US"/>
              <a:t>More Examples</a:t>
            </a:r>
          </a:p>
          <a:p>
            <a:endParaRPr lang="en-US" altLang="en-US" b="1"/>
          </a:p>
        </p:txBody>
      </p:sp>
    </p:spTree>
    <p:extLst>
      <p:ext uri="{BB962C8B-B14F-4D97-AF65-F5344CB8AC3E}">
        <p14:creationId xmlns:p14="http://schemas.microsoft.com/office/powerpoint/2010/main" val="3570455556"/>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a:xfrm>
            <a:off x="468313" y="692150"/>
            <a:ext cx="6524625" cy="947738"/>
          </a:xfrm>
        </p:spPr>
        <p:txBody>
          <a:bodyPr/>
          <a:lstStyle/>
          <a:p>
            <a:r>
              <a:rPr lang="en-US" altLang="en-US"/>
              <a:t>Build Dog House</a:t>
            </a:r>
            <a:endParaRPr lang="en-CA" altLang="en-US"/>
          </a:p>
        </p:txBody>
      </p:sp>
      <p:graphicFrame>
        <p:nvGraphicFramePr>
          <p:cNvPr id="527363" name="Object 3"/>
          <p:cNvGraphicFramePr>
            <a:graphicFrameLocks noChangeAspect="1"/>
          </p:cNvGraphicFramePr>
          <p:nvPr/>
        </p:nvGraphicFramePr>
        <p:xfrm>
          <a:off x="2916238" y="2205038"/>
          <a:ext cx="3422650" cy="4038600"/>
        </p:xfrm>
        <a:graphic>
          <a:graphicData uri="http://schemas.openxmlformats.org/presentationml/2006/ole">
            <mc:AlternateContent xmlns:mc="http://schemas.openxmlformats.org/markup-compatibility/2006">
              <mc:Choice xmlns:v="urn:schemas-microsoft-com:vml" Requires="v">
                <p:oleObj spid="_x0000_s1038" name="Project" r:id="rId4" imgW="9058320" imgH="5743440" progId="MSProject.Project.8">
                  <p:embed/>
                </p:oleObj>
              </mc:Choice>
              <mc:Fallback>
                <p:oleObj name="Project" r:id="rId4" imgW="9058320" imgH="5743440" progId="MSProject.Projec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7614" r="71031" b="69901"/>
                      <a:stretch>
                        <a:fillRect/>
                      </a:stretch>
                    </p:blipFill>
                    <p:spPr bwMode="auto">
                      <a:xfrm>
                        <a:off x="2916238" y="2205038"/>
                        <a:ext cx="342265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84004881"/>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468313" y="908050"/>
            <a:ext cx="5184775" cy="646113"/>
          </a:xfrm>
        </p:spPr>
        <p:txBody>
          <a:bodyPr/>
          <a:lstStyle/>
          <a:p>
            <a:r>
              <a:rPr lang="en-US" altLang="en-US"/>
              <a:t>Build Dog House</a:t>
            </a:r>
            <a:endParaRPr lang="en-CA" altLang="en-US"/>
          </a:p>
        </p:txBody>
      </p:sp>
      <p:graphicFrame>
        <p:nvGraphicFramePr>
          <p:cNvPr id="528387" name="Object 3"/>
          <p:cNvGraphicFramePr>
            <a:graphicFrameLocks noChangeAspect="1"/>
          </p:cNvGraphicFramePr>
          <p:nvPr/>
        </p:nvGraphicFramePr>
        <p:xfrm>
          <a:off x="5219700" y="304800"/>
          <a:ext cx="3005138" cy="6553200"/>
        </p:xfrm>
        <a:graphic>
          <a:graphicData uri="http://schemas.openxmlformats.org/presentationml/2006/ole">
            <mc:AlternateContent xmlns:mc="http://schemas.openxmlformats.org/markup-compatibility/2006">
              <mc:Choice xmlns:v="urn:schemas-microsoft-com:vml" Requires="v">
                <p:oleObj spid="_x0000_s2062" name="Project" r:id="rId4" imgW="9058320" imgH="5743440" progId="MSProject.Project.8">
                  <p:embed/>
                </p:oleObj>
              </mc:Choice>
              <mc:Fallback>
                <p:oleObj name="Project" r:id="rId4" imgW="9058320" imgH="5743440" progId="MSProject.Projec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7098" r="71030" b="24792"/>
                      <a:stretch>
                        <a:fillRect/>
                      </a:stretch>
                    </p:blipFill>
                    <p:spPr bwMode="auto">
                      <a:xfrm>
                        <a:off x="5219700" y="304800"/>
                        <a:ext cx="3005138"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64523592"/>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a:xfrm>
            <a:off x="457200" y="533400"/>
            <a:ext cx="6778625" cy="1143000"/>
          </a:xfrm>
        </p:spPr>
        <p:txBody>
          <a:bodyPr/>
          <a:lstStyle/>
          <a:p>
            <a:r>
              <a:rPr lang="en-US" altLang="en-US"/>
              <a:t>Paint Room</a:t>
            </a:r>
            <a:endParaRPr lang="en-CA" altLang="en-US"/>
          </a:p>
        </p:txBody>
      </p:sp>
      <p:graphicFrame>
        <p:nvGraphicFramePr>
          <p:cNvPr id="529411" name="Object 3"/>
          <p:cNvGraphicFramePr>
            <a:graphicFrameLocks noChangeAspect="1"/>
          </p:cNvGraphicFramePr>
          <p:nvPr/>
        </p:nvGraphicFramePr>
        <p:xfrm>
          <a:off x="2916238" y="2565400"/>
          <a:ext cx="3200400" cy="2263775"/>
        </p:xfrm>
        <a:graphic>
          <a:graphicData uri="http://schemas.openxmlformats.org/presentationml/2006/ole">
            <mc:AlternateContent xmlns:mc="http://schemas.openxmlformats.org/markup-compatibility/2006">
              <mc:Choice xmlns:v="urn:schemas-microsoft-com:vml" Requires="v">
                <p:oleObj spid="_x0000_s3086" name="Project" r:id="rId4" imgW="9058320" imgH="5743440" progId="MSProject.Project.8">
                  <p:embed/>
                </p:oleObj>
              </mc:Choice>
              <mc:Fallback>
                <p:oleObj name="Project" r:id="rId4" imgW="9058320" imgH="5743440" progId="MSProject.Projec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7098" r="71872" b="76534"/>
                      <a:stretch>
                        <a:fillRect/>
                      </a:stretch>
                    </p:blipFill>
                    <p:spPr bwMode="auto">
                      <a:xfrm>
                        <a:off x="2916238" y="2565400"/>
                        <a:ext cx="3200400" cy="226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33207749"/>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a:xfrm>
            <a:off x="457200" y="533400"/>
            <a:ext cx="4691063" cy="1143000"/>
          </a:xfrm>
        </p:spPr>
        <p:txBody>
          <a:bodyPr/>
          <a:lstStyle/>
          <a:p>
            <a:r>
              <a:rPr lang="en-US" altLang="en-US"/>
              <a:t>Paint Room</a:t>
            </a:r>
            <a:endParaRPr lang="en-CA" altLang="en-US"/>
          </a:p>
        </p:txBody>
      </p:sp>
      <p:graphicFrame>
        <p:nvGraphicFramePr>
          <p:cNvPr id="530435" name="Object 3"/>
          <p:cNvGraphicFramePr>
            <a:graphicFrameLocks noChangeAspect="1"/>
          </p:cNvGraphicFramePr>
          <p:nvPr/>
        </p:nvGraphicFramePr>
        <p:xfrm>
          <a:off x="5508625" y="836613"/>
          <a:ext cx="2882900" cy="5614987"/>
        </p:xfrm>
        <a:graphic>
          <a:graphicData uri="http://schemas.openxmlformats.org/presentationml/2006/ole">
            <mc:AlternateContent xmlns:mc="http://schemas.openxmlformats.org/markup-compatibility/2006">
              <mc:Choice xmlns:v="urn:schemas-microsoft-com:vml" Requires="v">
                <p:oleObj spid="_x0000_s4110" name="Project" r:id="rId4" imgW="9058320" imgH="5743440" progId="MSProject.Project.8">
                  <p:embed/>
                </p:oleObj>
              </mc:Choice>
              <mc:Fallback>
                <p:oleObj name="Project" r:id="rId4" imgW="9058320" imgH="5743440" progId="MSProject.Projec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7097" r="71872" b="35406"/>
                      <a:stretch>
                        <a:fillRect/>
                      </a:stretch>
                    </p:blipFill>
                    <p:spPr bwMode="auto">
                      <a:xfrm>
                        <a:off x="5508625" y="836613"/>
                        <a:ext cx="2882900" cy="561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37700213"/>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a:xfrm>
            <a:off x="457200" y="533400"/>
            <a:ext cx="5194300" cy="1143000"/>
          </a:xfrm>
        </p:spPr>
        <p:txBody>
          <a:bodyPr/>
          <a:lstStyle/>
          <a:p>
            <a:r>
              <a:rPr lang="en-US" altLang="en-US"/>
              <a:t>A Small System</a:t>
            </a:r>
            <a:endParaRPr lang="en-CA" altLang="en-US"/>
          </a:p>
        </p:txBody>
      </p:sp>
      <p:graphicFrame>
        <p:nvGraphicFramePr>
          <p:cNvPr id="531459" name="Object 3"/>
          <p:cNvGraphicFramePr>
            <a:graphicFrameLocks noChangeAspect="1"/>
          </p:cNvGraphicFramePr>
          <p:nvPr/>
        </p:nvGraphicFramePr>
        <p:xfrm>
          <a:off x="3057525" y="2708275"/>
          <a:ext cx="3613150" cy="2514600"/>
        </p:xfrm>
        <a:graphic>
          <a:graphicData uri="http://schemas.openxmlformats.org/presentationml/2006/ole">
            <mc:AlternateContent xmlns:mc="http://schemas.openxmlformats.org/markup-compatibility/2006">
              <mc:Choice xmlns:v="urn:schemas-microsoft-com:vml" Requires="v">
                <p:oleObj spid="_x0000_s5134" name="Project" r:id="rId4" imgW="9058320" imgH="5743440" progId="MSProject.Project.9">
                  <p:embed/>
                </p:oleObj>
              </mc:Choice>
              <mc:Fallback>
                <p:oleObj name="Project" r:id="rId4" imgW="9058320" imgH="5743440" progId="MSProject.Project.9">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6239" r="65138" b="68571"/>
                      <a:stretch>
                        <a:fillRect/>
                      </a:stretch>
                    </p:blipFill>
                    <p:spPr bwMode="auto">
                      <a:xfrm>
                        <a:off x="3057525" y="2708275"/>
                        <a:ext cx="361315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59761949"/>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influencing project management</a:t>
            </a:r>
            <a:endParaRPr lang="en-US" dirty="0"/>
          </a:p>
        </p:txBody>
      </p:sp>
      <p:sp>
        <p:nvSpPr>
          <p:cNvPr id="3" name="Content Placeholder 2"/>
          <p:cNvSpPr>
            <a:spLocks noGrp="1"/>
          </p:cNvSpPr>
          <p:nvPr>
            <p:ph idx="1"/>
          </p:nvPr>
        </p:nvSpPr>
        <p:spPr/>
        <p:txBody>
          <a:bodyPr/>
          <a:lstStyle/>
          <a:p>
            <a:r>
              <a:rPr lang="en-GB" dirty="0"/>
              <a:t>Company size </a:t>
            </a:r>
            <a:endParaRPr lang="en-GB" dirty="0" smtClean="0"/>
          </a:p>
          <a:p>
            <a:r>
              <a:rPr lang="en-GB" dirty="0"/>
              <a:t>Software customers </a:t>
            </a:r>
            <a:endParaRPr lang="en-GB" dirty="0" smtClean="0"/>
          </a:p>
          <a:p>
            <a:r>
              <a:rPr lang="en-GB" dirty="0"/>
              <a:t>Software size </a:t>
            </a:r>
            <a:endParaRPr lang="en-GB" dirty="0" smtClean="0"/>
          </a:p>
          <a:p>
            <a:r>
              <a:rPr lang="en-GB" dirty="0"/>
              <a:t>Software </a:t>
            </a:r>
            <a:r>
              <a:rPr lang="en-GB" dirty="0" smtClean="0"/>
              <a:t>type</a:t>
            </a:r>
          </a:p>
          <a:p>
            <a:r>
              <a:rPr lang="en-GB" dirty="0"/>
              <a:t>Organizational culture </a:t>
            </a:r>
            <a:endParaRPr lang="en-GB" dirty="0" smtClean="0"/>
          </a:p>
          <a:p>
            <a:r>
              <a:rPr lang="en-GB" dirty="0"/>
              <a:t>Software development processes </a:t>
            </a:r>
            <a:r>
              <a:rPr lang="en-GB" dirty="0" smtClean="0"/>
              <a:t> </a:t>
            </a:r>
          </a:p>
          <a:p>
            <a:r>
              <a:rPr lang="en-GB" dirty="0"/>
              <a:t>These factors mean that project managers in different organizations may work in quite different ways. </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4</a:t>
            </a:fld>
            <a:endParaRPr lang="en-US"/>
          </a:p>
        </p:txBody>
      </p:sp>
    </p:spTree>
    <p:extLst>
      <p:ext uri="{BB962C8B-B14F-4D97-AF65-F5344CB8AC3E}">
        <p14:creationId xmlns:p14="http://schemas.microsoft.com/office/powerpoint/2010/main" val="182473904"/>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457200" y="533400"/>
            <a:ext cx="5122863" cy="1143000"/>
          </a:xfrm>
        </p:spPr>
        <p:txBody>
          <a:bodyPr/>
          <a:lstStyle/>
          <a:p>
            <a:r>
              <a:rPr lang="en-US" altLang="en-US"/>
              <a:t>A Small System</a:t>
            </a:r>
            <a:endParaRPr lang="en-CA" altLang="en-US"/>
          </a:p>
        </p:txBody>
      </p:sp>
      <p:graphicFrame>
        <p:nvGraphicFramePr>
          <p:cNvPr id="532483" name="Object 3"/>
          <p:cNvGraphicFramePr>
            <a:graphicFrameLocks noChangeAspect="1"/>
          </p:cNvGraphicFramePr>
          <p:nvPr/>
        </p:nvGraphicFramePr>
        <p:xfrm>
          <a:off x="4787900" y="381000"/>
          <a:ext cx="3057525" cy="6477000"/>
        </p:xfrm>
        <a:graphic>
          <a:graphicData uri="http://schemas.openxmlformats.org/presentationml/2006/ole">
            <mc:AlternateContent xmlns:mc="http://schemas.openxmlformats.org/markup-compatibility/2006">
              <mc:Choice xmlns:v="urn:schemas-microsoft-com:vml" Requires="v">
                <p:oleObj spid="_x0000_s6158" name="Project" r:id="rId4" imgW="9058320" imgH="9306000" progId="MSProject.Project.8">
                  <p:embed/>
                </p:oleObj>
              </mc:Choice>
              <mc:Fallback>
                <p:oleObj name="Project" r:id="rId4" imgW="9058320" imgH="9306000" progId="MSProject.Projec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7167" r="64168" b="40860"/>
                      <a:stretch>
                        <a:fillRect/>
                      </a:stretch>
                    </p:blipFill>
                    <p:spPr bwMode="auto">
                      <a:xfrm>
                        <a:off x="4787900" y="381000"/>
                        <a:ext cx="3057525"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35498752"/>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457200" y="533400"/>
            <a:ext cx="5986463" cy="1143000"/>
          </a:xfrm>
        </p:spPr>
        <p:txBody>
          <a:bodyPr/>
          <a:lstStyle/>
          <a:p>
            <a:r>
              <a:rPr lang="en-US" altLang="en-US"/>
              <a:t>A Small System</a:t>
            </a:r>
            <a:endParaRPr lang="en-CA" altLang="en-US"/>
          </a:p>
        </p:txBody>
      </p:sp>
      <p:graphicFrame>
        <p:nvGraphicFramePr>
          <p:cNvPr id="533507" name="Object 3"/>
          <p:cNvGraphicFramePr>
            <a:graphicFrameLocks noChangeAspect="1"/>
          </p:cNvGraphicFramePr>
          <p:nvPr/>
        </p:nvGraphicFramePr>
        <p:xfrm>
          <a:off x="2987675" y="1844675"/>
          <a:ext cx="3279775" cy="4800600"/>
        </p:xfrm>
        <a:graphic>
          <a:graphicData uri="http://schemas.openxmlformats.org/presentationml/2006/ole">
            <mc:AlternateContent xmlns:mc="http://schemas.openxmlformats.org/markup-compatibility/2006">
              <mc:Choice xmlns:v="urn:schemas-microsoft-com:vml" Requires="v">
                <p:oleObj spid="_x0000_s7182" name="Project" r:id="rId4" imgW="9058320" imgH="9306000" progId="MSProject.Project.8">
                  <p:embed/>
                </p:oleObj>
              </mc:Choice>
              <mc:Fallback>
                <p:oleObj name="Project" r:id="rId4" imgW="9058320" imgH="9306000" progId="MSProject.Projec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7167" t="59140" r="64168"/>
                      <a:stretch>
                        <a:fillRect/>
                      </a:stretch>
                    </p:blipFill>
                    <p:spPr bwMode="auto">
                      <a:xfrm>
                        <a:off x="2987675" y="1844675"/>
                        <a:ext cx="327977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82165477"/>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smtClean="0"/>
              <a:t>Example</a:t>
            </a:r>
          </a:p>
        </p:txBody>
      </p:sp>
      <p:sp>
        <p:nvSpPr>
          <p:cNvPr id="26627" name="Rectangle 3"/>
          <p:cNvSpPr>
            <a:spLocks noGrp="1" noChangeArrowheads="1"/>
          </p:cNvSpPr>
          <p:nvPr>
            <p:ph type="body" idx="1"/>
          </p:nvPr>
        </p:nvSpPr>
        <p:spPr/>
        <p:txBody>
          <a:bodyPr/>
          <a:lstStyle/>
          <a:p>
            <a:pPr>
              <a:lnSpc>
                <a:spcPct val="90000"/>
              </a:lnSpc>
            </a:pPr>
            <a:r>
              <a:rPr lang="en-US" altLang="en-US" sz="2800" dirty="0" smtClean="0"/>
              <a:t>You have decided to relocate to a new apartment on November1</a:t>
            </a:r>
            <a:r>
              <a:rPr lang="en-US" altLang="en-US" sz="2800" baseline="30000" dirty="0" smtClean="0"/>
              <a:t>st</a:t>
            </a:r>
            <a:r>
              <a:rPr lang="en-US" altLang="en-US" sz="2800" dirty="0" smtClean="0"/>
              <a:t>.  Identify the activities and tasks that are necessary to complete this move.  </a:t>
            </a:r>
          </a:p>
          <a:p>
            <a:pPr marL="927100" lvl="1" indent="-457200">
              <a:lnSpc>
                <a:spcPct val="90000"/>
              </a:lnSpc>
              <a:buClrTx/>
              <a:buFont typeface="Times New Roman" panose="02020603050405020304" pitchFamily="18" charset="0"/>
              <a:buAutoNum type="arabicPeriod"/>
            </a:pPr>
            <a:r>
              <a:rPr lang="en-US" altLang="en-US" sz="2400" dirty="0" smtClean="0"/>
              <a:t>Identify activities (summary tasks)</a:t>
            </a:r>
          </a:p>
          <a:p>
            <a:pPr marL="927100" lvl="1" indent="-457200">
              <a:lnSpc>
                <a:spcPct val="90000"/>
              </a:lnSpc>
              <a:buClrTx/>
              <a:buFont typeface="Times New Roman" panose="02020603050405020304" pitchFamily="18" charset="0"/>
              <a:buAutoNum type="arabicPeriod"/>
            </a:pPr>
            <a:r>
              <a:rPr lang="en-US" altLang="en-US" sz="2400" dirty="0" smtClean="0"/>
              <a:t>Identify tasks within activities</a:t>
            </a:r>
          </a:p>
        </p:txBody>
      </p:sp>
    </p:spTree>
    <p:extLst>
      <p:ext uri="{BB962C8B-B14F-4D97-AF65-F5344CB8AC3E}">
        <p14:creationId xmlns:p14="http://schemas.microsoft.com/office/powerpoint/2010/main" val="174530394"/>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smtClean="0"/>
              <a:t>Example</a:t>
            </a:r>
          </a:p>
        </p:txBody>
      </p:sp>
      <p:sp>
        <p:nvSpPr>
          <p:cNvPr id="27651" name="Rectangle 3"/>
          <p:cNvSpPr>
            <a:spLocks noGrp="1" noChangeArrowheads="1"/>
          </p:cNvSpPr>
          <p:nvPr>
            <p:ph type="body" idx="1"/>
          </p:nvPr>
        </p:nvSpPr>
        <p:spPr/>
        <p:txBody>
          <a:bodyPr/>
          <a:lstStyle/>
          <a:p>
            <a:pPr>
              <a:lnSpc>
                <a:spcPct val="90000"/>
              </a:lnSpc>
            </a:pPr>
            <a:r>
              <a:rPr lang="en-US" altLang="en-US" sz="2800" smtClean="0"/>
              <a:t>Identify the tasks that need to be done to do requirements gathering.  Do not consider doing Business Use Case Diagrams or Business Use Case Descriptions.  </a:t>
            </a:r>
          </a:p>
        </p:txBody>
      </p:sp>
    </p:spTree>
    <p:extLst>
      <p:ext uri="{BB962C8B-B14F-4D97-AF65-F5344CB8AC3E}">
        <p14:creationId xmlns:p14="http://schemas.microsoft.com/office/powerpoint/2010/main" val="2150839241"/>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spcBef>
                <a:spcPts val="1200"/>
              </a:spcBef>
              <a:spcAft>
                <a:spcPts val="300"/>
              </a:spcAft>
            </a:pPr>
            <a:r>
              <a:rPr lang="en-AU" altLang="en-US" b="0" smtClean="0"/>
              <a:t>WBS - Definition</a:t>
            </a:r>
          </a:p>
        </p:txBody>
      </p:sp>
      <p:sp>
        <p:nvSpPr>
          <p:cNvPr id="8195" name="Rectangle 3"/>
          <p:cNvSpPr>
            <a:spLocks noGrp="1" noChangeArrowheads="1"/>
          </p:cNvSpPr>
          <p:nvPr>
            <p:ph type="body" idx="1"/>
          </p:nvPr>
        </p:nvSpPr>
        <p:spPr/>
        <p:txBody>
          <a:bodyPr/>
          <a:lstStyle/>
          <a:p>
            <a:pPr>
              <a:spcBef>
                <a:spcPts val="1200"/>
              </a:spcBef>
              <a:spcAft>
                <a:spcPts val="300"/>
              </a:spcAft>
            </a:pPr>
            <a:r>
              <a:rPr lang="en-AU" altLang="en-US" sz="2000" smtClean="0"/>
              <a:t>A deliverable oriented grouping of project elements which organizes and defines the total scope of the project.  Each descending level represents an increasingly detailed definition of a project component.  </a:t>
            </a:r>
          </a:p>
        </p:txBody>
      </p:sp>
    </p:spTree>
    <p:extLst>
      <p:ext uri="{BB962C8B-B14F-4D97-AF65-F5344CB8AC3E}">
        <p14:creationId xmlns:p14="http://schemas.microsoft.com/office/powerpoint/2010/main" val="825194901"/>
      </p:ext>
    </p:extLst>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endParaRPr lang="en-US" altLang="en-US" smtClean="0"/>
          </a:p>
        </p:txBody>
      </p:sp>
      <p:sp>
        <p:nvSpPr>
          <p:cNvPr id="307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67DD8B47-916E-43A8-A276-1E7D3EE392A8}" type="datetime1">
              <a:rPr lang="de-DE" altLang="en-US" sz="1400" smtClean="0">
                <a:latin typeface="Times New Roman" panose="02020603050405020304" pitchFamily="18" charset="0"/>
              </a:rPr>
              <a:pPr eaLnBrk="1" hangingPunct="1"/>
              <a:t>19.02.2019</a:t>
            </a:fld>
            <a:endParaRPr lang="en-US" altLang="en-US" sz="1400" smtClean="0">
              <a:latin typeface="Times New Roman" panose="02020603050405020304" pitchFamily="18" charset="0"/>
            </a:endParaRPr>
          </a:p>
        </p:txBody>
      </p:sp>
      <p:sp>
        <p:nvSpPr>
          <p:cNvPr id="30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87B6C67E-5AE4-495D-9F1A-74E8DA413E55}" type="slidenum">
              <a:rPr lang="en-US" altLang="en-US" sz="1400">
                <a:latin typeface="Times New Roman" panose="02020603050405020304" pitchFamily="18" charset="0"/>
              </a:rPr>
              <a:pPr eaLnBrk="1" hangingPunct="1"/>
              <a:t>6</a:t>
            </a:fld>
            <a:endParaRPr lang="en-US" altLang="en-US" sz="1400">
              <a:latin typeface="Times New Roman" panose="02020603050405020304" pitchFamily="18" charset="0"/>
            </a:endParaRPr>
          </a:p>
        </p:txBody>
      </p:sp>
      <p:pic>
        <p:nvPicPr>
          <p:cNvPr id="30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 y="1676400"/>
            <a:ext cx="7913688" cy="364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9047056"/>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mtClean="0"/>
              <a:t>Why is it needed?</a:t>
            </a:r>
            <a:endParaRPr lang="en-GB" altLang="en-US" smtClean="0"/>
          </a:p>
        </p:txBody>
      </p:sp>
      <p:sp>
        <p:nvSpPr>
          <p:cNvPr id="410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3E5E7E06-1B8C-419A-8F0B-145116B8313A}" type="datetime1">
              <a:rPr lang="de-DE" altLang="en-US" sz="1400" smtClean="0">
                <a:latin typeface="Times New Roman" panose="02020603050405020304" pitchFamily="18" charset="0"/>
              </a:rPr>
              <a:pPr eaLnBrk="1" hangingPunct="1"/>
              <a:t>19.02.2019</a:t>
            </a:fld>
            <a:endParaRPr lang="en-US" altLang="en-US" sz="1400" smtClean="0">
              <a:latin typeface="Times New Roman" panose="02020603050405020304" pitchFamily="18" charset="0"/>
            </a:endParaRPr>
          </a:p>
        </p:txBody>
      </p:sp>
      <p:sp>
        <p:nvSpPr>
          <p:cNvPr id="41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FD31C262-2A9C-4454-BA21-27841B87FF65}" type="slidenum">
              <a:rPr lang="en-US" altLang="en-US" sz="1400">
                <a:latin typeface="Times New Roman" panose="02020603050405020304" pitchFamily="18" charset="0"/>
              </a:rPr>
              <a:pPr eaLnBrk="1" hangingPunct="1"/>
              <a:t>7</a:t>
            </a:fld>
            <a:endParaRPr lang="en-US" altLang="en-US" sz="1400">
              <a:latin typeface="Times New Roman" panose="02020603050405020304" pitchFamily="18" charset="0"/>
            </a:endParaRPr>
          </a:p>
        </p:txBody>
      </p:sp>
      <p:pic>
        <p:nvPicPr>
          <p:cNvPr id="41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1596697"/>
            <a:ext cx="773430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4910868"/>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1026"/>
          <p:cNvSpPr>
            <a:spLocks noGrp="1" noChangeArrowheads="1"/>
          </p:cNvSpPr>
          <p:nvPr>
            <p:ph type="title"/>
          </p:nvPr>
        </p:nvSpPr>
        <p:spPr/>
        <p:txBody>
          <a:bodyPr/>
          <a:lstStyle/>
          <a:p>
            <a:r>
              <a:rPr lang="en-US" altLang="en-US" dirty="0" smtClean="0"/>
              <a:t>Agenda Work Breakdown Structure</a:t>
            </a:r>
            <a:endParaRPr lang="en-US" altLang="en-US" dirty="0"/>
          </a:p>
        </p:txBody>
      </p:sp>
      <p:sp>
        <p:nvSpPr>
          <p:cNvPr id="513027" name="Rectangle 1027"/>
          <p:cNvSpPr>
            <a:spLocks noGrp="1" noChangeArrowheads="1"/>
          </p:cNvSpPr>
          <p:nvPr>
            <p:ph type="body" idx="1"/>
          </p:nvPr>
        </p:nvSpPr>
        <p:spPr>
          <a:xfrm>
            <a:off x="1143000" y="2133600"/>
            <a:ext cx="7620000" cy="3962400"/>
          </a:xfrm>
        </p:spPr>
        <p:txBody>
          <a:bodyPr/>
          <a:lstStyle/>
          <a:p>
            <a:r>
              <a:rPr lang="en-US" altLang="en-US"/>
              <a:t>Work Breakdown Structure—What is it?</a:t>
            </a:r>
          </a:p>
          <a:p>
            <a:r>
              <a:rPr lang="en-US" altLang="en-US"/>
              <a:t>Defining Activities (Summary Tasks)</a:t>
            </a:r>
          </a:p>
          <a:p>
            <a:r>
              <a:rPr lang="en-US" altLang="en-US"/>
              <a:t>Defining Tasks</a:t>
            </a:r>
          </a:p>
          <a:p>
            <a:r>
              <a:rPr lang="en-US" altLang="en-US"/>
              <a:t>More Examples</a:t>
            </a:r>
            <a:endParaRPr lang="en-US" altLang="en-US" b="1"/>
          </a:p>
        </p:txBody>
      </p:sp>
    </p:spTree>
    <p:extLst>
      <p:ext uri="{BB962C8B-B14F-4D97-AF65-F5344CB8AC3E}">
        <p14:creationId xmlns:p14="http://schemas.microsoft.com/office/powerpoint/2010/main" val="2090966310"/>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r>
              <a:rPr lang="en-US" altLang="en-US"/>
              <a:t>Work Breakdown Structure</a:t>
            </a:r>
          </a:p>
        </p:txBody>
      </p:sp>
      <p:sp>
        <p:nvSpPr>
          <p:cNvPr id="519171" name="Rectangle 3"/>
          <p:cNvSpPr>
            <a:spLocks noGrp="1" noChangeArrowheads="1"/>
          </p:cNvSpPr>
          <p:nvPr>
            <p:ph type="body" idx="1"/>
          </p:nvPr>
        </p:nvSpPr>
        <p:spPr/>
        <p:txBody>
          <a:bodyPr/>
          <a:lstStyle/>
          <a:p>
            <a:r>
              <a:rPr lang="en-US" altLang="en-US"/>
              <a:t>It is a hierarchical description of the work that must be done to complete the project</a:t>
            </a:r>
          </a:p>
          <a:p>
            <a:r>
              <a:rPr lang="en-US" altLang="en-US"/>
              <a:t>It defines all of the </a:t>
            </a:r>
            <a:r>
              <a:rPr lang="en-US" altLang="en-US" i="1"/>
              <a:t>activities</a:t>
            </a:r>
            <a:r>
              <a:rPr lang="en-US" altLang="en-US"/>
              <a:t> that must be carried out in order for you to complete the project </a:t>
            </a:r>
          </a:p>
          <a:p>
            <a:r>
              <a:rPr lang="en-US" altLang="en-US"/>
              <a:t>Each activity has a number of </a:t>
            </a:r>
            <a:r>
              <a:rPr lang="en-US" altLang="en-US" i="1"/>
              <a:t>tasks</a:t>
            </a:r>
            <a:r>
              <a:rPr lang="en-US" altLang="en-US"/>
              <a:t> needed to be done in order to complete it</a:t>
            </a:r>
          </a:p>
        </p:txBody>
      </p:sp>
    </p:spTree>
    <p:extLst>
      <p:ext uri="{BB962C8B-B14F-4D97-AF65-F5344CB8AC3E}">
        <p14:creationId xmlns:p14="http://schemas.microsoft.com/office/powerpoint/2010/main" val="1030460201"/>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496</TotalTime>
  <Words>1169</Words>
  <Application>Microsoft Office PowerPoint</Application>
  <PresentationFormat>On-screen Show (4:3)</PresentationFormat>
  <Paragraphs>204</Paragraphs>
  <Slides>43</Slides>
  <Notes>36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0" baseType="lpstr">
      <vt:lpstr>ＭＳ Ｐゴシック</vt:lpstr>
      <vt:lpstr>Arial</vt:lpstr>
      <vt:lpstr>Calibri</vt:lpstr>
      <vt:lpstr>Times New Roman</vt:lpstr>
      <vt:lpstr>Wingdings</vt:lpstr>
      <vt:lpstr>SE10 slides</vt:lpstr>
      <vt:lpstr>Project</vt:lpstr>
      <vt:lpstr>Chapter 22 – Project Management</vt:lpstr>
      <vt:lpstr>Software project management</vt:lpstr>
      <vt:lpstr>Success criteria</vt:lpstr>
      <vt:lpstr>Factors influencing project management</vt:lpstr>
      <vt:lpstr>WBS - Definition</vt:lpstr>
      <vt:lpstr>PowerPoint Presentation</vt:lpstr>
      <vt:lpstr>Why is it needed?</vt:lpstr>
      <vt:lpstr>Agenda Work Breakdown Structure</vt:lpstr>
      <vt:lpstr>Work Breakdown Structure</vt:lpstr>
      <vt:lpstr>Work Breakdown Structure</vt:lpstr>
      <vt:lpstr>Work Breakdown Structure</vt:lpstr>
      <vt:lpstr>Work Breakdown Structure</vt:lpstr>
      <vt:lpstr>Work Breakdown Structure</vt:lpstr>
      <vt:lpstr>Work Breakdown Structure</vt:lpstr>
      <vt:lpstr>Work Breakdown Structure</vt:lpstr>
      <vt:lpstr>Work Breakdown Structure</vt:lpstr>
      <vt:lpstr>Work Breakdown Structure</vt:lpstr>
      <vt:lpstr>WBS Extract</vt:lpstr>
      <vt:lpstr>Agenda</vt:lpstr>
      <vt:lpstr>Defining Activities</vt:lpstr>
      <vt:lpstr>Defining Activities</vt:lpstr>
      <vt:lpstr>Defining Activities</vt:lpstr>
      <vt:lpstr>Defining Activities</vt:lpstr>
      <vt:lpstr>Defining Activities</vt:lpstr>
      <vt:lpstr>Defining Activities</vt:lpstr>
      <vt:lpstr>Defining Activities</vt:lpstr>
      <vt:lpstr>Defining Activities</vt:lpstr>
      <vt:lpstr>Agenda</vt:lpstr>
      <vt:lpstr>Defining Tasks</vt:lpstr>
      <vt:lpstr>Defining Tasks</vt:lpstr>
      <vt:lpstr>Defining Tasks</vt:lpstr>
      <vt:lpstr>Defining Tasks</vt:lpstr>
      <vt:lpstr>Defining Tasks</vt:lpstr>
      <vt:lpstr>Agenda</vt:lpstr>
      <vt:lpstr>Build Dog House</vt:lpstr>
      <vt:lpstr>Build Dog House</vt:lpstr>
      <vt:lpstr>Paint Room</vt:lpstr>
      <vt:lpstr>Paint Room</vt:lpstr>
      <vt:lpstr>A Small System</vt:lpstr>
      <vt:lpstr>A Small System</vt:lpstr>
      <vt:lpstr>A Small System</vt:lpstr>
      <vt:lpstr>Example</vt:lpstr>
      <vt:lpstr>Example</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22</dc:title>
  <dc:creator>Ian Sommerville</dc:creator>
  <cp:lastModifiedBy>Abbas Shahid</cp:lastModifiedBy>
  <cp:revision>28</cp:revision>
  <dcterms:created xsi:type="dcterms:W3CDTF">2010-02-12T10:22:34Z</dcterms:created>
  <dcterms:modified xsi:type="dcterms:W3CDTF">2019-02-19T03:54:27Z</dcterms:modified>
</cp:coreProperties>
</file>