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</p:sldIdLst>
  <p:sldSz cy="6858000" cx="12192000"/>
  <p:notesSz cx="6858000" cy="9144000"/>
  <p:embeddedFontLst>
    <p:embeddedFont>
      <p:font typeface="Rosarivo"/>
      <p:regular r:id="rId57"/>
      <p:italic r:id="rId58"/>
    </p:embeddedFont>
    <p:embeddedFont>
      <p:font typeface="Gill Sans"/>
      <p:regular r:id="rId59"/>
      <p:bold r:id="rId60"/>
    </p:embeddedFont>
    <p:embeddedFont>
      <p:font typeface="Century Gothic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CenturyGothic-bold.fntdata"/><Relationship Id="rId61" Type="http://schemas.openxmlformats.org/officeDocument/2006/relationships/font" Target="fonts/CenturyGothic-regular.fntdata"/><Relationship Id="rId20" Type="http://schemas.openxmlformats.org/officeDocument/2006/relationships/slide" Target="slides/slide16.xml"/><Relationship Id="rId64" Type="http://schemas.openxmlformats.org/officeDocument/2006/relationships/font" Target="fonts/CenturyGothic-boldItalic.fntdata"/><Relationship Id="rId63" Type="http://schemas.openxmlformats.org/officeDocument/2006/relationships/font" Target="fonts/CenturyGothic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GillSans-bold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font" Target="fonts/Rosarivo-regular.fntdata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font" Target="fonts/GillSans-regular.fntdata"/><Relationship Id="rId14" Type="http://schemas.openxmlformats.org/officeDocument/2006/relationships/slide" Target="slides/slide10.xml"/><Relationship Id="rId58" Type="http://schemas.openxmlformats.org/officeDocument/2006/relationships/font" Target="fonts/Rosarivo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59432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200"/>
              <a:buFont typeface="Gill Sans"/>
              <a:buNone/>
            </a:pPr>
            <a:r>
              <a:rPr b="1" lang="en-US" sz="72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Technical and Business Writing</a:t>
            </a:r>
            <a:endParaRPr b="1" sz="72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5400"/>
              <a:buNone/>
            </a:pPr>
            <a:r>
              <a:rPr lang="en-US" sz="540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An overview </a:t>
            </a:r>
            <a:endParaRPr sz="5400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/>
          <p:nvPr>
            <p:ph type="title"/>
          </p:nvPr>
        </p:nvSpPr>
        <p:spPr>
          <a:xfrm>
            <a:off x="838200" y="365125"/>
            <a:ext cx="10515600" cy="8197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Calibri"/>
              <a:buNone/>
            </a:pPr>
            <a:r>
              <a:rPr b="1" lang="en-US" sz="4320"/>
              <a:t>After pre-writing, purpose and audience analysis, we “investigate” </a:t>
            </a:r>
            <a:endParaRPr b="1" sz="3959"/>
          </a:p>
        </p:txBody>
      </p:sp>
      <p:grpSp>
        <p:nvGrpSpPr>
          <p:cNvPr id="223" name="Google Shape;223;p22"/>
          <p:cNvGrpSpPr/>
          <p:nvPr/>
        </p:nvGrpSpPr>
        <p:grpSpPr>
          <a:xfrm>
            <a:off x="838995" y="1946438"/>
            <a:ext cx="10514803" cy="4198480"/>
            <a:chOff x="795" y="120813"/>
            <a:chExt cx="10514803" cy="4198480"/>
          </a:xfrm>
        </p:grpSpPr>
        <p:sp>
          <p:nvSpPr>
            <p:cNvPr id="224" name="Google Shape;224;p22"/>
            <p:cNvSpPr/>
            <p:nvPr/>
          </p:nvSpPr>
          <p:spPr>
            <a:xfrm>
              <a:off x="795" y="120813"/>
              <a:ext cx="3424758" cy="4109710"/>
            </a:xfrm>
            <a:prstGeom prst="roundRect">
              <a:avLst>
                <a:gd fmla="val 5000" name="adj"/>
              </a:avLst>
            </a:prstGeom>
            <a:gradFill>
              <a:gsLst>
                <a:gs pos="0">
                  <a:srgbClr val="FFC647"/>
                </a:gs>
                <a:gs pos="50000">
                  <a:srgbClr val="FFC600"/>
                </a:gs>
                <a:gs pos="100000">
                  <a:srgbClr val="E3B4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2"/>
            <p:cNvSpPr txBox="1"/>
            <p:nvPr/>
          </p:nvSpPr>
          <p:spPr>
            <a:xfrm rot="-5400000">
              <a:off x="-1341709" y="1463319"/>
              <a:ext cx="3369962" cy="6849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288925" wrap="square" tIns="222875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6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685747" y="120813"/>
              <a:ext cx="2551445" cy="41097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2"/>
            <p:cNvSpPr txBox="1"/>
            <p:nvPr/>
          </p:nvSpPr>
          <p:spPr>
            <a:xfrm>
              <a:off x="685747" y="120813"/>
              <a:ext cx="2551445" cy="41097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68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collection </a:t>
              </a:r>
              <a:endParaRPr b="1" sz="4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3545420" y="120813"/>
              <a:ext cx="3424758" cy="4109710"/>
            </a:xfrm>
            <a:prstGeom prst="roundRect">
              <a:avLst>
                <a:gd fmla="val 5000" name="adj"/>
              </a:avLst>
            </a:prstGeom>
            <a:gradFill>
              <a:gsLst>
                <a:gs pos="0">
                  <a:srgbClr val="4DE560"/>
                </a:gs>
                <a:gs pos="50000">
                  <a:srgbClr val="16EA3F"/>
                </a:gs>
                <a:gs pos="100000">
                  <a:srgbClr val="08D93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2"/>
            <p:cNvSpPr txBox="1"/>
            <p:nvPr/>
          </p:nvSpPr>
          <p:spPr>
            <a:xfrm rot="-5400000">
              <a:off x="2202915" y="1463319"/>
              <a:ext cx="3369962" cy="6849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288925" wrap="square" tIns="222875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6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2"/>
            <p:cNvSpPr/>
            <p:nvPr/>
          </p:nvSpPr>
          <p:spPr>
            <a:xfrm rot="5400000">
              <a:off x="3260397" y="3389010"/>
              <a:ext cx="604294" cy="513713"/>
            </a:xfrm>
            <a:prstGeom prst="flowChartExtract">
              <a:avLst/>
            </a:prstGeom>
            <a:solidFill>
              <a:schemeClr val="lt1"/>
            </a:soli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4230372" y="120813"/>
              <a:ext cx="2551445" cy="41097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2"/>
            <p:cNvSpPr txBox="1"/>
            <p:nvPr/>
          </p:nvSpPr>
          <p:spPr>
            <a:xfrm>
              <a:off x="4230372" y="120813"/>
              <a:ext cx="2551445" cy="41097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68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analysis </a:t>
              </a:r>
              <a:endParaRPr b="1" sz="4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7090841" y="209583"/>
              <a:ext cx="3424758" cy="4109710"/>
            </a:xfrm>
            <a:prstGeom prst="roundRect">
              <a:avLst>
                <a:gd fmla="val 5000" name="adj"/>
              </a:avLst>
            </a:prstGeom>
            <a:gradFill>
              <a:gsLst>
                <a:gs pos="0">
                  <a:srgbClr val="5E80C9"/>
                </a:gs>
                <a:gs pos="50000">
                  <a:srgbClr val="3B6FC9"/>
                </a:gs>
                <a:gs pos="100000">
                  <a:srgbClr val="2E5FB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2"/>
            <p:cNvSpPr txBox="1"/>
            <p:nvPr/>
          </p:nvSpPr>
          <p:spPr>
            <a:xfrm rot="-5400000">
              <a:off x="5748336" y="1552088"/>
              <a:ext cx="3369962" cy="6849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288925" wrap="square" tIns="222875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6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2"/>
            <p:cNvSpPr/>
            <p:nvPr/>
          </p:nvSpPr>
          <p:spPr>
            <a:xfrm rot="5400000">
              <a:off x="6805022" y="3389010"/>
              <a:ext cx="604294" cy="513713"/>
            </a:xfrm>
            <a:prstGeom prst="flowChartExtract">
              <a:avLst/>
            </a:prstGeom>
            <a:solidFill>
              <a:schemeClr val="lt1"/>
            </a:solidFill>
            <a:ln cap="flat" cmpd="sng" w="9525">
              <a:solidFill>
                <a:srgbClr val="4371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2"/>
            <p:cNvSpPr/>
            <p:nvPr/>
          </p:nvSpPr>
          <p:spPr>
            <a:xfrm>
              <a:off x="7775793" y="209583"/>
              <a:ext cx="2551445" cy="41097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2"/>
            <p:cNvSpPr txBox="1"/>
            <p:nvPr/>
          </p:nvSpPr>
          <p:spPr>
            <a:xfrm>
              <a:off x="7775793" y="209583"/>
              <a:ext cx="2551445" cy="41097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508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Work out with take- home messages</a:t>
              </a:r>
              <a:endParaRPr b="1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While investigating and coming across data, you will have two types of data, </a:t>
            </a:r>
            <a:endParaRPr b="1"/>
          </a:p>
        </p:txBody>
      </p:sp>
      <p:grpSp>
        <p:nvGrpSpPr>
          <p:cNvPr id="243" name="Google Shape;243;p23"/>
          <p:cNvGrpSpPr/>
          <p:nvPr/>
        </p:nvGrpSpPr>
        <p:grpSpPr>
          <a:xfrm>
            <a:off x="4286065" y="1826264"/>
            <a:ext cx="3723652" cy="4350698"/>
            <a:chOff x="3447865" y="639"/>
            <a:chExt cx="3723652" cy="4350698"/>
          </a:xfrm>
        </p:grpSpPr>
        <p:sp>
          <p:nvSpPr>
            <p:cNvPr id="244" name="Google Shape;244;p23"/>
            <p:cNvSpPr/>
            <p:nvPr/>
          </p:nvSpPr>
          <p:spPr>
            <a:xfrm>
              <a:off x="3475023" y="639"/>
              <a:ext cx="3565553" cy="2286988"/>
            </a:xfrm>
            <a:prstGeom prst="ellipse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4222490" y="96692"/>
              <a:ext cx="411658" cy="411658"/>
            </a:xfrm>
            <a:prstGeom prst="ellipse">
              <a:avLst/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4428319" y="96692"/>
              <a:ext cx="2201925" cy="4116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3"/>
            <p:cNvSpPr txBox="1"/>
            <p:nvPr/>
          </p:nvSpPr>
          <p:spPr>
            <a:xfrm>
              <a:off x="4428319" y="96692"/>
              <a:ext cx="2201925" cy="4116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925" lIns="0" spcFirstLastPara="1" rIns="0" wrap="square" tIns="279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4475529" y="757634"/>
              <a:ext cx="2201925" cy="240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3"/>
            <p:cNvSpPr txBox="1"/>
            <p:nvPr/>
          </p:nvSpPr>
          <p:spPr>
            <a:xfrm>
              <a:off x="4475529" y="757634"/>
              <a:ext cx="2201925" cy="240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0" spcFirstLastPara="1" rIns="0" wrap="square" tIns="355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Secondary 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3447865" y="2064349"/>
              <a:ext cx="3723652" cy="2286988"/>
            </a:xfrm>
            <a:prstGeom prst="ellipse">
              <a:avLst/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4222490" y="2159763"/>
              <a:ext cx="411658" cy="411658"/>
            </a:xfrm>
            <a:prstGeom prst="ellipse">
              <a:avLst/>
            </a:prstGeom>
            <a:solidFill>
              <a:srgbClr val="4372C3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4428319" y="2159763"/>
              <a:ext cx="2201925" cy="4116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3"/>
            <p:cNvSpPr txBox="1"/>
            <p:nvPr/>
          </p:nvSpPr>
          <p:spPr>
            <a:xfrm>
              <a:off x="4428319" y="2159763"/>
              <a:ext cx="2201925" cy="4116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925" lIns="0" spcFirstLastPara="1" rIns="0" wrap="square" tIns="279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4475529" y="2892487"/>
              <a:ext cx="2201925" cy="240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3"/>
            <p:cNvSpPr txBox="1"/>
            <p:nvPr/>
          </p:nvSpPr>
          <p:spPr>
            <a:xfrm>
              <a:off x="4475529" y="2892487"/>
              <a:ext cx="2201925" cy="240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0" spcFirstLastPara="1" rIns="0" wrap="square" tIns="355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Primary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4800"/>
              <a:t>Sources for secondary data</a:t>
            </a:r>
            <a:endParaRPr b="1" sz="4800"/>
          </a:p>
        </p:txBody>
      </p:sp>
      <p:grpSp>
        <p:nvGrpSpPr>
          <p:cNvPr id="261" name="Google Shape;261;p24"/>
          <p:cNvGrpSpPr/>
          <p:nvPr/>
        </p:nvGrpSpPr>
        <p:grpSpPr>
          <a:xfrm>
            <a:off x="2586264" y="1828600"/>
            <a:ext cx="7019471" cy="4345387"/>
            <a:chOff x="1748064" y="2975"/>
            <a:chExt cx="7019471" cy="4345387"/>
          </a:xfrm>
        </p:grpSpPr>
        <p:sp>
          <p:nvSpPr>
            <p:cNvPr id="262" name="Google Shape;262;p24"/>
            <p:cNvSpPr/>
            <p:nvPr/>
          </p:nvSpPr>
          <p:spPr>
            <a:xfrm>
              <a:off x="1748064" y="2975"/>
              <a:ext cx="3342605" cy="2005563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4"/>
            <p:cNvSpPr txBox="1"/>
            <p:nvPr/>
          </p:nvSpPr>
          <p:spPr>
            <a:xfrm>
              <a:off x="1748064" y="2975"/>
              <a:ext cx="3342605" cy="2005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8575" lIns="148575" spcFirstLastPara="1" rIns="148575" wrap="square" tIns="14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Tech magazines </a:t>
              </a:r>
              <a:endParaRPr sz="3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5424930" y="2975"/>
              <a:ext cx="3342605" cy="2005563"/>
            </a:xfrm>
            <a:prstGeom prst="rect">
              <a:avLst/>
            </a:prstGeom>
            <a:solidFill>
              <a:srgbClr val="C47F6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4"/>
            <p:cNvSpPr txBox="1"/>
            <p:nvPr/>
          </p:nvSpPr>
          <p:spPr>
            <a:xfrm>
              <a:off x="5424930" y="2975"/>
              <a:ext cx="3342605" cy="2005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8575" lIns="148575" spcFirstLastPara="1" rIns="148575" wrap="square" tIns="14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Research papers/articles  </a:t>
              </a:r>
              <a:endParaRPr sz="3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3586497" y="2342799"/>
              <a:ext cx="3342605" cy="2005563"/>
            </a:xfrm>
            <a:prstGeom prst="rect">
              <a:avLst/>
            </a:prstGeom>
            <a:solidFill>
              <a:srgbClr val="A4A4A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4"/>
            <p:cNvSpPr txBox="1"/>
            <p:nvPr/>
          </p:nvSpPr>
          <p:spPr>
            <a:xfrm>
              <a:off x="3586497" y="2342799"/>
              <a:ext cx="3342605" cy="2005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8575" lIns="148575" spcFirstLastPara="1" rIns="148575" wrap="square" tIns="14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Technical Reports</a:t>
              </a:r>
              <a:endParaRPr sz="3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Sources for primary data</a:t>
            </a:r>
            <a:endParaRPr b="1" sz="5400"/>
          </a:p>
        </p:txBody>
      </p:sp>
      <p:grpSp>
        <p:nvGrpSpPr>
          <p:cNvPr id="273" name="Google Shape;273;p25"/>
          <p:cNvGrpSpPr/>
          <p:nvPr/>
        </p:nvGrpSpPr>
        <p:grpSpPr>
          <a:xfrm>
            <a:off x="843334" y="1852993"/>
            <a:ext cx="10505330" cy="4296600"/>
            <a:chOff x="5134" y="27368"/>
            <a:chExt cx="10505330" cy="4296600"/>
          </a:xfrm>
        </p:grpSpPr>
        <p:sp>
          <p:nvSpPr>
            <p:cNvPr id="274" name="Google Shape;274;p25"/>
            <p:cNvSpPr/>
            <p:nvPr/>
          </p:nvSpPr>
          <p:spPr>
            <a:xfrm>
              <a:off x="5134" y="1898469"/>
              <a:ext cx="2626332" cy="55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5"/>
            <p:cNvSpPr txBox="1"/>
            <p:nvPr/>
          </p:nvSpPr>
          <p:spPr>
            <a:xfrm>
              <a:off x="5134" y="1898469"/>
              <a:ext cx="2626332" cy="55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199125" spcFirstLastPara="1" rIns="199125" wrap="square" tIns="71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data bases</a:t>
              </a: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2631467" y="27368"/>
              <a:ext cx="525266" cy="4296600"/>
            </a:xfrm>
            <a:prstGeom prst="leftBrace">
              <a:avLst>
                <a:gd fmla="val 35000" name="adj1"/>
                <a:gd fmla="val 50000" name="adj2"/>
              </a:avLst>
            </a:prstGeom>
            <a:noFill/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3366840" y="27368"/>
              <a:ext cx="7143624" cy="4296600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5"/>
            <p:cNvSpPr txBox="1"/>
            <p:nvPr/>
          </p:nvSpPr>
          <p:spPr>
            <a:xfrm>
              <a:off x="3366840" y="27368"/>
              <a:ext cx="7143624" cy="42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Char char="•"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IEEE</a:t>
              </a:r>
              <a:endPara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Char char="•"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ACM</a:t>
              </a:r>
              <a:endPara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Char char="•"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Sage</a:t>
              </a:r>
              <a:endPara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Char char="•"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Emerald</a:t>
              </a:r>
              <a:endPara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Char char="•"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Taylor and Francis</a:t>
              </a:r>
              <a:endPara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Char char="•"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Wiley</a:t>
              </a:r>
              <a:endPara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Char char="•"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Elsevier</a:t>
              </a:r>
              <a:endPara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Char char="•"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Routledge</a:t>
              </a:r>
              <a:endPara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Char char="•"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Springer</a:t>
              </a:r>
              <a:endPara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"/>
          <p:cNvSpPr txBox="1"/>
          <p:nvPr>
            <p:ph type="title"/>
          </p:nvPr>
        </p:nvSpPr>
        <p:spPr>
          <a:xfrm>
            <a:off x="838200" y="365125"/>
            <a:ext cx="10515600" cy="8970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60"/>
              <a:buFont typeface="Calibri"/>
              <a:buNone/>
            </a:pPr>
            <a:r>
              <a:rPr b="1" lang="en-US" sz="4860"/>
              <a:t>Two types of studies can be done in technical writing, </a:t>
            </a:r>
            <a:endParaRPr b="1" sz="4860"/>
          </a:p>
        </p:txBody>
      </p:sp>
      <p:grpSp>
        <p:nvGrpSpPr>
          <p:cNvPr id="284" name="Google Shape;284;p26"/>
          <p:cNvGrpSpPr/>
          <p:nvPr/>
        </p:nvGrpSpPr>
        <p:grpSpPr>
          <a:xfrm>
            <a:off x="1299702" y="1825625"/>
            <a:ext cx="9592595" cy="4351337"/>
            <a:chOff x="461502" y="0"/>
            <a:chExt cx="9592595" cy="4351337"/>
          </a:xfrm>
        </p:grpSpPr>
        <p:sp>
          <p:nvSpPr>
            <p:cNvPr id="285" name="Google Shape;285;p26"/>
            <p:cNvSpPr/>
            <p:nvPr/>
          </p:nvSpPr>
          <p:spPr>
            <a:xfrm>
              <a:off x="461502" y="0"/>
              <a:ext cx="2784856" cy="2088642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3329904" y="0"/>
              <a:ext cx="5888736" cy="2088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6"/>
            <p:cNvSpPr txBox="1"/>
            <p:nvPr/>
          </p:nvSpPr>
          <p:spPr>
            <a:xfrm>
              <a:off x="3329904" y="0"/>
              <a:ext cx="5888736" cy="2088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2275" lIns="462275" spcFirstLastPara="1" rIns="4622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Qualitative </a:t>
              </a:r>
              <a:endParaRPr sz="6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1296959" y="2262695"/>
              <a:ext cx="2784856" cy="2088642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4371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4165361" y="2262695"/>
              <a:ext cx="5888736" cy="2088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6"/>
            <p:cNvSpPr txBox="1"/>
            <p:nvPr/>
          </p:nvSpPr>
          <p:spPr>
            <a:xfrm>
              <a:off x="4165361" y="2262695"/>
              <a:ext cx="5888736" cy="2088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2275" lIns="462275" spcFirstLastPara="1" rIns="4622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Quantitative </a:t>
              </a:r>
              <a:endParaRPr sz="6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/>
          <p:nvPr>
            <p:ph type="title"/>
          </p:nvPr>
        </p:nvSpPr>
        <p:spPr>
          <a:xfrm>
            <a:off x="838200" y="365126"/>
            <a:ext cx="10515600" cy="76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Qualitative data can be analyzed by </a:t>
            </a:r>
            <a:endParaRPr b="1"/>
          </a:p>
        </p:txBody>
      </p:sp>
      <p:grpSp>
        <p:nvGrpSpPr>
          <p:cNvPr id="296" name="Google Shape;296;p27"/>
          <p:cNvGrpSpPr/>
          <p:nvPr/>
        </p:nvGrpSpPr>
        <p:grpSpPr>
          <a:xfrm>
            <a:off x="5339456" y="1133775"/>
            <a:ext cx="1513086" cy="5042753"/>
            <a:chOff x="4501256" y="433"/>
            <a:chExt cx="1513086" cy="5042753"/>
          </a:xfrm>
        </p:grpSpPr>
        <p:sp>
          <p:nvSpPr>
            <p:cNvPr id="297" name="Google Shape;297;p27"/>
            <p:cNvSpPr/>
            <p:nvPr/>
          </p:nvSpPr>
          <p:spPr>
            <a:xfrm>
              <a:off x="4501256" y="1765267"/>
              <a:ext cx="1513086" cy="1513086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7"/>
            <p:cNvSpPr txBox="1"/>
            <p:nvPr/>
          </p:nvSpPr>
          <p:spPr>
            <a:xfrm>
              <a:off x="4575119" y="1839130"/>
              <a:ext cx="1365360" cy="1365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Qual. data</a:t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7"/>
            <p:cNvSpPr/>
            <p:nvPr/>
          </p:nvSpPr>
          <p:spPr>
            <a:xfrm rot="-5400000">
              <a:off x="4882266" y="1389734"/>
              <a:ext cx="751066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</a:path>
              </a:pathLst>
            </a:custGeom>
            <a:noFill/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300" name="Google Shape;300;p27"/>
            <p:cNvSpPr/>
            <p:nvPr/>
          </p:nvSpPr>
          <p:spPr>
            <a:xfrm>
              <a:off x="4750916" y="433"/>
              <a:ext cx="1013767" cy="1013767"/>
            </a:xfrm>
            <a:prstGeom prst="roundRect">
              <a:avLst>
                <a:gd fmla="val 16667" name="adj"/>
              </a:avLst>
            </a:prstGeom>
            <a:solidFill>
              <a:srgbClr val="21E14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7"/>
            <p:cNvSpPr txBox="1"/>
            <p:nvPr/>
          </p:nvSpPr>
          <p:spPr>
            <a:xfrm>
              <a:off x="4800404" y="49921"/>
              <a:ext cx="914791" cy="9147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3175" lIns="43175" spcFirstLastPara="1" rIns="43175" wrap="square" tIns="43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Thematic analysis </a:t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7"/>
            <p:cNvSpPr/>
            <p:nvPr/>
          </p:nvSpPr>
          <p:spPr>
            <a:xfrm rot="5400000">
              <a:off x="4882266" y="3653886"/>
              <a:ext cx="751066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</a:path>
              </a:pathLst>
            </a:custGeom>
            <a:noFill/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303" name="Google Shape;303;p27"/>
            <p:cNvSpPr/>
            <p:nvPr/>
          </p:nvSpPr>
          <p:spPr>
            <a:xfrm>
              <a:off x="4750916" y="4029419"/>
              <a:ext cx="1013767" cy="1013767"/>
            </a:xfrm>
            <a:prstGeom prst="roundRect">
              <a:avLst>
                <a:gd fmla="val 16667" name="adj"/>
              </a:avLst>
            </a:prstGeom>
            <a:solidFill>
              <a:srgbClr val="4371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7"/>
            <p:cNvSpPr txBox="1"/>
            <p:nvPr/>
          </p:nvSpPr>
          <p:spPr>
            <a:xfrm>
              <a:off x="4800404" y="4078907"/>
              <a:ext cx="914791" cy="9147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250" lIns="48250" spcFirstLastPara="1" rIns="48250" wrap="square" tIns="4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Content analysis 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"/>
          <p:cNvSpPr txBox="1"/>
          <p:nvPr>
            <p:ph type="title"/>
          </p:nvPr>
        </p:nvSpPr>
        <p:spPr>
          <a:xfrm>
            <a:off x="838200" y="365125"/>
            <a:ext cx="10515600" cy="755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4800"/>
              <a:t>Quantitative data can be analyzed by,</a:t>
            </a:r>
            <a:endParaRPr b="1" sz="4800"/>
          </a:p>
        </p:txBody>
      </p:sp>
      <p:grpSp>
        <p:nvGrpSpPr>
          <p:cNvPr id="310" name="Google Shape;310;p28"/>
          <p:cNvGrpSpPr/>
          <p:nvPr/>
        </p:nvGrpSpPr>
        <p:grpSpPr>
          <a:xfrm>
            <a:off x="5337524" y="1120896"/>
            <a:ext cx="1516950" cy="5055631"/>
            <a:chOff x="4499324" y="434"/>
            <a:chExt cx="1516950" cy="5055631"/>
          </a:xfrm>
        </p:grpSpPr>
        <p:sp>
          <p:nvSpPr>
            <p:cNvPr id="311" name="Google Shape;311;p28"/>
            <p:cNvSpPr/>
            <p:nvPr/>
          </p:nvSpPr>
          <p:spPr>
            <a:xfrm>
              <a:off x="4499324" y="1769775"/>
              <a:ext cx="1516950" cy="151695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8"/>
            <p:cNvSpPr txBox="1"/>
            <p:nvPr/>
          </p:nvSpPr>
          <p:spPr>
            <a:xfrm>
              <a:off x="4573375" y="1843826"/>
              <a:ext cx="1368848" cy="13688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Quant. data</a:t>
              </a:r>
              <a:endParaRPr sz="3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8"/>
            <p:cNvSpPr/>
            <p:nvPr/>
          </p:nvSpPr>
          <p:spPr>
            <a:xfrm rot="-5400000">
              <a:off x="4881307" y="1393283"/>
              <a:ext cx="752984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</a:path>
              </a:pathLst>
            </a:custGeom>
            <a:noFill/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314" name="Google Shape;314;p28"/>
            <p:cNvSpPr/>
            <p:nvPr/>
          </p:nvSpPr>
          <p:spPr>
            <a:xfrm>
              <a:off x="4749621" y="434"/>
              <a:ext cx="1016356" cy="1016356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8"/>
            <p:cNvSpPr txBox="1"/>
            <p:nvPr/>
          </p:nvSpPr>
          <p:spPr>
            <a:xfrm>
              <a:off x="4799235" y="50048"/>
              <a:ext cx="917128" cy="917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Arithmetic 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8"/>
            <p:cNvSpPr/>
            <p:nvPr/>
          </p:nvSpPr>
          <p:spPr>
            <a:xfrm rot="5400000">
              <a:off x="4881307" y="3663217"/>
              <a:ext cx="752984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</a:path>
              </a:pathLst>
            </a:custGeom>
            <a:noFill/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317" name="Google Shape;317;p28"/>
            <p:cNvSpPr/>
            <p:nvPr/>
          </p:nvSpPr>
          <p:spPr>
            <a:xfrm>
              <a:off x="4749621" y="4039709"/>
              <a:ext cx="1016356" cy="1016356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8"/>
            <p:cNvSpPr txBox="1"/>
            <p:nvPr/>
          </p:nvSpPr>
          <p:spPr>
            <a:xfrm>
              <a:off x="4799235" y="4089323"/>
              <a:ext cx="917128" cy="917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625" lIns="40625" spcFirstLastPara="1" rIns="40625" wrap="square" tIns="40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Statistical 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9"/>
          <p:cNvSpPr txBox="1"/>
          <p:nvPr>
            <p:ph type="title"/>
          </p:nvPr>
        </p:nvSpPr>
        <p:spPr>
          <a:xfrm>
            <a:off x="696532" y="198786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Arial"/>
              <a:buNone/>
            </a:pPr>
            <a:r>
              <a:rPr lang="en-US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We also talked about data collection tools and sampling techniques… </a:t>
            </a:r>
            <a:endParaRPr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1"/>
          <p:cNvSpPr txBox="1"/>
          <p:nvPr>
            <p:ph type="title"/>
          </p:nvPr>
        </p:nvSpPr>
        <p:spPr>
          <a:xfrm>
            <a:off x="993819" y="2537139"/>
            <a:ext cx="10515600" cy="3017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We talked about CVs/Resumes </a:t>
            </a:r>
            <a:endParaRPr b="1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838200" y="1825625"/>
            <a:ext cx="3373130" cy="2023878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Technical writing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4211330" y="1825625"/>
            <a:ext cx="3373130" cy="202387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8CA">
              <a:alpha val="89803"/>
            </a:srgbClr>
          </a:solidFill>
          <a:ln cap="flat" cmpd="sng" w="12700">
            <a:solidFill>
              <a:srgbClr val="FFE8CA">
                <a:alpha val="8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general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Non-productive and objective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838200" y="4153084"/>
            <a:ext cx="3373130" cy="2023878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General writing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4211330" y="4153084"/>
            <a:ext cx="3373130" cy="202387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DD4EA">
              <a:alpha val="89803"/>
            </a:srgbClr>
          </a:solidFill>
          <a:ln cap="flat" cmpd="sng" w="12700">
            <a:solidFill>
              <a:srgbClr val="CDD4EA">
                <a:alpha val="8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Simplified language without any technicalities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Productive and subjective in nature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4800"/>
              <a:t>We began with the difference of, </a:t>
            </a:r>
            <a:endParaRPr b="1" sz="4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Three types for CV/Resume </a:t>
            </a:r>
            <a:endParaRPr b="1" sz="5400"/>
          </a:p>
        </p:txBody>
      </p:sp>
      <p:grpSp>
        <p:nvGrpSpPr>
          <p:cNvPr id="338" name="Google Shape;338;p32"/>
          <p:cNvGrpSpPr/>
          <p:nvPr/>
        </p:nvGrpSpPr>
        <p:grpSpPr>
          <a:xfrm>
            <a:off x="2586264" y="1828600"/>
            <a:ext cx="7019471" cy="4345387"/>
            <a:chOff x="1748064" y="2975"/>
            <a:chExt cx="7019471" cy="4345387"/>
          </a:xfrm>
        </p:grpSpPr>
        <p:sp>
          <p:nvSpPr>
            <p:cNvPr id="339" name="Google Shape;339;p32"/>
            <p:cNvSpPr/>
            <p:nvPr/>
          </p:nvSpPr>
          <p:spPr>
            <a:xfrm>
              <a:off x="1748064" y="2975"/>
              <a:ext cx="3342605" cy="2005563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2"/>
            <p:cNvSpPr txBox="1"/>
            <p:nvPr/>
          </p:nvSpPr>
          <p:spPr>
            <a:xfrm>
              <a:off x="1748064" y="2975"/>
              <a:ext cx="3342605" cy="2005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000" lIns="160000" spcFirstLastPara="1" rIns="160000" wrap="square" tIns="16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Chronological </a:t>
              </a:r>
              <a:endParaRPr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5424930" y="2975"/>
              <a:ext cx="3342605" cy="2005563"/>
            </a:xfrm>
            <a:prstGeom prst="rect">
              <a:avLst/>
            </a:prstGeom>
            <a:solidFill>
              <a:srgbClr val="44B78C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2"/>
            <p:cNvSpPr txBox="1"/>
            <p:nvPr/>
          </p:nvSpPr>
          <p:spPr>
            <a:xfrm>
              <a:off x="5424930" y="2975"/>
              <a:ext cx="3342605" cy="2005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000" lIns="160000" spcFirstLastPara="1" rIns="160000" wrap="square" tIns="16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Functional</a:t>
              </a:r>
              <a:r>
                <a:rPr lang="en-US" sz="4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3586497" y="2342799"/>
              <a:ext cx="3342605" cy="2005563"/>
            </a:xfrm>
            <a:prstGeom prst="rect">
              <a:avLst/>
            </a:prstGeom>
            <a:solidFill>
              <a:srgbClr val="6FAA47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2"/>
            <p:cNvSpPr txBox="1"/>
            <p:nvPr/>
          </p:nvSpPr>
          <p:spPr>
            <a:xfrm>
              <a:off x="3586497" y="2342799"/>
              <a:ext cx="3342605" cy="2005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000" lIns="160000" spcFirstLastPara="1" rIns="160000" wrap="square" tIns="16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Combination </a:t>
              </a:r>
              <a:endParaRPr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We discussed three types of cover letters,</a:t>
            </a:r>
            <a:endParaRPr b="1" sz="5400"/>
          </a:p>
        </p:txBody>
      </p:sp>
      <p:grpSp>
        <p:nvGrpSpPr>
          <p:cNvPr id="350" name="Google Shape;350;p33"/>
          <p:cNvGrpSpPr/>
          <p:nvPr/>
        </p:nvGrpSpPr>
        <p:grpSpPr>
          <a:xfrm>
            <a:off x="838200" y="1845073"/>
            <a:ext cx="10515600" cy="4312441"/>
            <a:chOff x="0" y="19448"/>
            <a:chExt cx="10515600" cy="4312441"/>
          </a:xfrm>
        </p:grpSpPr>
        <p:sp>
          <p:nvSpPr>
            <p:cNvPr id="351" name="Google Shape;351;p33"/>
            <p:cNvSpPr/>
            <p:nvPr/>
          </p:nvSpPr>
          <p:spPr>
            <a:xfrm>
              <a:off x="0" y="506528"/>
              <a:ext cx="10515600" cy="831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525780" y="19448"/>
              <a:ext cx="7360920" cy="97416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3"/>
            <p:cNvSpPr txBox="1"/>
            <p:nvPr/>
          </p:nvSpPr>
          <p:spPr>
            <a:xfrm>
              <a:off x="573335" y="67003"/>
              <a:ext cx="7265810" cy="879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78225" spcFirstLastPara="1" rIns="2782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Application </a:t>
              </a:r>
              <a:endParaRPr sz="3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0" y="2003409"/>
              <a:ext cx="10515600" cy="831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525780" y="1516329"/>
              <a:ext cx="7360920" cy="97416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3"/>
            <p:cNvSpPr txBox="1"/>
            <p:nvPr/>
          </p:nvSpPr>
          <p:spPr>
            <a:xfrm>
              <a:off x="573335" y="1563884"/>
              <a:ext cx="7265810" cy="879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78225" spcFirstLastPara="1" rIns="2782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Prospecting </a:t>
              </a:r>
              <a:endParaRPr sz="3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0" y="3500289"/>
              <a:ext cx="10515600" cy="831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525780" y="3013209"/>
              <a:ext cx="7360920" cy="97416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3"/>
            <p:cNvSpPr txBox="1"/>
            <p:nvPr/>
          </p:nvSpPr>
          <p:spPr>
            <a:xfrm>
              <a:off x="573335" y="3060764"/>
              <a:ext cx="7265810" cy="879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78225" spcFirstLastPara="1" rIns="2782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Networking </a:t>
              </a:r>
              <a:endParaRPr sz="3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4"/>
          <p:cNvSpPr txBox="1"/>
          <p:nvPr>
            <p:ph type="title"/>
          </p:nvPr>
        </p:nvSpPr>
        <p:spPr>
          <a:xfrm>
            <a:off x="838199" y="171943"/>
            <a:ext cx="10515600" cy="587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We discussed IEEE as well</a:t>
            </a:r>
            <a:endParaRPr b="1"/>
          </a:p>
        </p:txBody>
      </p:sp>
      <p:pic>
        <p:nvPicPr>
          <p:cNvPr id="365" name="Google Shape;365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6103" l="0" r="0" t="5105"/>
          <a:stretch/>
        </p:blipFill>
        <p:spPr>
          <a:xfrm>
            <a:off x="1184856" y="991673"/>
            <a:ext cx="9903853" cy="4919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5"/>
          <p:cNvSpPr/>
          <p:nvPr/>
        </p:nvSpPr>
        <p:spPr>
          <a:xfrm>
            <a:off x="838200" y="1825625"/>
            <a:ext cx="10515600" cy="4351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critical reading of paper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evaluation of paper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ground rules for becoming a researcher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4800"/>
              <a:t>We learnt about reading research papers,</a:t>
            </a:r>
            <a:endParaRPr b="1" sz="4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4800"/>
              <a:t>In research papers, we got to know about the two kinds of papers, </a:t>
            </a:r>
            <a:endParaRPr b="1" sz="4800"/>
          </a:p>
        </p:txBody>
      </p:sp>
      <p:sp>
        <p:nvSpPr>
          <p:cNvPr id="377" name="Google Shape;377;p36"/>
          <p:cNvSpPr/>
          <p:nvPr/>
        </p:nvSpPr>
        <p:spPr>
          <a:xfrm>
            <a:off x="838200" y="1825625"/>
            <a:ext cx="3679778" cy="20238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Review articles/ Survey papers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6"/>
          <p:cNvSpPr/>
          <p:nvPr/>
        </p:nvSpPr>
        <p:spPr>
          <a:xfrm rot="5400000">
            <a:off x="5345928" y="997675"/>
            <a:ext cx="2023878" cy="3679778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E8CA">
              <a:alpha val="89803"/>
            </a:srgbClr>
          </a:solidFill>
          <a:ln cap="flat" cmpd="sng" w="9525">
            <a:solidFill>
              <a:srgbClr val="FFE8CA">
                <a:alpha val="8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6"/>
          <p:cNvSpPr txBox="1"/>
          <p:nvPr/>
        </p:nvSpPr>
        <p:spPr>
          <a:xfrm>
            <a:off x="4517975" y="1924423"/>
            <a:ext cx="3580980" cy="18262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overviews the scientific field or topic conducted and summarizes.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called as a stand-alone literature review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6"/>
          <p:cNvSpPr/>
          <p:nvPr/>
        </p:nvSpPr>
        <p:spPr>
          <a:xfrm>
            <a:off x="838200" y="4153084"/>
            <a:ext cx="3679778" cy="20238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Primary research papers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6"/>
          <p:cNvSpPr/>
          <p:nvPr/>
        </p:nvSpPr>
        <p:spPr>
          <a:xfrm rot="5400000">
            <a:off x="5345928" y="3325134"/>
            <a:ext cx="2023878" cy="3679778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DD4EA">
              <a:alpha val="89803"/>
            </a:srgbClr>
          </a:solidFill>
          <a:ln cap="flat" cmpd="sng" w="9525">
            <a:solidFill>
              <a:srgbClr val="CDD4EA">
                <a:alpha val="8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6"/>
          <p:cNvSpPr txBox="1"/>
          <p:nvPr/>
        </p:nvSpPr>
        <p:spPr>
          <a:xfrm>
            <a:off x="4517975" y="4251873"/>
            <a:ext cx="3580980" cy="18262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has the original data and results of the experiments a researcher was involved in.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articles or stand-alone literature review becomes the part of this.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7"/>
          <p:cNvSpPr txBox="1"/>
          <p:nvPr>
            <p:ph type="title"/>
          </p:nvPr>
        </p:nvSpPr>
        <p:spPr>
          <a:xfrm>
            <a:off x="284408" y="259317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Arial"/>
              <a:buNone/>
            </a:pPr>
            <a:r>
              <a:rPr lang="en-US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We saw that primary and secondary sources are different from each other…</a:t>
            </a:r>
            <a:endParaRPr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Primary research talks about </a:t>
            </a:r>
            <a:endParaRPr b="1" sz="5400"/>
          </a:p>
        </p:txBody>
      </p:sp>
      <p:sp>
        <p:nvSpPr>
          <p:cNvPr id="393" name="Google Shape;393;p38"/>
          <p:cNvSpPr/>
          <p:nvPr/>
        </p:nvSpPr>
        <p:spPr>
          <a:xfrm>
            <a:off x="838200" y="1825625"/>
            <a:ext cx="4297613" cy="644642"/>
          </a:xfrm>
          <a:prstGeom prst="roundRect">
            <a:avLst>
              <a:gd fmla="val 16667" name="adj"/>
            </a:avLst>
          </a:prstGeom>
          <a:solidFill>
            <a:srgbClr val="31538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Research Problem/Hypothesis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8"/>
          <p:cNvSpPr/>
          <p:nvPr/>
        </p:nvSpPr>
        <p:spPr>
          <a:xfrm>
            <a:off x="3947193" y="2566963"/>
            <a:ext cx="4297613" cy="644642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8"/>
          <p:cNvSpPr/>
          <p:nvPr/>
        </p:nvSpPr>
        <p:spPr>
          <a:xfrm>
            <a:off x="838200" y="3308301"/>
            <a:ext cx="4297613" cy="644642"/>
          </a:xfrm>
          <a:prstGeom prst="roundRect">
            <a:avLst>
              <a:gd fmla="val 16667" name="adj"/>
            </a:avLst>
          </a:prstGeom>
          <a:solidFill>
            <a:srgbClr val="B7C1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Methods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8"/>
          <p:cNvSpPr/>
          <p:nvPr/>
        </p:nvSpPr>
        <p:spPr>
          <a:xfrm>
            <a:off x="3947193" y="4049639"/>
            <a:ext cx="4297613" cy="644642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838200" y="4790977"/>
            <a:ext cx="4297613" cy="644642"/>
          </a:xfrm>
          <a:prstGeom prst="roundRect">
            <a:avLst>
              <a:gd fmla="val 16667" name="adj"/>
            </a:avLst>
          </a:prstGeom>
          <a:solidFill>
            <a:srgbClr val="31538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8"/>
          <p:cNvSpPr/>
          <p:nvPr/>
        </p:nvSpPr>
        <p:spPr>
          <a:xfrm>
            <a:off x="3947193" y="5532315"/>
            <a:ext cx="4297613" cy="644642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Secondary sources are, </a:t>
            </a:r>
            <a:endParaRPr b="1" sz="5400"/>
          </a:p>
        </p:txBody>
      </p:sp>
      <p:sp>
        <p:nvSpPr>
          <p:cNvPr id="404" name="Google Shape;404;p39"/>
          <p:cNvSpPr/>
          <p:nvPr/>
        </p:nvSpPr>
        <p:spPr>
          <a:xfrm>
            <a:off x="838200" y="1825625"/>
            <a:ext cx="4297613" cy="644642"/>
          </a:xfrm>
          <a:prstGeom prst="roundRect">
            <a:avLst>
              <a:gd fmla="val 16667" name="adj"/>
            </a:avLst>
          </a:prstGeom>
          <a:solidFill>
            <a:srgbClr val="BA8C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Literature reviews/ survey/ review articles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9"/>
          <p:cNvSpPr/>
          <p:nvPr/>
        </p:nvSpPr>
        <p:spPr>
          <a:xfrm>
            <a:off x="3947193" y="2566963"/>
            <a:ext cx="4297613" cy="644642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9"/>
          <p:cNvSpPr/>
          <p:nvPr/>
        </p:nvSpPr>
        <p:spPr>
          <a:xfrm>
            <a:off x="838200" y="3308301"/>
            <a:ext cx="4297613" cy="644642"/>
          </a:xfrm>
          <a:prstGeom prst="roundRect">
            <a:avLst>
              <a:gd fmla="val 16667" name="adj"/>
            </a:avLst>
          </a:prstGeom>
          <a:solidFill>
            <a:srgbClr val="FFDFB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Chapters in books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9"/>
          <p:cNvSpPr/>
          <p:nvPr/>
        </p:nvSpPr>
        <p:spPr>
          <a:xfrm>
            <a:off x="3947193" y="4049639"/>
            <a:ext cx="4297613" cy="644642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9"/>
          <p:cNvSpPr/>
          <p:nvPr/>
        </p:nvSpPr>
        <p:spPr>
          <a:xfrm>
            <a:off x="838200" y="4790977"/>
            <a:ext cx="4297613" cy="644642"/>
          </a:xfrm>
          <a:prstGeom prst="roundRect">
            <a:avLst>
              <a:gd fmla="val 16667" name="adj"/>
            </a:avLst>
          </a:prstGeom>
          <a:solidFill>
            <a:srgbClr val="BA8C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Any recorded interview or speech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9"/>
          <p:cNvSpPr/>
          <p:nvPr/>
        </p:nvSpPr>
        <p:spPr>
          <a:xfrm>
            <a:off x="3947193" y="5532315"/>
            <a:ext cx="4297613" cy="644642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Moreover, we discussed about </a:t>
            </a:r>
            <a:endParaRPr b="1" sz="5400"/>
          </a:p>
        </p:txBody>
      </p:sp>
      <p:pic>
        <p:nvPicPr>
          <p:cNvPr id="415" name="Google Shape;415;p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2514" y="1944710"/>
            <a:ext cx="5795727" cy="354169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40"/>
          <p:cNvSpPr/>
          <p:nvPr/>
        </p:nvSpPr>
        <p:spPr>
          <a:xfrm>
            <a:off x="7920507" y="1584101"/>
            <a:ext cx="3284112" cy="2009104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TOPOI OF INVENTION 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40"/>
          <p:cNvSpPr/>
          <p:nvPr/>
        </p:nvSpPr>
        <p:spPr>
          <a:xfrm>
            <a:off x="5931795" y="4995282"/>
            <a:ext cx="5422005" cy="123637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advanced brain storming tool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1"/>
          <p:cNvSpPr txBox="1"/>
          <p:nvPr>
            <p:ph type="title"/>
          </p:nvPr>
        </p:nvSpPr>
        <p:spPr>
          <a:xfrm>
            <a:off x="529107" y="395833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 a technical writer, we learnt about compiling a user guide/instructional manual </a:t>
            </a:r>
            <a:endParaRPr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We discussed that technical writing has three purposes, </a:t>
            </a:r>
            <a:endParaRPr b="1"/>
          </a:p>
        </p:txBody>
      </p:sp>
      <p:sp>
        <p:nvSpPr>
          <p:cNvPr id="100" name="Google Shape;100;p15"/>
          <p:cNvSpPr/>
          <p:nvPr/>
        </p:nvSpPr>
        <p:spPr>
          <a:xfrm>
            <a:off x="2554213" y="1825625"/>
            <a:ext cx="3373130" cy="2023878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inform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6264656" y="1825625"/>
            <a:ext cx="3373130" cy="2023878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persuade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4409434" y="4153084"/>
            <a:ext cx="3373130" cy="2023878"/>
          </a:xfrm>
          <a:prstGeom prst="rect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instruct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2"/>
          <p:cNvSpPr txBox="1"/>
          <p:nvPr>
            <p:ph type="title"/>
          </p:nvPr>
        </p:nvSpPr>
        <p:spPr>
          <a:xfrm>
            <a:off x="812443" y="197700"/>
            <a:ext cx="10515600" cy="793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4800"/>
              <a:t>Writing user guide has following phases,</a:t>
            </a:r>
            <a:endParaRPr b="1" sz="4800"/>
          </a:p>
        </p:txBody>
      </p:sp>
      <p:sp>
        <p:nvSpPr>
          <p:cNvPr id="428" name="Google Shape;428;p42"/>
          <p:cNvSpPr/>
          <p:nvPr/>
        </p:nvSpPr>
        <p:spPr>
          <a:xfrm>
            <a:off x="838200" y="991674"/>
            <a:ext cx="2532493" cy="37987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Audience Analysis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42"/>
          <p:cNvSpPr/>
          <p:nvPr/>
        </p:nvSpPr>
        <p:spPr>
          <a:xfrm>
            <a:off x="4829753" y="1428529"/>
            <a:ext cx="2532493" cy="379874"/>
          </a:xfrm>
          <a:prstGeom prst="rect">
            <a:avLst/>
          </a:prstGeom>
          <a:solidFill>
            <a:schemeClr val="lt1">
              <a:alpha val="89803"/>
            </a:schemeClr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2"/>
          <p:cNvSpPr/>
          <p:nvPr/>
        </p:nvSpPr>
        <p:spPr>
          <a:xfrm>
            <a:off x="838200" y="1865384"/>
            <a:ext cx="2532493" cy="37987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Determination of Manual Type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42"/>
          <p:cNvSpPr/>
          <p:nvPr/>
        </p:nvSpPr>
        <p:spPr>
          <a:xfrm>
            <a:off x="4829753" y="2302239"/>
            <a:ext cx="2532493" cy="379874"/>
          </a:xfrm>
          <a:prstGeom prst="rect">
            <a:avLst/>
          </a:prstGeom>
          <a:solidFill>
            <a:schemeClr val="lt1">
              <a:alpha val="89803"/>
            </a:schemeClr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2"/>
          <p:cNvSpPr/>
          <p:nvPr/>
        </p:nvSpPr>
        <p:spPr>
          <a:xfrm>
            <a:off x="838200" y="2739094"/>
            <a:ext cx="2532493" cy="37987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Researching content and material for manual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42"/>
          <p:cNvSpPr/>
          <p:nvPr/>
        </p:nvSpPr>
        <p:spPr>
          <a:xfrm>
            <a:off x="4829753" y="3175949"/>
            <a:ext cx="2532493" cy="379874"/>
          </a:xfrm>
          <a:prstGeom prst="rect">
            <a:avLst/>
          </a:prstGeom>
          <a:solidFill>
            <a:schemeClr val="lt1">
              <a:alpha val="89803"/>
            </a:schemeClr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2"/>
          <p:cNvSpPr/>
          <p:nvPr/>
        </p:nvSpPr>
        <p:spPr>
          <a:xfrm>
            <a:off x="838200" y="3612804"/>
            <a:ext cx="2532493" cy="37987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Deciding on manual production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42"/>
          <p:cNvSpPr/>
          <p:nvPr/>
        </p:nvSpPr>
        <p:spPr>
          <a:xfrm>
            <a:off x="4829753" y="4049659"/>
            <a:ext cx="2532493" cy="379874"/>
          </a:xfrm>
          <a:prstGeom prst="rect">
            <a:avLst/>
          </a:prstGeom>
          <a:solidFill>
            <a:schemeClr val="lt1">
              <a:alpha val="89803"/>
            </a:schemeClr>
          </a:soli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2"/>
          <p:cNvSpPr/>
          <p:nvPr/>
        </p:nvSpPr>
        <p:spPr>
          <a:xfrm>
            <a:off x="838200" y="4486514"/>
            <a:ext cx="2532493" cy="37987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5. Preparation of Graphics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42"/>
          <p:cNvSpPr/>
          <p:nvPr/>
        </p:nvSpPr>
        <p:spPr>
          <a:xfrm>
            <a:off x="4829753" y="4923369"/>
            <a:ext cx="2532493" cy="379874"/>
          </a:xfrm>
          <a:prstGeom prst="rect">
            <a:avLst/>
          </a:prstGeom>
          <a:solidFill>
            <a:schemeClr val="lt1">
              <a:alpha val="89803"/>
            </a:schemeClr>
          </a:soli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2"/>
          <p:cNvSpPr/>
          <p:nvPr/>
        </p:nvSpPr>
        <p:spPr>
          <a:xfrm>
            <a:off x="838200" y="5360224"/>
            <a:ext cx="2532493" cy="37987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6. Revision and production of manual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42"/>
          <p:cNvSpPr/>
          <p:nvPr/>
        </p:nvSpPr>
        <p:spPr>
          <a:xfrm>
            <a:off x="4829753" y="5797079"/>
            <a:ext cx="2532493" cy="379874"/>
          </a:xfrm>
          <a:prstGeom prst="rect">
            <a:avLst/>
          </a:prstGeom>
          <a:solidFill>
            <a:schemeClr val="lt1">
              <a:alpha val="89803"/>
            </a:schemeClr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3"/>
          <p:cNvSpPr txBox="1"/>
          <p:nvPr>
            <p:ph idx="1" type="subTitle"/>
          </p:nvPr>
        </p:nvSpPr>
        <p:spPr>
          <a:xfrm>
            <a:off x="2657340" y="8588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800"/>
              <a:buNone/>
            </a:pPr>
            <a:r>
              <a:rPr lang="en-US" sz="4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TECHNICAL WRITING AND PROPOSALS</a:t>
            </a:r>
            <a:endParaRPr sz="48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4"/>
          <p:cNvSpPr txBox="1"/>
          <p:nvPr>
            <p:ph type="title"/>
          </p:nvPr>
        </p:nvSpPr>
        <p:spPr>
          <a:xfrm>
            <a:off x="812443" y="159064"/>
            <a:ext cx="10515600" cy="5621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Types</a:t>
            </a:r>
            <a:endParaRPr b="1" sz="5400"/>
          </a:p>
        </p:txBody>
      </p:sp>
      <p:sp>
        <p:nvSpPr>
          <p:cNvPr id="450" name="Google Shape;450;p44"/>
          <p:cNvSpPr/>
          <p:nvPr/>
        </p:nvSpPr>
        <p:spPr>
          <a:xfrm>
            <a:off x="838200" y="721218"/>
            <a:ext cx="10515600" cy="545574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Technical proposals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(External) Business proposals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 bids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(Internal) Problem-solution proposals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betterment proposal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Academic proposals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b="1" lang="en-US" sz="7200"/>
              <a:t>Nature of Proposals </a:t>
            </a:r>
            <a:endParaRPr b="1" sz="7200"/>
          </a:p>
        </p:txBody>
      </p:sp>
      <p:sp>
        <p:nvSpPr>
          <p:cNvPr id="456" name="Google Shape;456;p45"/>
          <p:cNvSpPr/>
          <p:nvPr/>
        </p:nvSpPr>
        <p:spPr>
          <a:xfrm>
            <a:off x="838200" y="1825625"/>
            <a:ext cx="10515600" cy="4351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Solicited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costumer asks for a proposal. 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can be asked verbal or through a written request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Unsolicited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you send proposal without asking because you think it is a good idea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4800"/>
              <a:t>For any proposal, you will have following sections,</a:t>
            </a:r>
            <a:endParaRPr b="1" sz="4800"/>
          </a:p>
        </p:txBody>
      </p:sp>
      <p:sp>
        <p:nvSpPr>
          <p:cNvPr id="462" name="Google Shape;462;p46"/>
          <p:cNvSpPr/>
          <p:nvPr/>
        </p:nvSpPr>
        <p:spPr>
          <a:xfrm>
            <a:off x="838200" y="1881743"/>
            <a:ext cx="3286125" cy="1971675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Introduction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46"/>
          <p:cNvSpPr/>
          <p:nvPr/>
        </p:nvSpPr>
        <p:spPr>
          <a:xfrm>
            <a:off x="4452937" y="1881743"/>
            <a:ext cx="3286125" cy="197167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Proposed Solution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46"/>
          <p:cNvSpPr/>
          <p:nvPr/>
        </p:nvSpPr>
        <p:spPr>
          <a:xfrm>
            <a:off x="8067674" y="1881743"/>
            <a:ext cx="3286125" cy="1971675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Work flow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6"/>
          <p:cNvSpPr/>
          <p:nvPr/>
        </p:nvSpPr>
        <p:spPr>
          <a:xfrm>
            <a:off x="2645568" y="4149169"/>
            <a:ext cx="3286125" cy="197167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Fee Summary 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46"/>
          <p:cNvSpPr/>
          <p:nvPr/>
        </p:nvSpPr>
        <p:spPr>
          <a:xfrm>
            <a:off x="6260305" y="4149169"/>
            <a:ext cx="3286125" cy="1971675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5. Any other pointer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4800"/>
              <a:t>Academic proposal/Report/FYP Report </a:t>
            </a:r>
            <a:endParaRPr b="1" sz="4800"/>
          </a:p>
        </p:txBody>
      </p:sp>
      <p:sp>
        <p:nvSpPr>
          <p:cNvPr id="472" name="Google Shape;472;p47"/>
          <p:cNvSpPr/>
          <p:nvPr/>
        </p:nvSpPr>
        <p:spPr>
          <a:xfrm>
            <a:off x="838200" y="1881743"/>
            <a:ext cx="3286125" cy="1971675"/>
          </a:xfrm>
          <a:prstGeom prst="rect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47"/>
          <p:cNvSpPr/>
          <p:nvPr/>
        </p:nvSpPr>
        <p:spPr>
          <a:xfrm>
            <a:off x="4452937" y="1881743"/>
            <a:ext cx="3286125" cy="197167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Literature review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47"/>
          <p:cNvSpPr/>
          <p:nvPr/>
        </p:nvSpPr>
        <p:spPr>
          <a:xfrm>
            <a:off x="8067674" y="1881743"/>
            <a:ext cx="3286125" cy="1971675"/>
          </a:xfrm>
          <a:prstGeom prst="rect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47"/>
          <p:cNvSpPr/>
          <p:nvPr/>
        </p:nvSpPr>
        <p:spPr>
          <a:xfrm>
            <a:off x="2645568" y="4149169"/>
            <a:ext cx="3286125" cy="197167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 and discussion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47"/>
          <p:cNvSpPr/>
          <p:nvPr/>
        </p:nvSpPr>
        <p:spPr>
          <a:xfrm>
            <a:off x="6260305" y="4149169"/>
            <a:ext cx="3286125" cy="1971675"/>
          </a:xfrm>
          <a:prstGeom prst="rect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b="1" lang="en-US" sz="6600"/>
              <a:t>Introduction </a:t>
            </a:r>
            <a:endParaRPr b="1" sz="6600"/>
          </a:p>
        </p:txBody>
      </p:sp>
      <p:sp>
        <p:nvSpPr>
          <p:cNvPr id="482" name="Google Shape;482;p48"/>
          <p:cNvSpPr/>
          <p:nvPr/>
        </p:nvSpPr>
        <p:spPr>
          <a:xfrm>
            <a:off x="838200" y="1825625"/>
            <a:ext cx="10515600" cy="4351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1800"/>
              <a:buFont typeface="Calibri"/>
              <a:buChar char="•"/>
            </a:pPr>
            <a:r>
              <a:rPr b="1" i="0" lang="en-US" sz="1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INTRODUCTION </a:t>
            </a:r>
            <a:endParaRPr b="1" i="0" sz="1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gap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Proposed solution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 sz="6000"/>
              <a:t>Literature review</a:t>
            </a:r>
            <a:endParaRPr b="1" sz="6000"/>
          </a:p>
        </p:txBody>
      </p:sp>
      <p:sp>
        <p:nvSpPr>
          <p:cNvPr id="488" name="Google Shape;488;p49"/>
          <p:cNvSpPr/>
          <p:nvPr/>
        </p:nvSpPr>
        <p:spPr>
          <a:xfrm>
            <a:off x="2777750" y="4153085"/>
            <a:ext cx="3373130" cy="20238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Contextualization of studies with your project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49"/>
          <p:cNvSpPr/>
          <p:nvPr/>
        </p:nvSpPr>
        <p:spPr>
          <a:xfrm>
            <a:off x="1740317" y="2908166"/>
            <a:ext cx="1568896" cy="94133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Related studies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49"/>
          <p:cNvSpPr/>
          <p:nvPr/>
        </p:nvSpPr>
        <p:spPr>
          <a:xfrm>
            <a:off x="1257789" y="2329135"/>
            <a:ext cx="729718" cy="43783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49"/>
          <p:cNvSpPr/>
          <p:nvPr/>
        </p:nvSpPr>
        <p:spPr>
          <a:xfrm>
            <a:off x="2983574" y="2329135"/>
            <a:ext cx="729718" cy="43783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Frameworks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49"/>
          <p:cNvSpPr/>
          <p:nvPr/>
        </p:nvSpPr>
        <p:spPr>
          <a:xfrm>
            <a:off x="5450760" y="2908166"/>
            <a:ext cx="1568896" cy="94133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Deficiencies in related studies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49"/>
          <p:cNvSpPr/>
          <p:nvPr/>
        </p:nvSpPr>
        <p:spPr>
          <a:xfrm>
            <a:off x="4968232" y="2329135"/>
            <a:ext cx="729718" cy="43783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Concepts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 sz="6000"/>
              <a:t>Methodology </a:t>
            </a:r>
            <a:endParaRPr b="1" sz="6000"/>
          </a:p>
        </p:txBody>
      </p:sp>
      <p:sp>
        <p:nvSpPr>
          <p:cNvPr id="499" name="Google Shape;499;p50"/>
          <p:cNvSpPr/>
          <p:nvPr/>
        </p:nvSpPr>
        <p:spPr>
          <a:xfrm>
            <a:off x="838200" y="1825625"/>
            <a:ext cx="10515600" cy="4351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1.SPECIFICATION AND DESIGN 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Details of the components used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of the components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Talks about the architecture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uses for users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Procedure for working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evolved while working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Justify your choice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…contd.</a:t>
            </a:r>
            <a:endParaRPr sz="4800"/>
          </a:p>
        </p:txBody>
      </p:sp>
      <p:sp>
        <p:nvSpPr>
          <p:cNvPr id="505" name="Google Shape;505;p51"/>
          <p:cNvSpPr/>
          <p:nvPr/>
        </p:nvSpPr>
        <p:spPr>
          <a:xfrm>
            <a:off x="838200" y="1825625"/>
            <a:ext cx="10515600" cy="4351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2.Implementation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Talks about codes and algorithms on a finer level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Realization of concepts and ideas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Solutions to problems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1147293" y="506794"/>
            <a:ext cx="10515600" cy="536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/>
              <a:t>The writing style that we should and must follow is,</a:t>
            </a:r>
            <a:br>
              <a:rPr b="1" lang="en-US" sz="3600"/>
            </a:br>
            <a:r>
              <a:rPr b="1" lang="en-US" sz="3600"/>
              <a:t> </a:t>
            </a:r>
            <a:endParaRPr b="1" sz="3600"/>
          </a:p>
        </p:txBody>
      </p:sp>
      <p:grpSp>
        <p:nvGrpSpPr>
          <p:cNvPr id="108" name="Google Shape;108;p16"/>
          <p:cNvGrpSpPr/>
          <p:nvPr/>
        </p:nvGrpSpPr>
        <p:grpSpPr>
          <a:xfrm>
            <a:off x="4746000" y="1006825"/>
            <a:ext cx="2700000" cy="5167864"/>
            <a:chOff x="3907800" y="2273"/>
            <a:chExt cx="2700000" cy="5167864"/>
          </a:xfrm>
        </p:grpSpPr>
        <p:sp>
          <p:nvSpPr>
            <p:cNvPr id="109" name="Google Shape;109;p16"/>
            <p:cNvSpPr/>
            <p:nvPr/>
          </p:nvSpPr>
          <p:spPr>
            <a:xfrm>
              <a:off x="4042800" y="2273"/>
              <a:ext cx="2430000" cy="993820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 txBox="1"/>
            <p:nvPr/>
          </p:nvSpPr>
          <p:spPr>
            <a:xfrm>
              <a:off x="4042800" y="2273"/>
              <a:ext cx="2430000" cy="993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1750" lIns="111750" spcFirstLastPara="1" rIns="111750" wrap="square" tIns="111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Simplicity</a:t>
              </a:r>
              <a:endPara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4402800" y="1045784"/>
              <a:ext cx="1710000" cy="993820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6"/>
            <p:cNvSpPr txBox="1"/>
            <p:nvPr/>
          </p:nvSpPr>
          <p:spPr>
            <a:xfrm>
              <a:off x="4402800" y="1045784"/>
              <a:ext cx="1710000" cy="993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1750" lIns="111750" spcFirstLastPara="1" rIns="111750" wrap="square" tIns="111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Clarity </a:t>
              </a:r>
              <a:endPara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3907800" y="2089295"/>
              <a:ext cx="2700000" cy="993820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 txBox="1"/>
            <p:nvPr/>
          </p:nvSpPr>
          <p:spPr>
            <a:xfrm>
              <a:off x="3907800" y="2089295"/>
              <a:ext cx="2700000" cy="993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1750" lIns="111750" spcFirstLastPara="1" rIns="111750" wrap="square" tIns="111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Objectivity </a:t>
              </a:r>
              <a:endPara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4110300" y="3132806"/>
              <a:ext cx="2295000" cy="993820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 txBox="1"/>
            <p:nvPr/>
          </p:nvSpPr>
          <p:spPr>
            <a:xfrm>
              <a:off x="4110300" y="3132806"/>
              <a:ext cx="2295000" cy="993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1750" lIns="111750" spcFirstLastPara="1" rIns="111750" wrap="square" tIns="111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Precision </a:t>
              </a:r>
              <a:endPara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4110300" y="4176317"/>
              <a:ext cx="2295000" cy="99382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6"/>
            <p:cNvSpPr txBox="1"/>
            <p:nvPr/>
          </p:nvSpPr>
          <p:spPr>
            <a:xfrm>
              <a:off x="4110300" y="4176317"/>
              <a:ext cx="2295000" cy="993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1750" lIns="111750" spcFirstLastPara="1" rIns="111750" wrap="square" tIns="111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Economy </a:t>
              </a:r>
              <a:endPara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16"/>
          <p:cNvSpPr txBox="1"/>
          <p:nvPr/>
        </p:nvSpPr>
        <p:spPr>
          <a:xfrm>
            <a:off x="1686345" y="1335306"/>
            <a:ext cx="1187505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1"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2717442" y="3335628"/>
            <a:ext cx="1944710" cy="70833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 sz="6000"/>
              <a:t>Result and evaluation </a:t>
            </a:r>
            <a:endParaRPr b="1" sz="6000"/>
          </a:p>
        </p:txBody>
      </p:sp>
      <p:sp>
        <p:nvSpPr>
          <p:cNvPr id="511" name="Google Shape;511;p52"/>
          <p:cNvSpPr/>
          <p:nvPr/>
        </p:nvSpPr>
        <p:spPr>
          <a:xfrm>
            <a:off x="838200" y="1825625"/>
            <a:ext cx="4297613" cy="64464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Talk about achieved goals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52"/>
          <p:cNvSpPr/>
          <p:nvPr/>
        </p:nvSpPr>
        <p:spPr>
          <a:xfrm>
            <a:off x="3947193" y="2566963"/>
            <a:ext cx="4297613" cy="644642"/>
          </a:xfrm>
          <a:prstGeom prst="rect">
            <a:avLst/>
          </a:prstGeom>
          <a:solidFill>
            <a:schemeClr val="lt1">
              <a:alpha val="89803"/>
            </a:schemeClr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52"/>
          <p:cNvSpPr/>
          <p:nvPr/>
        </p:nvSpPr>
        <p:spPr>
          <a:xfrm>
            <a:off x="838200" y="3308301"/>
            <a:ext cx="4297613" cy="64464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Talk about the reasoning about tests and methods you carried out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52"/>
          <p:cNvSpPr/>
          <p:nvPr/>
        </p:nvSpPr>
        <p:spPr>
          <a:xfrm>
            <a:off x="3947193" y="4049639"/>
            <a:ext cx="4297613" cy="644642"/>
          </a:xfrm>
          <a:prstGeom prst="rect">
            <a:avLst/>
          </a:prstGeom>
          <a:solidFill>
            <a:schemeClr val="lt1">
              <a:alpha val="89803"/>
            </a:schemeClr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52"/>
          <p:cNvSpPr/>
          <p:nvPr/>
        </p:nvSpPr>
        <p:spPr>
          <a:xfrm>
            <a:off x="838200" y="4790977"/>
            <a:ext cx="4297613" cy="64464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Critical evaluation of the achieved goals in the end and appraisal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52"/>
          <p:cNvSpPr/>
          <p:nvPr/>
        </p:nvSpPr>
        <p:spPr>
          <a:xfrm>
            <a:off x="3947193" y="5532315"/>
            <a:ext cx="4297613" cy="644642"/>
          </a:xfrm>
          <a:prstGeom prst="rect">
            <a:avLst/>
          </a:prstGeom>
          <a:solidFill>
            <a:schemeClr val="lt1">
              <a:alpha val="89803"/>
            </a:schemeClr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Conclusion and future work </a:t>
            </a:r>
            <a:endParaRPr b="1" sz="5400"/>
          </a:p>
        </p:txBody>
      </p:sp>
      <p:sp>
        <p:nvSpPr>
          <p:cNvPr id="522" name="Google Shape;522;p53"/>
          <p:cNvSpPr/>
          <p:nvPr/>
        </p:nvSpPr>
        <p:spPr>
          <a:xfrm>
            <a:off x="838200" y="1825625"/>
            <a:ext cx="10515600" cy="4351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 talks about the overall summary and conclusion of the project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work would provide a starting point for the next research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 the two.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4"/>
          <p:cNvSpPr txBox="1"/>
          <p:nvPr>
            <p:ph type="title"/>
          </p:nvPr>
        </p:nvSpPr>
        <p:spPr>
          <a:xfrm>
            <a:off x="838200" y="1047706"/>
            <a:ext cx="10515600" cy="510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br>
              <a:rPr b="1" lang="en-US" sz="5400"/>
            </a:br>
            <a:br>
              <a:rPr b="1" lang="en-US" sz="5400"/>
            </a:br>
            <a:br>
              <a:rPr b="1" lang="en-US" sz="5400"/>
            </a:br>
            <a:r>
              <a:rPr b="1" lang="en-US" sz="5400"/>
              <a:t>Additional parts</a:t>
            </a:r>
            <a:br>
              <a:rPr b="1" lang="en-US" sz="5400"/>
            </a:br>
            <a:br>
              <a:rPr b="1" lang="en-US" sz="5400"/>
            </a:br>
            <a:br>
              <a:rPr b="1" lang="en-US" sz="5400"/>
            </a:br>
            <a:br>
              <a:rPr b="1" lang="en-US" sz="5400"/>
            </a:br>
            <a:br>
              <a:rPr b="1" lang="en-US" sz="5400"/>
            </a:br>
            <a:endParaRPr b="1" sz="5400"/>
          </a:p>
        </p:txBody>
      </p:sp>
      <p:sp>
        <p:nvSpPr>
          <p:cNvPr id="528" name="Google Shape;528;p54"/>
          <p:cNvSpPr/>
          <p:nvPr/>
        </p:nvSpPr>
        <p:spPr>
          <a:xfrm>
            <a:off x="838200" y="1825625"/>
            <a:ext cx="10515600" cy="4351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 page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Acknowledgment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of contents, figures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Abbreviations, glossary of terms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 and bibliography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Appendices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Technical and </a:t>
            </a:r>
            <a:r>
              <a:rPr b="1" lang="en-US" sz="8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BUSINESS</a:t>
            </a:r>
            <a:r>
              <a:rPr lang="en-US"/>
              <a:t> Writing 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Business context has two types of communication:</a:t>
            </a:r>
            <a:endParaRPr b="1" sz="5400"/>
          </a:p>
        </p:txBody>
      </p:sp>
      <p:sp>
        <p:nvSpPr>
          <p:cNvPr id="539" name="Google Shape;539;p56"/>
          <p:cNvSpPr/>
          <p:nvPr/>
        </p:nvSpPr>
        <p:spPr>
          <a:xfrm>
            <a:off x="1506828" y="2189408"/>
            <a:ext cx="3902299" cy="2343955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Internal </a:t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56"/>
          <p:cNvSpPr/>
          <p:nvPr/>
        </p:nvSpPr>
        <p:spPr>
          <a:xfrm>
            <a:off x="6568225" y="3193961"/>
            <a:ext cx="4108361" cy="2511380"/>
          </a:xfrm>
          <a:prstGeom prst="ellipse">
            <a:avLst/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External </a:t>
            </a: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Internal communication can be, </a:t>
            </a:r>
            <a:endParaRPr b="1" sz="5400"/>
          </a:p>
        </p:txBody>
      </p:sp>
      <p:sp>
        <p:nvSpPr>
          <p:cNvPr id="546" name="Google Shape;546;p57"/>
          <p:cNvSpPr/>
          <p:nvPr/>
        </p:nvSpPr>
        <p:spPr>
          <a:xfrm>
            <a:off x="838200" y="1825625"/>
            <a:ext cx="10515600" cy="4351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Upward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Downward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Horizontal/lateral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In business writing, we talked about</a:t>
            </a:r>
            <a:endParaRPr b="1" sz="5400"/>
          </a:p>
        </p:txBody>
      </p:sp>
      <p:sp>
        <p:nvSpPr>
          <p:cNvPr id="552" name="Google Shape;552;p58"/>
          <p:cNvSpPr/>
          <p:nvPr/>
        </p:nvSpPr>
        <p:spPr>
          <a:xfrm>
            <a:off x="838200" y="1825625"/>
            <a:ext cx="10515600" cy="4351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Minutes of meetings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Memorandum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Formal Letters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9"/>
          <p:cNvSpPr txBox="1"/>
          <p:nvPr>
            <p:ph type="title"/>
          </p:nvPr>
        </p:nvSpPr>
        <p:spPr>
          <a:xfrm>
            <a:off x="838200" y="197700"/>
            <a:ext cx="10515600" cy="722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Minutes of meeting had three components:</a:t>
            </a:r>
            <a:endParaRPr b="1"/>
          </a:p>
        </p:txBody>
      </p:sp>
      <p:sp>
        <p:nvSpPr>
          <p:cNvPr id="558" name="Google Shape;558;p59"/>
          <p:cNvSpPr/>
          <p:nvPr/>
        </p:nvSpPr>
        <p:spPr>
          <a:xfrm>
            <a:off x="867177" y="1407352"/>
            <a:ext cx="3412901" cy="177728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Notice</a:t>
            </a:r>
            <a:endParaRPr b="1"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59"/>
          <p:cNvSpPr/>
          <p:nvPr/>
        </p:nvSpPr>
        <p:spPr>
          <a:xfrm>
            <a:off x="7031865" y="1407352"/>
            <a:ext cx="3541690" cy="177728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59"/>
          <p:cNvSpPr/>
          <p:nvPr/>
        </p:nvSpPr>
        <p:spPr>
          <a:xfrm>
            <a:off x="4280078" y="4149590"/>
            <a:ext cx="3631843" cy="180304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Minutes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59"/>
          <p:cNvSpPr/>
          <p:nvPr/>
        </p:nvSpPr>
        <p:spPr>
          <a:xfrm>
            <a:off x="605307" y="3467973"/>
            <a:ext cx="4237149" cy="537357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sent prior to any meeting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59"/>
          <p:cNvSpPr/>
          <p:nvPr/>
        </p:nvSpPr>
        <p:spPr>
          <a:xfrm>
            <a:off x="6748530" y="3467973"/>
            <a:ext cx="4605270" cy="537357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sent with notice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59"/>
          <p:cNvSpPr/>
          <p:nvPr/>
        </p:nvSpPr>
        <p:spPr>
          <a:xfrm>
            <a:off x="3863662" y="6272011"/>
            <a:ext cx="4456090" cy="476519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written at the end of the meeting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Memorandum </a:t>
            </a:r>
            <a:endParaRPr b="1" sz="5400"/>
          </a:p>
        </p:txBody>
      </p:sp>
      <p:sp>
        <p:nvSpPr>
          <p:cNvPr id="569" name="Google Shape;569;p60"/>
          <p:cNvSpPr/>
          <p:nvPr/>
        </p:nvSpPr>
        <p:spPr>
          <a:xfrm>
            <a:off x="838200" y="1825625"/>
            <a:ext cx="4297613" cy="644642"/>
          </a:xfrm>
          <a:prstGeom prst="roundRect">
            <a:avLst>
              <a:gd fmla="val 16667" name="adj"/>
            </a:avLst>
          </a:prstGeom>
          <a:solidFill>
            <a:srgbClr val="787878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inside document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60"/>
          <p:cNvSpPr/>
          <p:nvPr/>
        </p:nvSpPr>
        <p:spPr>
          <a:xfrm>
            <a:off x="3947193" y="2566963"/>
            <a:ext cx="4297613" cy="644642"/>
          </a:xfrm>
          <a:prstGeom prst="rect">
            <a:avLst/>
          </a:prstGeom>
          <a:solidFill>
            <a:schemeClr val="lt1">
              <a:alpha val="89803"/>
            </a:schemeClr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60"/>
          <p:cNvSpPr/>
          <p:nvPr/>
        </p:nvSpPr>
        <p:spPr>
          <a:xfrm>
            <a:off x="838200" y="3308301"/>
            <a:ext cx="4297613" cy="644642"/>
          </a:xfrm>
          <a:prstGeom prst="roundRect">
            <a:avLst>
              <a:gd fmla="val 16667" name="adj"/>
            </a:avLst>
          </a:prstGeom>
          <a:solidFill>
            <a:srgbClr val="D3D3D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Saves time, inexpensive, informs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60"/>
          <p:cNvSpPr/>
          <p:nvPr/>
        </p:nvSpPr>
        <p:spPr>
          <a:xfrm>
            <a:off x="3947193" y="4049639"/>
            <a:ext cx="4297613" cy="644642"/>
          </a:xfrm>
          <a:prstGeom prst="rect">
            <a:avLst/>
          </a:prstGeom>
          <a:solidFill>
            <a:schemeClr val="lt1">
              <a:alpha val="89803"/>
            </a:schemeClr>
          </a:solidFill>
          <a:ln cap="flat" cmpd="sng" w="12700">
            <a:solidFill>
              <a:srgbClr val="D3D3D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60"/>
          <p:cNvSpPr/>
          <p:nvPr/>
        </p:nvSpPr>
        <p:spPr>
          <a:xfrm>
            <a:off x="838200" y="4790977"/>
            <a:ext cx="4297613" cy="644642"/>
          </a:xfrm>
          <a:prstGeom prst="roundRect">
            <a:avLst>
              <a:gd fmla="val 16667" name="adj"/>
            </a:avLst>
          </a:prstGeom>
          <a:solidFill>
            <a:srgbClr val="787878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Semiformal in nature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60"/>
          <p:cNvSpPr/>
          <p:nvPr/>
        </p:nvSpPr>
        <p:spPr>
          <a:xfrm>
            <a:off x="3947193" y="5532315"/>
            <a:ext cx="4297613" cy="644642"/>
          </a:xfrm>
          <a:prstGeom prst="rect">
            <a:avLst/>
          </a:prstGeom>
          <a:solidFill>
            <a:schemeClr val="lt1">
              <a:alpha val="89803"/>
            </a:schemeClr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Format of memo</a:t>
            </a:r>
            <a:endParaRPr b="1" sz="5400"/>
          </a:p>
        </p:txBody>
      </p:sp>
      <p:sp>
        <p:nvSpPr>
          <p:cNvPr id="580" name="Google Shape;580;p61"/>
          <p:cNvSpPr/>
          <p:nvPr/>
        </p:nvSpPr>
        <p:spPr>
          <a:xfrm>
            <a:off x="2554213" y="1825625"/>
            <a:ext cx="3373130" cy="2023878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1.Heading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61"/>
          <p:cNvSpPr/>
          <p:nvPr/>
        </p:nvSpPr>
        <p:spPr>
          <a:xfrm>
            <a:off x="6264656" y="1825625"/>
            <a:ext cx="3373130" cy="2023878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2.Opening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61"/>
          <p:cNvSpPr/>
          <p:nvPr/>
        </p:nvSpPr>
        <p:spPr>
          <a:xfrm>
            <a:off x="2554213" y="4153084"/>
            <a:ext cx="3373130" cy="2023878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Body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61"/>
          <p:cNvSpPr/>
          <p:nvPr/>
        </p:nvSpPr>
        <p:spPr>
          <a:xfrm>
            <a:off x="6264656" y="4153084"/>
            <a:ext cx="3373130" cy="2023878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Closing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Focusing on the specific and only writing style</a:t>
            </a:r>
            <a:endParaRPr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838200" y="1825625"/>
            <a:ext cx="10515600" cy="4351338"/>
            <a:chOff x="0" y="0"/>
            <a:chExt cx="10515600" cy="4351338"/>
          </a:xfrm>
        </p:grpSpPr>
        <p:sp>
          <p:nvSpPr>
            <p:cNvPr id="127" name="Google Shape;127;p17"/>
            <p:cNvSpPr/>
            <p:nvPr/>
          </p:nvSpPr>
          <p:spPr>
            <a:xfrm rot="10800000">
              <a:off x="0" y="0"/>
              <a:ext cx="10515600" cy="1450446"/>
            </a:xfrm>
            <a:prstGeom prst="trapezoid">
              <a:avLst>
                <a:gd fmla="val 120832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7"/>
            <p:cNvSpPr txBox="1"/>
            <p:nvPr/>
          </p:nvSpPr>
          <p:spPr>
            <a:xfrm>
              <a:off x="1840229" y="0"/>
              <a:ext cx="6835140" cy="1450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9675" lIns="59675" spcFirstLastPara="1" rIns="59675" wrap="square" tIns="59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General writing </a:t>
              </a:r>
              <a:endParaRPr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 rot="10800000">
              <a:off x="1752599" y="1450446"/>
              <a:ext cx="7010400" cy="1450446"/>
            </a:xfrm>
            <a:prstGeom prst="trapezoid">
              <a:avLst>
                <a:gd fmla="val 120832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 txBox="1"/>
            <p:nvPr/>
          </p:nvSpPr>
          <p:spPr>
            <a:xfrm>
              <a:off x="2979419" y="1450446"/>
              <a:ext cx="4556760" cy="1450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9675" lIns="59675" spcFirstLastPara="1" rIns="59675" wrap="square" tIns="59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Academic writing</a:t>
              </a:r>
              <a:endParaRPr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7"/>
            <p:cNvSpPr/>
            <p:nvPr/>
          </p:nvSpPr>
          <p:spPr>
            <a:xfrm rot="10800000">
              <a:off x="3505200" y="2900892"/>
              <a:ext cx="3505200" cy="1450446"/>
            </a:xfrm>
            <a:prstGeom prst="trapezoid">
              <a:avLst>
                <a:gd fmla="val 120832" name="adj"/>
              </a:avLst>
            </a:prstGeom>
            <a:gradFill>
              <a:gsLst>
                <a:gs pos="0">
                  <a:srgbClr val="FFC647"/>
                </a:gs>
                <a:gs pos="50000">
                  <a:srgbClr val="FFC600"/>
                </a:gs>
                <a:gs pos="100000">
                  <a:srgbClr val="E3B4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7"/>
            <p:cNvSpPr txBox="1"/>
            <p:nvPr/>
          </p:nvSpPr>
          <p:spPr>
            <a:xfrm>
              <a:off x="3505200" y="2900892"/>
              <a:ext cx="3505200" cy="1450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9675" lIns="59675" spcFirstLastPara="1" rIns="59675" wrap="square" tIns="59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TECHNICAL WRITING </a:t>
              </a:r>
              <a:endParaRPr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" name="Google Shape;133;p17"/>
          <p:cNvSpPr/>
          <p:nvPr/>
        </p:nvSpPr>
        <p:spPr>
          <a:xfrm rot="5400000">
            <a:off x="7508382" y="4816698"/>
            <a:ext cx="1545465" cy="110758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9208394" y="4713668"/>
            <a:ext cx="2145406" cy="1120462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in “Technical” and Business Writing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2"/>
          <p:cNvSpPr txBox="1"/>
          <p:nvPr>
            <p:ph type="title"/>
          </p:nvPr>
        </p:nvSpPr>
        <p:spPr>
          <a:xfrm>
            <a:off x="799563" y="674219"/>
            <a:ext cx="10515600" cy="703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4800"/>
              <a:t>Formals letters have following approaches: </a:t>
            </a:r>
            <a:endParaRPr b="1" sz="4800"/>
          </a:p>
        </p:txBody>
      </p:sp>
      <p:sp>
        <p:nvSpPr>
          <p:cNvPr id="589" name="Google Shape;589;p62"/>
          <p:cNvSpPr/>
          <p:nvPr/>
        </p:nvSpPr>
        <p:spPr>
          <a:xfrm>
            <a:off x="838200" y="1428717"/>
            <a:ext cx="7048206" cy="56950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6A85B"/>
              </a:gs>
              <a:gs pos="50000">
                <a:srgbClr val="63A03A"/>
              </a:gs>
              <a:gs pos="100000">
                <a:srgbClr val="56912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Direct (positive messages)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62"/>
          <p:cNvSpPr/>
          <p:nvPr/>
        </p:nvSpPr>
        <p:spPr>
          <a:xfrm>
            <a:off x="2571897" y="2400671"/>
            <a:ext cx="7048206" cy="569509"/>
          </a:xfrm>
          <a:prstGeom prst="rect">
            <a:avLst/>
          </a:prstGeom>
          <a:solidFill>
            <a:schemeClr val="lt1">
              <a:alpha val="89803"/>
            </a:schemeClr>
          </a:solidFill>
          <a:ln cap="flat" cmpd="sng" w="9525">
            <a:solidFill>
              <a:srgbClr val="659C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62"/>
          <p:cNvSpPr/>
          <p:nvPr/>
        </p:nvSpPr>
        <p:spPr>
          <a:xfrm>
            <a:off x="838200" y="3372625"/>
            <a:ext cx="7048206" cy="56950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4CFA8"/>
              </a:gs>
              <a:gs pos="50000">
                <a:srgbClr val="AACB9A"/>
              </a:gs>
              <a:gs pos="100000">
                <a:srgbClr val="95B685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Indirect (negative messages)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62"/>
          <p:cNvSpPr/>
          <p:nvPr/>
        </p:nvSpPr>
        <p:spPr>
          <a:xfrm>
            <a:off x="2571897" y="4344579"/>
            <a:ext cx="7048206" cy="569509"/>
          </a:xfrm>
          <a:prstGeom prst="rect">
            <a:avLst/>
          </a:prstGeom>
          <a:solidFill>
            <a:schemeClr val="lt1">
              <a:alpha val="89803"/>
            </a:schemeClr>
          </a:solidFill>
          <a:ln cap="flat" cmpd="sng" w="9525">
            <a:solidFill>
              <a:srgbClr val="ABCA9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62"/>
          <p:cNvSpPr/>
          <p:nvPr/>
        </p:nvSpPr>
        <p:spPr>
          <a:xfrm>
            <a:off x="838200" y="5316533"/>
            <a:ext cx="7048206" cy="56950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6A85B"/>
              </a:gs>
              <a:gs pos="50000">
                <a:srgbClr val="63A03A"/>
              </a:gs>
              <a:gs pos="100000">
                <a:srgbClr val="56912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AIDA (Attention, Interest, Desire, Action){persuasive messages)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62"/>
          <p:cNvSpPr/>
          <p:nvPr/>
        </p:nvSpPr>
        <p:spPr>
          <a:xfrm>
            <a:off x="2571897" y="6288487"/>
            <a:ext cx="7048206" cy="569509"/>
          </a:xfrm>
          <a:prstGeom prst="rect">
            <a:avLst/>
          </a:prstGeom>
          <a:solidFill>
            <a:schemeClr val="lt1">
              <a:alpha val="89803"/>
            </a:schemeClr>
          </a:solidFill>
          <a:ln cap="flat" cmpd="sng" w="9525">
            <a:solidFill>
              <a:srgbClr val="659C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And formal letters have three formats:</a:t>
            </a:r>
            <a:endParaRPr b="1" sz="5400"/>
          </a:p>
        </p:txBody>
      </p:sp>
      <p:sp>
        <p:nvSpPr>
          <p:cNvPr id="600" name="Google Shape;600;p63"/>
          <p:cNvSpPr/>
          <p:nvPr/>
        </p:nvSpPr>
        <p:spPr>
          <a:xfrm>
            <a:off x="2554213" y="1825625"/>
            <a:ext cx="3373130" cy="2023878"/>
          </a:xfrm>
          <a:prstGeom prst="rect">
            <a:avLst/>
          </a:prstGeom>
          <a:gradFill>
            <a:gsLst>
              <a:gs pos="0">
                <a:srgbClr val="DB7F51"/>
              </a:gs>
              <a:gs pos="50000">
                <a:srgbClr val="DD6E23"/>
              </a:gs>
              <a:gs pos="100000">
                <a:srgbClr val="CD5E14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Full Block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63"/>
          <p:cNvSpPr/>
          <p:nvPr/>
        </p:nvSpPr>
        <p:spPr>
          <a:xfrm>
            <a:off x="6264656" y="1825625"/>
            <a:ext cx="3373130" cy="2023878"/>
          </a:xfrm>
          <a:prstGeom prst="rect">
            <a:avLst/>
          </a:prstGeom>
          <a:gradFill>
            <a:gsLst>
              <a:gs pos="0">
                <a:srgbClr val="F5BAA5"/>
              </a:gs>
              <a:gs pos="50000">
                <a:srgbClr val="F7AE92"/>
              </a:gs>
              <a:gs pos="100000">
                <a:srgbClr val="E0967B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Modified Block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63"/>
          <p:cNvSpPr/>
          <p:nvPr/>
        </p:nvSpPr>
        <p:spPr>
          <a:xfrm>
            <a:off x="4409434" y="4153084"/>
            <a:ext cx="3373130" cy="2023878"/>
          </a:xfrm>
          <a:prstGeom prst="rect">
            <a:avLst/>
          </a:prstGeom>
          <a:gradFill>
            <a:gsLst>
              <a:gs pos="0">
                <a:srgbClr val="DB7F51"/>
              </a:gs>
              <a:gs pos="50000">
                <a:srgbClr val="DD6E23"/>
              </a:gs>
              <a:gs pos="100000">
                <a:srgbClr val="CD5E14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Semi Block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74000">
              <a:srgbClr val="B3D1EC"/>
            </a:gs>
            <a:gs pos="83000">
              <a:srgbClr val="B3D1EC"/>
            </a:gs>
            <a:gs pos="100000">
              <a:srgbClr val="CCE0F2"/>
            </a:gs>
          </a:gsLst>
          <a:lin ang="5400000" scaled="0"/>
        </a:gradFill>
      </p:bgPr>
    </p:bg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4"/>
          <p:cNvSpPr txBox="1"/>
          <p:nvPr>
            <p:ph type="ctrTitle"/>
          </p:nvPr>
        </p:nvSpPr>
        <p:spPr>
          <a:xfrm>
            <a:off x="3048000" y="39042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00"/>
              <a:buFont typeface="Rosarivo"/>
              <a:buNone/>
            </a:pPr>
            <a:r>
              <a:rPr lang="en-US" sz="13800">
                <a:latin typeface="Rosarivo"/>
                <a:ea typeface="Rosarivo"/>
                <a:cs typeface="Rosarivo"/>
                <a:sym typeface="Rosarivo"/>
              </a:rPr>
              <a:t>Finito</a:t>
            </a:r>
            <a:endParaRPr sz="13800">
              <a:latin typeface="Rosarivo"/>
              <a:ea typeface="Rosarivo"/>
              <a:cs typeface="Rosarivo"/>
              <a:sym typeface="Rosariv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838200" y="365125"/>
            <a:ext cx="10515600" cy="755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4800"/>
              <a:t>The Technical Writing Process</a:t>
            </a:r>
            <a:endParaRPr b="1" sz="4800"/>
          </a:p>
        </p:txBody>
      </p:sp>
      <p:grpSp>
        <p:nvGrpSpPr>
          <p:cNvPr id="140" name="Google Shape;140;p18"/>
          <p:cNvGrpSpPr/>
          <p:nvPr/>
        </p:nvGrpSpPr>
        <p:grpSpPr>
          <a:xfrm>
            <a:off x="5396387" y="1121079"/>
            <a:ext cx="1399225" cy="5055265"/>
            <a:chOff x="4558187" y="617"/>
            <a:chExt cx="1399225" cy="5055265"/>
          </a:xfrm>
        </p:grpSpPr>
        <p:sp>
          <p:nvSpPr>
            <p:cNvPr id="141" name="Google Shape;141;p18"/>
            <p:cNvSpPr/>
            <p:nvPr/>
          </p:nvSpPr>
          <p:spPr>
            <a:xfrm>
              <a:off x="4558187" y="617"/>
              <a:ext cx="1399225" cy="72218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 txBox="1"/>
            <p:nvPr/>
          </p:nvSpPr>
          <p:spPr>
            <a:xfrm>
              <a:off x="4579339" y="21769"/>
              <a:ext cx="1356921" cy="67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Prewriting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8"/>
            <p:cNvSpPr/>
            <p:nvPr/>
          </p:nvSpPr>
          <p:spPr>
            <a:xfrm rot="5400000">
              <a:off x="5122391" y="740852"/>
              <a:ext cx="270817" cy="32498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8"/>
            <p:cNvSpPr txBox="1"/>
            <p:nvPr/>
          </p:nvSpPr>
          <p:spPr>
            <a:xfrm>
              <a:off x="5160306" y="767934"/>
              <a:ext cx="194989" cy="1895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4558187" y="1083888"/>
              <a:ext cx="1399225" cy="72218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8"/>
            <p:cNvSpPr txBox="1"/>
            <p:nvPr/>
          </p:nvSpPr>
          <p:spPr>
            <a:xfrm>
              <a:off x="4579339" y="1105040"/>
              <a:ext cx="1356921" cy="67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Investigation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 rot="5400000">
              <a:off x="5122391" y="1824124"/>
              <a:ext cx="270817" cy="32498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8"/>
            <p:cNvSpPr txBox="1"/>
            <p:nvPr/>
          </p:nvSpPr>
          <p:spPr>
            <a:xfrm>
              <a:off x="5160306" y="1851206"/>
              <a:ext cx="194989" cy="1895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4558187" y="2167160"/>
              <a:ext cx="1399225" cy="72218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FC647"/>
                </a:gs>
                <a:gs pos="50000">
                  <a:srgbClr val="FFC600"/>
                </a:gs>
                <a:gs pos="100000">
                  <a:srgbClr val="E3B4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8"/>
            <p:cNvSpPr txBox="1"/>
            <p:nvPr/>
          </p:nvSpPr>
          <p:spPr>
            <a:xfrm>
              <a:off x="4579339" y="2188312"/>
              <a:ext cx="1356921" cy="67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The Road Map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 rot="5400000">
              <a:off x="5122391" y="2907395"/>
              <a:ext cx="270817" cy="32498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8"/>
            <p:cNvSpPr txBox="1"/>
            <p:nvPr/>
          </p:nvSpPr>
          <p:spPr>
            <a:xfrm>
              <a:off x="5160306" y="2934477"/>
              <a:ext cx="194989" cy="1895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4558187" y="3250431"/>
              <a:ext cx="1399225" cy="72218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8"/>
            <p:cNvSpPr txBox="1"/>
            <p:nvPr/>
          </p:nvSpPr>
          <p:spPr>
            <a:xfrm>
              <a:off x="4579339" y="3271583"/>
              <a:ext cx="1356921" cy="67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Drafting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8"/>
            <p:cNvSpPr/>
            <p:nvPr/>
          </p:nvSpPr>
          <p:spPr>
            <a:xfrm rot="5400000">
              <a:off x="5122391" y="3990666"/>
              <a:ext cx="270817" cy="32498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4372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8"/>
            <p:cNvSpPr txBox="1"/>
            <p:nvPr/>
          </p:nvSpPr>
          <p:spPr>
            <a:xfrm>
              <a:off x="5160306" y="4017748"/>
              <a:ext cx="194989" cy="1895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4558187" y="4333702"/>
              <a:ext cx="1399225" cy="72218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8"/>
            <p:cNvSpPr txBox="1"/>
            <p:nvPr/>
          </p:nvSpPr>
          <p:spPr>
            <a:xfrm>
              <a:off x="4579339" y="4354854"/>
              <a:ext cx="1356921" cy="67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Editing &amp; Revision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838200" y="365126"/>
            <a:ext cx="10515600" cy="806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4800"/>
              <a:t>There is always a “Pre-writing” stage</a:t>
            </a:r>
            <a:endParaRPr b="1" sz="4800"/>
          </a:p>
        </p:txBody>
      </p:sp>
      <p:grpSp>
        <p:nvGrpSpPr>
          <p:cNvPr id="164" name="Google Shape;164;p19"/>
          <p:cNvGrpSpPr/>
          <p:nvPr/>
        </p:nvGrpSpPr>
        <p:grpSpPr>
          <a:xfrm>
            <a:off x="838200" y="1888814"/>
            <a:ext cx="10515600" cy="4224960"/>
            <a:chOff x="0" y="63189"/>
            <a:chExt cx="10515600" cy="4224960"/>
          </a:xfrm>
        </p:grpSpPr>
        <p:sp>
          <p:nvSpPr>
            <p:cNvPr id="165" name="Google Shape;165;p19"/>
            <p:cNvSpPr/>
            <p:nvPr/>
          </p:nvSpPr>
          <p:spPr>
            <a:xfrm>
              <a:off x="0" y="417429"/>
              <a:ext cx="10515600" cy="604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525780" y="63189"/>
              <a:ext cx="7360920" cy="70848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9"/>
            <p:cNvSpPr txBox="1"/>
            <p:nvPr/>
          </p:nvSpPr>
          <p:spPr>
            <a:xfrm>
              <a:off x="560365" y="97774"/>
              <a:ext cx="7291750" cy="63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78225" spcFirstLastPara="1" rIns="2782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1.Get to know the purpose</a:t>
              </a:r>
              <a:endParaRPr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0" y="1506069"/>
              <a:ext cx="10515600" cy="604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43BCB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525780" y="1151829"/>
              <a:ext cx="7360920" cy="70848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5EC3BF"/>
                </a:gs>
                <a:gs pos="50000">
                  <a:srgbClr val="3BC2BC"/>
                </a:gs>
                <a:gs pos="100000">
                  <a:srgbClr val="30B0A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9"/>
            <p:cNvSpPr txBox="1"/>
            <p:nvPr/>
          </p:nvSpPr>
          <p:spPr>
            <a:xfrm>
              <a:off x="560365" y="1186414"/>
              <a:ext cx="7291750" cy="63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78225" spcFirstLastPara="1" rIns="2782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2.Get to know the audience</a:t>
              </a:r>
              <a:endParaRPr/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0" y="2594709"/>
              <a:ext cx="10515600" cy="604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45B36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525780" y="2240469"/>
              <a:ext cx="7360920" cy="70848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5EBC74"/>
                </a:gs>
                <a:gs pos="50000">
                  <a:srgbClr val="3EB85F"/>
                </a:gs>
                <a:gs pos="100000">
                  <a:srgbClr val="32A75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9"/>
            <p:cNvSpPr txBox="1"/>
            <p:nvPr/>
          </p:nvSpPr>
          <p:spPr>
            <a:xfrm>
              <a:off x="560365" y="2275054"/>
              <a:ext cx="7291750" cy="63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78225" spcFirstLastPara="1" rIns="2782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3.Get to know the context/situation of communication</a:t>
              </a:r>
              <a:endParaRPr/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0" y="3683349"/>
              <a:ext cx="10515600" cy="604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6FAA4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525780" y="3329109"/>
              <a:ext cx="7360920" cy="70848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7EB45F"/>
                </a:gs>
                <a:gs pos="50000">
                  <a:srgbClr val="6EAE41"/>
                </a:gs>
                <a:gs pos="100000">
                  <a:srgbClr val="5F9E35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9"/>
            <p:cNvSpPr txBox="1"/>
            <p:nvPr/>
          </p:nvSpPr>
          <p:spPr>
            <a:xfrm>
              <a:off x="560365" y="3363694"/>
              <a:ext cx="7291750" cy="63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78225" spcFirstLastPara="1" rIns="2782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4.Get to know the required document type (format, sections, layout)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838200" y="365126"/>
            <a:ext cx="10515600" cy="477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…in which we think about the “Purpose” </a:t>
            </a:r>
            <a:endParaRPr b="1"/>
          </a:p>
        </p:txBody>
      </p:sp>
      <p:grpSp>
        <p:nvGrpSpPr>
          <p:cNvPr id="182" name="Google Shape;182;p20"/>
          <p:cNvGrpSpPr/>
          <p:nvPr/>
        </p:nvGrpSpPr>
        <p:grpSpPr>
          <a:xfrm>
            <a:off x="3603532" y="1219200"/>
            <a:ext cx="5087569" cy="5333999"/>
            <a:chOff x="3118823" y="0"/>
            <a:chExt cx="5087569" cy="5333999"/>
          </a:xfrm>
        </p:grpSpPr>
        <p:sp>
          <p:nvSpPr>
            <p:cNvPr id="183" name="Google Shape;183;p20"/>
            <p:cNvSpPr/>
            <p:nvPr/>
          </p:nvSpPr>
          <p:spPr>
            <a:xfrm>
              <a:off x="4568781" y="1720748"/>
              <a:ext cx="2187145" cy="1891969"/>
            </a:xfrm>
            <a:prstGeom prst="hexagon">
              <a:avLst>
                <a:gd fmla="val 28570" name="adj"/>
                <a:gd fmla="val 115470" name="vf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0"/>
            <p:cNvSpPr txBox="1"/>
            <p:nvPr/>
          </p:nvSpPr>
          <p:spPr>
            <a:xfrm>
              <a:off x="4931222" y="2034274"/>
              <a:ext cx="1462263" cy="12649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Purpose </a:t>
              </a:r>
              <a:endParaRPr b="1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5938354" y="815568"/>
              <a:ext cx="825203" cy="711022"/>
            </a:xfrm>
            <a:prstGeom prst="hexagon">
              <a:avLst>
                <a:gd fmla="val 28900" name="adj"/>
                <a:gd fmla="val 115470" name="vf"/>
              </a:avLst>
            </a:prstGeom>
            <a:solidFill>
              <a:srgbClr val="F7D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4770248" y="0"/>
              <a:ext cx="1792350" cy="1550593"/>
            </a:xfrm>
            <a:prstGeom prst="hexagon">
              <a:avLst>
                <a:gd fmla="val 28570" name="adj"/>
                <a:gd fmla="val 115470" name="vf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0"/>
            <p:cNvSpPr txBox="1"/>
            <p:nvPr/>
          </p:nvSpPr>
          <p:spPr>
            <a:xfrm>
              <a:off x="5067279" y="256966"/>
              <a:ext cx="1198288" cy="10366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To instruct </a:t>
              </a:r>
              <a:endParaRPr b="1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6901431" y="2144801"/>
              <a:ext cx="825203" cy="711022"/>
            </a:xfrm>
            <a:prstGeom prst="hexagon">
              <a:avLst>
                <a:gd fmla="val 28900" name="adj"/>
                <a:gd fmla="val 115470" name="vf"/>
              </a:avLst>
            </a:prstGeom>
            <a:solidFill>
              <a:srgbClr val="F7D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6414042" y="953719"/>
              <a:ext cx="1792350" cy="1550593"/>
            </a:xfrm>
            <a:prstGeom prst="hexagon">
              <a:avLst>
                <a:gd fmla="val 28570" name="adj"/>
                <a:gd fmla="val 115470" name="vf"/>
              </a:avLst>
            </a:prstGeom>
            <a:gradFill>
              <a:gsLst>
                <a:gs pos="0">
                  <a:srgbClr val="DF8763"/>
                </a:gs>
                <a:gs pos="50000">
                  <a:srgbClr val="E27542"/>
                </a:gs>
                <a:gs pos="100000">
                  <a:srgbClr val="CF6432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0"/>
            <p:cNvSpPr txBox="1"/>
            <p:nvPr/>
          </p:nvSpPr>
          <p:spPr>
            <a:xfrm>
              <a:off x="6711073" y="1210685"/>
              <a:ext cx="1198288" cy="10366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To record</a:t>
              </a:r>
              <a:endParaRPr b="1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6232416" y="3645255"/>
              <a:ext cx="825203" cy="711022"/>
            </a:xfrm>
            <a:prstGeom prst="hexagon">
              <a:avLst>
                <a:gd fmla="val 28900" name="adj"/>
                <a:gd fmla="val 115470" name="vf"/>
              </a:avLst>
            </a:prstGeom>
            <a:solidFill>
              <a:srgbClr val="F7D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6414042" y="2828620"/>
              <a:ext cx="1792350" cy="1550593"/>
            </a:xfrm>
            <a:prstGeom prst="hexagon">
              <a:avLst>
                <a:gd fmla="val 28570" name="adj"/>
                <a:gd fmla="val 115470" name="vf"/>
              </a:avLst>
            </a:prstGeom>
            <a:gradFill>
              <a:gsLst>
                <a:gs pos="0">
                  <a:srgbClr val="D08A76"/>
                </a:gs>
                <a:gs pos="50000">
                  <a:srgbClr val="CF795D"/>
                </a:gs>
                <a:gs pos="100000">
                  <a:srgbClr val="BD674B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0"/>
            <p:cNvSpPr txBox="1"/>
            <p:nvPr/>
          </p:nvSpPr>
          <p:spPr>
            <a:xfrm>
              <a:off x="6711073" y="3085586"/>
              <a:ext cx="1198288" cy="10366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To inform(for decision making)</a:t>
              </a:r>
              <a:endParaRPr b="1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4572851" y="3801008"/>
              <a:ext cx="825203" cy="711022"/>
            </a:xfrm>
            <a:prstGeom prst="hexagon">
              <a:avLst>
                <a:gd fmla="val 28900" name="adj"/>
                <a:gd fmla="val 115470" name="vf"/>
              </a:avLst>
            </a:prstGeom>
            <a:solidFill>
              <a:srgbClr val="F7D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4770248" y="3783406"/>
              <a:ext cx="1792350" cy="1550593"/>
            </a:xfrm>
            <a:prstGeom prst="hexagon">
              <a:avLst>
                <a:gd fmla="val 28570" name="adj"/>
                <a:gd fmla="val 115470" name="vf"/>
              </a:avLst>
            </a:prstGeom>
            <a:gradFill>
              <a:gsLst>
                <a:gs pos="0">
                  <a:srgbClr val="C39289"/>
                </a:gs>
                <a:gs pos="50000">
                  <a:srgbClr val="BF8275"/>
                </a:gs>
                <a:gs pos="100000">
                  <a:srgbClr val="AB7064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0"/>
            <p:cNvSpPr txBox="1"/>
            <p:nvPr/>
          </p:nvSpPr>
          <p:spPr>
            <a:xfrm>
              <a:off x="5067279" y="4040372"/>
              <a:ext cx="1198288" cy="10366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575" lIns="21575" spcFirstLastPara="1" rIns="21575" wrap="square" tIns="21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To inform (without decision making)</a:t>
              </a:r>
              <a:endParaRPr b="1" sz="1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3594002" y="2472309"/>
              <a:ext cx="825203" cy="711022"/>
            </a:xfrm>
            <a:prstGeom prst="hexagon">
              <a:avLst>
                <a:gd fmla="val 28900" name="adj"/>
                <a:gd fmla="val 115470" name="vf"/>
              </a:avLst>
            </a:prstGeom>
            <a:solidFill>
              <a:srgbClr val="F7D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3118823" y="2829686"/>
              <a:ext cx="1792350" cy="1550593"/>
            </a:xfrm>
            <a:prstGeom prst="hexagon">
              <a:avLst>
                <a:gd fmla="val 28570" name="adj"/>
                <a:gd fmla="val 115470" name="vf"/>
              </a:avLst>
            </a:prstGeom>
            <a:gradFill>
              <a:gsLst>
                <a:gs pos="0">
                  <a:srgbClr val="B79E9B"/>
                </a:gs>
                <a:gs pos="50000">
                  <a:srgbClr val="B0918E"/>
                </a:gs>
                <a:gs pos="100000">
                  <a:srgbClr val="9D7E7B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0"/>
            <p:cNvSpPr txBox="1"/>
            <p:nvPr/>
          </p:nvSpPr>
          <p:spPr>
            <a:xfrm>
              <a:off x="3415854" y="3086652"/>
              <a:ext cx="1198288" cy="10366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To recommend </a:t>
              </a:r>
              <a:endParaRPr b="1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3118823" y="951585"/>
              <a:ext cx="1792350" cy="1550593"/>
            </a:xfrm>
            <a:prstGeom prst="hexagon">
              <a:avLst>
                <a:gd fmla="val 28570" name="adj"/>
                <a:gd fmla="val 115470" name="vf"/>
              </a:avLst>
            </a:prstGeom>
            <a:gradFill>
              <a:gsLst>
                <a:gs pos="0">
                  <a:srgbClr val="AEAEAE"/>
                </a:gs>
                <a:gs pos="50000">
                  <a:srgbClr val="A4A4A4"/>
                </a:gs>
                <a:gs pos="100000">
                  <a:srgbClr val="909090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0"/>
            <p:cNvSpPr txBox="1"/>
            <p:nvPr/>
          </p:nvSpPr>
          <p:spPr>
            <a:xfrm>
              <a:off x="3415854" y="1208551"/>
              <a:ext cx="1198288" cy="10366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To persuade</a:t>
              </a:r>
              <a:endParaRPr b="1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/>
          <p:nvPr>
            <p:ph type="title"/>
          </p:nvPr>
        </p:nvSpPr>
        <p:spPr>
          <a:xfrm>
            <a:off x="838200" y="365126"/>
            <a:ext cx="105156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60"/>
              <a:buFont typeface="Calibri"/>
              <a:buNone/>
            </a:pPr>
            <a:r>
              <a:rPr b="1" lang="en-US" sz="4860"/>
              <a:t>…and consider our “Audience” </a:t>
            </a:r>
            <a:endParaRPr b="1" sz="4860"/>
          </a:p>
        </p:txBody>
      </p:sp>
      <p:grpSp>
        <p:nvGrpSpPr>
          <p:cNvPr id="207" name="Google Shape;207;p21"/>
          <p:cNvGrpSpPr/>
          <p:nvPr/>
        </p:nvGrpSpPr>
        <p:grpSpPr>
          <a:xfrm>
            <a:off x="855616" y="1865312"/>
            <a:ext cx="10498184" cy="4271963"/>
            <a:chOff x="17416" y="39687"/>
            <a:chExt cx="10498184" cy="4271963"/>
          </a:xfrm>
        </p:grpSpPr>
        <p:sp>
          <p:nvSpPr>
            <p:cNvPr id="208" name="Google Shape;208;p21"/>
            <p:cNvSpPr/>
            <p:nvPr/>
          </p:nvSpPr>
          <p:spPr>
            <a:xfrm>
              <a:off x="17416" y="90202"/>
              <a:ext cx="3286125" cy="1971675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1"/>
            <p:cNvSpPr txBox="1"/>
            <p:nvPr/>
          </p:nvSpPr>
          <p:spPr>
            <a:xfrm>
              <a:off x="17416" y="90202"/>
              <a:ext cx="3286125" cy="1971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1. Executives</a:t>
              </a:r>
              <a:endParaRPr b="1"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3614737" y="39687"/>
              <a:ext cx="3286125" cy="1971675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1"/>
            <p:cNvSpPr txBox="1"/>
            <p:nvPr/>
          </p:nvSpPr>
          <p:spPr>
            <a:xfrm>
              <a:off x="3614737" y="39687"/>
              <a:ext cx="3286125" cy="1971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2. Technologists, engineers and scientists</a:t>
              </a:r>
              <a:endParaRPr b="1"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7229475" y="39687"/>
              <a:ext cx="3286125" cy="1971675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1"/>
            <p:cNvSpPr txBox="1"/>
            <p:nvPr/>
          </p:nvSpPr>
          <p:spPr>
            <a:xfrm>
              <a:off x="7229475" y="39687"/>
              <a:ext cx="3286125" cy="1971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3. Technicians</a:t>
              </a:r>
              <a:endParaRPr b="1"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1807368" y="2339975"/>
              <a:ext cx="3286125" cy="1971675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1"/>
            <p:cNvSpPr txBox="1"/>
            <p:nvPr/>
          </p:nvSpPr>
          <p:spPr>
            <a:xfrm>
              <a:off x="1807368" y="2339975"/>
              <a:ext cx="3286125" cy="1971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4. Operators</a:t>
              </a:r>
              <a:endParaRPr b="1"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5422106" y="2339975"/>
              <a:ext cx="3286125" cy="1971675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1"/>
            <p:cNvSpPr txBox="1"/>
            <p:nvPr/>
          </p:nvSpPr>
          <p:spPr>
            <a:xfrm>
              <a:off x="5422106" y="2339975"/>
              <a:ext cx="3286125" cy="1971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5. Non-technical persons</a:t>
              </a:r>
              <a:endParaRPr b="1"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