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69"/>
  </p:notesMasterIdLst>
  <p:sldIdLst>
    <p:sldId id="256" r:id="rId3"/>
    <p:sldId id="311" r:id="rId4"/>
    <p:sldId id="312" r:id="rId5"/>
    <p:sldId id="257" r:id="rId6"/>
    <p:sldId id="258" r:id="rId7"/>
    <p:sldId id="259" r:id="rId8"/>
    <p:sldId id="260" r:id="rId9"/>
    <p:sldId id="261" r:id="rId10"/>
    <p:sldId id="262" r:id="rId11"/>
    <p:sldId id="263" r:id="rId12"/>
    <p:sldId id="264" r:id="rId13"/>
    <p:sldId id="265" r:id="rId14"/>
    <p:sldId id="273" r:id="rId15"/>
    <p:sldId id="274" r:id="rId16"/>
    <p:sldId id="275" r:id="rId17"/>
    <p:sldId id="276" r:id="rId18"/>
    <p:sldId id="277" r:id="rId19"/>
    <p:sldId id="266" r:id="rId20"/>
    <p:sldId id="313" r:id="rId21"/>
    <p:sldId id="267" r:id="rId22"/>
    <p:sldId id="268" r:id="rId23"/>
    <p:sldId id="269" r:id="rId24"/>
    <p:sldId id="320" r:id="rId25"/>
    <p:sldId id="270" r:id="rId26"/>
    <p:sldId id="271" r:id="rId27"/>
    <p:sldId id="272" r:id="rId28"/>
    <p:sldId id="319" r:id="rId29"/>
    <p:sldId id="315" r:id="rId30"/>
    <p:sldId id="316" r:id="rId31"/>
    <p:sldId id="317" r:id="rId32"/>
    <p:sldId id="318" r:id="rId33"/>
    <p:sldId id="321" r:id="rId34"/>
    <p:sldId id="322" r:id="rId35"/>
    <p:sldId id="324" r:id="rId36"/>
    <p:sldId id="323" r:id="rId37"/>
    <p:sldId id="314" r:id="rId38"/>
    <p:sldId id="278" r:id="rId39"/>
    <p:sldId id="325" r:id="rId40"/>
    <p:sldId id="326" r:id="rId41"/>
    <p:sldId id="327" r:id="rId42"/>
    <p:sldId id="328" r:id="rId43"/>
    <p:sldId id="329" r:id="rId44"/>
    <p:sldId id="330" r:id="rId45"/>
    <p:sldId id="331" r:id="rId46"/>
    <p:sldId id="332" r:id="rId47"/>
    <p:sldId id="284" r:id="rId48"/>
    <p:sldId id="333" r:id="rId49"/>
    <p:sldId id="334" r:id="rId50"/>
    <p:sldId id="335" r:id="rId51"/>
    <p:sldId id="336" r:id="rId52"/>
    <p:sldId id="337" r:id="rId53"/>
    <p:sldId id="338" r:id="rId54"/>
    <p:sldId id="339" r:id="rId55"/>
    <p:sldId id="340" r:id="rId56"/>
    <p:sldId id="341" r:id="rId57"/>
    <p:sldId id="342" r:id="rId58"/>
    <p:sldId id="350" r:id="rId59"/>
    <p:sldId id="348" r:id="rId60"/>
    <p:sldId id="349" r:id="rId61"/>
    <p:sldId id="304" r:id="rId62"/>
    <p:sldId id="305" r:id="rId63"/>
    <p:sldId id="343" r:id="rId64"/>
    <p:sldId id="344" r:id="rId65"/>
    <p:sldId id="345" r:id="rId66"/>
    <p:sldId id="346" r:id="rId67"/>
    <p:sldId id="347" r:id="rId6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3ACF6B-A2F1-471E-8A6F-E839CCC09CB7}"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US"/>
        </a:p>
      </dgm:t>
    </dgm:pt>
    <dgm:pt modelId="{B59AD888-68FB-40D1-8EFA-B0FCBC16C4BB}">
      <dgm:prSet custT="1"/>
      <dgm:spPr/>
      <dgm:t>
        <a:bodyPr/>
        <a:lstStyle/>
        <a:p>
          <a:r>
            <a:rPr lang="en-US" sz="2800" b="1" dirty="0" smtClean="0"/>
            <a:t>Eliminate negatives</a:t>
          </a:r>
        </a:p>
      </dgm:t>
    </dgm:pt>
    <dgm:pt modelId="{27D05728-32DB-4D78-8777-B5EE9329A4A0}" type="parTrans" cxnId="{DF262D16-13D5-486E-A902-E5980E4173E8}">
      <dgm:prSet/>
      <dgm:spPr/>
      <dgm:t>
        <a:bodyPr/>
        <a:lstStyle/>
        <a:p>
          <a:endParaRPr lang="en-US"/>
        </a:p>
      </dgm:t>
    </dgm:pt>
    <dgm:pt modelId="{744AFDA6-7D85-4A86-A1BF-AEB89B96B52A}" type="sibTrans" cxnId="{DF262D16-13D5-486E-A902-E5980E4173E8}">
      <dgm:prSet/>
      <dgm:spPr/>
      <dgm:t>
        <a:bodyPr/>
        <a:lstStyle/>
        <a:p>
          <a:endParaRPr lang="en-US"/>
        </a:p>
      </dgm:t>
    </dgm:pt>
    <dgm:pt modelId="{993D8ADE-0A32-4949-8225-CB4D4CB73424}">
      <dgm:prSet custT="1"/>
      <dgm:spPr/>
      <dgm:t>
        <a:bodyPr/>
        <a:lstStyle/>
        <a:p>
          <a:r>
            <a:rPr lang="en-US" sz="2000" b="1" dirty="0" smtClean="0"/>
            <a:t>Eliminate superfluous uses of “there are/there is”</a:t>
          </a:r>
        </a:p>
      </dgm:t>
    </dgm:pt>
    <dgm:pt modelId="{4A43C3B2-C1E6-4867-8026-8720E3B8A445}" type="parTrans" cxnId="{F3185185-ABA6-4A35-ABA9-59A2C2A58AA0}">
      <dgm:prSet/>
      <dgm:spPr/>
      <dgm:t>
        <a:bodyPr/>
        <a:lstStyle/>
        <a:p>
          <a:endParaRPr lang="en-US"/>
        </a:p>
      </dgm:t>
    </dgm:pt>
    <dgm:pt modelId="{48B25EC7-628B-4AEF-86BB-E598D8C167D5}" type="sibTrans" cxnId="{F3185185-ABA6-4A35-ABA9-59A2C2A58AA0}">
      <dgm:prSet/>
      <dgm:spPr/>
      <dgm:t>
        <a:bodyPr/>
        <a:lstStyle/>
        <a:p>
          <a:endParaRPr lang="en-US"/>
        </a:p>
      </dgm:t>
    </dgm:pt>
    <dgm:pt modelId="{F86A5753-25CB-4836-AEE9-546CCD555E24}" type="pres">
      <dgm:prSet presAssocID="{CB3ACF6B-A2F1-471E-8A6F-E839CCC09CB7}" presName="linear" presStyleCnt="0">
        <dgm:presLayoutVars>
          <dgm:dir/>
          <dgm:animLvl val="lvl"/>
          <dgm:resizeHandles val="exact"/>
        </dgm:presLayoutVars>
      </dgm:prSet>
      <dgm:spPr/>
      <dgm:t>
        <a:bodyPr/>
        <a:lstStyle/>
        <a:p>
          <a:endParaRPr lang="en-US"/>
        </a:p>
      </dgm:t>
    </dgm:pt>
    <dgm:pt modelId="{2A1CF179-6DFC-43EC-9F21-F8A786AE9A47}" type="pres">
      <dgm:prSet presAssocID="{B59AD888-68FB-40D1-8EFA-B0FCBC16C4BB}" presName="parentLin" presStyleCnt="0"/>
      <dgm:spPr/>
    </dgm:pt>
    <dgm:pt modelId="{C41A5486-D0D5-4F59-AAF1-B1E0B90EFACA}" type="pres">
      <dgm:prSet presAssocID="{B59AD888-68FB-40D1-8EFA-B0FCBC16C4BB}" presName="parentLeftMargin" presStyleLbl="node1" presStyleIdx="0" presStyleCnt="2"/>
      <dgm:spPr/>
      <dgm:t>
        <a:bodyPr/>
        <a:lstStyle/>
        <a:p>
          <a:endParaRPr lang="en-US"/>
        </a:p>
      </dgm:t>
    </dgm:pt>
    <dgm:pt modelId="{21C8EAA5-5307-41BA-98CB-92295CF2DC0C}" type="pres">
      <dgm:prSet presAssocID="{B59AD888-68FB-40D1-8EFA-B0FCBC16C4BB}" presName="parentText" presStyleLbl="node1" presStyleIdx="0" presStyleCnt="2">
        <dgm:presLayoutVars>
          <dgm:chMax val="0"/>
          <dgm:bulletEnabled val="1"/>
        </dgm:presLayoutVars>
      </dgm:prSet>
      <dgm:spPr/>
      <dgm:t>
        <a:bodyPr/>
        <a:lstStyle/>
        <a:p>
          <a:endParaRPr lang="en-US"/>
        </a:p>
      </dgm:t>
    </dgm:pt>
    <dgm:pt modelId="{D1387B85-E9BE-4617-AE9A-7D6B12140099}" type="pres">
      <dgm:prSet presAssocID="{B59AD888-68FB-40D1-8EFA-B0FCBC16C4BB}" presName="negativeSpace" presStyleCnt="0"/>
      <dgm:spPr/>
    </dgm:pt>
    <dgm:pt modelId="{74EABE81-D560-4524-853F-64B4F8CD163F}" type="pres">
      <dgm:prSet presAssocID="{B59AD888-68FB-40D1-8EFA-B0FCBC16C4BB}" presName="childText" presStyleLbl="conFgAcc1" presStyleIdx="0" presStyleCnt="2">
        <dgm:presLayoutVars>
          <dgm:bulletEnabled val="1"/>
        </dgm:presLayoutVars>
      </dgm:prSet>
      <dgm:spPr/>
    </dgm:pt>
    <dgm:pt modelId="{3F15A75C-985C-4F4B-9DF5-CE7607777E18}" type="pres">
      <dgm:prSet presAssocID="{744AFDA6-7D85-4A86-A1BF-AEB89B96B52A}" presName="spaceBetweenRectangles" presStyleCnt="0"/>
      <dgm:spPr/>
    </dgm:pt>
    <dgm:pt modelId="{6B1D7CCE-10F8-4BA1-BE86-425FB861D9B7}" type="pres">
      <dgm:prSet presAssocID="{993D8ADE-0A32-4949-8225-CB4D4CB73424}" presName="parentLin" presStyleCnt="0"/>
      <dgm:spPr/>
    </dgm:pt>
    <dgm:pt modelId="{E6824251-D583-4F87-9C0B-2A06E910AD7D}" type="pres">
      <dgm:prSet presAssocID="{993D8ADE-0A32-4949-8225-CB4D4CB73424}" presName="parentLeftMargin" presStyleLbl="node1" presStyleIdx="0" presStyleCnt="2"/>
      <dgm:spPr/>
      <dgm:t>
        <a:bodyPr/>
        <a:lstStyle/>
        <a:p>
          <a:endParaRPr lang="en-US"/>
        </a:p>
      </dgm:t>
    </dgm:pt>
    <dgm:pt modelId="{2CA851E5-A05E-48DC-AB29-E74494C010BE}" type="pres">
      <dgm:prSet presAssocID="{993D8ADE-0A32-4949-8225-CB4D4CB73424}" presName="parentText" presStyleLbl="node1" presStyleIdx="1" presStyleCnt="2">
        <dgm:presLayoutVars>
          <dgm:chMax val="0"/>
          <dgm:bulletEnabled val="1"/>
        </dgm:presLayoutVars>
      </dgm:prSet>
      <dgm:spPr/>
      <dgm:t>
        <a:bodyPr/>
        <a:lstStyle/>
        <a:p>
          <a:endParaRPr lang="en-US"/>
        </a:p>
      </dgm:t>
    </dgm:pt>
    <dgm:pt modelId="{DEEC4044-EEF6-457E-ACA1-4DC39DCD938F}" type="pres">
      <dgm:prSet presAssocID="{993D8ADE-0A32-4949-8225-CB4D4CB73424}" presName="negativeSpace" presStyleCnt="0"/>
      <dgm:spPr/>
    </dgm:pt>
    <dgm:pt modelId="{13176CDF-71C0-41E0-9CAF-A71FE0BF0B57}" type="pres">
      <dgm:prSet presAssocID="{993D8ADE-0A32-4949-8225-CB4D4CB73424}" presName="childText" presStyleLbl="conFgAcc1" presStyleIdx="1" presStyleCnt="2">
        <dgm:presLayoutVars>
          <dgm:bulletEnabled val="1"/>
        </dgm:presLayoutVars>
      </dgm:prSet>
      <dgm:spPr/>
    </dgm:pt>
  </dgm:ptLst>
  <dgm:cxnLst>
    <dgm:cxn modelId="{8C81165B-E34F-4D46-8A5A-6A35746B7D77}" type="presOf" srcId="{993D8ADE-0A32-4949-8225-CB4D4CB73424}" destId="{E6824251-D583-4F87-9C0B-2A06E910AD7D}" srcOrd="0" destOrd="0" presId="urn:microsoft.com/office/officeart/2005/8/layout/list1"/>
    <dgm:cxn modelId="{8435B2B2-BC0E-4ED5-89C0-771C5E6767FE}" type="presOf" srcId="{993D8ADE-0A32-4949-8225-CB4D4CB73424}" destId="{2CA851E5-A05E-48DC-AB29-E74494C010BE}" srcOrd="1" destOrd="0" presId="urn:microsoft.com/office/officeart/2005/8/layout/list1"/>
    <dgm:cxn modelId="{12B48A80-20B3-4819-A7A9-C690E8F3DAF6}" type="presOf" srcId="{B59AD888-68FB-40D1-8EFA-B0FCBC16C4BB}" destId="{C41A5486-D0D5-4F59-AAF1-B1E0B90EFACA}" srcOrd="0" destOrd="0" presId="urn:microsoft.com/office/officeart/2005/8/layout/list1"/>
    <dgm:cxn modelId="{DF262D16-13D5-486E-A902-E5980E4173E8}" srcId="{CB3ACF6B-A2F1-471E-8A6F-E839CCC09CB7}" destId="{B59AD888-68FB-40D1-8EFA-B0FCBC16C4BB}" srcOrd="0" destOrd="0" parTransId="{27D05728-32DB-4D78-8777-B5EE9329A4A0}" sibTransId="{744AFDA6-7D85-4A86-A1BF-AEB89B96B52A}"/>
    <dgm:cxn modelId="{AC9938FF-7E1A-48F6-A830-4E497F70CA29}" type="presOf" srcId="{CB3ACF6B-A2F1-471E-8A6F-E839CCC09CB7}" destId="{F86A5753-25CB-4836-AEE9-546CCD555E24}" srcOrd="0" destOrd="0" presId="urn:microsoft.com/office/officeart/2005/8/layout/list1"/>
    <dgm:cxn modelId="{F3185185-ABA6-4A35-ABA9-59A2C2A58AA0}" srcId="{CB3ACF6B-A2F1-471E-8A6F-E839CCC09CB7}" destId="{993D8ADE-0A32-4949-8225-CB4D4CB73424}" srcOrd="1" destOrd="0" parTransId="{4A43C3B2-C1E6-4867-8026-8720E3B8A445}" sibTransId="{48B25EC7-628B-4AEF-86BB-E598D8C167D5}"/>
    <dgm:cxn modelId="{670B0EA8-05BE-4990-AB46-5608009F6F0A}" type="presOf" srcId="{B59AD888-68FB-40D1-8EFA-B0FCBC16C4BB}" destId="{21C8EAA5-5307-41BA-98CB-92295CF2DC0C}" srcOrd="1" destOrd="0" presId="urn:microsoft.com/office/officeart/2005/8/layout/list1"/>
    <dgm:cxn modelId="{CEA46D7A-5CBB-47B6-AB94-86E7B5397AFA}" type="presParOf" srcId="{F86A5753-25CB-4836-AEE9-546CCD555E24}" destId="{2A1CF179-6DFC-43EC-9F21-F8A786AE9A47}" srcOrd="0" destOrd="0" presId="urn:microsoft.com/office/officeart/2005/8/layout/list1"/>
    <dgm:cxn modelId="{CC18FAB6-F896-4FBB-8E52-868D4CDD12E7}" type="presParOf" srcId="{2A1CF179-6DFC-43EC-9F21-F8A786AE9A47}" destId="{C41A5486-D0D5-4F59-AAF1-B1E0B90EFACA}" srcOrd="0" destOrd="0" presId="urn:microsoft.com/office/officeart/2005/8/layout/list1"/>
    <dgm:cxn modelId="{5476A5BE-7CEE-43A2-870B-1A653F6A89DC}" type="presParOf" srcId="{2A1CF179-6DFC-43EC-9F21-F8A786AE9A47}" destId="{21C8EAA5-5307-41BA-98CB-92295CF2DC0C}" srcOrd="1" destOrd="0" presId="urn:microsoft.com/office/officeart/2005/8/layout/list1"/>
    <dgm:cxn modelId="{AB71CCCF-0B31-4AD9-80D1-3E0039C6F167}" type="presParOf" srcId="{F86A5753-25CB-4836-AEE9-546CCD555E24}" destId="{D1387B85-E9BE-4617-AE9A-7D6B12140099}" srcOrd="1" destOrd="0" presId="urn:microsoft.com/office/officeart/2005/8/layout/list1"/>
    <dgm:cxn modelId="{8B8430E9-C8A6-4A03-9BF3-2AF9E4ADE804}" type="presParOf" srcId="{F86A5753-25CB-4836-AEE9-546CCD555E24}" destId="{74EABE81-D560-4524-853F-64B4F8CD163F}" srcOrd="2" destOrd="0" presId="urn:microsoft.com/office/officeart/2005/8/layout/list1"/>
    <dgm:cxn modelId="{300247CF-8260-4E8C-BCD6-0596ED24E92C}" type="presParOf" srcId="{F86A5753-25CB-4836-AEE9-546CCD555E24}" destId="{3F15A75C-985C-4F4B-9DF5-CE7607777E18}" srcOrd="3" destOrd="0" presId="urn:microsoft.com/office/officeart/2005/8/layout/list1"/>
    <dgm:cxn modelId="{CF474A33-FF6C-4E44-8FD8-2C9186DC9ABA}" type="presParOf" srcId="{F86A5753-25CB-4836-AEE9-546CCD555E24}" destId="{6B1D7CCE-10F8-4BA1-BE86-425FB861D9B7}" srcOrd="4" destOrd="0" presId="urn:microsoft.com/office/officeart/2005/8/layout/list1"/>
    <dgm:cxn modelId="{3B3979AE-0290-48EB-85DD-E1C4730447FA}" type="presParOf" srcId="{6B1D7CCE-10F8-4BA1-BE86-425FB861D9B7}" destId="{E6824251-D583-4F87-9C0B-2A06E910AD7D}" srcOrd="0" destOrd="0" presId="urn:microsoft.com/office/officeart/2005/8/layout/list1"/>
    <dgm:cxn modelId="{52A4EE9F-C6F1-4BD6-B80A-F179F38F86D4}" type="presParOf" srcId="{6B1D7CCE-10F8-4BA1-BE86-425FB861D9B7}" destId="{2CA851E5-A05E-48DC-AB29-E74494C010BE}" srcOrd="1" destOrd="0" presId="urn:microsoft.com/office/officeart/2005/8/layout/list1"/>
    <dgm:cxn modelId="{C5EE531B-EB31-4BF7-9134-2D5ABD4BEF38}" type="presParOf" srcId="{F86A5753-25CB-4836-AEE9-546CCD555E24}" destId="{DEEC4044-EEF6-457E-ACA1-4DC39DCD938F}" srcOrd="5" destOrd="0" presId="urn:microsoft.com/office/officeart/2005/8/layout/list1"/>
    <dgm:cxn modelId="{3F55ED61-E8B9-421F-BC05-68833E6CCC49}" type="presParOf" srcId="{F86A5753-25CB-4836-AEE9-546CCD555E24}" destId="{13176CDF-71C0-41E0-9CAF-A71FE0BF0B5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645879-7FCA-4F9A-B723-70D10766F191}" type="doc">
      <dgm:prSet loTypeId="urn:microsoft.com/office/officeart/2005/8/layout/funnel1" loCatId="relationship" qsTypeId="urn:microsoft.com/office/officeart/2005/8/quickstyle/3d3" qsCatId="3D" csTypeId="urn:microsoft.com/office/officeart/2005/8/colors/colorful5" csCatId="colorful" phldr="1"/>
      <dgm:spPr/>
      <dgm:t>
        <a:bodyPr/>
        <a:lstStyle/>
        <a:p>
          <a:endParaRPr lang="en-US"/>
        </a:p>
      </dgm:t>
    </dgm:pt>
    <dgm:pt modelId="{846ADEB4-6C3A-4301-9E29-8BFB54D1295E}">
      <dgm:prSet phldrT="[Text]" custT="1"/>
      <dgm:spPr/>
      <dgm:t>
        <a:bodyPr/>
        <a:lstStyle/>
        <a:p>
          <a:r>
            <a:rPr lang="en-US" sz="1400" b="1" dirty="0" smtClean="0"/>
            <a:t>Avoid turning verbs into nouns </a:t>
          </a:r>
          <a:endParaRPr lang="en-US" sz="1400" b="1" dirty="0"/>
        </a:p>
      </dgm:t>
    </dgm:pt>
    <dgm:pt modelId="{470CD2F2-06F8-4CD0-BFA2-01D689F03FC8}" type="parTrans" cxnId="{05F3E612-912C-45D8-AEBA-AEBC30A5A298}">
      <dgm:prSet/>
      <dgm:spPr/>
      <dgm:t>
        <a:bodyPr/>
        <a:lstStyle/>
        <a:p>
          <a:endParaRPr lang="en-US"/>
        </a:p>
      </dgm:t>
    </dgm:pt>
    <dgm:pt modelId="{A1862899-61C3-4FAF-88D5-8BFC3D384B2A}" type="sibTrans" cxnId="{05F3E612-912C-45D8-AEBA-AEBC30A5A298}">
      <dgm:prSet/>
      <dgm:spPr/>
      <dgm:t>
        <a:bodyPr/>
        <a:lstStyle/>
        <a:p>
          <a:endParaRPr lang="en-US"/>
        </a:p>
      </dgm:t>
    </dgm:pt>
    <dgm:pt modelId="{12C48EAB-18FA-48BA-803F-EDE768D2296E}">
      <dgm:prSet phldrT="[Text]" custT="1"/>
      <dgm:spPr/>
      <dgm:t>
        <a:bodyPr/>
        <a:lstStyle/>
        <a:p>
          <a:r>
            <a:rPr lang="en-US" sz="1600" b="1" dirty="0" smtClean="0"/>
            <a:t>Use strong verbs</a:t>
          </a:r>
          <a:endParaRPr lang="en-US" sz="1600" b="1" dirty="0"/>
        </a:p>
      </dgm:t>
    </dgm:pt>
    <dgm:pt modelId="{DDAAB94E-DA19-443E-B7C3-9FD36358E437}" type="parTrans" cxnId="{352C940B-0153-4454-B5A0-C99AB9399CC8}">
      <dgm:prSet/>
      <dgm:spPr/>
      <dgm:t>
        <a:bodyPr/>
        <a:lstStyle/>
        <a:p>
          <a:endParaRPr lang="en-US"/>
        </a:p>
      </dgm:t>
    </dgm:pt>
    <dgm:pt modelId="{DC9E3603-7A2D-4E9C-8FE1-689CADFA06F2}" type="sibTrans" cxnId="{352C940B-0153-4454-B5A0-C99AB9399CC8}">
      <dgm:prSet/>
      <dgm:spPr/>
      <dgm:t>
        <a:bodyPr/>
        <a:lstStyle/>
        <a:p>
          <a:endParaRPr lang="en-US"/>
        </a:p>
      </dgm:t>
    </dgm:pt>
    <dgm:pt modelId="{A9AFA3B6-133F-4658-A2B1-56689E28801F}">
      <dgm:prSet phldrT="[Text]"/>
      <dgm:spPr/>
      <dgm:t>
        <a:bodyPr/>
        <a:lstStyle/>
        <a:p>
          <a:r>
            <a:rPr lang="en-US" b="1" dirty="0" smtClean="0"/>
            <a:t>Don’t bury the main verb</a:t>
          </a:r>
          <a:endParaRPr lang="en-US" b="1" dirty="0"/>
        </a:p>
      </dgm:t>
    </dgm:pt>
    <dgm:pt modelId="{60F1CBFF-5240-4318-8F04-A1A2DCB60EED}" type="parTrans" cxnId="{206633B3-7FF8-4874-8CAD-6C5997664C60}">
      <dgm:prSet/>
      <dgm:spPr/>
      <dgm:t>
        <a:bodyPr/>
        <a:lstStyle/>
        <a:p>
          <a:endParaRPr lang="en-US"/>
        </a:p>
      </dgm:t>
    </dgm:pt>
    <dgm:pt modelId="{084E6242-BB49-4B53-AB5D-CD05382BCAFB}" type="sibTrans" cxnId="{206633B3-7FF8-4874-8CAD-6C5997664C60}">
      <dgm:prSet/>
      <dgm:spPr/>
      <dgm:t>
        <a:bodyPr/>
        <a:lstStyle/>
        <a:p>
          <a:endParaRPr lang="en-US"/>
        </a:p>
      </dgm:t>
    </dgm:pt>
    <dgm:pt modelId="{D8FA7B18-083B-4252-AF98-58D1DE46CE52}">
      <dgm:prSet phldrT="[Text]" custT="1"/>
      <dgm:spPr/>
      <dgm:t>
        <a:bodyPr/>
        <a:lstStyle/>
        <a:p>
          <a:r>
            <a:rPr lang="en-US" sz="2800" b="1" dirty="0" smtClean="0"/>
            <a:t>Write with verbs </a:t>
          </a:r>
          <a:endParaRPr lang="en-US" sz="2800" b="1" dirty="0"/>
        </a:p>
      </dgm:t>
    </dgm:pt>
    <dgm:pt modelId="{7921FF24-61AA-4F75-B3F7-0589DE88503F}" type="parTrans" cxnId="{F84A5F6E-A361-4A6C-91CA-CDEBAA46D6F0}">
      <dgm:prSet/>
      <dgm:spPr/>
      <dgm:t>
        <a:bodyPr/>
        <a:lstStyle/>
        <a:p>
          <a:endParaRPr lang="en-US"/>
        </a:p>
      </dgm:t>
    </dgm:pt>
    <dgm:pt modelId="{C2E77E52-9544-4829-B660-163D636F0645}" type="sibTrans" cxnId="{F84A5F6E-A361-4A6C-91CA-CDEBAA46D6F0}">
      <dgm:prSet/>
      <dgm:spPr/>
      <dgm:t>
        <a:bodyPr/>
        <a:lstStyle/>
        <a:p>
          <a:endParaRPr lang="en-US"/>
        </a:p>
      </dgm:t>
    </dgm:pt>
    <dgm:pt modelId="{C534835C-FA9B-463D-9BDB-9B604C9142A2}" type="pres">
      <dgm:prSet presAssocID="{79645879-7FCA-4F9A-B723-70D10766F191}" presName="Name0" presStyleCnt="0">
        <dgm:presLayoutVars>
          <dgm:chMax val="4"/>
          <dgm:resizeHandles val="exact"/>
        </dgm:presLayoutVars>
      </dgm:prSet>
      <dgm:spPr/>
      <dgm:t>
        <a:bodyPr/>
        <a:lstStyle/>
        <a:p>
          <a:endParaRPr lang="en-US"/>
        </a:p>
      </dgm:t>
    </dgm:pt>
    <dgm:pt modelId="{465F5192-EFBD-40E8-B260-A1EEBE540026}" type="pres">
      <dgm:prSet presAssocID="{79645879-7FCA-4F9A-B723-70D10766F191}" presName="ellipse" presStyleLbl="trBgShp" presStyleIdx="0" presStyleCnt="1"/>
      <dgm:spPr/>
    </dgm:pt>
    <dgm:pt modelId="{8F33E4E9-E536-4971-9E1D-56D236B5433D}" type="pres">
      <dgm:prSet presAssocID="{79645879-7FCA-4F9A-B723-70D10766F191}" presName="arrow1" presStyleLbl="fgShp" presStyleIdx="0" presStyleCnt="1"/>
      <dgm:spPr/>
    </dgm:pt>
    <dgm:pt modelId="{3B406008-0875-427D-90CE-2667EA9EB20F}" type="pres">
      <dgm:prSet presAssocID="{79645879-7FCA-4F9A-B723-70D10766F191}" presName="rectangle" presStyleLbl="revTx" presStyleIdx="0" presStyleCnt="1">
        <dgm:presLayoutVars>
          <dgm:bulletEnabled val="1"/>
        </dgm:presLayoutVars>
      </dgm:prSet>
      <dgm:spPr/>
      <dgm:t>
        <a:bodyPr/>
        <a:lstStyle/>
        <a:p>
          <a:endParaRPr lang="en-US"/>
        </a:p>
      </dgm:t>
    </dgm:pt>
    <dgm:pt modelId="{03B19111-7648-430B-8234-7CC2F88E58E1}" type="pres">
      <dgm:prSet presAssocID="{12C48EAB-18FA-48BA-803F-EDE768D2296E}" presName="item1" presStyleLbl="node1" presStyleIdx="0" presStyleCnt="3" custScaleX="123407">
        <dgm:presLayoutVars>
          <dgm:bulletEnabled val="1"/>
        </dgm:presLayoutVars>
      </dgm:prSet>
      <dgm:spPr/>
      <dgm:t>
        <a:bodyPr/>
        <a:lstStyle/>
        <a:p>
          <a:endParaRPr lang="en-US"/>
        </a:p>
      </dgm:t>
    </dgm:pt>
    <dgm:pt modelId="{709548B8-7AD3-43E5-8BD1-FAA92FB282DF}" type="pres">
      <dgm:prSet presAssocID="{A9AFA3B6-133F-4658-A2B1-56689E28801F}" presName="item2" presStyleLbl="node1" presStyleIdx="1" presStyleCnt="3" custScaleX="124477" custLinFactNeighborX="-3238" custLinFactNeighborY="7264">
        <dgm:presLayoutVars>
          <dgm:bulletEnabled val="1"/>
        </dgm:presLayoutVars>
      </dgm:prSet>
      <dgm:spPr/>
      <dgm:t>
        <a:bodyPr/>
        <a:lstStyle/>
        <a:p>
          <a:endParaRPr lang="en-US"/>
        </a:p>
      </dgm:t>
    </dgm:pt>
    <dgm:pt modelId="{BF99C85D-07C2-4867-B492-0A8CC51CC306}" type="pres">
      <dgm:prSet presAssocID="{D8FA7B18-083B-4252-AF98-58D1DE46CE52}" presName="item3" presStyleLbl="node1" presStyleIdx="2" presStyleCnt="3" custScaleX="129102" custLinFactNeighborX="632" custLinFactNeighborY="-10603">
        <dgm:presLayoutVars>
          <dgm:bulletEnabled val="1"/>
        </dgm:presLayoutVars>
      </dgm:prSet>
      <dgm:spPr/>
      <dgm:t>
        <a:bodyPr/>
        <a:lstStyle/>
        <a:p>
          <a:endParaRPr lang="en-US"/>
        </a:p>
      </dgm:t>
    </dgm:pt>
    <dgm:pt modelId="{011BF3B2-6624-4918-BA5F-70C9F0B7B18B}" type="pres">
      <dgm:prSet presAssocID="{79645879-7FCA-4F9A-B723-70D10766F191}" presName="funnel" presStyleLbl="trAlignAcc1" presStyleIdx="0" presStyleCnt="1" custLinFactNeighborX="-679" custLinFactNeighborY="-893"/>
      <dgm:spPr/>
    </dgm:pt>
  </dgm:ptLst>
  <dgm:cxnLst>
    <dgm:cxn modelId="{2B41D0B9-9F7E-4A44-A796-6C2FF8217B14}" type="presOf" srcId="{D8FA7B18-083B-4252-AF98-58D1DE46CE52}" destId="{3B406008-0875-427D-90CE-2667EA9EB20F}" srcOrd="0" destOrd="0" presId="urn:microsoft.com/office/officeart/2005/8/layout/funnel1"/>
    <dgm:cxn modelId="{F84A5F6E-A361-4A6C-91CA-CDEBAA46D6F0}" srcId="{79645879-7FCA-4F9A-B723-70D10766F191}" destId="{D8FA7B18-083B-4252-AF98-58D1DE46CE52}" srcOrd="3" destOrd="0" parTransId="{7921FF24-61AA-4F75-B3F7-0589DE88503F}" sibTransId="{C2E77E52-9544-4829-B660-163D636F0645}"/>
    <dgm:cxn modelId="{352C940B-0153-4454-B5A0-C99AB9399CC8}" srcId="{79645879-7FCA-4F9A-B723-70D10766F191}" destId="{12C48EAB-18FA-48BA-803F-EDE768D2296E}" srcOrd="1" destOrd="0" parTransId="{DDAAB94E-DA19-443E-B7C3-9FD36358E437}" sibTransId="{DC9E3603-7A2D-4E9C-8FE1-689CADFA06F2}"/>
    <dgm:cxn modelId="{206633B3-7FF8-4874-8CAD-6C5997664C60}" srcId="{79645879-7FCA-4F9A-B723-70D10766F191}" destId="{A9AFA3B6-133F-4658-A2B1-56689E28801F}" srcOrd="2" destOrd="0" parTransId="{60F1CBFF-5240-4318-8F04-A1A2DCB60EED}" sibTransId="{084E6242-BB49-4B53-AB5D-CD05382BCAFB}"/>
    <dgm:cxn modelId="{B01A3366-184C-43A2-AFDC-032B9C8AE302}" type="presOf" srcId="{846ADEB4-6C3A-4301-9E29-8BFB54D1295E}" destId="{BF99C85D-07C2-4867-B492-0A8CC51CC306}" srcOrd="0" destOrd="0" presId="urn:microsoft.com/office/officeart/2005/8/layout/funnel1"/>
    <dgm:cxn modelId="{0DB60DAE-E133-45C2-B8C5-2C14CA5682F0}" type="presOf" srcId="{A9AFA3B6-133F-4658-A2B1-56689E28801F}" destId="{03B19111-7648-430B-8234-7CC2F88E58E1}" srcOrd="0" destOrd="0" presId="urn:microsoft.com/office/officeart/2005/8/layout/funnel1"/>
    <dgm:cxn modelId="{0E6E0E86-6515-46C5-B1DF-A2C277852F00}" type="presOf" srcId="{79645879-7FCA-4F9A-B723-70D10766F191}" destId="{C534835C-FA9B-463D-9BDB-9B604C9142A2}" srcOrd="0" destOrd="0" presId="urn:microsoft.com/office/officeart/2005/8/layout/funnel1"/>
    <dgm:cxn modelId="{1C78AFB6-B018-4A66-8CE8-9DB48135790B}" type="presOf" srcId="{12C48EAB-18FA-48BA-803F-EDE768D2296E}" destId="{709548B8-7AD3-43E5-8BD1-FAA92FB282DF}" srcOrd="0" destOrd="0" presId="urn:microsoft.com/office/officeart/2005/8/layout/funnel1"/>
    <dgm:cxn modelId="{05F3E612-912C-45D8-AEBA-AEBC30A5A298}" srcId="{79645879-7FCA-4F9A-B723-70D10766F191}" destId="{846ADEB4-6C3A-4301-9E29-8BFB54D1295E}" srcOrd="0" destOrd="0" parTransId="{470CD2F2-06F8-4CD0-BFA2-01D689F03FC8}" sibTransId="{A1862899-61C3-4FAF-88D5-8BFC3D384B2A}"/>
    <dgm:cxn modelId="{77641FC5-C8B3-4AF0-8F9D-E48E2C3F5433}" type="presParOf" srcId="{C534835C-FA9B-463D-9BDB-9B604C9142A2}" destId="{465F5192-EFBD-40E8-B260-A1EEBE540026}" srcOrd="0" destOrd="0" presId="urn:microsoft.com/office/officeart/2005/8/layout/funnel1"/>
    <dgm:cxn modelId="{6324898D-2976-4737-AA30-5A813A7DB452}" type="presParOf" srcId="{C534835C-FA9B-463D-9BDB-9B604C9142A2}" destId="{8F33E4E9-E536-4971-9E1D-56D236B5433D}" srcOrd="1" destOrd="0" presId="urn:microsoft.com/office/officeart/2005/8/layout/funnel1"/>
    <dgm:cxn modelId="{BF4E4947-4928-4A8D-BB87-F382AF23752F}" type="presParOf" srcId="{C534835C-FA9B-463D-9BDB-9B604C9142A2}" destId="{3B406008-0875-427D-90CE-2667EA9EB20F}" srcOrd="2" destOrd="0" presId="urn:microsoft.com/office/officeart/2005/8/layout/funnel1"/>
    <dgm:cxn modelId="{BC2DE9BA-F40C-4241-893A-26CE830EFE55}" type="presParOf" srcId="{C534835C-FA9B-463D-9BDB-9B604C9142A2}" destId="{03B19111-7648-430B-8234-7CC2F88E58E1}" srcOrd="3" destOrd="0" presId="urn:microsoft.com/office/officeart/2005/8/layout/funnel1"/>
    <dgm:cxn modelId="{42DFFC67-0A4B-49DB-AB95-6C866EBA4339}" type="presParOf" srcId="{C534835C-FA9B-463D-9BDB-9B604C9142A2}" destId="{709548B8-7AD3-43E5-8BD1-FAA92FB282DF}" srcOrd="4" destOrd="0" presId="urn:microsoft.com/office/officeart/2005/8/layout/funnel1"/>
    <dgm:cxn modelId="{FB0B8881-83D5-4F6F-A5A5-3F339E014A68}" type="presParOf" srcId="{C534835C-FA9B-463D-9BDB-9B604C9142A2}" destId="{BF99C85D-07C2-4867-B492-0A8CC51CC306}" srcOrd="5" destOrd="0" presId="urn:microsoft.com/office/officeart/2005/8/layout/funnel1"/>
    <dgm:cxn modelId="{2FAD5639-CE86-4F7B-B1E4-7BF5CD1061F3}" type="presParOf" srcId="{C534835C-FA9B-463D-9BDB-9B604C9142A2}" destId="{011BF3B2-6624-4918-BA5F-70C9F0B7B18B}"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EABE81-D560-4524-853F-64B4F8CD163F}">
      <dsp:nvSpPr>
        <dsp:cNvPr id="0" name=""/>
        <dsp:cNvSpPr/>
      </dsp:nvSpPr>
      <dsp:spPr>
        <a:xfrm>
          <a:off x="0" y="697681"/>
          <a:ext cx="8086725" cy="11844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21C8EAA5-5307-41BA-98CB-92295CF2DC0C}">
      <dsp:nvSpPr>
        <dsp:cNvPr id="0" name=""/>
        <dsp:cNvSpPr/>
      </dsp:nvSpPr>
      <dsp:spPr>
        <a:xfrm>
          <a:off x="404336" y="3961"/>
          <a:ext cx="5660707" cy="138744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3961" tIns="0" rIns="213961" bIns="0" numCol="1" spcCol="1270" anchor="ctr" anchorCtr="0">
          <a:noAutofit/>
        </a:bodyPr>
        <a:lstStyle/>
        <a:p>
          <a:pPr lvl="0" algn="l" defTabSz="1244600">
            <a:lnSpc>
              <a:spcPct val="90000"/>
            </a:lnSpc>
            <a:spcBef>
              <a:spcPct val="0"/>
            </a:spcBef>
            <a:spcAft>
              <a:spcPct val="35000"/>
            </a:spcAft>
          </a:pPr>
          <a:r>
            <a:rPr lang="en-US" sz="2800" b="1" kern="1200" dirty="0" smtClean="0"/>
            <a:t>Eliminate negatives</a:t>
          </a:r>
        </a:p>
      </dsp:txBody>
      <dsp:txXfrm>
        <a:off x="472065" y="71690"/>
        <a:ext cx="5525249" cy="1251982"/>
      </dsp:txXfrm>
    </dsp:sp>
    <dsp:sp modelId="{13176CDF-71C0-41E0-9CAF-A71FE0BF0B57}">
      <dsp:nvSpPr>
        <dsp:cNvPr id="0" name=""/>
        <dsp:cNvSpPr/>
      </dsp:nvSpPr>
      <dsp:spPr>
        <a:xfrm>
          <a:off x="0" y="2829601"/>
          <a:ext cx="8086725" cy="1184400"/>
        </a:xfrm>
        <a:prstGeom prst="rect">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2CA851E5-A05E-48DC-AB29-E74494C010BE}">
      <dsp:nvSpPr>
        <dsp:cNvPr id="0" name=""/>
        <dsp:cNvSpPr/>
      </dsp:nvSpPr>
      <dsp:spPr>
        <a:xfrm>
          <a:off x="404336" y="2135881"/>
          <a:ext cx="5660707" cy="1387440"/>
        </a:xfrm>
        <a:prstGeom prst="round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3961" tIns="0" rIns="213961" bIns="0" numCol="1" spcCol="1270" anchor="ctr" anchorCtr="0">
          <a:noAutofit/>
        </a:bodyPr>
        <a:lstStyle/>
        <a:p>
          <a:pPr lvl="0" algn="l" defTabSz="889000">
            <a:lnSpc>
              <a:spcPct val="90000"/>
            </a:lnSpc>
            <a:spcBef>
              <a:spcPct val="0"/>
            </a:spcBef>
            <a:spcAft>
              <a:spcPct val="35000"/>
            </a:spcAft>
          </a:pPr>
          <a:r>
            <a:rPr lang="en-US" sz="2000" b="1" kern="1200" dirty="0" smtClean="0"/>
            <a:t>Eliminate superfluous uses of “there are/there is”</a:t>
          </a:r>
        </a:p>
      </dsp:txBody>
      <dsp:txXfrm>
        <a:off x="472065" y="2203610"/>
        <a:ext cx="5525249" cy="1251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F5192-EFBD-40E8-B260-A1EEBE540026}">
      <dsp:nvSpPr>
        <dsp:cNvPr id="0" name=""/>
        <dsp:cNvSpPr/>
      </dsp:nvSpPr>
      <dsp:spPr>
        <a:xfrm>
          <a:off x="2081932" y="197052"/>
          <a:ext cx="3910733" cy="1358146"/>
        </a:xfrm>
        <a:prstGeom prst="ellipse">
          <a:avLst/>
        </a:prstGeom>
        <a:solidFill>
          <a:schemeClr val="accent5">
            <a:tint val="50000"/>
            <a:alpha val="40000"/>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52400" prstMaterial="matte"/>
      </dsp:spPr>
      <dsp:style>
        <a:lnRef idx="1">
          <a:scrgbClr r="0" g="0" b="0"/>
        </a:lnRef>
        <a:fillRef idx="1">
          <a:scrgbClr r="0" g="0" b="0"/>
        </a:fillRef>
        <a:effectRef idx="0">
          <a:scrgbClr r="0" g="0" b="0"/>
        </a:effectRef>
        <a:fontRef idx="minor"/>
      </dsp:style>
    </dsp:sp>
    <dsp:sp modelId="{8F33E4E9-E536-4971-9E1D-56D236B5433D}">
      <dsp:nvSpPr>
        <dsp:cNvPr id="0" name=""/>
        <dsp:cNvSpPr/>
      </dsp:nvSpPr>
      <dsp:spPr>
        <a:xfrm>
          <a:off x="3664415" y="3522691"/>
          <a:ext cx="757894" cy="485052"/>
        </a:xfrm>
        <a:prstGeom prst="downArrow">
          <a:avLst/>
        </a:prstGeom>
        <a:solidFill>
          <a:schemeClr val="accent5">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B406008-0875-427D-90CE-2667EA9EB20F}">
      <dsp:nvSpPr>
        <dsp:cNvPr id="0" name=""/>
        <dsp:cNvSpPr/>
      </dsp:nvSpPr>
      <dsp:spPr>
        <a:xfrm>
          <a:off x="2224416" y="3910733"/>
          <a:ext cx="3637891" cy="90947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b="1" kern="1200" dirty="0" smtClean="0"/>
            <a:t>Write with verbs </a:t>
          </a:r>
          <a:endParaRPr lang="en-US" sz="2800" b="1" kern="1200" dirty="0"/>
        </a:p>
      </dsp:txBody>
      <dsp:txXfrm>
        <a:off x="2224416" y="3910733"/>
        <a:ext cx="3637891" cy="909472"/>
      </dsp:txXfrm>
    </dsp:sp>
    <dsp:sp modelId="{03B19111-7648-430B-8234-7CC2F88E58E1}">
      <dsp:nvSpPr>
        <dsp:cNvPr id="0" name=""/>
        <dsp:cNvSpPr/>
      </dsp:nvSpPr>
      <dsp:spPr>
        <a:xfrm>
          <a:off x="3344081" y="1660091"/>
          <a:ext cx="1683529" cy="1364209"/>
        </a:xfrm>
        <a:prstGeom prst="ellipse">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smtClean="0"/>
            <a:t>Don’t bury the main verb</a:t>
          </a:r>
          <a:endParaRPr lang="en-US" sz="1500" b="1" kern="1200" dirty="0"/>
        </a:p>
      </dsp:txBody>
      <dsp:txXfrm>
        <a:off x="3590628" y="1859875"/>
        <a:ext cx="1190435" cy="964641"/>
      </dsp:txXfrm>
    </dsp:sp>
    <dsp:sp modelId="{709548B8-7AD3-43E5-8BD1-FAA92FB282DF}">
      <dsp:nvSpPr>
        <dsp:cNvPr id="0" name=""/>
        <dsp:cNvSpPr/>
      </dsp:nvSpPr>
      <dsp:spPr>
        <a:xfrm>
          <a:off x="2316442" y="735727"/>
          <a:ext cx="1698126" cy="1364209"/>
        </a:xfrm>
        <a:prstGeom prst="ellipse">
          <a:avLst/>
        </a:prstGeom>
        <a:solidFill>
          <a:schemeClr val="accent5">
            <a:hueOff val="-4966938"/>
            <a:satOff val="19906"/>
            <a:lumOff val="431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Use strong verbs</a:t>
          </a:r>
          <a:endParaRPr lang="en-US" sz="1600" b="1" kern="1200" dirty="0"/>
        </a:p>
      </dsp:txBody>
      <dsp:txXfrm>
        <a:off x="2565127" y="935511"/>
        <a:ext cx="1200756" cy="964641"/>
      </dsp:txXfrm>
    </dsp:sp>
    <dsp:sp modelId="{BF99C85D-07C2-4867-B492-0A8CC51CC306}">
      <dsp:nvSpPr>
        <dsp:cNvPr id="0" name=""/>
        <dsp:cNvSpPr/>
      </dsp:nvSpPr>
      <dsp:spPr>
        <a:xfrm>
          <a:off x="3732215" y="162148"/>
          <a:ext cx="1761221" cy="1364209"/>
        </a:xfrm>
        <a:prstGeom prst="ellipse">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Avoid turning verbs into nouns </a:t>
          </a:r>
          <a:endParaRPr lang="en-US" sz="1400" b="1" kern="1200" dirty="0"/>
        </a:p>
      </dsp:txBody>
      <dsp:txXfrm>
        <a:off x="3990140" y="361932"/>
        <a:ext cx="1245371" cy="964641"/>
      </dsp:txXfrm>
    </dsp:sp>
    <dsp:sp modelId="{011BF3B2-6624-4918-BA5F-70C9F0B7B18B}">
      <dsp:nvSpPr>
        <dsp:cNvPr id="0" name=""/>
        <dsp:cNvSpPr/>
      </dsp:nvSpPr>
      <dsp:spPr>
        <a:xfrm>
          <a:off x="1892440" y="0"/>
          <a:ext cx="4244206" cy="3395365"/>
        </a:xfrm>
        <a:prstGeom prst="funnel">
          <a:avLst/>
        </a:prstGeom>
        <a:solidFill>
          <a:schemeClr val="lt1">
            <a:alpha val="4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54F166-BBB8-4471-B5FC-892A4DBFE7FC}" type="datetimeFigureOut">
              <a:rPr lang="en-US" smtClean="0"/>
              <a:pPr/>
              <a:t>2/20/2020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DEA662-3BC6-4E62-B120-FBFBB59D5EF0}" type="slidenum">
              <a:rPr lang="en-US" smtClean="0"/>
              <a:pPr/>
              <a:t>‹#›</a:t>
            </a:fld>
            <a:endParaRPr lang="en-US"/>
          </a:p>
        </p:txBody>
      </p:sp>
    </p:spTree>
    <p:extLst>
      <p:ext uri="{BB962C8B-B14F-4D97-AF65-F5344CB8AC3E}">
        <p14:creationId xmlns:p14="http://schemas.microsoft.com/office/powerpoint/2010/main" val="263313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DEA662-3BC6-4E62-B120-FBFBB59D5EF0}" type="slidenum">
              <a:rPr lang="en-US" smtClean="0"/>
              <a:pPr/>
              <a:t>63</a:t>
            </a:fld>
            <a:endParaRPr lang="en-US"/>
          </a:p>
        </p:txBody>
      </p:sp>
    </p:spTree>
    <p:extLst>
      <p:ext uri="{BB962C8B-B14F-4D97-AF65-F5344CB8AC3E}">
        <p14:creationId xmlns:p14="http://schemas.microsoft.com/office/powerpoint/2010/main" val="4275762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CCD61-643D-44A5-A450-3A42A50CBC1E}" type="datetimeFigureOut">
              <a:rPr lang="en-US" smtClean="0"/>
              <a:pPr/>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pPr/>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04" y="16778"/>
            <a:ext cx="9036496"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3" name="Content Placeholder 2"/>
          <p:cNvSpPr>
            <a:spLocks noGrp="1"/>
          </p:cNvSpPr>
          <p:nvPr>
            <p:ph idx="1"/>
          </p:nvPr>
        </p:nvSpPr>
        <p:spPr>
          <a:xfrm>
            <a:off x="601216" y="1340768"/>
            <a:ext cx="808558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4" name="Content Placeholder 2"/>
          <p:cNvSpPr>
            <a:spLocks noGrp="1"/>
          </p:cNvSpPr>
          <p:nvPr>
            <p:ph idx="10"/>
          </p:nvPr>
        </p:nvSpPr>
        <p:spPr>
          <a:xfrm>
            <a:off x="611560" y="2017439"/>
            <a:ext cx="8085584"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03648" y="0"/>
            <a:ext cx="7740352"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30779" y="1268760"/>
            <a:ext cx="6751499"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41123" y="1844824"/>
            <a:ext cx="6751499"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2/20/2020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CCD61-643D-44A5-A450-3A42A50CBC1E}" type="datetimeFigureOut">
              <a:rPr lang="en-US" smtClean="0"/>
              <a:pPr/>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3" r:id="rId4"/>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pPr/>
              <a:t>2/20/2020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pPr/>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56078" y="404664"/>
            <a:ext cx="6859122" cy="646331"/>
          </a:xfrm>
          <a:prstGeom prst="rect">
            <a:avLst/>
          </a:prstGeom>
          <a:noFill/>
          <a:ln w="9525">
            <a:noFill/>
            <a:miter lim="800000"/>
            <a:headEnd/>
            <a:tailEnd/>
          </a:ln>
        </p:spPr>
        <p:txBody>
          <a:bodyPr wrap="square">
            <a:spAutoFit/>
          </a:bodyPr>
          <a:lstStyle/>
          <a:p>
            <a:r>
              <a:rPr lang="en-US" altLang="ko-KR" sz="3600" b="1" dirty="0" smtClean="0">
                <a:solidFill>
                  <a:schemeClr val="tx2"/>
                </a:solidFill>
                <a:latin typeface="Arial" pitchFamily="34" charset="0"/>
                <a:ea typeface="맑은 고딕" pitchFamily="50" charset="-127"/>
                <a:cs typeface="Arial" pitchFamily="34" charset="0"/>
              </a:rPr>
              <a:t>The TECHNICAL STYLE</a:t>
            </a:r>
          </a:p>
        </p:txBody>
      </p:sp>
    </p:spTree>
    <p:extLst>
      <p:ext uri="{BB962C8B-B14F-4D97-AF65-F5344CB8AC3E}">
        <p14:creationId xmlns:p14="http://schemas.microsoft.com/office/powerpoint/2010/main" val="1941221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
            </a:r>
            <a:br>
              <a:rPr lang="en-US" sz="3600" dirty="0" smtClean="0"/>
            </a:br>
            <a:r>
              <a:rPr lang="en-US" sz="3600" dirty="0" smtClean="0"/>
              <a:t>CLARITY-Follow these strategies to </a:t>
            </a:r>
            <a:br>
              <a:rPr lang="en-US" sz="3600" dirty="0" smtClean="0"/>
            </a:br>
            <a:r>
              <a:rPr lang="en-US" sz="3600" dirty="0" smtClean="0"/>
              <a:t>ensure Clarity!</a:t>
            </a:r>
            <a:r>
              <a:rPr lang="en-US" dirty="0" smtClean="0"/>
              <a:t/>
            </a:r>
            <a:br>
              <a:rPr lang="en-US" dirty="0" smtClean="0"/>
            </a:br>
            <a:r>
              <a:rPr lang="en-US" dirty="0" smtClean="0"/>
              <a:t> </a:t>
            </a:r>
            <a:endParaRPr lang="en-US" dirty="0"/>
          </a:p>
        </p:txBody>
      </p:sp>
      <p:sp>
        <p:nvSpPr>
          <p:cNvPr id="3" name="Content Placeholder 2"/>
          <p:cNvSpPr>
            <a:spLocks noGrp="1"/>
          </p:cNvSpPr>
          <p:nvPr>
            <p:ph idx="1"/>
          </p:nvPr>
        </p:nvSpPr>
        <p:spPr/>
        <p:txBody>
          <a:bodyPr/>
          <a:lstStyle/>
          <a:p>
            <a:r>
              <a:rPr lang="en-US" dirty="0" smtClean="0"/>
              <a:t>1. Completeness (Answer all </a:t>
            </a:r>
            <a:r>
              <a:rPr lang="en-US" dirty="0" err="1" smtClean="0"/>
              <a:t>Wh</a:t>
            </a:r>
            <a:r>
              <a:rPr lang="en-US" dirty="0" smtClean="0"/>
              <a:t>-Question also anticipating those that can arise post reading.</a:t>
            </a:r>
            <a:endParaRPr lang="en-US" dirty="0"/>
          </a:p>
        </p:txBody>
      </p:sp>
      <p:sp>
        <p:nvSpPr>
          <p:cNvPr id="4" name="Content Placeholder 3"/>
          <p:cNvSpPr>
            <a:spLocks noGrp="1"/>
          </p:cNvSpPr>
          <p:nvPr>
            <p:ph idx="10"/>
          </p:nvPr>
        </p:nvSpPr>
        <p:spPr/>
        <p:txBody>
          <a:bodyPr/>
          <a:lstStyle/>
          <a:p>
            <a:r>
              <a:rPr lang="en-US" sz="2000" b="1" dirty="0" smtClean="0"/>
              <a:t>Which is better?</a:t>
            </a:r>
          </a:p>
          <a:p>
            <a:r>
              <a:rPr lang="en-US" sz="2000" b="1" dirty="0" smtClean="0"/>
              <a:t>Version 2:</a:t>
            </a:r>
          </a:p>
          <a:p>
            <a:pPr lvl="0">
              <a:spcBef>
                <a:spcPts val="0"/>
              </a:spcBef>
            </a:pPr>
            <a:r>
              <a:rPr lang="en-US" sz="1800" dirty="0" smtClean="0"/>
              <a:t>Date: March 5, 2004 To: Michelle Fields From: Earl </a:t>
            </a:r>
            <a:r>
              <a:rPr lang="en-US" sz="1800" dirty="0" err="1" smtClean="0"/>
              <a:t>Eddings</a:t>
            </a:r>
            <a:r>
              <a:rPr lang="en-US" sz="1800" dirty="0" smtClean="0"/>
              <a:t> Subject: Sales Staff Meeting </a:t>
            </a:r>
          </a:p>
          <a:p>
            <a:pPr lvl="0">
              <a:spcBef>
                <a:spcPts val="0"/>
              </a:spcBef>
            </a:pPr>
            <a:endParaRPr lang="en-US" sz="1800" dirty="0" smtClean="0"/>
          </a:p>
          <a:p>
            <a:pPr lvl="0">
              <a:spcBef>
                <a:spcPts val="0"/>
              </a:spcBef>
            </a:pPr>
            <a:r>
              <a:rPr lang="en-US" sz="1800" dirty="0" smtClean="0"/>
              <a:t>Please make a presentation on improved sales techniques for our sales </a:t>
            </a:r>
          </a:p>
          <a:p>
            <a:pPr lvl="0">
              <a:spcBef>
                <a:spcPts val="0"/>
              </a:spcBef>
            </a:pPr>
            <a:r>
              <a:rPr lang="en-US" sz="1800" dirty="0" smtClean="0"/>
              <a:t>staff. This meeting is planned for March 18, 2004, in Conference Room C, </a:t>
            </a:r>
          </a:p>
          <a:p>
            <a:pPr lvl="0">
              <a:spcBef>
                <a:spcPts val="0"/>
              </a:spcBef>
            </a:pPr>
            <a:r>
              <a:rPr lang="en-US" sz="1800" dirty="0" smtClean="0"/>
              <a:t>from 8:00 a.m. - 5:00 p.m. </a:t>
            </a:r>
          </a:p>
          <a:p>
            <a:pPr lvl="0">
              <a:spcBef>
                <a:spcPts val="0"/>
              </a:spcBef>
            </a:pPr>
            <a:endParaRPr lang="en-US" sz="1800" dirty="0" smtClean="0"/>
          </a:p>
          <a:p>
            <a:pPr lvl="0">
              <a:spcBef>
                <a:spcPts val="0"/>
              </a:spcBef>
            </a:pPr>
            <a:r>
              <a:rPr lang="en-US" sz="1800" dirty="0" smtClean="0"/>
              <a:t>Our quarterly sales are down 27%. Thus, we need to help our staff accomplish the following: 1. Make new contacts. 2. Close deals more effectively. 3. Earn a 40% profit margin on all sales.</a:t>
            </a:r>
          </a:p>
          <a:p>
            <a:pPr lvl="0">
              <a:spcBef>
                <a:spcPts val="0"/>
              </a:spcBef>
            </a:pPr>
            <a:endParaRPr lang="en-US" sz="1800" dirty="0" smtClean="0"/>
          </a:p>
          <a:p>
            <a:pPr lvl="0">
              <a:spcBef>
                <a:spcPts val="0"/>
              </a:spcBef>
            </a:pPr>
            <a:r>
              <a:rPr lang="en-US" sz="1800" dirty="0" smtClean="0"/>
              <a:t>Use our new multimedia presentation system to make your presentation. With your help, I know our company can get back on track. </a:t>
            </a:r>
          </a:p>
          <a:p>
            <a:pPr lvl="0">
              <a:spcBef>
                <a:spcPts val="0"/>
              </a:spcBef>
            </a:pPr>
            <a:endParaRPr lang="en-US" sz="1800" dirty="0" smtClean="0"/>
          </a:p>
          <a:p>
            <a:pPr lvl="0">
              <a:spcBef>
                <a:spcPts val="0"/>
              </a:spcBef>
            </a:pPr>
            <a:r>
              <a:rPr lang="en-US" sz="1800" dirty="0" smtClean="0"/>
              <a:t>Thanks. </a:t>
            </a:r>
          </a:p>
          <a:p>
            <a:endParaRPr lang="en-US" sz="1800" b="1" dirty="0" smtClean="0"/>
          </a:p>
          <a:p>
            <a:endParaRPr lang="en-US" sz="2000" b="1"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CLARITY-Follow these strategies to </a:t>
            </a:r>
            <a:br>
              <a:rPr lang="en-US" dirty="0" smtClean="0"/>
            </a:br>
            <a:r>
              <a:rPr lang="en-US" dirty="0" smtClean="0"/>
              <a:t>ensure Clarity!</a:t>
            </a:r>
            <a:endParaRPr lang="en-US" dirty="0"/>
          </a:p>
        </p:txBody>
      </p:sp>
      <p:sp>
        <p:nvSpPr>
          <p:cNvPr id="3" name="Content Placeholder 2"/>
          <p:cNvSpPr>
            <a:spLocks noGrp="1"/>
          </p:cNvSpPr>
          <p:nvPr>
            <p:ph idx="1"/>
          </p:nvPr>
        </p:nvSpPr>
        <p:spPr/>
        <p:txBody>
          <a:bodyPr/>
          <a:lstStyle/>
          <a:p>
            <a:r>
              <a:rPr lang="en-US" dirty="0" smtClean="0"/>
              <a:t>2. Correct Grammar </a:t>
            </a:r>
            <a:endParaRPr lang="en-US" dirty="0"/>
          </a:p>
        </p:txBody>
      </p:sp>
      <p:sp>
        <p:nvSpPr>
          <p:cNvPr id="4" name="Content Placeholder 3"/>
          <p:cNvSpPr>
            <a:spLocks noGrp="1"/>
          </p:cNvSpPr>
          <p:nvPr>
            <p:ph idx="10"/>
          </p:nvPr>
        </p:nvSpPr>
        <p:spPr/>
        <p:txBody>
          <a:bodyPr/>
          <a:lstStyle/>
          <a:p>
            <a:r>
              <a:rPr lang="en-US" sz="2400" dirty="0" smtClean="0"/>
              <a:t>This includes </a:t>
            </a:r>
          </a:p>
          <a:p>
            <a:pPr>
              <a:buFont typeface="Arial" pitchFamily="34" charset="0"/>
              <a:buChar char="•"/>
            </a:pPr>
            <a:r>
              <a:rPr lang="en-US" sz="2400" dirty="0" smtClean="0"/>
              <a:t> The structures (tenses, voice, conditionals), articles,   </a:t>
            </a:r>
          </a:p>
          <a:p>
            <a:pPr>
              <a:buFont typeface="Arial" pitchFamily="34" charset="0"/>
              <a:buChar char="•"/>
            </a:pPr>
            <a:r>
              <a:rPr lang="en-US" sz="2400" dirty="0" smtClean="0"/>
              <a:t>prepositions, modal verbs</a:t>
            </a:r>
          </a:p>
          <a:p>
            <a:pPr>
              <a:buFont typeface="Arial" pitchFamily="34" charset="0"/>
              <a:buChar char="•"/>
            </a:pPr>
            <a:r>
              <a:rPr lang="en-US" sz="2400" dirty="0" smtClean="0"/>
              <a:t> Sentence structure (the conjunctions, clauses, </a:t>
            </a:r>
          </a:p>
          <a:p>
            <a:r>
              <a:rPr lang="en-US" sz="2400" dirty="0" smtClean="0"/>
              <a:t>punctuation, avoidance of sentential errors)</a:t>
            </a:r>
          </a:p>
          <a:p>
            <a:pPr>
              <a:buFont typeface="Arial" pitchFamily="34" charset="0"/>
              <a:buChar char="•"/>
            </a:pPr>
            <a:r>
              <a:rPr lang="en-US" sz="2400" dirty="0" smtClean="0"/>
              <a:t> Other mechanics and punctuations</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CLARITY-Follow these strategies to </a:t>
            </a:r>
            <a:br>
              <a:rPr lang="en-US" dirty="0" smtClean="0"/>
            </a:br>
            <a:r>
              <a:rPr lang="en-US" dirty="0" smtClean="0"/>
              <a:t>ensure Clarity!</a:t>
            </a:r>
            <a:endParaRPr lang="en-US" dirty="0"/>
          </a:p>
        </p:txBody>
      </p:sp>
      <p:sp>
        <p:nvSpPr>
          <p:cNvPr id="3" name="Content Placeholder 2"/>
          <p:cNvSpPr>
            <a:spLocks noGrp="1"/>
          </p:cNvSpPr>
          <p:nvPr>
            <p:ph idx="1"/>
          </p:nvPr>
        </p:nvSpPr>
        <p:spPr/>
        <p:txBody>
          <a:bodyPr/>
          <a:lstStyle/>
          <a:p>
            <a:r>
              <a:rPr lang="en-US" dirty="0" smtClean="0"/>
              <a:t>3. Clear organization of Content</a:t>
            </a:r>
            <a:endParaRPr lang="en-US" dirty="0"/>
          </a:p>
        </p:txBody>
      </p:sp>
      <p:sp>
        <p:nvSpPr>
          <p:cNvPr id="4" name="Content Placeholder 3"/>
          <p:cNvSpPr>
            <a:spLocks noGrp="1"/>
          </p:cNvSpPr>
          <p:nvPr>
            <p:ph idx="10"/>
          </p:nvPr>
        </p:nvSpPr>
        <p:spPr/>
        <p:txBody>
          <a:bodyPr/>
          <a:lstStyle/>
          <a:p>
            <a:r>
              <a:rPr lang="en-US" sz="2400" dirty="0" smtClean="0"/>
              <a:t>This includes</a:t>
            </a:r>
          </a:p>
          <a:p>
            <a:pPr>
              <a:buFont typeface="Arial" pitchFamily="34" charset="0"/>
              <a:buChar char="•"/>
            </a:pPr>
            <a:r>
              <a:rPr lang="en-US" sz="2400" dirty="0" smtClean="0"/>
              <a:t> Organizing your thoughts in such a way that creates a progression of ideas that is clear and natural to the reader</a:t>
            </a:r>
          </a:p>
          <a:p>
            <a:pPr>
              <a:buFont typeface="Arial" pitchFamily="34" charset="0"/>
              <a:buChar char="•"/>
            </a:pPr>
            <a:r>
              <a:rPr lang="en-US" sz="2400" dirty="0" smtClean="0"/>
              <a:t> Using the writing process effectively</a:t>
            </a:r>
          </a:p>
          <a:p>
            <a:pPr>
              <a:buFont typeface="Arial" pitchFamily="34" charset="0"/>
              <a:buChar char="•"/>
            </a:pPr>
            <a:r>
              <a:rPr lang="en-US" sz="2400" dirty="0" smtClean="0"/>
              <a:t> Clear paragraphing </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CLARITY-Follow these strategies to </a:t>
            </a:r>
            <a:br>
              <a:rPr lang="en-US" dirty="0" smtClean="0"/>
            </a:br>
            <a:r>
              <a:rPr lang="en-US" dirty="0" smtClean="0"/>
              <a:t>ensure Clarity!</a:t>
            </a:r>
            <a:endParaRPr lang="en-US" dirty="0"/>
          </a:p>
        </p:txBody>
      </p:sp>
      <p:sp>
        <p:nvSpPr>
          <p:cNvPr id="3" name="Content Placeholder 2"/>
          <p:cNvSpPr>
            <a:spLocks noGrp="1"/>
          </p:cNvSpPr>
          <p:nvPr>
            <p:ph idx="1"/>
          </p:nvPr>
        </p:nvSpPr>
        <p:spPr/>
        <p:txBody>
          <a:bodyPr/>
          <a:lstStyle/>
          <a:p>
            <a:r>
              <a:rPr lang="en-US" dirty="0" smtClean="0"/>
              <a:t>4. Clear Pronoun References</a:t>
            </a:r>
            <a:endParaRPr lang="en-US" dirty="0"/>
          </a:p>
        </p:txBody>
      </p:sp>
      <p:sp>
        <p:nvSpPr>
          <p:cNvPr id="4" name="Content Placeholder 3"/>
          <p:cNvSpPr>
            <a:spLocks noGrp="1"/>
          </p:cNvSpPr>
          <p:nvPr>
            <p:ph idx="10"/>
          </p:nvPr>
        </p:nvSpPr>
        <p:spPr/>
        <p:txBody>
          <a:bodyPr/>
          <a:lstStyle/>
          <a:p>
            <a:r>
              <a:rPr lang="en-US" sz="2400" dirty="0" smtClean="0"/>
              <a:t>Pronouns substitute for nouns. The word that a pronoun       refers to is called its antecedent. A pronoun should refer clearly to its antecedent. A pronoun’s reference will be </a:t>
            </a:r>
          </a:p>
          <a:p>
            <a:r>
              <a:rPr lang="en-US" sz="2400" dirty="0" smtClean="0"/>
              <a:t>unclear if it is ambiguous, implied, vague or indefinite.</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CLARITY-Follow these strategies to </a:t>
            </a:r>
            <a:br>
              <a:rPr lang="en-US" dirty="0" smtClean="0"/>
            </a:br>
            <a:r>
              <a:rPr lang="en-US" dirty="0" smtClean="0"/>
              <a:t>ensure Clarity!</a:t>
            </a:r>
            <a:endParaRPr lang="en-US" dirty="0"/>
          </a:p>
        </p:txBody>
      </p:sp>
      <p:sp>
        <p:nvSpPr>
          <p:cNvPr id="3" name="Content Placeholder 2"/>
          <p:cNvSpPr>
            <a:spLocks noGrp="1"/>
          </p:cNvSpPr>
          <p:nvPr>
            <p:ph idx="1"/>
          </p:nvPr>
        </p:nvSpPr>
        <p:spPr/>
        <p:txBody>
          <a:bodyPr/>
          <a:lstStyle/>
          <a:p>
            <a:r>
              <a:rPr lang="en-US" dirty="0" smtClean="0"/>
              <a:t>Clear Pronoun Reference</a:t>
            </a:r>
            <a:endParaRPr lang="en-US" dirty="0"/>
          </a:p>
        </p:txBody>
      </p:sp>
      <p:sp>
        <p:nvSpPr>
          <p:cNvPr id="4" name="Content Placeholder 3"/>
          <p:cNvSpPr>
            <a:spLocks noGrp="1"/>
          </p:cNvSpPr>
          <p:nvPr>
            <p:ph idx="10"/>
          </p:nvPr>
        </p:nvSpPr>
        <p:spPr/>
        <p:txBody>
          <a:bodyPr/>
          <a:lstStyle/>
          <a:p>
            <a:r>
              <a:rPr lang="en-US" sz="2400" b="1" dirty="0" smtClean="0"/>
              <a:t>A. Ambiguous Reference</a:t>
            </a:r>
          </a:p>
          <a:p>
            <a:r>
              <a:rPr lang="en-US" sz="2400" dirty="0" smtClean="0"/>
              <a:t>An ambiguous reference occurs when the pronoun        could refer to two possible antecedents.</a:t>
            </a:r>
          </a:p>
          <a:p>
            <a:endParaRPr lang="en-US" sz="2400" dirty="0" smtClean="0"/>
          </a:p>
          <a:p>
            <a:pPr marL="342900" indent="-342900">
              <a:buFont typeface="Arial" panose="020B0604020202020204" pitchFamily="34" charset="0"/>
              <a:buChar char="•"/>
            </a:pPr>
            <a:r>
              <a:rPr lang="en-US" sz="2400" dirty="0" smtClean="0"/>
              <a:t>The client told James that he had to come to therapy.</a:t>
            </a:r>
          </a:p>
          <a:p>
            <a:r>
              <a:rPr lang="en-US" sz="2400" dirty="0" smtClean="0"/>
              <a:t>(Who has to come to therapy- the client or James?)</a:t>
            </a:r>
          </a:p>
          <a:p>
            <a:endParaRPr lang="en-US" sz="2400" dirty="0" smtClean="0"/>
          </a:p>
          <a:p>
            <a:r>
              <a:rPr lang="en-US" sz="2400" b="1" dirty="0" smtClean="0"/>
              <a:t>The following revision eliminates the ambiguity.</a:t>
            </a:r>
          </a:p>
          <a:p>
            <a:pPr marL="342900" indent="-342900">
              <a:buFont typeface="Arial" panose="020B0604020202020204" pitchFamily="34" charset="0"/>
              <a:buChar char="•"/>
            </a:pPr>
            <a:r>
              <a:rPr lang="en-US" sz="2400" dirty="0" smtClean="0"/>
              <a:t>The client told James, “You have to come to therapy.”</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CLARITY-Follow these strategies to </a:t>
            </a:r>
            <a:br>
              <a:rPr lang="en-US" dirty="0" smtClean="0"/>
            </a:br>
            <a:r>
              <a:rPr lang="en-US" dirty="0" smtClean="0"/>
              <a:t>ensure Clarity!</a:t>
            </a:r>
            <a:endParaRPr lang="en-US" dirty="0"/>
          </a:p>
        </p:txBody>
      </p:sp>
      <p:sp>
        <p:nvSpPr>
          <p:cNvPr id="3" name="Content Placeholder 2"/>
          <p:cNvSpPr>
            <a:spLocks noGrp="1"/>
          </p:cNvSpPr>
          <p:nvPr>
            <p:ph idx="1"/>
          </p:nvPr>
        </p:nvSpPr>
        <p:spPr>
          <a:xfrm>
            <a:off x="601216" y="1066800"/>
            <a:ext cx="8085584" cy="381000"/>
          </a:xfrm>
        </p:spPr>
        <p:txBody>
          <a:bodyPr/>
          <a:lstStyle/>
          <a:p>
            <a:r>
              <a:rPr lang="en-US" dirty="0" smtClean="0"/>
              <a:t>Clear Pronoun Reference</a:t>
            </a:r>
            <a:endParaRPr lang="en-US" dirty="0"/>
          </a:p>
        </p:txBody>
      </p:sp>
      <p:sp>
        <p:nvSpPr>
          <p:cNvPr id="4" name="Content Placeholder 3"/>
          <p:cNvSpPr>
            <a:spLocks noGrp="1"/>
          </p:cNvSpPr>
          <p:nvPr>
            <p:ph idx="10"/>
          </p:nvPr>
        </p:nvSpPr>
        <p:spPr>
          <a:xfrm>
            <a:off x="304800" y="1524000"/>
            <a:ext cx="8392344" cy="4093839"/>
          </a:xfrm>
        </p:spPr>
        <p:txBody>
          <a:bodyPr/>
          <a:lstStyle/>
          <a:p>
            <a:r>
              <a:rPr lang="en-US" sz="2000" b="1" dirty="0" smtClean="0"/>
              <a:t>B. Implied Reference</a:t>
            </a:r>
          </a:p>
          <a:p>
            <a:r>
              <a:rPr lang="en-US" sz="2000" dirty="0" smtClean="0"/>
              <a:t>A pronoun must refer to a specific antecedent, not to a word that is</a:t>
            </a:r>
          </a:p>
          <a:p>
            <a:r>
              <a:rPr lang="en-US" sz="2000" dirty="0" smtClean="0"/>
              <a:t>implied but not present in the sentence.</a:t>
            </a:r>
          </a:p>
          <a:p>
            <a:r>
              <a:rPr lang="en-US" sz="2000" b="1" dirty="0" smtClean="0"/>
              <a:t>After braiding Ann’s hair, Sue decorated them with ribbons.</a:t>
            </a:r>
          </a:p>
          <a:p>
            <a:r>
              <a:rPr lang="en-US" sz="2000" dirty="0" smtClean="0"/>
              <a:t>The pronoun them refers to Ann’s braids (implied by the term</a:t>
            </a:r>
          </a:p>
          <a:p>
            <a:r>
              <a:rPr lang="en-US" sz="2000" dirty="0" smtClean="0"/>
              <a:t>braiding), but the word braids did not appear in the sentence.</a:t>
            </a:r>
          </a:p>
          <a:p>
            <a:r>
              <a:rPr lang="en-US" sz="2000" b="1" dirty="0" smtClean="0"/>
              <a:t>In Nikki’s case file, she describes how Ms. Jones abuses</a:t>
            </a:r>
          </a:p>
          <a:p>
            <a:r>
              <a:rPr lang="en-US" sz="2000" b="1" dirty="0" smtClean="0"/>
              <a:t>substances.</a:t>
            </a:r>
          </a:p>
          <a:p>
            <a:r>
              <a:rPr lang="en-US" sz="2000" dirty="0" smtClean="0"/>
              <a:t>The pronoun </a:t>
            </a:r>
            <a:r>
              <a:rPr lang="en-US" sz="2000" i="1" dirty="0" smtClean="0"/>
              <a:t>she </a:t>
            </a:r>
            <a:r>
              <a:rPr lang="en-US" sz="2000" dirty="0" smtClean="0"/>
              <a:t>does not refer to Nikki but refers to Nikki’s case file</a:t>
            </a:r>
            <a:r>
              <a:rPr lang="en-US" sz="2000" i="1" dirty="0" smtClean="0"/>
              <a:t>.</a:t>
            </a:r>
          </a:p>
          <a:p>
            <a:r>
              <a:rPr lang="en-US" sz="2000" b="1" dirty="0" smtClean="0"/>
              <a:t>In Nikki’s case file, Nikki describes how Ms. Jones abuses</a:t>
            </a:r>
          </a:p>
          <a:p>
            <a:r>
              <a:rPr lang="en-US" sz="2000" b="1" dirty="0" smtClean="0"/>
              <a:t>substances.</a:t>
            </a:r>
            <a:endParaRPr lang="en-US" sz="20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CLARITY-Follow these strategies to </a:t>
            </a:r>
            <a:br>
              <a:rPr lang="en-US" dirty="0" smtClean="0"/>
            </a:br>
            <a:r>
              <a:rPr lang="en-US" dirty="0" smtClean="0"/>
              <a:t>ensure Clarity!</a:t>
            </a:r>
            <a:endParaRPr lang="en-US" dirty="0"/>
          </a:p>
        </p:txBody>
      </p:sp>
      <p:sp>
        <p:nvSpPr>
          <p:cNvPr id="3" name="Content Placeholder 2"/>
          <p:cNvSpPr>
            <a:spLocks noGrp="1"/>
          </p:cNvSpPr>
          <p:nvPr>
            <p:ph idx="1"/>
          </p:nvPr>
        </p:nvSpPr>
        <p:spPr>
          <a:xfrm>
            <a:off x="601216" y="1066800"/>
            <a:ext cx="8085584" cy="381000"/>
          </a:xfrm>
        </p:spPr>
        <p:txBody>
          <a:bodyPr/>
          <a:lstStyle/>
          <a:p>
            <a:r>
              <a:rPr lang="en-US" dirty="0" smtClean="0"/>
              <a:t>Clear Pronoun Reference</a:t>
            </a:r>
            <a:endParaRPr lang="en-US" dirty="0"/>
          </a:p>
        </p:txBody>
      </p:sp>
      <p:sp>
        <p:nvSpPr>
          <p:cNvPr id="4" name="Content Placeholder 3"/>
          <p:cNvSpPr>
            <a:spLocks noGrp="1"/>
          </p:cNvSpPr>
          <p:nvPr>
            <p:ph idx="10"/>
          </p:nvPr>
        </p:nvSpPr>
        <p:spPr>
          <a:xfrm>
            <a:off x="304800" y="1524000"/>
            <a:ext cx="8392344" cy="4093839"/>
          </a:xfrm>
        </p:spPr>
        <p:txBody>
          <a:bodyPr/>
          <a:lstStyle/>
          <a:p>
            <a:r>
              <a:rPr lang="en-US" sz="2000" b="1" dirty="0" smtClean="0"/>
              <a:t>C. Vague Reference: this, that, which</a:t>
            </a:r>
          </a:p>
          <a:p>
            <a:pPr marL="342900" indent="-342900">
              <a:buFont typeface="Arial" panose="020B0604020202020204" pitchFamily="34" charset="0"/>
              <a:buChar char="•"/>
            </a:pPr>
            <a:r>
              <a:rPr lang="en-US" sz="1800" dirty="0" smtClean="0"/>
              <a:t>The pronouns this, that and which should not refer vaguely to earlier word groups or ideas. These pronouns should refer to specific antecedents.</a:t>
            </a:r>
          </a:p>
          <a:p>
            <a:pPr marL="342900" indent="-342900">
              <a:buFont typeface="Arial" panose="020B0604020202020204" pitchFamily="34" charset="0"/>
              <a:buChar char="•"/>
            </a:pPr>
            <a:r>
              <a:rPr lang="en-US" sz="2000" dirty="0" smtClean="0"/>
              <a:t>When a pronoun’s reference is too vague, replace the pronoun</a:t>
            </a:r>
          </a:p>
          <a:p>
            <a:r>
              <a:rPr lang="en-US" sz="2000" dirty="0" smtClean="0"/>
              <a:t>     with a noun.</a:t>
            </a:r>
          </a:p>
          <a:p>
            <a:pPr algn="ctr"/>
            <a:r>
              <a:rPr lang="en-US" sz="2000" dirty="0" smtClean="0"/>
              <a:t>“More and more often, especially in large cities, we are finding</a:t>
            </a:r>
          </a:p>
          <a:p>
            <a:pPr algn="ctr"/>
            <a:r>
              <a:rPr lang="en-US" sz="2000" dirty="0" smtClean="0"/>
              <a:t>ourselves victims of serious crimes. We learn to accept </a:t>
            </a:r>
            <a:r>
              <a:rPr lang="en-US" sz="2000" b="1" dirty="0" smtClean="0"/>
              <a:t>this</a:t>
            </a:r>
          </a:p>
          <a:p>
            <a:pPr algn="ctr"/>
            <a:r>
              <a:rPr lang="en-US" sz="2000" dirty="0" smtClean="0"/>
              <a:t>with minor complaints.”</a:t>
            </a:r>
          </a:p>
          <a:p>
            <a:endParaRPr lang="en-US" sz="2000" dirty="0" smtClean="0"/>
          </a:p>
          <a:p>
            <a:pPr algn="ctr"/>
            <a:r>
              <a:rPr lang="en-US" sz="2000" dirty="0" smtClean="0"/>
              <a:t>More and more often, especially in large cites, we are finding</a:t>
            </a:r>
          </a:p>
          <a:p>
            <a:pPr algn="ctr"/>
            <a:r>
              <a:rPr lang="en-US" sz="2000" dirty="0" smtClean="0"/>
              <a:t>ourselves victims of serious crimes. We learn to accept </a:t>
            </a:r>
            <a:r>
              <a:rPr lang="en-US" sz="2000" b="1" dirty="0" smtClean="0"/>
              <a:t>our</a:t>
            </a:r>
          </a:p>
          <a:p>
            <a:pPr algn="ctr"/>
            <a:r>
              <a:rPr lang="en-US" sz="2000" b="1" dirty="0" smtClean="0"/>
              <a:t>fate with minor complaints. (The pronoun </a:t>
            </a:r>
            <a:r>
              <a:rPr lang="en-US" sz="2000" b="1" i="1" dirty="0" smtClean="0"/>
              <a:t>this is replaced by</a:t>
            </a:r>
          </a:p>
          <a:p>
            <a:r>
              <a:rPr lang="en-US" sz="2000" dirty="0" smtClean="0"/>
              <a:t>the noun </a:t>
            </a:r>
            <a:r>
              <a:rPr lang="en-US" sz="2000" i="1" dirty="0" smtClean="0"/>
              <a:t>fate).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CLARITY-Follow these strategies to </a:t>
            </a:r>
            <a:br>
              <a:rPr lang="en-US" dirty="0" smtClean="0"/>
            </a:br>
            <a:r>
              <a:rPr lang="en-US" dirty="0" smtClean="0"/>
              <a:t>ensure Clarity!</a:t>
            </a:r>
            <a:endParaRPr lang="en-US" dirty="0"/>
          </a:p>
        </p:txBody>
      </p:sp>
      <p:sp>
        <p:nvSpPr>
          <p:cNvPr id="3" name="Content Placeholder 2"/>
          <p:cNvSpPr>
            <a:spLocks noGrp="1"/>
          </p:cNvSpPr>
          <p:nvPr>
            <p:ph idx="1"/>
          </p:nvPr>
        </p:nvSpPr>
        <p:spPr>
          <a:xfrm>
            <a:off x="601216" y="1066800"/>
            <a:ext cx="8085584" cy="381000"/>
          </a:xfrm>
        </p:spPr>
        <p:txBody>
          <a:bodyPr/>
          <a:lstStyle/>
          <a:p>
            <a:r>
              <a:rPr lang="en-US" dirty="0" smtClean="0"/>
              <a:t>Clear Pronoun Reference</a:t>
            </a:r>
            <a:endParaRPr lang="en-US" dirty="0"/>
          </a:p>
        </p:txBody>
      </p:sp>
      <p:sp>
        <p:nvSpPr>
          <p:cNvPr id="4" name="Content Placeholder 3"/>
          <p:cNvSpPr>
            <a:spLocks noGrp="1"/>
          </p:cNvSpPr>
          <p:nvPr>
            <p:ph idx="10"/>
          </p:nvPr>
        </p:nvSpPr>
        <p:spPr>
          <a:xfrm>
            <a:off x="304800" y="1524000"/>
            <a:ext cx="8392344" cy="4093839"/>
          </a:xfrm>
        </p:spPr>
        <p:txBody>
          <a:bodyPr/>
          <a:lstStyle/>
          <a:p>
            <a:r>
              <a:rPr lang="en-US" sz="2000" b="1" dirty="0" smtClean="0"/>
              <a:t>C. Vague Reference: this, that, which</a:t>
            </a:r>
          </a:p>
          <a:p>
            <a:endParaRPr lang="en-US" sz="2000" dirty="0" smtClean="0"/>
          </a:p>
          <a:p>
            <a:r>
              <a:rPr lang="en-US" sz="2000" dirty="0" smtClean="0"/>
              <a:t>When a pronoun’s reference is too vague, supply an</a:t>
            </a:r>
          </a:p>
          <a:p>
            <a:r>
              <a:rPr lang="en-US" sz="2000" dirty="0" smtClean="0"/>
              <a:t>antecedent to which the pronoun clearly refers.</a:t>
            </a:r>
          </a:p>
          <a:p>
            <a:endParaRPr lang="en-US" sz="2000" dirty="0" smtClean="0"/>
          </a:p>
          <a:p>
            <a:r>
              <a:rPr lang="en-US" sz="2000" dirty="0" smtClean="0"/>
              <a:t>Sue and Patsy were both too young to have acquired much</a:t>
            </a:r>
          </a:p>
          <a:p>
            <a:r>
              <a:rPr lang="en-US" sz="2000" dirty="0" smtClean="0"/>
              <a:t>wisdom, </a:t>
            </a:r>
            <a:r>
              <a:rPr lang="en-US" sz="2000" b="1" dirty="0" smtClean="0"/>
              <a:t>which accounts for their rash actions.</a:t>
            </a:r>
          </a:p>
          <a:p>
            <a:endParaRPr lang="en-US" sz="2000" dirty="0" smtClean="0"/>
          </a:p>
          <a:p>
            <a:r>
              <a:rPr lang="en-US" sz="2000" dirty="0" smtClean="0"/>
              <a:t>Sue and Patsy were both too young to have acquired much</a:t>
            </a:r>
          </a:p>
          <a:p>
            <a:r>
              <a:rPr lang="en-US" sz="2000" dirty="0" smtClean="0"/>
              <a:t>wisdom, </a:t>
            </a:r>
            <a:r>
              <a:rPr lang="en-US" sz="2000" b="1" dirty="0" smtClean="0"/>
              <a:t>a fact which accounts for their rash decisions. (The</a:t>
            </a:r>
          </a:p>
          <a:p>
            <a:r>
              <a:rPr lang="en-US" sz="2000" dirty="0" smtClean="0"/>
              <a:t>pronoun </a:t>
            </a:r>
            <a:r>
              <a:rPr lang="en-US" sz="2000" i="1" dirty="0" smtClean="0"/>
              <a:t>which clearly refers to the supplied antecedent, fact).</a:t>
            </a:r>
            <a:endParaRPr lang="en-US" sz="20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a:t>
            </a:r>
            <a:endParaRPr lang="en-US" dirty="0"/>
          </a:p>
        </p:txBody>
      </p:sp>
      <p:sp>
        <p:nvSpPr>
          <p:cNvPr id="3" name="Content Placeholder 2"/>
          <p:cNvSpPr>
            <a:spLocks noGrp="1"/>
          </p:cNvSpPr>
          <p:nvPr>
            <p:ph idx="1"/>
          </p:nvPr>
        </p:nvSpPr>
        <p:spPr/>
        <p:txBody>
          <a:bodyPr/>
          <a:lstStyle/>
          <a:p>
            <a:r>
              <a:rPr lang="en-US" dirty="0" smtClean="0"/>
              <a:t>Important!</a:t>
            </a:r>
            <a:endParaRPr lang="en-US" dirty="0"/>
          </a:p>
        </p:txBody>
      </p:sp>
      <p:sp>
        <p:nvSpPr>
          <p:cNvPr id="4" name="Content Placeholder 3"/>
          <p:cNvSpPr>
            <a:spLocks noGrp="1"/>
          </p:cNvSpPr>
          <p:nvPr>
            <p:ph idx="10"/>
          </p:nvPr>
        </p:nvSpPr>
        <p:spPr/>
        <p:txBody>
          <a:bodyPr/>
          <a:lstStyle/>
          <a:p>
            <a:endParaRPr lang="en-US" dirty="0" smtClean="0"/>
          </a:p>
          <a:p>
            <a:r>
              <a:rPr lang="en-US" sz="3200" dirty="0" smtClean="0"/>
              <a:t>CLARITY, in addition to following the mentioned strategies, also depends to a great extent on the other qualities of TW. </a:t>
            </a:r>
            <a:endParaRPr 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4" name="Content Placeholder 3"/>
          <p:cNvSpPr>
            <a:spLocks noGrp="1"/>
          </p:cNvSpPr>
          <p:nvPr>
            <p:ph idx="10"/>
          </p:nvPr>
        </p:nvSpPr>
        <p:spPr>
          <a:xfrm>
            <a:off x="107504" y="1676400"/>
            <a:ext cx="8655496" cy="3941439"/>
          </a:xfrm>
        </p:spPr>
        <p:txBody>
          <a:bodyPr/>
          <a:lstStyle/>
          <a:p>
            <a:r>
              <a:rPr lang="en-US" altLang="en-US" sz="2400" dirty="0">
                <a:latin typeface="Sitka Small" panose="02000505000000020004" pitchFamily="2" charset="0"/>
              </a:rPr>
              <a:t>You are the president of an industry association </a:t>
            </a:r>
            <a:r>
              <a:rPr lang="en-US" altLang="en-US" sz="2400" dirty="0" smtClean="0">
                <a:latin typeface="Sitka Small" panose="02000505000000020004" pitchFamily="2" charset="0"/>
              </a:rPr>
              <a:t>and</a:t>
            </a:r>
          </a:p>
          <a:p>
            <a:r>
              <a:rPr lang="en-US" altLang="en-US" sz="2400" dirty="0" smtClean="0">
                <a:latin typeface="Sitka Small" panose="02000505000000020004" pitchFamily="2" charset="0"/>
              </a:rPr>
              <a:t>have </a:t>
            </a:r>
            <a:r>
              <a:rPr lang="en-US" altLang="en-US" sz="2400" dirty="0">
                <a:latin typeface="Sitka Small" panose="02000505000000020004" pitchFamily="2" charset="0"/>
              </a:rPr>
              <a:t>received the following inquiry from an out of </a:t>
            </a:r>
            <a:endParaRPr lang="en-US" altLang="en-US" sz="2400" dirty="0" smtClean="0">
              <a:latin typeface="Sitka Small" panose="02000505000000020004" pitchFamily="2" charset="0"/>
            </a:endParaRPr>
          </a:p>
          <a:p>
            <a:r>
              <a:rPr lang="en-US" altLang="en-US" sz="2400" dirty="0" smtClean="0">
                <a:latin typeface="Sitka Small" panose="02000505000000020004" pitchFamily="2" charset="0"/>
              </a:rPr>
              <a:t>town </a:t>
            </a:r>
            <a:r>
              <a:rPr lang="en-US" altLang="en-US" sz="2400" dirty="0">
                <a:latin typeface="Sitka Small" panose="02000505000000020004" pitchFamily="2" charset="0"/>
              </a:rPr>
              <a:t>member, “I think I would like to attend my </a:t>
            </a:r>
            <a:endParaRPr lang="en-US" altLang="en-US" sz="2400" dirty="0" smtClean="0">
              <a:latin typeface="Sitka Small" panose="02000505000000020004" pitchFamily="2" charset="0"/>
            </a:endParaRPr>
          </a:p>
          <a:p>
            <a:r>
              <a:rPr lang="en-US" altLang="en-US" sz="2400" dirty="0" smtClean="0">
                <a:latin typeface="Sitka Small" panose="02000505000000020004" pitchFamily="2" charset="0"/>
              </a:rPr>
              <a:t>first </a:t>
            </a:r>
            <a:r>
              <a:rPr lang="en-US" altLang="en-US" sz="2400" dirty="0">
                <a:latin typeface="Sitka Small" panose="02000505000000020004" pitchFamily="2" charset="0"/>
              </a:rPr>
              <a:t>meeting of the association even though I am </a:t>
            </a:r>
            <a:endParaRPr lang="en-US" altLang="en-US" sz="2400" dirty="0" smtClean="0">
              <a:latin typeface="Sitka Small" panose="02000505000000020004" pitchFamily="2" charset="0"/>
            </a:endParaRPr>
          </a:p>
          <a:p>
            <a:r>
              <a:rPr lang="en-US" altLang="en-US" sz="2400" dirty="0" smtClean="0">
                <a:latin typeface="Sitka Small" panose="02000505000000020004" pitchFamily="2" charset="0"/>
              </a:rPr>
              <a:t>not </a:t>
            </a:r>
            <a:r>
              <a:rPr lang="en-US" altLang="en-US" sz="2400" dirty="0">
                <a:latin typeface="Sitka Small" panose="02000505000000020004" pitchFamily="2" charset="0"/>
              </a:rPr>
              <a:t>acquainted with your city. Will you please tell </a:t>
            </a:r>
            <a:endParaRPr lang="en-US" altLang="en-US" sz="2400" dirty="0" smtClean="0">
              <a:latin typeface="Sitka Small" panose="02000505000000020004" pitchFamily="2" charset="0"/>
            </a:endParaRPr>
          </a:p>
          <a:p>
            <a:r>
              <a:rPr lang="en-US" altLang="en-US" sz="2400" dirty="0" smtClean="0">
                <a:latin typeface="Sitka Small" panose="02000505000000020004" pitchFamily="2" charset="0"/>
              </a:rPr>
              <a:t>me </a:t>
            </a:r>
            <a:r>
              <a:rPr lang="en-US" altLang="en-US" sz="2400" dirty="0">
                <a:latin typeface="Sitka Small" panose="02000505000000020004" pitchFamily="2" charset="0"/>
              </a:rPr>
              <a:t>where the next meeting is being held</a:t>
            </a:r>
            <a:r>
              <a:rPr lang="en-US" altLang="en-US" sz="2400" dirty="0" smtClean="0">
                <a:latin typeface="Sitka Small" panose="02000505000000020004" pitchFamily="2" charset="0"/>
              </a:rPr>
              <a:t>?”</a:t>
            </a:r>
            <a:endParaRPr lang="en-US" altLang="en-US" sz="2400" dirty="0">
              <a:latin typeface="Sitka Small" panose="02000505000000020004" pitchFamily="2" charset="0"/>
            </a:endParaRPr>
          </a:p>
          <a:p>
            <a:endParaRPr lang="en-US" sz="2400" dirty="0">
              <a:latin typeface="Sitka Small" panose="02000505000000020004" pitchFamily="2" charset="0"/>
            </a:endParaRPr>
          </a:p>
        </p:txBody>
      </p:sp>
    </p:spTree>
    <p:extLst>
      <p:ext uri="{BB962C8B-B14F-4D97-AF65-F5344CB8AC3E}">
        <p14:creationId xmlns:p14="http://schemas.microsoft.com/office/powerpoint/2010/main" val="3634763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in Writing</a:t>
            </a:r>
            <a:endParaRPr lang="en-US" dirty="0"/>
          </a:p>
        </p:txBody>
      </p:sp>
      <p:sp>
        <p:nvSpPr>
          <p:cNvPr id="3" name="Content Placeholder 2"/>
          <p:cNvSpPr>
            <a:spLocks noGrp="1"/>
          </p:cNvSpPr>
          <p:nvPr>
            <p:ph idx="1"/>
          </p:nvPr>
        </p:nvSpPr>
        <p:spPr/>
        <p:txBody>
          <a:bodyPr/>
          <a:lstStyle/>
          <a:p>
            <a:r>
              <a:rPr lang="en-US" dirty="0" smtClean="0"/>
              <a:t>Consider the following</a:t>
            </a:r>
            <a:endParaRPr lang="en-US" dirty="0"/>
          </a:p>
        </p:txBody>
      </p:sp>
      <p:sp>
        <p:nvSpPr>
          <p:cNvPr id="4" name="Content Placeholder 3"/>
          <p:cNvSpPr>
            <a:spLocks noGrp="1"/>
          </p:cNvSpPr>
          <p:nvPr>
            <p:ph idx="10"/>
          </p:nvPr>
        </p:nvSpPr>
        <p:spPr/>
        <p:txBody>
          <a:bodyPr/>
          <a:lstStyle/>
          <a:p>
            <a:r>
              <a:rPr lang="en-US" sz="2000" dirty="0" smtClean="0"/>
              <a:t>Vocabulary: type, sophistication, complexity (long, multisyllabic </a:t>
            </a:r>
          </a:p>
          <a:p>
            <a:r>
              <a:rPr lang="en-US" sz="2000" dirty="0" smtClean="0"/>
              <a:t>words)</a:t>
            </a:r>
          </a:p>
          <a:p>
            <a:endParaRPr lang="en-US" sz="2000" dirty="0" smtClean="0"/>
          </a:p>
          <a:p>
            <a:r>
              <a:rPr lang="en-US" sz="2000" dirty="0" smtClean="0"/>
              <a:t>Sentences: length, structure, impact (how is the key information     arranged and communicated)</a:t>
            </a:r>
          </a:p>
          <a:p>
            <a:endParaRPr lang="en-US" sz="2000" dirty="0" smtClean="0"/>
          </a:p>
          <a:p>
            <a:r>
              <a:rPr lang="en-US" sz="2000" dirty="0" smtClean="0"/>
              <a:t>Document structure (layout and presentation of information):          headings, font, format</a:t>
            </a:r>
          </a:p>
          <a:p>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a:t>
            </a:r>
            <a:endParaRPr lang="en-US" dirty="0"/>
          </a:p>
        </p:txBody>
      </p:sp>
      <p:sp>
        <p:nvSpPr>
          <p:cNvPr id="3" name="Content Placeholder 2"/>
          <p:cNvSpPr>
            <a:spLocks noGrp="1"/>
          </p:cNvSpPr>
          <p:nvPr>
            <p:ph idx="1"/>
          </p:nvPr>
        </p:nvSpPr>
        <p:spPr>
          <a:xfrm>
            <a:off x="601216" y="914400"/>
            <a:ext cx="8085584" cy="887016"/>
          </a:xfrm>
        </p:spPr>
        <p:txBody>
          <a:bodyPr/>
          <a:lstStyle/>
          <a:p>
            <a:r>
              <a:rPr lang="en-US" dirty="0" smtClean="0"/>
              <a:t>Precision refers to exact, definite, and distinct terms/words/details for expressing an idea. It will leave no room for misinterpretation or         multiple interpretations.</a:t>
            </a:r>
            <a:endParaRPr lang="en-US" dirty="0"/>
          </a:p>
        </p:txBody>
      </p:sp>
      <p:sp>
        <p:nvSpPr>
          <p:cNvPr id="4" name="Content Placeholder 3"/>
          <p:cNvSpPr>
            <a:spLocks noGrp="1"/>
          </p:cNvSpPr>
          <p:nvPr>
            <p:ph idx="10"/>
          </p:nvPr>
        </p:nvSpPr>
        <p:spPr>
          <a:xfrm>
            <a:off x="611560" y="1752600"/>
            <a:ext cx="8085584" cy="3865239"/>
          </a:xfrm>
        </p:spPr>
        <p:txBody>
          <a:bodyPr/>
          <a:lstStyle/>
          <a:p>
            <a:endParaRPr lang="en-US" smtClean="0"/>
          </a:p>
          <a:p>
            <a:r>
              <a:rPr lang="en-US" b="1" smtClean="0"/>
              <a:t>Study the following examples and state which is precise and what technique has the        writer used to achieve precision.</a:t>
            </a:r>
          </a:p>
          <a:p>
            <a:endParaRPr lang="en-US"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97704637"/>
              </p:ext>
            </p:extLst>
          </p:nvPr>
        </p:nvGraphicFramePr>
        <p:xfrm>
          <a:off x="685800" y="2590800"/>
          <a:ext cx="7772400" cy="3917188"/>
        </p:xfrm>
        <a:graphic>
          <a:graphicData uri="http://schemas.openxmlformats.org/drawingml/2006/table">
            <a:tbl>
              <a:tblPr firstRow="1" bandRow="1">
                <a:tableStyleId>{5C22544A-7EE6-4342-B048-85BDC9FD1C3A}</a:tableStyleId>
              </a:tblPr>
              <a:tblGrid>
                <a:gridCol w="3238500">
                  <a:extLst>
                    <a:ext uri="{9D8B030D-6E8A-4147-A177-3AD203B41FA5}">
                      <a16:colId xmlns="" xmlns:a16="http://schemas.microsoft.com/office/drawing/2014/main" val="20000"/>
                    </a:ext>
                  </a:extLst>
                </a:gridCol>
                <a:gridCol w="4533900">
                  <a:extLst>
                    <a:ext uri="{9D8B030D-6E8A-4147-A177-3AD203B41FA5}">
                      <a16:colId xmlns="" xmlns:a16="http://schemas.microsoft.com/office/drawing/2014/main" val="20001"/>
                    </a:ext>
                  </a:extLst>
                </a:gridCol>
              </a:tblGrid>
              <a:tr h="378197">
                <a:tc>
                  <a:txBody>
                    <a:bodyPr/>
                    <a:lstStyle/>
                    <a:p>
                      <a:r>
                        <a:rPr lang="en-US" dirty="0" smtClean="0"/>
                        <a:t>SET 1</a:t>
                      </a:r>
                      <a:endParaRPr lang="en-US" dirty="0"/>
                    </a:p>
                  </a:txBody>
                  <a:tcPr/>
                </a:tc>
                <a:tc>
                  <a:txBody>
                    <a:bodyPr/>
                    <a:lstStyle/>
                    <a:p>
                      <a:r>
                        <a:rPr lang="en-US" dirty="0" smtClean="0"/>
                        <a:t>SET 2</a:t>
                      </a:r>
                      <a:endParaRPr lang="en-US" dirty="0"/>
                    </a:p>
                  </a:txBody>
                  <a:tcPr/>
                </a:tc>
                <a:extLst>
                  <a:ext uri="{0D108BD9-81ED-4DB2-BD59-A6C34878D82A}">
                    <a16:rowId xmlns="" xmlns:a16="http://schemas.microsoft.com/office/drawing/2014/main" val="10000"/>
                  </a:ext>
                </a:extLst>
              </a:tr>
              <a:tr h="3538991">
                <a:tc>
                  <a:txBody>
                    <a:bodyPr/>
                    <a:lstStyle/>
                    <a:p>
                      <a:pPr marL="342900" marR="0" lvl="0" indent="-342900" algn="just">
                        <a:lnSpc>
                          <a:spcPct val="115000"/>
                        </a:lnSpc>
                        <a:spcBef>
                          <a:spcPts val="0"/>
                        </a:spcBef>
                        <a:spcAft>
                          <a:spcPts val="0"/>
                        </a:spcAft>
                        <a:buFont typeface="Symbol"/>
                        <a:buChar char=""/>
                      </a:pPr>
                      <a:r>
                        <a:rPr lang="en-US" sz="1800" dirty="0" smtClean="0">
                          <a:latin typeface="Times New Roman"/>
                          <a:ea typeface="Times New Roman"/>
                          <a:cs typeface="Times New Roman"/>
                        </a:rPr>
                        <a:t>Some of our competitors have very good businesses.</a:t>
                      </a:r>
                    </a:p>
                    <a:p>
                      <a:pPr marL="0" marR="0" lvl="0" indent="0" algn="just">
                        <a:lnSpc>
                          <a:spcPct val="115000"/>
                        </a:lnSpc>
                        <a:spcBef>
                          <a:spcPts val="0"/>
                        </a:spcBef>
                        <a:spcAft>
                          <a:spcPts val="0"/>
                        </a:spcAft>
                        <a:buFont typeface="Symbol"/>
                        <a:buNone/>
                      </a:pPr>
                      <a:endParaRPr lang="en-US" sz="1800" dirty="0" smtClean="0">
                        <a:latin typeface="Calibri"/>
                        <a:ea typeface="Times New Roman"/>
                        <a:cs typeface="Times New Roman"/>
                      </a:endParaRPr>
                    </a:p>
                    <a:p>
                      <a:pPr marL="342900" marR="0" lvl="0" indent="-342900" algn="just">
                        <a:lnSpc>
                          <a:spcPct val="115000"/>
                        </a:lnSpc>
                        <a:spcBef>
                          <a:spcPts val="0"/>
                        </a:spcBef>
                        <a:spcAft>
                          <a:spcPts val="0"/>
                        </a:spcAft>
                        <a:buFont typeface="Symbol"/>
                        <a:buChar char=""/>
                      </a:pPr>
                      <a:r>
                        <a:rPr lang="en-US" sz="1800" dirty="0" smtClean="0">
                          <a:latin typeface="Times New Roman"/>
                          <a:ea typeface="Times New Roman"/>
                          <a:cs typeface="Times New Roman"/>
                        </a:rPr>
                        <a:t>As we discussed recently, I   have the figures on the          projects.</a:t>
                      </a:r>
                    </a:p>
                    <a:p>
                      <a:pPr marL="0" marR="0" lvl="0" indent="0" algn="just">
                        <a:lnSpc>
                          <a:spcPct val="115000"/>
                        </a:lnSpc>
                        <a:spcBef>
                          <a:spcPts val="0"/>
                        </a:spcBef>
                        <a:spcAft>
                          <a:spcPts val="0"/>
                        </a:spcAft>
                        <a:buFont typeface="Symbol"/>
                        <a:buNone/>
                      </a:pPr>
                      <a:endParaRPr lang="en-US" sz="1800" dirty="0" smtClean="0">
                        <a:latin typeface="Calibri"/>
                        <a:ea typeface="Times New Roman"/>
                        <a:cs typeface="Times New Roman"/>
                      </a:endParaRPr>
                    </a:p>
                    <a:p>
                      <a:pPr marL="342900" marR="0" lvl="0" indent="-342900" algn="just">
                        <a:lnSpc>
                          <a:spcPct val="115000"/>
                        </a:lnSpc>
                        <a:spcBef>
                          <a:spcPts val="0"/>
                        </a:spcBef>
                        <a:spcAft>
                          <a:spcPts val="0"/>
                        </a:spcAft>
                        <a:buFont typeface="Symbol"/>
                        <a:buChar char=""/>
                      </a:pPr>
                      <a:r>
                        <a:rPr lang="en-US" sz="1800" dirty="0" smtClean="0">
                          <a:latin typeface="Times New Roman"/>
                          <a:ea typeface="Times New Roman"/>
                          <a:cs typeface="Times New Roman"/>
                        </a:rPr>
                        <a:t>The policy change will affect us adversely.</a:t>
                      </a:r>
                      <a:endParaRPr lang="en-US" sz="1800" dirty="0">
                        <a:latin typeface="Calibri"/>
                        <a:ea typeface="Times New Roman"/>
                        <a:cs typeface="Times New Roman"/>
                      </a:endParaRPr>
                    </a:p>
                  </a:txBody>
                  <a:tcPr marL="68580" marR="68580" marT="0" marB="0"/>
                </a:tc>
                <a:tc>
                  <a:txBody>
                    <a:bodyPr/>
                    <a:lstStyle/>
                    <a:p>
                      <a:pPr marL="342900" marR="0" lvl="0" indent="-342900" algn="just">
                        <a:lnSpc>
                          <a:spcPct val="115000"/>
                        </a:lnSpc>
                        <a:spcBef>
                          <a:spcPts val="0"/>
                        </a:spcBef>
                        <a:spcAft>
                          <a:spcPts val="0"/>
                        </a:spcAft>
                        <a:buFont typeface="Symbol"/>
                        <a:buChar char=""/>
                      </a:pPr>
                      <a:r>
                        <a:rPr lang="en-US" sz="1600" dirty="0" smtClean="0">
                          <a:latin typeface="Times New Roman"/>
                          <a:ea typeface="Times New Roman"/>
                          <a:cs typeface="Times New Roman"/>
                        </a:rPr>
                        <a:t>Both</a:t>
                      </a:r>
                      <a:r>
                        <a:rPr lang="en-US" sz="1600" baseline="0" dirty="0" smtClean="0">
                          <a:latin typeface="Times New Roman"/>
                          <a:ea typeface="Times New Roman"/>
                          <a:cs typeface="Times New Roman"/>
                        </a:rPr>
                        <a:t> </a:t>
                      </a:r>
                      <a:r>
                        <a:rPr lang="en-US" sz="1600" dirty="0" smtClean="0">
                          <a:latin typeface="Times New Roman"/>
                          <a:ea typeface="Times New Roman"/>
                          <a:cs typeface="Times New Roman"/>
                        </a:rPr>
                        <a:t>Sunbelt Instruments, Inc. and Ohio     Testing laboratories grossed over $6.2 </a:t>
                      </a:r>
                    </a:p>
                    <a:p>
                      <a:pPr marL="0" marR="0" lvl="0" indent="0" algn="just">
                        <a:lnSpc>
                          <a:spcPct val="115000"/>
                        </a:lnSpc>
                        <a:spcBef>
                          <a:spcPts val="0"/>
                        </a:spcBef>
                        <a:spcAft>
                          <a:spcPts val="0"/>
                        </a:spcAft>
                        <a:buFont typeface="Symbol"/>
                        <a:buNone/>
                      </a:pPr>
                      <a:r>
                        <a:rPr lang="en-US" sz="1600" dirty="0" smtClean="0">
                          <a:latin typeface="Times New Roman"/>
                          <a:ea typeface="Times New Roman"/>
                          <a:cs typeface="Times New Roman"/>
                        </a:rPr>
                        <a:t>      million during the fourth quarter of last year.</a:t>
                      </a:r>
                      <a:endParaRPr lang="en-US" sz="1600" dirty="0" smtClean="0">
                        <a:latin typeface="Calibri"/>
                        <a:ea typeface="Times New Roman"/>
                        <a:cs typeface="Times New Roman"/>
                      </a:endParaRPr>
                    </a:p>
                    <a:p>
                      <a:pPr marL="342900" marR="0" lvl="0" indent="-342900" algn="just">
                        <a:lnSpc>
                          <a:spcPct val="115000"/>
                        </a:lnSpc>
                        <a:spcBef>
                          <a:spcPts val="0"/>
                        </a:spcBef>
                        <a:spcAft>
                          <a:spcPts val="0"/>
                        </a:spcAft>
                        <a:buFont typeface="Symbol"/>
                        <a:buChar char=""/>
                      </a:pPr>
                      <a:r>
                        <a:rPr lang="en-US" sz="1800" dirty="0" smtClean="0">
                          <a:latin typeface="Times New Roman"/>
                          <a:ea typeface="Times New Roman"/>
                          <a:cs typeface="Times New Roman"/>
                        </a:rPr>
                        <a:t>I have discussed the comparative costs of    three word processing computers which you requested in our telephone conversation last Friday.</a:t>
                      </a:r>
                      <a:endParaRPr lang="en-US" sz="1800" dirty="0" smtClean="0">
                        <a:latin typeface="Calibri"/>
                        <a:ea typeface="Times New Roman"/>
                        <a:cs typeface="Times New Roman"/>
                      </a:endParaRPr>
                    </a:p>
                    <a:p>
                      <a:pPr marL="342900" marR="0" lvl="0" indent="-342900" algn="just">
                        <a:lnSpc>
                          <a:spcPct val="115000"/>
                        </a:lnSpc>
                        <a:spcBef>
                          <a:spcPts val="0"/>
                        </a:spcBef>
                        <a:spcAft>
                          <a:spcPts val="0"/>
                        </a:spcAft>
                        <a:buFont typeface="Symbol"/>
                        <a:buChar char=""/>
                      </a:pPr>
                      <a:r>
                        <a:rPr lang="en-US" sz="1800" dirty="0" smtClean="0">
                          <a:latin typeface="Times New Roman"/>
                          <a:ea typeface="Times New Roman"/>
                          <a:cs typeface="Times New Roman"/>
                        </a:rPr>
                        <a:t>New Policy 1204.05 (Leaves) will decrease our allowable sick days from 10 to 8 per     year.</a:t>
                      </a:r>
                      <a:endParaRPr lang="en-US" sz="1800" dirty="0">
                        <a:latin typeface="Calibri"/>
                        <a:ea typeface="Times New Roman"/>
                        <a:cs typeface="Times New Roman"/>
                      </a:endParaRPr>
                    </a:p>
                  </a:txBody>
                  <a:tcPr marL="68580" marR="68580" marT="0" marB="0"/>
                </a:tc>
                <a:extLst>
                  <a:ext uri="{0D108BD9-81ED-4DB2-BD59-A6C34878D82A}">
                    <a16:rowId xmlns=""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a:t>
            </a:r>
            <a:endParaRPr lang="en-US" dirty="0"/>
          </a:p>
        </p:txBody>
      </p:sp>
      <p:sp>
        <p:nvSpPr>
          <p:cNvPr id="3" name="Content Placeholder 2"/>
          <p:cNvSpPr>
            <a:spLocks noGrp="1"/>
          </p:cNvSpPr>
          <p:nvPr>
            <p:ph idx="1"/>
          </p:nvPr>
        </p:nvSpPr>
        <p:spPr/>
        <p:txBody>
          <a:bodyPr/>
          <a:lstStyle/>
          <a:p>
            <a:r>
              <a:rPr lang="en-US" dirty="0" smtClean="0"/>
              <a:t>Follow these strategies to achieve precision.</a:t>
            </a:r>
            <a:endParaRPr lang="en-US" dirty="0"/>
          </a:p>
        </p:txBody>
      </p:sp>
      <p:sp>
        <p:nvSpPr>
          <p:cNvPr id="4" name="Content Placeholder 3"/>
          <p:cNvSpPr>
            <a:spLocks noGrp="1"/>
          </p:cNvSpPr>
          <p:nvPr>
            <p:ph idx="10"/>
          </p:nvPr>
        </p:nvSpPr>
        <p:spPr/>
        <p:txBody>
          <a:bodyPr/>
          <a:lstStyle/>
          <a:p>
            <a:pPr lvl="0"/>
            <a:r>
              <a:rPr lang="en-US" sz="2000" b="1" dirty="0" smtClean="0"/>
              <a:t>1. Choose precise, concrete, and specific words.</a:t>
            </a:r>
            <a:endParaRPr lang="en-US" sz="2000" dirty="0" smtClean="0"/>
          </a:p>
          <a:p>
            <a:endParaRPr lang="en-US" sz="2000" dirty="0"/>
          </a:p>
        </p:txBody>
      </p:sp>
      <p:graphicFrame>
        <p:nvGraphicFramePr>
          <p:cNvPr id="5" name="Table 4"/>
          <p:cNvGraphicFramePr>
            <a:graphicFrameLocks noGrp="1"/>
          </p:cNvGraphicFramePr>
          <p:nvPr/>
        </p:nvGraphicFramePr>
        <p:xfrm>
          <a:off x="533400" y="2514599"/>
          <a:ext cx="8001000" cy="3756770"/>
        </p:xfrm>
        <a:graphic>
          <a:graphicData uri="http://schemas.openxmlformats.org/drawingml/2006/table">
            <a:tbl>
              <a:tblPr firstRow="1" bandRow="1">
                <a:tableStyleId>{5C22544A-7EE6-4342-B048-85BDC9FD1C3A}</a:tableStyleId>
              </a:tblPr>
              <a:tblGrid>
                <a:gridCol w="3299381">
                  <a:extLst>
                    <a:ext uri="{9D8B030D-6E8A-4147-A177-3AD203B41FA5}">
                      <a16:colId xmlns="" xmlns:a16="http://schemas.microsoft.com/office/drawing/2014/main" val="20000"/>
                    </a:ext>
                  </a:extLst>
                </a:gridCol>
                <a:gridCol w="4701619">
                  <a:extLst>
                    <a:ext uri="{9D8B030D-6E8A-4147-A177-3AD203B41FA5}">
                      <a16:colId xmlns="" xmlns:a16="http://schemas.microsoft.com/office/drawing/2014/main" val="20001"/>
                    </a:ext>
                  </a:extLst>
                </a:gridCol>
              </a:tblGrid>
              <a:tr h="679777">
                <a:tc>
                  <a:txBody>
                    <a:bodyPr/>
                    <a:lstStyle/>
                    <a:p>
                      <a:pPr marL="0" marR="0" algn="just">
                        <a:lnSpc>
                          <a:spcPct val="115000"/>
                        </a:lnSpc>
                        <a:spcBef>
                          <a:spcPts val="0"/>
                        </a:spcBef>
                        <a:spcAft>
                          <a:spcPts val="0"/>
                        </a:spcAft>
                      </a:pPr>
                      <a:r>
                        <a:rPr lang="en-US" sz="1800" b="1" dirty="0">
                          <a:latin typeface="Times New Roman"/>
                          <a:ea typeface="Times New Roman"/>
                          <a:cs typeface="Times New Roman"/>
                        </a:rPr>
                        <a:t>Vague and Ambiguous</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b="1">
                          <a:latin typeface="Times New Roman"/>
                          <a:ea typeface="Times New Roman"/>
                          <a:cs typeface="Times New Roman"/>
                        </a:rPr>
                        <a:t>Clear and Precise</a:t>
                      </a:r>
                      <a:endParaRPr lang="en-US" sz="1800">
                        <a:latin typeface="Calibri"/>
                        <a:ea typeface="Times New Roman"/>
                        <a:cs typeface="Times New Roman"/>
                      </a:endParaRPr>
                    </a:p>
                  </a:txBody>
                  <a:tcPr marL="68580" marR="68580" marT="0" marB="0"/>
                </a:tc>
                <a:extLst>
                  <a:ext uri="{0D108BD9-81ED-4DB2-BD59-A6C34878D82A}">
                    <a16:rowId xmlns="" xmlns:a16="http://schemas.microsoft.com/office/drawing/2014/main" val="10000"/>
                  </a:ext>
                </a:extLst>
              </a:tr>
              <a:tr h="679777">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The flow of lava was affected.</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Times New Roman"/>
                          <a:cs typeface="Times New Roman"/>
                        </a:rPr>
                        <a:t>The flow of lava was decreased.</a:t>
                      </a:r>
                      <a:endParaRPr lang="en-US" sz="1800">
                        <a:latin typeface="Calibri"/>
                        <a:ea typeface="Times New Roman"/>
                        <a:cs typeface="Times New Roman"/>
                      </a:endParaRPr>
                    </a:p>
                  </a:txBody>
                  <a:tcPr marL="68580" marR="68580" marT="0" marB="0"/>
                </a:tc>
                <a:extLst>
                  <a:ext uri="{0D108BD9-81ED-4DB2-BD59-A6C34878D82A}">
                    <a16:rowId xmlns="" xmlns:a16="http://schemas.microsoft.com/office/drawing/2014/main" val="10001"/>
                  </a:ext>
                </a:extLst>
              </a:tr>
              <a:tr h="679777">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The lacquer created nice </a:t>
                      </a:r>
                      <a:r>
                        <a:rPr lang="en-US" sz="1800" dirty="0" smtClean="0">
                          <a:latin typeface="Times New Roman"/>
                          <a:ea typeface="Times New Roman"/>
                          <a:cs typeface="Times New Roman"/>
                        </a:rPr>
                        <a:t>              appearance</a:t>
                      </a:r>
                      <a:r>
                        <a:rPr lang="en-US" sz="1800" dirty="0">
                          <a:latin typeface="Times New Roman"/>
                          <a:ea typeface="Times New Roman"/>
                          <a:cs typeface="Times New Roman"/>
                        </a:rPr>
                        <a:t>.</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The lacquer created a glossy appearance.</a:t>
                      </a:r>
                      <a:endParaRPr lang="en-US" sz="1800" dirty="0">
                        <a:latin typeface="Calibri"/>
                        <a:ea typeface="Times New Roman"/>
                        <a:cs typeface="Times New Roman"/>
                      </a:endParaRPr>
                    </a:p>
                  </a:txBody>
                  <a:tcPr marL="68580" marR="68580" marT="0" marB="0"/>
                </a:tc>
                <a:extLst>
                  <a:ext uri="{0D108BD9-81ED-4DB2-BD59-A6C34878D82A}">
                    <a16:rowId xmlns="" xmlns:a16="http://schemas.microsoft.com/office/drawing/2014/main" val="10002"/>
                  </a:ext>
                </a:extLst>
              </a:tr>
              <a:tr h="771035">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Since the component was </a:t>
                      </a:r>
                      <a:r>
                        <a:rPr lang="en-US" sz="1800" dirty="0" smtClean="0">
                          <a:latin typeface="Times New Roman"/>
                          <a:ea typeface="Times New Roman"/>
                          <a:cs typeface="Times New Roman"/>
                        </a:rPr>
                        <a:t>             rejected, </a:t>
                      </a:r>
                      <a:r>
                        <a:rPr lang="en-US" sz="1800" dirty="0">
                          <a:latin typeface="Times New Roman"/>
                          <a:ea typeface="Times New Roman"/>
                          <a:cs typeface="Times New Roman"/>
                        </a:rPr>
                        <a:t>a new manufacturing process </a:t>
                      </a:r>
                      <a:r>
                        <a:rPr lang="en-US" sz="1800" dirty="0" smtClean="0">
                          <a:latin typeface="Times New Roman"/>
                          <a:ea typeface="Times New Roman"/>
                          <a:cs typeface="Times New Roman"/>
                        </a:rPr>
                        <a:t>   was </a:t>
                      </a:r>
                      <a:r>
                        <a:rPr lang="en-US" sz="1800" dirty="0">
                          <a:latin typeface="Times New Roman"/>
                          <a:ea typeface="Times New Roman"/>
                          <a:cs typeface="Times New Roman"/>
                        </a:rPr>
                        <a:t>developed.</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Because/After the component was rejected; a </a:t>
                      </a:r>
                      <a:r>
                        <a:rPr lang="en-US" sz="1800" dirty="0" smtClean="0">
                          <a:latin typeface="Times New Roman"/>
                          <a:ea typeface="Times New Roman"/>
                          <a:cs typeface="Times New Roman"/>
                        </a:rPr>
                        <a:t>      new </a:t>
                      </a:r>
                      <a:r>
                        <a:rPr lang="en-US" sz="1800" dirty="0">
                          <a:latin typeface="Times New Roman"/>
                          <a:ea typeface="Times New Roman"/>
                          <a:cs typeface="Times New Roman"/>
                        </a:rPr>
                        <a:t>manufacturing process was developed.</a:t>
                      </a:r>
                      <a:endParaRPr lang="en-US" sz="1800" dirty="0">
                        <a:latin typeface="Calibri"/>
                        <a:ea typeface="Times New Roman"/>
                        <a:cs typeface="Times New Roman"/>
                      </a:endParaRPr>
                    </a:p>
                  </a:txBody>
                  <a:tcPr marL="68580" marR="68580" marT="0" marB="0"/>
                </a:tc>
                <a:extLst>
                  <a:ext uri="{0D108BD9-81ED-4DB2-BD59-A6C34878D82A}">
                    <a16:rowId xmlns="" xmlns:a16="http://schemas.microsoft.com/office/drawing/2014/main" val="10003"/>
                  </a:ext>
                </a:extLst>
              </a:tr>
              <a:tr h="771035">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This is the last carburetor to be </a:t>
                      </a:r>
                      <a:r>
                        <a:rPr lang="en-US" sz="1800" dirty="0" smtClean="0">
                          <a:latin typeface="Times New Roman"/>
                          <a:ea typeface="Times New Roman"/>
                          <a:cs typeface="Times New Roman"/>
                        </a:rPr>
                        <a:t>    installed</a:t>
                      </a:r>
                      <a:r>
                        <a:rPr lang="en-US" sz="1800" dirty="0">
                          <a:latin typeface="Times New Roman"/>
                          <a:ea typeface="Times New Roman"/>
                          <a:cs typeface="Times New Roman"/>
                        </a:rPr>
                        <a:t>.</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This is the most recent carburetor to be installed.</a:t>
                      </a:r>
                      <a:endParaRPr lang="en-US" sz="1800" dirty="0">
                        <a:latin typeface="Calibri"/>
                        <a:ea typeface="Times New Roman"/>
                        <a:cs typeface="Times New Roman"/>
                      </a:endParaRPr>
                    </a:p>
                  </a:txBody>
                  <a:tcPr marL="68580" marR="68580" marT="0" marB="0"/>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a:t>
            </a:r>
            <a:endParaRPr lang="en-US" dirty="0"/>
          </a:p>
        </p:txBody>
      </p:sp>
      <p:sp>
        <p:nvSpPr>
          <p:cNvPr id="3" name="Content Placeholder 2"/>
          <p:cNvSpPr>
            <a:spLocks noGrp="1"/>
          </p:cNvSpPr>
          <p:nvPr>
            <p:ph idx="1"/>
          </p:nvPr>
        </p:nvSpPr>
        <p:spPr/>
        <p:txBody>
          <a:bodyPr/>
          <a:lstStyle/>
          <a:p>
            <a:r>
              <a:rPr lang="en-US" dirty="0" smtClean="0"/>
              <a:t>Follow these strategies to achieve precision.</a:t>
            </a:r>
            <a:endParaRPr lang="en-US" dirty="0"/>
          </a:p>
        </p:txBody>
      </p:sp>
      <p:sp>
        <p:nvSpPr>
          <p:cNvPr id="4" name="Content Placeholder 3"/>
          <p:cNvSpPr>
            <a:spLocks noGrp="1"/>
          </p:cNvSpPr>
          <p:nvPr>
            <p:ph idx="10"/>
          </p:nvPr>
        </p:nvSpPr>
        <p:spPr/>
        <p:txBody>
          <a:bodyPr/>
          <a:lstStyle/>
          <a:p>
            <a:pPr lvl="0"/>
            <a:r>
              <a:rPr lang="en-US" sz="2000" b="1" dirty="0" smtClean="0"/>
              <a:t>2. Use Specific Facts and Figures.</a:t>
            </a:r>
            <a:endParaRPr lang="en-US" sz="2000" dirty="0" smtClean="0"/>
          </a:p>
          <a:p>
            <a:endParaRPr lang="en-US" sz="2000" dirty="0"/>
          </a:p>
        </p:txBody>
      </p:sp>
      <p:graphicFrame>
        <p:nvGraphicFramePr>
          <p:cNvPr id="6" name="Table 5"/>
          <p:cNvGraphicFramePr>
            <a:graphicFrameLocks noGrp="1"/>
          </p:cNvGraphicFramePr>
          <p:nvPr/>
        </p:nvGraphicFramePr>
        <p:xfrm>
          <a:off x="457200" y="2492120"/>
          <a:ext cx="8153400" cy="2689479"/>
        </p:xfrm>
        <a:graphic>
          <a:graphicData uri="http://schemas.openxmlformats.org/drawingml/2006/table">
            <a:tbl>
              <a:tblPr firstRow="1" bandRow="1">
                <a:tableStyleId>{5C22544A-7EE6-4342-B048-85BDC9FD1C3A}</a:tableStyleId>
              </a:tblPr>
              <a:tblGrid>
                <a:gridCol w="4076700">
                  <a:extLst>
                    <a:ext uri="{9D8B030D-6E8A-4147-A177-3AD203B41FA5}">
                      <a16:colId xmlns="" xmlns:a16="http://schemas.microsoft.com/office/drawing/2014/main" val="20000"/>
                    </a:ext>
                  </a:extLst>
                </a:gridCol>
                <a:gridCol w="4076700">
                  <a:extLst>
                    <a:ext uri="{9D8B030D-6E8A-4147-A177-3AD203B41FA5}">
                      <a16:colId xmlns="" xmlns:a16="http://schemas.microsoft.com/office/drawing/2014/main" val="20001"/>
                    </a:ext>
                  </a:extLst>
                </a:gridCol>
              </a:tblGrid>
              <a:tr h="384211">
                <a:tc>
                  <a:txBody>
                    <a:bodyPr/>
                    <a:lstStyle/>
                    <a:p>
                      <a:pPr marL="0" marR="0" algn="just">
                        <a:lnSpc>
                          <a:spcPct val="115000"/>
                        </a:lnSpc>
                        <a:spcBef>
                          <a:spcPts val="0"/>
                        </a:spcBef>
                        <a:spcAft>
                          <a:spcPts val="0"/>
                        </a:spcAft>
                      </a:pPr>
                      <a:r>
                        <a:rPr lang="en-US" sz="2000" b="1" dirty="0">
                          <a:latin typeface="Times New Roman"/>
                          <a:ea typeface="Times New Roman"/>
                          <a:cs typeface="Times New Roman"/>
                        </a:rPr>
                        <a:t>Vague, General, </a:t>
                      </a:r>
                      <a:r>
                        <a:rPr lang="en-US" sz="2000" b="1" dirty="0" smtClean="0">
                          <a:latin typeface="Times New Roman"/>
                          <a:ea typeface="Times New Roman"/>
                          <a:cs typeface="Times New Roman"/>
                        </a:rPr>
                        <a:t>Indefinite</a:t>
                      </a:r>
                      <a:endParaRPr lang="en-US" sz="20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000" b="1" dirty="0">
                          <a:latin typeface="Times New Roman"/>
                          <a:ea typeface="Times New Roman"/>
                          <a:cs typeface="Times New Roman"/>
                        </a:rPr>
                        <a:t>Concrete, </a:t>
                      </a:r>
                      <a:r>
                        <a:rPr lang="en-US" sz="2000" b="1" dirty="0" smtClean="0">
                          <a:latin typeface="Times New Roman"/>
                          <a:ea typeface="Times New Roman"/>
                          <a:cs typeface="Times New Roman"/>
                        </a:rPr>
                        <a:t>Precise</a:t>
                      </a:r>
                      <a:endParaRPr lang="en-US" sz="2000" dirty="0">
                        <a:latin typeface="Calibri"/>
                        <a:ea typeface="Times New Roman"/>
                        <a:cs typeface="Times New Roman"/>
                      </a:endParaRPr>
                    </a:p>
                  </a:txBody>
                  <a:tcPr marL="68580" marR="68580" marT="0" marB="0"/>
                </a:tc>
                <a:extLst>
                  <a:ext uri="{0D108BD9-81ED-4DB2-BD59-A6C34878D82A}">
                    <a16:rowId xmlns="" xmlns:a16="http://schemas.microsoft.com/office/drawing/2014/main" val="10000"/>
                  </a:ext>
                </a:extLst>
              </a:tr>
              <a:tr h="768423">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This is a long letter.</a:t>
                      </a:r>
                      <a:endParaRPr lang="en-US" sz="20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This letter is three times as long as </a:t>
                      </a:r>
                      <a:r>
                        <a:rPr lang="en-US" sz="2000" dirty="0" smtClean="0">
                          <a:latin typeface="Times New Roman"/>
                          <a:ea typeface="Times New Roman"/>
                          <a:cs typeface="Times New Roman"/>
                        </a:rPr>
                        <a:t>    you </a:t>
                      </a:r>
                      <a:r>
                        <a:rPr lang="en-US" sz="2000" dirty="0">
                          <a:latin typeface="Times New Roman"/>
                          <a:ea typeface="Times New Roman"/>
                          <a:cs typeface="Times New Roman"/>
                        </a:rPr>
                        <a:t>said it would.</a:t>
                      </a:r>
                      <a:endParaRPr lang="en-US" sz="2000" dirty="0">
                        <a:latin typeface="Calibri"/>
                        <a:ea typeface="Times New Roman"/>
                        <a:cs typeface="Times New Roman"/>
                      </a:endParaRPr>
                    </a:p>
                  </a:txBody>
                  <a:tcPr marL="68580" marR="68580" marT="0" marB="0"/>
                </a:tc>
                <a:extLst>
                  <a:ext uri="{0D108BD9-81ED-4DB2-BD59-A6C34878D82A}">
                    <a16:rowId xmlns="" xmlns:a16="http://schemas.microsoft.com/office/drawing/2014/main" val="10001"/>
                  </a:ext>
                </a:extLst>
              </a:tr>
              <a:tr h="1536845">
                <a:tc>
                  <a:txBody>
                    <a:bodyPr/>
                    <a:lstStyle/>
                    <a:p>
                      <a:pPr marL="0" marR="0" indent="0" algn="just" defTabSz="914400" rtl="0" eaLnBrk="1" fontAlgn="auto" latinLnBrk="1" hangingPunct="1">
                        <a:lnSpc>
                          <a:spcPct val="115000"/>
                        </a:lnSpc>
                        <a:spcBef>
                          <a:spcPts val="0"/>
                        </a:spcBef>
                        <a:spcAft>
                          <a:spcPts val="0"/>
                        </a:spcAft>
                        <a:buClrTx/>
                        <a:buSzTx/>
                        <a:buFontTx/>
                        <a:buNone/>
                        <a:tabLst/>
                        <a:defRPr/>
                      </a:pPr>
                      <a:r>
                        <a:rPr lang="en-US" sz="2000" dirty="0" smtClean="0">
                          <a:latin typeface="Times New Roman"/>
                          <a:ea typeface="Times New Roman"/>
                          <a:cs typeface="Times New Roman"/>
                        </a:rPr>
                        <a:t>Student GMAT scores are higher.</a:t>
                      </a:r>
                      <a:endParaRPr lang="en-US" sz="2000" dirty="0" smtClean="0">
                        <a:latin typeface="Calibri"/>
                        <a:ea typeface="Times New Roman"/>
                        <a:cs typeface="Times New Roman"/>
                      </a:endParaRPr>
                    </a:p>
                    <a:p>
                      <a:pPr marL="0" marR="0" algn="just">
                        <a:lnSpc>
                          <a:spcPct val="115000"/>
                        </a:lnSpc>
                        <a:spcBef>
                          <a:spcPts val="0"/>
                        </a:spcBef>
                        <a:spcAft>
                          <a:spcPts val="0"/>
                        </a:spcAft>
                      </a:pPr>
                      <a:endParaRPr lang="en-US" sz="2000" dirty="0">
                        <a:latin typeface="Calibri"/>
                        <a:ea typeface="Times New Roman"/>
                        <a:cs typeface="Times New Roman"/>
                      </a:endParaRPr>
                    </a:p>
                  </a:txBody>
                  <a:tcPr marL="68580" marR="68580" marT="0" marB="0"/>
                </a:tc>
                <a:tc>
                  <a:txBody>
                    <a:bodyPr/>
                    <a:lstStyle/>
                    <a:p>
                      <a:pPr marL="0" marR="0" indent="0" algn="just" defTabSz="914400" rtl="0" eaLnBrk="1" fontAlgn="auto" latinLnBrk="1" hangingPunct="1">
                        <a:lnSpc>
                          <a:spcPct val="115000"/>
                        </a:lnSpc>
                        <a:spcBef>
                          <a:spcPts val="0"/>
                        </a:spcBef>
                        <a:spcAft>
                          <a:spcPts val="0"/>
                        </a:spcAft>
                        <a:buClrTx/>
                        <a:buSzTx/>
                        <a:buFontTx/>
                        <a:buNone/>
                        <a:tabLst/>
                        <a:defRPr/>
                      </a:pPr>
                      <a:r>
                        <a:rPr lang="en-US" sz="2000" dirty="0" smtClean="0">
                          <a:latin typeface="Times New Roman"/>
                          <a:ea typeface="Times New Roman"/>
                          <a:cs typeface="Times New Roman"/>
                        </a:rPr>
                        <a:t>In 1996, the GMAT scores averaged   600; by 1997 they had risen to 610.</a:t>
                      </a:r>
                      <a:endParaRPr lang="en-US" sz="2000" dirty="0" smtClean="0">
                        <a:latin typeface="Calibri"/>
                        <a:ea typeface="Times New Roman"/>
                        <a:cs typeface="Times New Roman"/>
                      </a:endParaRPr>
                    </a:p>
                    <a:p>
                      <a:pPr marL="0" marR="0" algn="just">
                        <a:lnSpc>
                          <a:spcPct val="115000"/>
                        </a:lnSpc>
                        <a:spcBef>
                          <a:spcPts val="0"/>
                        </a:spcBef>
                        <a:spcAft>
                          <a:spcPts val="0"/>
                        </a:spcAft>
                      </a:pPr>
                      <a:endParaRPr lang="en-US" sz="2000" dirty="0">
                        <a:latin typeface="Calibri"/>
                        <a:ea typeface="Times New Roman"/>
                        <a:cs typeface="Times New Roman"/>
                      </a:endParaRPr>
                    </a:p>
                  </a:txBody>
                  <a:tcPr marL="68580" marR="68580" marT="0" marB="0"/>
                </a:tc>
                <a:extLst>
                  <a:ext uri="{0D108BD9-81ED-4DB2-BD59-A6C34878D82A}">
                    <a16:rowId xmlns=""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would you describe it?</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78157" y="1600200"/>
            <a:ext cx="3396686" cy="4525963"/>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57800" y="1600200"/>
            <a:ext cx="3429000" cy="4525963"/>
          </a:xfrm>
        </p:spPr>
      </p:pic>
    </p:spTree>
    <p:extLst>
      <p:ext uri="{BB962C8B-B14F-4D97-AF65-F5344CB8AC3E}">
        <p14:creationId xmlns:p14="http://schemas.microsoft.com/office/powerpoint/2010/main" val="490296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a:t>
            </a:r>
            <a:endParaRPr lang="en-US" dirty="0"/>
          </a:p>
        </p:txBody>
      </p:sp>
      <p:sp>
        <p:nvSpPr>
          <p:cNvPr id="3" name="Content Placeholder 2"/>
          <p:cNvSpPr>
            <a:spLocks noGrp="1"/>
          </p:cNvSpPr>
          <p:nvPr>
            <p:ph idx="1"/>
          </p:nvPr>
        </p:nvSpPr>
        <p:spPr>
          <a:xfrm>
            <a:off x="601216" y="838200"/>
            <a:ext cx="8085584" cy="457200"/>
          </a:xfrm>
        </p:spPr>
        <p:txBody>
          <a:bodyPr/>
          <a:lstStyle/>
          <a:p>
            <a:r>
              <a:rPr lang="en-US" dirty="0" smtClean="0"/>
              <a:t>Correct the issues in the text below.</a:t>
            </a:r>
            <a:endParaRPr lang="en-US" dirty="0"/>
          </a:p>
        </p:txBody>
      </p:sp>
      <p:sp>
        <p:nvSpPr>
          <p:cNvPr id="4" name="Content Placeholder 3"/>
          <p:cNvSpPr>
            <a:spLocks noGrp="1"/>
          </p:cNvSpPr>
          <p:nvPr>
            <p:ph idx="10"/>
          </p:nvPr>
        </p:nvSpPr>
        <p:spPr>
          <a:xfrm>
            <a:off x="576774" y="1308340"/>
            <a:ext cx="8085584" cy="4017639"/>
          </a:xfrm>
        </p:spPr>
        <p:txBody>
          <a:bodyPr/>
          <a:lstStyle/>
          <a:p>
            <a:pPr algn="just"/>
            <a:r>
              <a:rPr lang="en-US" sz="2400" dirty="0" smtClean="0"/>
              <a:t>Our </a:t>
            </a:r>
            <a:r>
              <a:rPr lang="en-US" sz="2400" u="sng" dirty="0" smtClean="0"/>
              <a:t>latest</a:t>
            </a:r>
            <a:r>
              <a:rPr lang="en-US" sz="2400" dirty="0" smtClean="0"/>
              <a:t> attempt at molding protectors has led to </a:t>
            </a:r>
            <a:r>
              <a:rPr lang="en-US" sz="2400" u="sng" dirty="0" smtClean="0"/>
              <a:t>some</a:t>
            </a:r>
            <a:r>
              <a:rPr lang="en-US" sz="2400" dirty="0" smtClean="0"/>
              <a:t> positive results. We spent </a:t>
            </a:r>
            <a:r>
              <a:rPr lang="en-US" sz="2400" u="sng" dirty="0" smtClean="0"/>
              <a:t>several</a:t>
            </a:r>
            <a:r>
              <a:rPr lang="en-US" sz="2400" dirty="0" smtClean="0"/>
              <a:t> hours in Dept.15 </a:t>
            </a:r>
          </a:p>
          <a:p>
            <a:pPr algn="just"/>
            <a:r>
              <a:rPr lang="en-US" sz="2400" dirty="0" smtClean="0"/>
              <a:t>typing different machine settings and techniques. </a:t>
            </a:r>
          </a:p>
          <a:p>
            <a:pPr algn="just"/>
            <a:r>
              <a:rPr lang="en-US" sz="2400" u="sng" dirty="0" smtClean="0"/>
              <a:t>Several</a:t>
            </a:r>
            <a:r>
              <a:rPr lang="en-US" sz="2400" dirty="0" smtClean="0"/>
              <a:t> good parts were molded using two different </a:t>
            </a:r>
          </a:p>
          <a:p>
            <a:pPr algn="just"/>
            <a:r>
              <a:rPr lang="en-US" sz="2400" dirty="0" smtClean="0"/>
              <a:t>sheet thicknesses. Here’s summary of the findings.</a:t>
            </a:r>
          </a:p>
          <a:p>
            <a:pPr algn="just"/>
            <a:r>
              <a:rPr lang="en-US" sz="2400" dirty="0" smtClean="0"/>
              <a:t>First, we tried the </a:t>
            </a:r>
            <a:r>
              <a:rPr lang="en-US" sz="2400" u="sng" dirty="0" smtClean="0"/>
              <a:t>thick</a:t>
            </a:r>
            <a:r>
              <a:rPr lang="en-US" sz="2400" dirty="0" smtClean="0"/>
              <a:t> sheet material. At 240F, this       </a:t>
            </a:r>
          </a:p>
          <a:p>
            <a:pPr algn="just"/>
            <a:r>
              <a:rPr lang="en-US" sz="2400" dirty="0" smtClean="0"/>
              <a:t>thickness worked well.</a:t>
            </a:r>
          </a:p>
          <a:p>
            <a:pPr algn="just"/>
            <a:r>
              <a:rPr lang="en-US" sz="2400" dirty="0" smtClean="0"/>
              <a:t>Next, we tried the </a:t>
            </a:r>
            <a:r>
              <a:rPr lang="en-US" sz="2400" u="sng" dirty="0" smtClean="0"/>
              <a:t>thinner</a:t>
            </a:r>
            <a:r>
              <a:rPr lang="en-US" sz="2400" dirty="0" smtClean="0"/>
              <a:t> sheet material. The </a:t>
            </a:r>
            <a:r>
              <a:rPr lang="en-US" sz="2400" u="sng" dirty="0" smtClean="0"/>
              <a:t>thinner</a:t>
            </a:r>
            <a:r>
              <a:rPr lang="en-US" sz="2400" dirty="0" smtClean="0"/>
              <a:t>   material is less forgiving, but after a </a:t>
            </a:r>
            <a:r>
              <a:rPr lang="en-US" sz="2400" u="sng" dirty="0" smtClean="0"/>
              <a:t>few </a:t>
            </a:r>
            <a:r>
              <a:rPr lang="en-US" sz="2400" dirty="0" smtClean="0"/>
              <a:t>adjustments we were making good parts. Still, </a:t>
            </a:r>
            <a:r>
              <a:rPr lang="en-US" sz="2400" u="sng" dirty="0" smtClean="0"/>
              <a:t>the thin</a:t>
            </a:r>
            <a:r>
              <a:rPr lang="en-US" sz="2400" dirty="0" smtClean="0"/>
              <a:t> material caused   the most handling problems.</a:t>
            </a:r>
          </a:p>
          <a:p>
            <a:pPr algn="just"/>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a:t>
            </a:r>
            <a:endParaRPr lang="en-US" dirty="0"/>
          </a:p>
        </p:txBody>
      </p:sp>
      <p:sp>
        <p:nvSpPr>
          <p:cNvPr id="3" name="Content Placeholder 2"/>
          <p:cNvSpPr>
            <a:spLocks noGrp="1"/>
          </p:cNvSpPr>
          <p:nvPr>
            <p:ph idx="1"/>
          </p:nvPr>
        </p:nvSpPr>
        <p:spPr/>
        <p:txBody>
          <a:bodyPr/>
          <a:lstStyle/>
          <a:p>
            <a:r>
              <a:rPr lang="en-US" dirty="0" smtClean="0"/>
              <a:t>A better version</a:t>
            </a:r>
            <a:endParaRPr lang="en-US" dirty="0"/>
          </a:p>
        </p:txBody>
      </p:sp>
      <p:sp>
        <p:nvSpPr>
          <p:cNvPr id="4" name="Content Placeholder 3"/>
          <p:cNvSpPr>
            <a:spLocks noGrp="1"/>
          </p:cNvSpPr>
          <p:nvPr>
            <p:ph idx="10"/>
          </p:nvPr>
        </p:nvSpPr>
        <p:spPr/>
        <p:txBody>
          <a:bodyPr/>
          <a:lstStyle/>
          <a:p>
            <a:r>
              <a:rPr lang="en-US" sz="2000" dirty="0" smtClean="0"/>
              <a:t>During the week of 10/4/14, we spent approximately 12 hours in </a:t>
            </a:r>
          </a:p>
          <a:p>
            <a:r>
              <a:rPr lang="en-US" sz="2000" dirty="0" smtClean="0"/>
              <a:t>Dept. 15 trying different machine settings, techniques, and                   thicknesses to mold mold protectors. Here is a report on our </a:t>
            </a:r>
          </a:p>
          <a:p>
            <a:pPr algn="just"/>
            <a:r>
              <a:rPr lang="en-US" sz="2000" dirty="0" smtClean="0"/>
              <a:t>findings.</a:t>
            </a:r>
          </a:p>
          <a:p>
            <a:pPr algn="just"/>
            <a:r>
              <a:rPr lang="en-US" sz="2000" u="sng" dirty="0" smtClean="0"/>
              <a:t>0.030″ Thick sheet </a:t>
            </a:r>
            <a:endParaRPr lang="en-US" sz="2000" dirty="0" smtClean="0"/>
          </a:p>
          <a:p>
            <a:pPr algn="just"/>
            <a:r>
              <a:rPr lang="en-US" sz="2000" dirty="0" smtClean="0"/>
              <a:t>At 240 F, this thickness worked well.</a:t>
            </a:r>
          </a:p>
          <a:p>
            <a:pPr algn="just"/>
            <a:r>
              <a:rPr lang="en-US" sz="2000" u="sng" dirty="0" smtClean="0"/>
              <a:t>0.015″ Thick sheet</a:t>
            </a:r>
            <a:endParaRPr lang="en-US" sz="2000" dirty="0" smtClean="0"/>
          </a:p>
          <a:p>
            <a:pPr algn="just"/>
            <a:r>
              <a:rPr lang="en-US" sz="2000" dirty="0" smtClean="0"/>
              <a:t>This material is less forgiving, but after decreasing the heat to        200F, we could produce good parts. Still, material at 0.015″causes         handling problems.</a:t>
            </a:r>
          </a:p>
          <a:p>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SIMPLICITY</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technical style demands formal yet simple language. Use              technical words only when you really need to. Avoid unnecessary        jargon. Consider the following examples:</a:t>
            </a:r>
          </a:p>
          <a:p>
            <a:endParaRPr lang="en-US" dirty="0"/>
          </a:p>
        </p:txBody>
      </p:sp>
      <p:sp>
        <p:nvSpPr>
          <p:cNvPr id="4" name="Content Placeholder 3"/>
          <p:cNvSpPr>
            <a:spLocks noGrp="1"/>
          </p:cNvSpPr>
          <p:nvPr>
            <p:ph idx="10"/>
          </p:nvPr>
        </p:nvSpPr>
        <p:spPr/>
        <p:txBody>
          <a:bodyPr/>
          <a:lstStyle/>
          <a:p>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81501735"/>
              </p:ext>
            </p:extLst>
          </p:nvPr>
        </p:nvGraphicFramePr>
        <p:xfrm>
          <a:off x="838200" y="2209799"/>
          <a:ext cx="7543800" cy="4125499"/>
        </p:xfrm>
        <a:graphic>
          <a:graphicData uri="http://schemas.openxmlformats.org/drawingml/2006/table">
            <a:tbl>
              <a:tblPr firstRow="1" bandRow="1">
                <a:tableStyleId>{5C22544A-7EE6-4342-B048-85BDC9FD1C3A}</a:tableStyleId>
              </a:tblPr>
              <a:tblGrid>
                <a:gridCol w="3771900">
                  <a:extLst>
                    <a:ext uri="{9D8B030D-6E8A-4147-A177-3AD203B41FA5}">
                      <a16:colId xmlns="" xmlns:a16="http://schemas.microsoft.com/office/drawing/2014/main" val="20000"/>
                    </a:ext>
                  </a:extLst>
                </a:gridCol>
                <a:gridCol w="3771900">
                  <a:extLst>
                    <a:ext uri="{9D8B030D-6E8A-4147-A177-3AD203B41FA5}">
                      <a16:colId xmlns="" xmlns:a16="http://schemas.microsoft.com/office/drawing/2014/main" val="20001"/>
                    </a:ext>
                  </a:extLst>
                </a:gridCol>
              </a:tblGrid>
              <a:tr h="683095">
                <a:tc>
                  <a:txBody>
                    <a:bodyPr/>
                    <a:lstStyle/>
                    <a:p>
                      <a:pPr marL="0" marR="0" algn="just">
                        <a:lnSpc>
                          <a:spcPct val="115000"/>
                        </a:lnSpc>
                        <a:spcBef>
                          <a:spcPts val="0"/>
                        </a:spcBef>
                        <a:spcAft>
                          <a:spcPts val="0"/>
                        </a:spcAft>
                      </a:pPr>
                      <a:r>
                        <a:rPr lang="en-US" sz="1800" b="1" dirty="0">
                          <a:latin typeface="Times New Roman"/>
                          <a:ea typeface="Times New Roman"/>
                          <a:cs typeface="Times New Roman"/>
                        </a:rPr>
                        <a:t>Jargonized and Pompous language</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b="1">
                          <a:latin typeface="Times New Roman"/>
                          <a:ea typeface="Times New Roman"/>
                          <a:cs typeface="Times New Roman"/>
                        </a:rPr>
                        <a:t>Simple and Formal</a:t>
                      </a:r>
                      <a:endParaRPr lang="en-US" sz="1800">
                        <a:latin typeface="Calibri"/>
                        <a:ea typeface="Times New Roman"/>
                        <a:cs typeface="Times New Roman"/>
                      </a:endParaRPr>
                    </a:p>
                  </a:txBody>
                  <a:tcPr marL="68580" marR="68580" marT="0" marB="0"/>
                </a:tc>
                <a:extLst>
                  <a:ext uri="{0D108BD9-81ED-4DB2-BD59-A6C34878D82A}">
                    <a16:rowId xmlns="" xmlns:a16="http://schemas.microsoft.com/office/drawing/2014/main" val="10000"/>
                  </a:ext>
                </a:extLst>
              </a:tr>
              <a:tr h="903384">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We will use the input of each </a:t>
                      </a:r>
                      <a:r>
                        <a:rPr lang="en-US" sz="1800" dirty="0" smtClean="0">
                          <a:latin typeface="Times New Roman"/>
                          <a:ea typeface="Times New Roman"/>
                          <a:cs typeface="Times New Roman"/>
                        </a:rPr>
                        <a:t>               department </a:t>
                      </a:r>
                      <a:r>
                        <a:rPr lang="en-US" sz="1800" dirty="0">
                          <a:latin typeface="Times New Roman"/>
                          <a:ea typeface="Times New Roman"/>
                          <a:cs typeface="Times New Roman"/>
                        </a:rPr>
                        <a:t>to finalize our game plan.</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We will consider the suggestions of </a:t>
                      </a:r>
                      <a:r>
                        <a:rPr lang="en-US" sz="1800" dirty="0" smtClean="0">
                          <a:latin typeface="Times New Roman"/>
                          <a:ea typeface="Times New Roman"/>
                          <a:cs typeface="Times New Roman"/>
                        </a:rPr>
                        <a:t>    each </a:t>
                      </a:r>
                      <a:r>
                        <a:rPr lang="en-US" sz="1800" dirty="0">
                          <a:latin typeface="Times New Roman"/>
                          <a:ea typeface="Times New Roman"/>
                          <a:cs typeface="Times New Roman"/>
                        </a:rPr>
                        <a:t>department to complete our </a:t>
                      </a:r>
                      <a:r>
                        <a:rPr lang="en-US" sz="1800" dirty="0" smtClean="0">
                          <a:latin typeface="Times New Roman"/>
                          <a:ea typeface="Times New Roman"/>
                          <a:cs typeface="Times New Roman"/>
                        </a:rPr>
                        <a:t>         programming</a:t>
                      </a:r>
                      <a:r>
                        <a:rPr lang="en-US" sz="1800" dirty="0">
                          <a:latin typeface="Times New Roman"/>
                          <a:ea typeface="Times New Roman"/>
                          <a:cs typeface="Times New Roman"/>
                        </a:rPr>
                        <a:t>.</a:t>
                      </a:r>
                      <a:endParaRPr lang="en-US" sz="1800" dirty="0">
                        <a:latin typeface="Calibri"/>
                        <a:ea typeface="Times New Roman"/>
                        <a:cs typeface="Times New Roman"/>
                      </a:endParaRPr>
                    </a:p>
                  </a:txBody>
                  <a:tcPr marL="68580" marR="68580" marT="0" marB="0"/>
                </a:tc>
                <a:extLst>
                  <a:ext uri="{0D108BD9-81ED-4DB2-BD59-A6C34878D82A}">
                    <a16:rowId xmlns="" xmlns:a16="http://schemas.microsoft.com/office/drawing/2014/main" val="10001"/>
                  </a:ext>
                </a:extLst>
              </a:tr>
              <a:tr h="774798">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At this juncture, the aforementioned </a:t>
                      </a:r>
                      <a:r>
                        <a:rPr lang="en-US" sz="1800" dirty="0" smtClean="0">
                          <a:latin typeface="Times New Roman"/>
                          <a:ea typeface="Times New Roman"/>
                          <a:cs typeface="Times New Roman"/>
                        </a:rPr>
                        <a:t>   procedure </a:t>
                      </a:r>
                      <a:r>
                        <a:rPr lang="en-US" sz="1800" dirty="0">
                          <a:latin typeface="Times New Roman"/>
                          <a:ea typeface="Times New Roman"/>
                          <a:cs typeface="Times New Roman"/>
                        </a:rPr>
                        <a:t>should be utilized.</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Times New Roman"/>
                          <a:cs typeface="Times New Roman"/>
                        </a:rPr>
                        <a:t>The plan which we discussed should be used now.</a:t>
                      </a:r>
                      <a:endParaRPr lang="en-US" sz="1800">
                        <a:latin typeface="Calibri"/>
                        <a:ea typeface="Times New Roman"/>
                        <a:cs typeface="Times New Roman"/>
                      </a:endParaRPr>
                    </a:p>
                  </a:txBody>
                  <a:tcPr marL="68580" marR="68580" marT="0" marB="0"/>
                </a:tc>
                <a:extLst>
                  <a:ext uri="{0D108BD9-81ED-4DB2-BD59-A6C34878D82A}">
                    <a16:rowId xmlns="" xmlns:a16="http://schemas.microsoft.com/office/drawing/2014/main" val="10002"/>
                  </a:ext>
                </a:extLst>
              </a:tr>
              <a:tr h="774798">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We should commence operational </a:t>
                      </a:r>
                      <a:r>
                        <a:rPr lang="en-US" sz="1800" dirty="0" smtClean="0">
                          <a:latin typeface="Times New Roman"/>
                          <a:ea typeface="Times New Roman"/>
                          <a:cs typeface="Times New Roman"/>
                        </a:rPr>
                        <a:t>       capabilities </a:t>
                      </a:r>
                      <a:r>
                        <a:rPr lang="en-US" sz="1800" dirty="0">
                          <a:latin typeface="Times New Roman"/>
                          <a:ea typeface="Times New Roman"/>
                          <a:cs typeface="Times New Roman"/>
                        </a:rPr>
                        <a:t>in systematic increments.</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We should begin the project step by </a:t>
                      </a:r>
                      <a:r>
                        <a:rPr lang="en-US" sz="1800" dirty="0" smtClean="0">
                          <a:latin typeface="Times New Roman"/>
                          <a:ea typeface="Times New Roman"/>
                          <a:cs typeface="Times New Roman"/>
                        </a:rPr>
                        <a:t>    step</a:t>
                      </a:r>
                      <a:r>
                        <a:rPr lang="en-US" sz="1800" dirty="0">
                          <a:latin typeface="Times New Roman"/>
                          <a:ea typeface="Times New Roman"/>
                          <a:cs typeface="Times New Roman"/>
                        </a:rPr>
                        <a:t>.</a:t>
                      </a:r>
                      <a:endParaRPr lang="en-US" sz="1800" dirty="0">
                        <a:latin typeface="Calibri"/>
                        <a:ea typeface="Times New Roman"/>
                        <a:cs typeface="Times New Roman"/>
                      </a:endParaRPr>
                    </a:p>
                  </a:txBody>
                  <a:tcPr marL="68580" marR="68580" marT="0" marB="0"/>
                </a:tc>
                <a:extLst>
                  <a:ext uri="{0D108BD9-81ED-4DB2-BD59-A6C34878D82A}">
                    <a16:rowId xmlns="" xmlns:a16="http://schemas.microsoft.com/office/drawing/2014/main" val="10003"/>
                  </a:ext>
                </a:extLst>
              </a:tr>
              <a:tr h="903384">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It just isn’t politically correct to </a:t>
                      </a:r>
                      <a:r>
                        <a:rPr lang="en-US" sz="1800" dirty="0" smtClean="0">
                          <a:latin typeface="Times New Roman"/>
                          <a:ea typeface="Times New Roman"/>
                          <a:cs typeface="Times New Roman"/>
                        </a:rPr>
                        <a:t>           suggest </a:t>
                      </a:r>
                      <a:r>
                        <a:rPr lang="en-US" sz="1800" dirty="0">
                          <a:latin typeface="Times New Roman"/>
                          <a:ea typeface="Times New Roman"/>
                          <a:cs typeface="Times New Roman"/>
                        </a:rPr>
                        <a:t>a purchase from a company </a:t>
                      </a:r>
                      <a:r>
                        <a:rPr lang="en-US" sz="1800" dirty="0" smtClean="0">
                          <a:latin typeface="Times New Roman"/>
                          <a:ea typeface="Times New Roman"/>
                          <a:cs typeface="Times New Roman"/>
                        </a:rPr>
                        <a:t>     that </a:t>
                      </a:r>
                      <a:r>
                        <a:rPr lang="en-US" sz="1800" dirty="0">
                          <a:latin typeface="Times New Roman"/>
                          <a:ea typeface="Times New Roman"/>
                          <a:cs typeface="Times New Roman"/>
                        </a:rPr>
                        <a:t>is played.</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It just isn’t smart to suggest a purchase from a company whose sales are falling.</a:t>
                      </a:r>
                      <a:endParaRPr lang="en-US" sz="1800" dirty="0">
                        <a:latin typeface="Calibri"/>
                        <a:ea typeface="Times New Roman"/>
                        <a:cs typeface="Times New Roman"/>
                      </a:endParaRPr>
                    </a:p>
                  </a:txBody>
                  <a:tcPr marL="68580" marR="68580" marT="0" marB="0"/>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700" t="5883" r="6889" b="11901"/>
          <a:stretch/>
        </p:blipFill>
        <p:spPr>
          <a:xfrm>
            <a:off x="1752600" y="1066799"/>
            <a:ext cx="5867400" cy="4419601"/>
          </a:xfrm>
        </p:spPr>
      </p:pic>
    </p:spTree>
    <p:extLst>
      <p:ext uri="{BB962C8B-B14F-4D97-AF65-F5344CB8AC3E}">
        <p14:creationId xmlns:p14="http://schemas.microsoft.com/office/powerpoint/2010/main" val="2795350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95400"/>
            <a:ext cx="7620000" cy="4343400"/>
          </a:xfrm>
        </p:spPr>
      </p:pic>
    </p:spTree>
    <p:extLst>
      <p:ext uri="{BB962C8B-B14F-4D97-AF65-F5344CB8AC3E}">
        <p14:creationId xmlns:p14="http://schemas.microsoft.com/office/powerpoint/2010/main" val="3878464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0885" y="609600"/>
            <a:ext cx="6802230" cy="5516563"/>
          </a:xfrm>
        </p:spPr>
      </p:pic>
    </p:spTree>
    <p:extLst>
      <p:ext uri="{BB962C8B-B14F-4D97-AF65-F5344CB8AC3E}">
        <p14:creationId xmlns:p14="http://schemas.microsoft.com/office/powerpoint/2010/main" val="1912622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the style</a:t>
            </a:r>
            <a:endParaRPr lang="en-US" dirty="0"/>
          </a:p>
        </p:txBody>
      </p:sp>
      <p:sp>
        <p:nvSpPr>
          <p:cNvPr id="4" name="Content Placeholder 3"/>
          <p:cNvSpPr>
            <a:spLocks noGrp="1"/>
          </p:cNvSpPr>
          <p:nvPr>
            <p:ph idx="10"/>
          </p:nvPr>
        </p:nvSpPr>
        <p:spPr>
          <a:xfrm>
            <a:off x="611560" y="1295400"/>
            <a:ext cx="8085584" cy="4322439"/>
          </a:xfrm>
        </p:spPr>
        <p:txBody>
          <a:bodyPr/>
          <a:lstStyle/>
          <a:p>
            <a:r>
              <a:rPr lang="en-US" sz="2400" b="1" dirty="0" smtClean="0"/>
              <a:t>TEXT A </a:t>
            </a:r>
          </a:p>
          <a:p>
            <a:r>
              <a:rPr lang="en-US" sz="2400" dirty="0" smtClean="0"/>
              <a:t>One enters the palatial room through an elegantly         carved maple door to reveal the French provincial          furniture of another century. The plush beige carpet      makes one want to run and dance barefoot. 	</a:t>
            </a:r>
          </a:p>
          <a:p>
            <a:r>
              <a:rPr lang="en-US" sz="2400" b="1" dirty="0" smtClean="0"/>
              <a:t>TEXT B </a:t>
            </a:r>
          </a:p>
          <a:p>
            <a:r>
              <a:rPr lang="en-US" sz="2400" dirty="0" smtClean="0"/>
              <a:t>The entrance to the 24-ft room is a 36-in. by 80-in.       maple door decorated with a carved family crest. The     floor has a beige nylon carpet with a 1-in. pad. The        furniture is French provincial. 	</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838200"/>
            <a:ext cx="6477000" cy="5105400"/>
          </a:xfrm>
        </p:spPr>
      </p:pic>
    </p:spTree>
    <p:extLst>
      <p:ext uri="{BB962C8B-B14F-4D97-AF65-F5344CB8AC3E}">
        <p14:creationId xmlns:p14="http://schemas.microsoft.com/office/powerpoint/2010/main" val="379396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585" b="14384"/>
          <a:stretch/>
        </p:blipFill>
        <p:spPr>
          <a:xfrm>
            <a:off x="1371600" y="990600"/>
            <a:ext cx="6934200" cy="4800600"/>
          </a:xfrm>
        </p:spPr>
      </p:pic>
    </p:spTree>
    <p:extLst>
      <p:ext uri="{BB962C8B-B14F-4D97-AF65-F5344CB8AC3E}">
        <p14:creationId xmlns:p14="http://schemas.microsoft.com/office/powerpoint/2010/main" val="2808778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066800"/>
            <a:ext cx="4724400" cy="4495800"/>
          </a:xfrm>
        </p:spPr>
      </p:pic>
    </p:spTree>
    <p:extLst>
      <p:ext uri="{BB962C8B-B14F-4D97-AF65-F5344CB8AC3E}">
        <p14:creationId xmlns:p14="http://schemas.microsoft.com/office/powerpoint/2010/main" val="4068607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990600"/>
            <a:ext cx="5334000" cy="4891881"/>
          </a:xfrm>
        </p:spPr>
      </p:pic>
    </p:spTree>
    <p:extLst>
      <p:ext uri="{BB962C8B-B14F-4D97-AF65-F5344CB8AC3E}">
        <p14:creationId xmlns:p14="http://schemas.microsoft.com/office/powerpoint/2010/main" val="625180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1" y="1219200"/>
            <a:ext cx="6477000" cy="4648200"/>
          </a:xfrm>
        </p:spPr>
      </p:pic>
    </p:spTree>
    <p:extLst>
      <p:ext uri="{BB962C8B-B14F-4D97-AF65-F5344CB8AC3E}">
        <p14:creationId xmlns:p14="http://schemas.microsoft.com/office/powerpoint/2010/main" val="3995590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533400"/>
            <a:ext cx="6400800" cy="5592763"/>
          </a:xfrm>
        </p:spPr>
      </p:pic>
    </p:spTree>
    <p:extLst>
      <p:ext uri="{BB962C8B-B14F-4D97-AF65-F5344CB8AC3E}">
        <p14:creationId xmlns:p14="http://schemas.microsoft.com/office/powerpoint/2010/main" val="654767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457200"/>
            <a:ext cx="8085584" cy="810816"/>
          </a:xfrm>
        </p:spPr>
        <p:txBody>
          <a:bodyPr/>
          <a:lstStyle/>
          <a:p>
            <a:r>
              <a:rPr lang="en-US" sz="2800" b="1" dirty="0" smtClean="0"/>
              <a:t>Re-write the following sentences by making </a:t>
            </a:r>
          </a:p>
          <a:p>
            <a:r>
              <a:rPr lang="en-US" sz="2800" b="1" dirty="0" smtClean="0"/>
              <a:t>them simple and reader friendly. </a:t>
            </a:r>
            <a:endParaRPr lang="en-US" sz="2800" b="1" dirty="0"/>
          </a:p>
        </p:txBody>
      </p:sp>
      <p:sp>
        <p:nvSpPr>
          <p:cNvPr id="4" name="Content Placeholder 3"/>
          <p:cNvSpPr>
            <a:spLocks noGrp="1"/>
          </p:cNvSpPr>
          <p:nvPr>
            <p:ph idx="10"/>
          </p:nvPr>
        </p:nvSpPr>
        <p:spPr>
          <a:xfrm>
            <a:off x="611560" y="2017438"/>
            <a:ext cx="8227640" cy="4002361"/>
          </a:xfrm>
        </p:spPr>
        <p:txBody>
          <a:bodyPr/>
          <a:lstStyle/>
          <a:p>
            <a:pPr marL="342900" indent="-342900">
              <a:buFont typeface="+mj-lt"/>
              <a:buAutoNum type="arabicPeriod"/>
            </a:pPr>
            <a:r>
              <a:rPr lang="en-US" sz="2000" dirty="0">
                <a:solidFill>
                  <a:schemeClr val="tx1"/>
                </a:solidFill>
                <a:latin typeface="Calibri" panose="020F0502020204030204" pitchFamily="34" charset="0"/>
                <a:cs typeface="Calibri" panose="020F0502020204030204" pitchFamily="34" charset="0"/>
              </a:rPr>
              <a:t>Last but not least, the article sends an important message.</a:t>
            </a:r>
          </a:p>
          <a:p>
            <a:pPr marL="342900" indent="-342900">
              <a:buFont typeface="+mj-lt"/>
              <a:buAutoNum type="arabicPeriod"/>
            </a:pPr>
            <a:r>
              <a:rPr lang="en-US" sz="2000" dirty="0" smtClean="0">
                <a:solidFill>
                  <a:schemeClr val="tx1"/>
                </a:solidFill>
                <a:latin typeface="Calibri" panose="020F0502020204030204" pitchFamily="34" charset="0"/>
                <a:cs typeface="Calibri" panose="020F0502020204030204" pitchFamily="34" charset="0"/>
              </a:rPr>
              <a:t>My </a:t>
            </a:r>
            <a:r>
              <a:rPr lang="en-US" sz="2000" dirty="0">
                <a:solidFill>
                  <a:schemeClr val="tx1"/>
                </a:solidFill>
                <a:latin typeface="Calibri" panose="020F0502020204030204" pitchFamily="34" charset="0"/>
                <a:cs typeface="Calibri" panose="020F0502020204030204" pitchFamily="34" charset="0"/>
              </a:rPr>
              <a:t>main ambition in life is not to make a fortune, since I know that, as they say, "Money is the root of all evil."</a:t>
            </a:r>
          </a:p>
          <a:p>
            <a:pPr marL="342900" indent="-342900">
              <a:buFont typeface="+mj-lt"/>
              <a:buAutoNum type="arabicPeriod"/>
            </a:pPr>
            <a:r>
              <a:rPr lang="en-US" sz="2000" dirty="0" smtClean="0">
                <a:solidFill>
                  <a:schemeClr val="tx1"/>
                </a:solidFill>
                <a:latin typeface="Calibri" panose="020F0502020204030204" pitchFamily="34" charset="0"/>
                <a:cs typeface="Calibri" panose="020F0502020204030204" pitchFamily="34" charset="0"/>
              </a:rPr>
              <a:t>For </a:t>
            </a:r>
            <a:r>
              <a:rPr lang="en-US" sz="2000" dirty="0">
                <a:solidFill>
                  <a:schemeClr val="tx1"/>
                </a:solidFill>
                <a:latin typeface="Calibri" panose="020F0502020204030204" pitchFamily="34" charset="0"/>
                <a:cs typeface="Calibri" panose="020F0502020204030204" pitchFamily="34" charset="0"/>
              </a:rPr>
              <a:t>Baldwin, the problem never reared its ugly head until one dreadful night in New Jersey.</a:t>
            </a:r>
          </a:p>
          <a:p>
            <a:pPr marL="342900" indent="-342900">
              <a:buFont typeface="+mj-lt"/>
              <a:buAutoNum type="arabicPeriod"/>
            </a:pPr>
            <a:r>
              <a:rPr lang="en-US" sz="2000" dirty="0" smtClean="0">
                <a:solidFill>
                  <a:schemeClr val="tx1"/>
                </a:solidFill>
                <a:latin typeface="Calibri" panose="020F0502020204030204" pitchFamily="34" charset="0"/>
                <a:cs typeface="Calibri" panose="020F0502020204030204" pitchFamily="34" charset="0"/>
              </a:rPr>
              <a:t>The </a:t>
            </a:r>
            <a:r>
              <a:rPr lang="en-US" sz="2000" dirty="0">
                <a:solidFill>
                  <a:schemeClr val="tx1"/>
                </a:solidFill>
                <a:latin typeface="Calibri" panose="020F0502020204030204" pitchFamily="34" charset="0"/>
                <a:cs typeface="Calibri" panose="020F0502020204030204" pitchFamily="34" charset="0"/>
              </a:rPr>
              <a:t>building's owners offered the inspectors many financial incentives </a:t>
            </a:r>
            <a:r>
              <a:rPr lang="en-US" sz="2000" dirty="0" smtClean="0">
                <a:solidFill>
                  <a:schemeClr val="tx1"/>
                </a:solidFill>
                <a:latin typeface="Calibri" panose="020F0502020204030204" pitchFamily="34" charset="0"/>
                <a:cs typeface="Calibri" panose="020F0502020204030204" pitchFamily="34" charset="0"/>
              </a:rPr>
              <a:t> to </a:t>
            </a:r>
            <a:r>
              <a:rPr lang="en-US" sz="2000" dirty="0">
                <a:solidFill>
                  <a:schemeClr val="tx1"/>
                </a:solidFill>
                <a:latin typeface="Calibri" panose="020F0502020204030204" pitchFamily="34" charset="0"/>
                <a:cs typeface="Calibri" panose="020F0502020204030204" pitchFamily="34" charset="0"/>
              </a:rPr>
              <a:t>overlook code violations</a:t>
            </a:r>
          </a:p>
        </p:txBody>
      </p:sp>
    </p:spTree>
    <p:extLst>
      <p:ext uri="{BB962C8B-B14F-4D97-AF65-F5344CB8AC3E}">
        <p14:creationId xmlns:p14="http://schemas.microsoft.com/office/powerpoint/2010/main" val="33087072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OBJECTIVITY</a:t>
            </a:r>
            <a:endParaRPr lang="en-US" dirty="0"/>
          </a:p>
        </p:txBody>
      </p:sp>
      <p:sp>
        <p:nvSpPr>
          <p:cNvPr id="4" name="Content Placeholder 3"/>
          <p:cNvSpPr>
            <a:spLocks noGrp="1"/>
          </p:cNvSpPr>
          <p:nvPr>
            <p:ph idx="10"/>
          </p:nvPr>
        </p:nvSpPr>
        <p:spPr/>
        <p:txBody>
          <a:bodyPr/>
          <a:lstStyle/>
          <a:p>
            <a:r>
              <a:rPr lang="en-US" sz="2000" dirty="0" smtClean="0"/>
              <a:t>The convention of ‘objective’ writing is that arguments use impartial language, which is not  </a:t>
            </a:r>
            <a:r>
              <a:rPr lang="en-US" sz="2000" dirty="0" smtClean="0">
                <a:solidFill>
                  <a:srgbClr val="FF0000"/>
                </a:solidFill>
              </a:rPr>
              <a:t>a</a:t>
            </a:r>
            <a:r>
              <a:rPr lang="en-US" sz="2000" dirty="0" smtClean="0">
                <a:solidFill>
                  <a:srgbClr val="FF0000"/>
                </a:solidFill>
              </a:rPr>
              <a:t>) personal, b) judgmental, or </a:t>
            </a:r>
            <a:r>
              <a:rPr lang="en-US" sz="2000" dirty="0" smtClean="0">
                <a:solidFill>
                  <a:srgbClr val="FF0000"/>
                </a:solidFill>
              </a:rPr>
              <a:t>c</a:t>
            </a:r>
            <a:r>
              <a:rPr lang="en-US" sz="2000" dirty="0" smtClean="0">
                <a:solidFill>
                  <a:srgbClr val="FF0000"/>
                </a:solidFill>
              </a:rPr>
              <a:t>) emotive</a:t>
            </a:r>
            <a:r>
              <a:rPr lang="en-US" sz="2000" dirty="0" smtClean="0"/>
              <a:t>. </a:t>
            </a:r>
            <a:r>
              <a:rPr lang="en-US" sz="2000" dirty="0" smtClean="0"/>
              <a:t> Objective </a:t>
            </a:r>
            <a:r>
              <a:rPr lang="en-US" sz="2000" dirty="0" smtClean="0"/>
              <a:t>language, therefore, is considered </a:t>
            </a:r>
            <a:r>
              <a:rPr lang="en-US" sz="2000" dirty="0" smtClean="0">
                <a:solidFill>
                  <a:srgbClr val="FF0000"/>
                </a:solidFill>
              </a:rPr>
              <a:t>fair and </a:t>
            </a:r>
            <a:r>
              <a:rPr lang="en-US" sz="2000" dirty="0" smtClean="0">
                <a:solidFill>
                  <a:srgbClr val="FF0000"/>
                </a:solidFill>
              </a:rPr>
              <a:t>accurate</a:t>
            </a:r>
            <a:r>
              <a:rPr lang="en-US" sz="2000" dirty="0" smtClean="0"/>
              <a:t>. It </a:t>
            </a:r>
            <a:r>
              <a:rPr lang="en-US" sz="2000" dirty="0" smtClean="0"/>
              <a:t>    avoids </a:t>
            </a:r>
            <a:r>
              <a:rPr lang="en-US" sz="2000" dirty="0" smtClean="0"/>
              <a:t>exaggeration and bias, and shows respect for the views of </a:t>
            </a:r>
            <a:r>
              <a:rPr lang="en-US" sz="2000" dirty="0" smtClean="0"/>
              <a:t> others</a:t>
            </a:r>
            <a:r>
              <a:rPr lang="en-US" sz="2000" dirty="0" smtClean="0"/>
              <a:t>.</a:t>
            </a:r>
          </a:p>
          <a:p>
            <a:endParaRPr lang="en-US" sz="2000" dirty="0" smtClean="0"/>
          </a:p>
          <a:p>
            <a:r>
              <a:rPr lang="en-US" sz="2000" dirty="0" smtClean="0"/>
              <a:t>Everyday language is ‘subjective’. It is used to express opinions     based on personal values, beliefs or preferences rather than          evidence. Opinions tend to be based on subjective judgment rather than  on information that can be verified.</a:t>
            </a:r>
            <a:endParaRPr lang="en-US"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OBJECTIVITY- Follow these              strategies</a:t>
            </a:r>
            <a:endParaRPr lang="en-US" dirty="0"/>
          </a:p>
        </p:txBody>
      </p:sp>
      <p:sp>
        <p:nvSpPr>
          <p:cNvPr id="3" name="Content Placeholder 2"/>
          <p:cNvSpPr>
            <a:spLocks noGrp="1"/>
          </p:cNvSpPr>
          <p:nvPr>
            <p:ph idx="1"/>
          </p:nvPr>
        </p:nvSpPr>
        <p:spPr>
          <a:xfrm>
            <a:off x="601216" y="1447800"/>
            <a:ext cx="8085584" cy="353616"/>
          </a:xfrm>
        </p:spPr>
        <p:txBody>
          <a:bodyPr/>
          <a:lstStyle/>
          <a:p>
            <a:r>
              <a:rPr lang="en-US" dirty="0" smtClean="0"/>
              <a:t>1.Avoid personal language unless necessary. Compare the examples below:</a:t>
            </a:r>
          </a:p>
          <a:p>
            <a:endParaRPr lang="en-US" dirty="0"/>
          </a:p>
        </p:txBody>
      </p:sp>
      <p:sp>
        <p:nvSpPr>
          <p:cNvPr id="4" name="Content Placeholder 3"/>
          <p:cNvSpPr>
            <a:spLocks noGrp="1"/>
          </p:cNvSpPr>
          <p:nvPr>
            <p:ph idx="10"/>
          </p:nvPr>
        </p:nvSpPr>
        <p:spPr>
          <a:xfrm>
            <a:off x="611560" y="2017438"/>
            <a:ext cx="8085584" cy="4154761"/>
          </a:xfrm>
        </p:spPr>
        <p:txBody>
          <a:bodyPr/>
          <a:lstStyle/>
          <a:p>
            <a:r>
              <a:rPr lang="en-US" sz="1600" dirty="0" smtClean="0">
                <a:solidFill>
                  <a:schemeClr val="accent2">
                    <a:lumMod val="75000"/>
                  </a:schemeClr>
                </a:solidFill>
              </a:rPr>
              <a:t>1. I got informed consent in accordance with the procedures specified for research… </a:t>
            </a:r>
          </a:p>
          <a:p>
            <a:pPr marL="285750" indent="-285750">
              <a:buFont typeface="Wingdings" panose="05000000000000000000" pitchFamily="2" charset="2"/>
              <a:buChar char="v"/>
            </a:pPr>
            <a:r>
              <a:rPr lang="en-US" sz="1600" dirty="0" smtClean="0">
                <a:solidFill>
                  <a:schemeClr val="accent2">
                    <a:lumMod val="75000"/>
                  </a:schemeClr>
                </a:solidFill>
              </a:rPr>
              <a:t>Informed consent was obtained in accordance with the procedures specified for </a:t>
            </a:r>
          </a:p>
          <a:p>
            <a:r>
              <a:rPr lang="en-US" sz="1600" dirty="0" smtClean="0">
                <a:solidFill>
                  <a:schemeClr val="accent2">
                    <a:lumMod val="75000"/>
                  </a:schemeClr>
                </a:solidFill>
              </a:rPr>
              <a:t>research… </a:t>
            </a:r>
          </a:p>
          <a:p>
            <a:endParaRPr lang="en-US" sz="1600" dirty="0" smtClean="0"/>
          </a:p>
          <a:p>
            <a:r>
              <a:rPr lang="en-US" sz="1600" dirty="0" smtClean="0"/>
              <a:t> 2. </a:t>
            </a:r>
            <a:r>
              <a:rPr lang="en-US" sz="1600" dirty="0" smtClean="0">
                <a:solidFill>
                  <a:schemeClr val="accent4">
                    <a:lumMod val="50000"/>
                  </a:schemeClr>
                </a:solidFill>
              </a:rPr>
              <a:t>I believe that there is a discrepancy between theory and practice… </a:t>
            </a:r>
          </a:p>
          <a:p>
            <a:pPr marL="285750" indent="-285750">
              <a:buFont typeface="Wingdings" panose="05000000000000000000" pitchFamily="2" charset="2"/>
              <a:buChar char="v"/>
            </a:pPr>
            <a:r>
              <a:rPr lang="en-US" sz="1600" dirty="0" smtClean="0">
                <a:solidFill>
                  <a:schemeClr val="accent4">
                    <a:lumMod val="50000"/>
                  </a:schemeClr>
                </a:solidFill>
              </a:rPr>
              <a:t> Research suggests that there is a discrepancy between theory and practice… </a:t>
            </a:r>
          </a:p>
          <a:p>
            <a:endParaRPr lang="en-US" sz="1600" dirty="0" smtClean="0"/>
          </a:p>
          <a:p>
            <a:r>
              <a:rPr lang="en-US" sz="1600" dirty="0" smtClean="0">
                <a:solidFill>
                  <a:srgbClr val="7030A0"/>
                </a:solidFill>
              </a:rPr>
              <a:t>3. I interviewed a total of 22 parents during the month of December 2009… </a:t>
            </a:r>
          </a:p>
          <a:p>
            <a:pPr marL="285750" indent="-285750">
              <a:buFont typeface="Wingdings" panose="05000000000000000000" pitchFamily="2" charset="2"/>
              <a:buChar char="v"/>
            </a:pPr>
            <a:r>
              <a:rPr lang="en-US" sz="1600" dirty="0" smtClean="0">
                <a:solidFill>
                  <a:srgbClr val="7030A0"/>
                </a:solidFill>
              </a:rPr>
              <a:t>A total of 22 parents were interviewed during the month of December 2009… </a:t>
            </a:r>
          </a:p>
          <a:p>
            <a:endParaRPr lang="en-US" sz="1600" dirty="0" smtClean="0"/>
          </a:p>
          <a:p>
            <a:r>
              <a:rPr lang="en-US" sz="1600" dirty="0" smtClean="0">
                <a:solidFill>
                  <a:srgbClr val="C00000"/>
                </a:solidFill>
              </a:rPr>
              <a:t>4. I gave completed questionnaires a number for identification purposes… </a:t>
            </a:r>
          </a:p>
          <a:p>
            <a:pPr marL="285750" indent="-285750">
              <a:buFont typeface="Wingdings" panose="05000000000000000000" pitchFamily="2" charset="2"/>
              <a:buChar char="v"/>
            </a:pPr>
            <a:r>
              <a:rPr lang="en-US" sz="1600" dirty="0" smtClean="0">
                <a:solidFill>
                  <a:srgbClr val="C00000"/>
                </a:solidFill>
              </a:rPr>
              <a:t>Completed questionnaires were allocated a number for identification purposes… </a:t>
            </a:r>
          </a:p>
          <a:p>
            <a:endParaRPr lang="en-US" sz="1600" dirty="0"/>
          </a:p>
        </p:txBody>
      </p:sp>
    </p:spTree>
    <p:extLst>
      <p:ext uri="{BB962C8B-B14F-4D97-AF65-F5344CB8AC3E}">
        <p14:creationId xmlns:p14="http://schemas.microsoft.com/office/powerpoint/2010/main" val="34260996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OBJECTIVITY- Follow these              strategies</a:t>
            </a:r>
            <a:endParaRPr lang="en-US" dirty="0"/>
          </a:p>
        </p:txBody>
      </p:sp>
      <p:sp>
        <p:nvSpPr>
          <p:cNvPr id="3" name="Content Placeholder 2"/>
          <p:cNvSpPr>
            <a:spLocks noGrp="1"/>
          </p:cNvSpPr>
          <p:nvPr>
            <p:ph idx="1"/>
          </p:nvPr>
        </p:nvSpPr>
        <p:spPr>
          <a:xfrm>
            <a:off x="601216" y="1447800"/>
            <a:ext cx="8085584" cy="353616"/>
          </a:xfrm>
        </p:spPr>
        <p:txBody>
          <a:bodyPr/>
          <a:lstStyle/>
          <a:p>
            <a:r>
              <a:rPr lang="en-US" sz="2400" dirty="0" smtClean="0"/>
              <a:t>2. Avoid Judgmental Language.</a:t>
            </a:r>
            <a:endParaRPr lang="en-US" sz="2400" dirty="0"/>
          </a:p>
        </p:txBody>
      </p:sp>
      <p:sp>
        <p:nvSpPr>
          <p:cNvPr id="4" name="Content Placeholder 3"/>
          <p:cNvSpPr>
            <a:spLocks noGrp="1"/>
          </p:cNvSpPr>
          <p:nvPr>
            <p:ph idx="10"/>
          </p:nvPr>
        </p:nvSpPr>
        <p:spPr/>
        <p:txBody>
          <a:bodyPr/>
          <a:lstStyle/>
          <a:p>
            <a:endParaRPr lang="en-US" dirty="0" smtClean="0"/>
          </a:p>
          <a:p>
            <a:pPr>
              <a:buFont typeface="Arial" pitchFamily="34" charset="0"/>
              <a:buChar char="•"/>
            </a:pPr>
            <a:r>
              <a:rPr lang="en-US" sz="2000" dirty="0" smtClean="0"/>
              <a:t>Judgmental language suggests that you are making a </a:t>
            </a:r>
            <a:r>
              <a:rPr lang="en-US" sz="2000" smtClean="0"/>
              <a:t>personal </a:t>
            </a:r>
          </a:p>
          <a:p>
            <a:r>
              <a:rPr lang="en-US" sz="2000" smtClean="0"/>
              <a:t>judgment</a:t>
            </a:r>
            <a:r>
              <a:rPr lang="en-US" sz="2000" dirty="0" smtClean="0"/>
              <a:t>.</a:t>
            </a:r>
          </a:p>
          <a:p>
            <a:pPr>
              <a:buFont typeface="Arial" pitchFamily="34" charset="0"/>
              <a:buChar char="•"/>
            </a:pPr>
            <a:r>
              <a:rPr lang="en-US" sz="2000" dirty="0" smtClean="0"/>
              <a:t> By using judgmental language, it may sound </a:t>
            </a:r>
            <a:r>
              <a:rPr lang="en-US" sz="2000" smtClean="0"/>
              <a:t>as </a:t>
            </a:r>
            <a:endParaRPr lang="en-US" sz="2000"/>
          </a:p>
          <a:p>
            <a:r>
              <a:rPr lang="en-US" sz="2000" smtClean="0"/>
              <a:t>though </a:t>
            </a:r>
            <a:r>
              <a:rPr lang="en-US" sz="2000" dirty="0" smtClean="0"/>
              <a:t>you have come to a conclusion based on </a:t>
            </a:r>
            <a:r>
              <a:rPr lang="en-US" sz="2000" smtClean="0"/>
              <a:t>your previously</a:t>
            </a:r>
          </a:p>
          <a:p>
            <a:r>
              <a:rPr lang="en-US" sz="2000" smtClean="0"/>
              <a:t>held </a:t>
            </a:r>
            <a:r>
              <a:rPr lang="en-US" sz="2000" dirty="0" smtClean="0"/>
              <a:t>beliefs, rather than through a review </a:t>
            </a:r>
            <a:r>
              <a:rPr lang="en-US" sz="2000" smtClean="0"/>
              <a:t>of </a:t>
            </a:r>
          </a:p>
          <a:p>
            <a:r>
              <a:rPr lang="en-US" sz="2000" smtClean="0"/>
              <a:t>the </a:t>
            </a:r>
            <a:r>
              <a:rPr lang="en-US" sz="2000" dirty="0" smtClean="0"/>
              <a:t>relevant literature. </a:t>
            </a:r>
          </a:p>
          <a:p>
            <a:pPr>
              <a:buFont typeface="Arial" pitchFamily="34" charset="0"/>
              <a:buChar char="•"/>
            </a:pPr>
            <a:r>
              <a:rPr lang="en-US" sz="2000" dirty="0" smtClean="0"/>
              <a:t>It is important to remember that beliefs you may have  held at one time could later be disproved. </a:t>
            </a:r>
          </a:p>
          <a:p>
            <a:endParaRPr lang="en-US" dirty="0" smtClean="0">
              <a:solidFill>
                <a:srgbClr val="C00000"/>
              </a:solidFill>
            </a:endParaRPr>
          </a:p>
        </p:txBody>
      </p:sp>
    </p:spTree>
    <p:extLst>
      <p:ext uri="{BB962C8B-B14F-4D97-AF65-F5344CB8AC3E}">
        <p14:creationId xmlns:p14="http://schemas.microsoft.com/office/powerpoint/2010/main" val="1076726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TECHNICAL STYLE</a:t>
            </a:r>
            <a:endParaRPr lang="en-US" dirty="0"/>
          </a:p>
        </p:txBody>
      </p:sp>
      <p:sp>
        <p:nvSpPr>
          <p:cNvPr id="3" name="Content Placeholder 2"/>
          <p:cNvSpPr>
            <a:spLocks noGrp="1"/>
          </p:cNvSpPr>
          <p:nvPr>
            <p:ph idx="1"/>
          </p:nvPr>
        </p:nvSpPr>
        <p:spPr/>
        <p:txBody>
          <a:bodyPr/>
          <a:lstStyle/>
          <a:p>
            <a:r>
              <a:rPr lang="en-US" dirty="0" smtClean="0"/>
              <a:t>The following acronym sums it all up.</a:t>
            </a:r>
            <a:endParaRPr lang="en-US" dirty="0"/>
          </a:p>
        </p:txBody>
      </p:sp>
      <p:sp>
        <p:nvSpPr>
          <p:cNvPr id="4" name="Content Placeholder 3"/>
          <p:cNvSpPr>
            <a:spLocks noGrp="1"/>
          </p:cNvSpPr>
          <p:nvPr>
            <p:ph idx="10"/>
          </p:nvPr>
        </p:nvSpPr>
        <p:spPr/>
        <p:txBody>
          <a:bodyPr/>
          <a:lstStyle/>
          <a:p>
            <a:pPr algn="ctr"/>
            <a:r>
              <a:rPr lang="en-US" sz="8800" b="1" dirty="0" smtClean="0"/>
              <a:t>SCOPE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OBJECTIVITY- Follow these              strategies</a:t>
            </a:r>
            <a:endParaRPr lang="en-US" dirty="0"/>
          </a:p>
        </p:txBody>
      </p:sp>
      <p:sp>
        <p:nvSpPr>
          <p:cNvPr id="3" name="Content Placeholder 2"/>
          <p:cNvSpPr>
            <a:spLocks noGrp="1"/>
          </p:cNvSpPr>
          <p:nvPr>
            <p:ph idx="1"/>
          </p:nvPr>
        </p:nvSpPr>
        <p:spPr>
          <a:xfrm>
            <a:off x="601216" y="1143000"/>
            <a:ext cx="8085584" cy="533400"/>
          </a:xfrm>
        </p:spPr>
        <p:txBody>
          <a:bodyPr/>
          <a:lstStyle/>
          <a:p>
            <a:r>
              <a:rPr lang="en-US" dirty="0" smtClean="0"/>
              <a:t>2. Avoid Judgmental Language.</a:t>
            </a:r>
            <a:endParaRPr lang="en-US" dirty="0"/>
          </a:p>
        </p:txBody>
      </p:sp>
      <p:sp>
        <p:nvSpPr>
          <p:cNvPr id="4" name="Content Placeholder 3"/>
          <p:cNvSpPr>
            <a:spLocks noGrp="1"/>
          </p:cNvSpPr>
          <p:nvPr>
            <p:ph idx="10"/>
          </p:nvPr>
        </p:nvSpPr>
        <p:spPr>
          <a:xfrm>
            <a:off x="381000" y="1600200"/>
            <a:ext cx="8316144" cy="5257800"/>
          </a:xfrm>
        </p:spPr>
        <p:txBody>
          <a:bodyPr/>
          <a:lstStyle/>
          <a:p>
            <a:pPr marL="457200" indent="-457200">
              <a:buFont typeface="+mj-lt"/>
              <a:buAutoNum type="arabicPeriod"/>
            </a:pPr>
            <a:r>
              <a:rPr lang="en-US" sz="1800" dirty="0" smtClean="0">
                <a:solidFill>
                  <a:schemeClr val="accent2">
                    <a:lumMod val="75000"/>
                  </a:schemeClr>
                </a:solidFill>
              </a:rPr>
              <a:t>International schools are always elitist… </a:t>
            </a:r>
          </a:p>
          <a:p>
            <a:pPr marL="342900" indent="-342900">
              <a:buFont typeface="Wingdings" panose="05000000000000000000" pitchFamily="2" charset="2"/>
              <a:buChar char="v"/>
            </a:pPr>
            <a:r>
              <a:rPr lang="en-US" sz="1800" dirty="0" smtClean="0">
                <a:solidFill>
                  <a:schemeClr val="accent2">
                    <a:lumMod val="75000"/>
                  </a:schemeClr>
                </a:solidFill>
              </a:rPr>
              <a:t>International schools are often viewed as elitist… </a:t>
            </a:r>
          </a:p>
          <a:p>
            <a:endParaRPr lang="en-US" sz="1800" dirty="0" smtClean="0"/>
          </a:p>
          <a:p>
            <a:r>
              <a:rPr lang="en-US" sz="1800" dirty="0" smtClean="0">
                <a:solidFill>
                  <a:srgbClr val="00B050"/>
                </a:solidFill>
              </a:rPr>
              <a:t>2.  Jessen’s (1956) theory is the most influential for scholars in education</a:t>
            </a:r>
          </a:p>
          <a:p>
            <a:pPr marL="342900" indent="-342900">
              <a:buFont typeface="Wingdings" panose="05000000000000000000" pitchFamily="2" charset="2"/>
              <a:buChar char="v"/>
            </a:pPr>
            <a:r>
              <a:rPr lang="en-US" sz="1800" dirty="0" err="1" smtClean="0">
                <a:solidFill>
                  <a:srgbClr val="00B050"/>
                </a:solidFill>
              </a:rPr>
              <a:t>Jessen’s</a:t>
            </a:r>
            <a:r>
              <a:rPr lang="en-US" sz="1800" dirty="0" smtClean="0">
                <a:solidFill>
                  <a:srgbClr val="00B050"/>
                </a:solidFill>
              </a:rPr>
              <a:t> (1956) theory remains one of the most influential for scholars in education… </a:t>
            </a:r>
          </a:p>
          <a:p>
            <a:endParaRPr lang="en-US" sz="1800" dirty="0" smtClean="0"/>
          </a:p>
          <a:p>
            <a:r>
              <a:rPr lang="en-US" sz="1800" dirty="0" smtClean="0">
                <a:solidFill>
                  <a:srgbClr val="0070C0"/>
                </a:solidFill>
              </a:rPr>
              <a:t>3.  Smith’s (2009) paper made such a remarkable contribution to the field… </a:t>
            </a:r>
          </a:p>
          <a:p>
            <a:pPr marL="342900" indent="-342900">
              <a:buFont typeface="Wingdings" panose="05000000000000000000" pitchFamily="2" charset="2"/>
              <a:buChar char="v"/>
            </a:pPr>
            <a:r>
              <a:rPr lang="en-US" sz="1800" dirty="0" smtClean="0">
                <a:solidFill>
                  <a:srgbClr val="0070C0"/>
                </a:solidFill>
              </a:rPr>
              <a:t>Smith’s (2009) paper made a major contribution to the field… </a:t>
            </a:r>
          </a:p>
          <a:p>
            <a:endParaRPr lang="en-US" sz="1800" dirty="0" smtClean="0"/>
          </a:p>
          <a:p>
            <a:r>
              <a:rPr lang="en-US" sz="1800" dirty="0" smtClean="0"/>
              <a:t> 4. </a:t>
            </a:r>
            <a:r>
              <a:rPr lang="en-US" sz="1800" dirty="0" err="1" smtClean="0">
                <a:solidFill>
                  <a:srgbClr val="7030A0"/>
                </a:solidFill>
              </a:rPr>
              <a:t>Gorard’s</a:t>
            </a:r>
            <a:r>
              <a:rPr lang="en-US" sz="1800" dirty="0" smtClean="0">
                <a:solidFill>
                  <a:srgbClr val="7030A0"/>
                </a:solidFill>
              </a:rPr>
              <a:t> (1999, pp.31-33) study provided an awesome classification </a:t>
            </a:r>
          </a:p>
          <a:p>
            <a:r>
              <a:rPr lang="en-US" sz="1800" dirty="0" smtClean="0">
                <a:solidFill>
                  <a:srgbClr val="7030A0"/>
                </a:solidFill>
              </a:rPr>
              <a:t>model… </a:t>
            </a:r>
          </a:p>
          <a:p>
            <a:pPr marL="285750" indent="-285750">
              <a:buFont typeface="Wingdings" panose="05000000000000000000" pitchFamily="2" charset="2"/>
              <a:buChar char="v"/>
            </a:pPr>
            <a:r>
              <a:rPr lang="en-US" sz="1800" dirty="0" smtClean="0">
                <a:solidFill>
                  <a:srgbClr val="7030A0"/>
                </a:solidFill>
              </a:rPr>
              <a:t> </a:t>
            </a:r>
            <a:r>
              <a:rPr lang="en-US" sz="1800" dirty="0" err="1" smtClean="0">
                <a:solidFill>
                  <a:srgbClr val="7030A0"/>
                </a:solidFill>
              </a:rPr>
              <a:t>Gorard’s</a:t>
            </a:r>
            <a:r>
              <a:rPr lang="en-US" sz="1800" dirty="0" smtClean="0">
                <a:solidFill>
                  <a:srgbClr val="7030A0"/>
                </a:solidFill>
              </a:rPr>
              <a:t> (1999, pp.31-33) study provided a concise classification </a:t>
            </a:r>
          </a:p>
          <a:p>
            <a:r>
              <a:rPr lang="en-US" sz="1800" dirty="0" smtClean="0">
                <a:solidFill>
                  <a:srgbClr val="7030A0"/>
                </a:solidFill>
              </a:rPr>
              <a:t>model… </a:t>
            </a:r>
          </a:p>
          <a:p>
            <a:endParaRPr lang="en-US" sz="1800" dirty="0" smtClean="0">
              <a:solidFill>
                <a:srgbClr val="C00000"/>
              </a:solidFill>
            </a:endParaRPr>
          </a:p>
        </p:txBody>
      </p:sp>
    </p:spTree>
    <p:extLst>
      <p:ext uri="{BB962C8B-B14F-4D97-AF65-F5344CB8AC3E}">
        <p14:creationId xmlns:p14="http://schemas.microsoft.com/office/powerpoint/2010/main" val="12792651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OBJECTIVITY- Follow these              strategies</a:t>
            </a:r>
            <a:endParaRPr lang="en-US" dirty="0"/>
          </a:p>
        </p:txBody>
      </p:sp>
      <p:sp>
        <p:nvSpPr>
          <p:cNvPr id="3" name="Content Placeholder 2"/>
          <p:cNvSpPr>
            <a:spLocks noGrp="1"/>
          </p:cNvSpPr>
          <p:nvPr>
            <p:ph idx="1"/>
          </p:nvPr>
        </p:nvSpPr>
        <p:spPr>
          <a:xfrm>
            <a:off x="601216" y="1143000"/>
            <a:ext cx="8085584" cy="533400"/>
          </a:xfrm>
        </p:spPr>
        <p:txBody>
          <a:bodyPr/>
          <a:lstStyle/>
          <a:p>
            <a:r>
              <a:rPr lang="en-US" dirty="0" smtClean="0"/>
              <a:t>3. Avoid emotive language. </a:t>
            </a:r>
          </a:p>
        </p:txBody>
      </p:sp>
      <p:sp>
        <p:nvSpPr>
          <p:cNvPr id="4" name="Content Placeholder 3"/>
          <p:cNvSpPr>
            <a:spLocks noGrp="1"/>
          </p:cNvSpPr>
          <p:nvPr>
            <p:ph idx="10"/>
          </p:nvPr>
        </p:nvSpPr>
        <p:spPr>
          <a:xfrm>
            <a:off x="381000" y="1600200"/>
            <a:ext cx="8316144" cy="2743200"/>
          </a:xfrm>
        </p:spPr>
        <p:txBody>
          <a:bodyPr/>
          <a:lstStyle/>
          <a:p>
            <a:pPr>
              <a:buFont typeface="Arial" pitchFamily="34" charset="0"/>
              <a:buChar char="•"/>
            </a:pPr>
            <a:r>
              <a:rPr lang="en-US" sz="2400" dirty="0" smtClean="0"/>
              <a:t>Emotive language appeals to the emotions or values of  your reader </a:t>
            </a:r>
          </a:p>
          <a:p>
            <a:endParaRPr lang="en-US" sz="2400" dirty="0" smtClean="0"/>
          </a:p>
          <a:p>
            <a:pPr>
              <a:buFont typeface="Arial" pitchFamily="34" charset="0"/>
              <a:buChar char="•"/>
            </a:pPr>
            <a:r>
              <a:rPr lang="en-US" sz="2400" dirty="0" smtClean="0"/>
              <a:t>Emotive language tends to use superlatives and/or </a:t>
            </a:r>
          </a:p>
          <a:p>
            <a:r>
              <a:rPr lang="en-US" sz="2400" dirty="0" smtClean="0"/>
              <a:t>exaggeration in an attempt to incite an emotional reaction</a:t>
            </a:r>
          </a:p>
          <a:p>
            <a:endParaRPr lang="en-US" sz="2000" dirty="0" smtClean="0">
              <a:solidFill>
                <a:srgbClr val="C00000"/>
              </a:solidFill>
            </a:endParaRPr>
          </a:p>
        </p:txBody>
      </p:sp>
    </p:spTree>
    <p:extLst>
      <p:ext uri="{BB962C8B-B14F-4D97-AF65-F5344CB8AC3E}">
        <p14:creationId xmlns:p14="http://schemas.microsoft.com/office/powerpoint/2010/main" val="153701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OBJECTIVITY- Follow these              strategies</a:t>
            </a:r>
            <a:endParaRPr lang="en-US" dirty="0"/>
          </a:p>
        </p:txBody>
      </p:sp>
      <p:sp>
        <p:nvSpPr>
          <p:cNvPr id="3" name="Content Placeholder 2"/>
          <p:cNvSpPr>
            <a:spLocks noGrp="1"/>
          </p:cNvSpPr>
          <p:nvPr>
            <p:ph idx="1"/>
          </p:nvPr>
        </p:nvSpPr>
        <p:spPr>
          <a:xfrm>
            <a:off x="601216" y="1143000"/>
            <a:ext cx="8085584" cy="533400"/>
          </a:xfrm>
        </p:spPr>
        <p:txBody>
          <a:bodyPr/>
          <a:lstStyle/>
          <a:p>
            <a:r>
              <a:rPr lang="en-US" dirty="0" smtClean="0"/>
              <a:t>3. Avoid emotive language. </a:t>
            </a:r>
          </a:p>
        </p:txBody>
      </p:sp>
      <p:sp>
        <p:nvSpPr>
          <p:cNvPr id="4" name="Content Placeholder 3"/>
          <p:cNvSpPr>
            <a:spLocks noGrp="1"/>
          </p:cNvSpPr>
          <p:nvPr>
            <p:ph idx="10"/>
          </p:nvPr>
        </p:nvSpPr>
        <p:spPr>
          <a:xfrm>
            <a:off x="370656" y="1905000"/>
            <a:ext cx="8316144" cy="3352800"/>
          </a:xfrm>
        </p:spPr>
        <p:txBody>
          <a:bodyPr/>
          <a:lstStyle/>
          <a:p>
            <a:pPr marL="457200" indent="-457200">
              <a:buFont typeface="+mj-lt"/>
              <a:buAutoNum type="arabicPeriod"/>
            </a:pPr>
            <a:r>
              <a:rPr lang="en-US" sz="2000" dirty="0" smtClean="0">
                <a:solidFill>
                  <a:schemeClr val="accent6">
                    <a:lumMod val="75000"/>
                  </a:schemeClr>
                </a:solidFill>
              </a:rPr>
              <a:t>Japanese orthography is too difficult to be well-understood… </a:t>
            </a:r>
          </a:p>
          <a:p>
            <a:pPr marL="342900" indent="-342900">
              <a:buFont typeface="Wingdings" panose="05000000000000000000" pitchFamily="2" charset="2"/>
              <a:buChar char="v"/>
            </a:pPr>
            <a:r>
              <a:rPr lang="en-US" sz="2000" dirty="0" smtClean="0">
                <a:solidFill>
                  <a:schemeClr val="accent6">
                    <a:lumMod val="75000"/>
                  </a:schemeClr>
                </a:solidFill>
              </a:rPr>
              <a:t> Japanese orthography is not generally well-understood… </a:t>
            </a:r>
          </a:p>
          <a:p>
            <a:endParaRPr lang="en-US" sz="2000" dirty="0" smtClean="0"/>
          </a:p>
          <a:p>
            <a:pPr marL="457200" indent="-457200">
              <a:buAutoNum type="arabicPeriod" startAt="2"/>
            </a:pPr>
            <a:r>
              <a:rPr lang="en-US" sz="2000" smtClean="0">
                <a:solidFill>
                  <a:schemeClr val="accent1">
                    <a:lumMod val="75000"/>
                  </a:schemeClr>
                </a:solidFill>
              </a:rPr>
              <a:t>These </a:t>
            </a:r>
            <a:r>
              <a:rPr lang="en-US" sz="2000" dirty="0" smtClean="0">
                <a:solidFill>
                  <a:schemeClr val="accent1">
                    <a:lumMod val="75000"/>
                  </a:schemeClr>
                </a:solidFill>
              </a:rPr>
              <a:t>really lucky people may be advantaged by </a:t>
            </a:r>
            <a:r>
              <a:rPr lang="en-US" sz="2000" smtClean="0">
                <a:solidFill>
                  <a:schemeClr val="accent1">
                    <a:lumMod val="75000"/>
                  </a:schemeClr>
                </a:solidFill>
              </a:rPr>
              <a:t>healthcare </a:t>
            </a:r>
          </a:p>
          <a:p>
            <a:r>
              <a:rPr lang="en-US" sz="2000" smtClean="0">
                <a:solidFill>
                  <a:schemeClr val="accent1">
                    <a:lumMod val="75000"/>
                  </a:schemeClr>
                </a:solidFill>
              </a:rPr>
              <a:t>services </a:t>
            </a:r>
            <a:r>
              <a:rPr lang="en-US" sz="2000" dirty="0" smtClean="0">
                <a:solidFill>
                  <a:schemeClr val="accent1">
                    <a:lumMod val="75000"/>
                  </a:schemeClr>
                </a:solidFill>
              </a:rPr>
              <a:t>that… </a:t>
            </a:r>
          </a:p>
          <a:p>
            <a:pPr marL="342900" indent="-342900">
              <a:buFont typeface="Wingdings" panose="05000000000000000000" pitchFamily="2" charset="2"/>
              <a:buChar char="v"/>
            </a:pPr>
            <a:r>
              <a:rPr lang="en-US" sz="2000" dirty="0" smtClean="0">
                <a:solidFill>
                  <a:schemeClr val="accent1">
                    <a:lumMod val="75000"/>
                  </a:schemeClr>
                </a:solidFill>
              </a:rPr>
              <a:t> These people may be advantaged by healthcare services that… </a:t>
            </a:r>
          </a:p>
          <a:p>
            <a:endParaRPr lang="en-US" sz="2000" dirty="0" smtClean="0"/>
          </a:p>
          <a:p>
            <a:r>
              <a:rPr lang="en-US" sz="2000" dirty="0" smtClean="0"/>
              <a:t> 3.  </a:t>
            </a:r>
            <a:r>
              <a:rPr lang="en-US" sz="2000" dirty="0" smtClean="0">
                <a:solidFill>
                  <a:schemeClr val="accent2">
                    <a:lumMod val="75000"/>
                  </a:schemeClr>
                </a:solidFill>
              </a:rPr>
              <a:t>Sydney represents an incredibly vivacious school market… </a:t>
            </a:r>
          </a:p>
          <a:p>
            <a:pPr marL="342900" indent="-342900">
              <a:buFont typeface="Wingdings" panose="05000000000000000000" pitchFamily="2" charset="2"/>
              <a:buChar char="v"/>
            </a:pPr>
            <a:r>
              <a:rPr lang="en-US" sz="2000" dirty="0" smtClean="0">
                <a:solidFill>
                  <a:schemeClr val="accent2">
                    <a:lumMod val="75000"/>
                  </a:schemeClr>
                </a:solidFill>
              </a:rPr>
              <a:t>Sydney represents an active and dynamic school market… </a:t>
            </a:r>
          </a:p>
          <a:p>
            <a:endParaRPr lang="en-US" sz="2000" dirty="0" smtClean="0"/>
          </a:p>
          <a:p>
            <a:endParaRPr lang="en-US" sz="2000" dirty="0" smtClean="0">
              <a:solidFill>
                <a:srgbClr val="C00000"/>
              </a:solidFill>
            </a:endParaRPr>
          </a:p>
        </p:txBody>
      </p:sp>
    </p:spTree>
    <p:extLst>
      <p:ext uri="{BB962C8B-B14F-4D97-AF65-F5344CB8AC3E}">
        <p14:creationId xmlns:p14="http://schemas.microsoft.com/office/powerpoint/2010/main" val="29377220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Re-write the following sentences by making them objective.</a:t>
            </a:r>
            <a:endParaRPr lang="en-US" dirty="0"/>
          </a:p>
        </p:txBody>
      </p:sp>
      <p:sp>
        <p:nvSpPr>
          <p:cNvPr id="4" name="Content Placeholder 3"/>
          <p:cNvSpPr>
            <a:spLocks noGrp="1"/>
          </p:cNvSpPr>
          <p:nvPr>
            <p:ph idx="10"/>
          </p:nvPr>
        </p:nvSpPr>
        <p:spPr>
          <a:xfrm>
            <a:off x="609600" y="2057400"/>
            <a:ext cx="8085584" cy="3600400"/>
          </a:xfrm>
        </p:spPr>
        <p:txBody>
          <a:bodyPr/>
          <a:lstStyle/>
          <a:p>
            <a:pPr fontAlgn="base">
              <a:buFont typeface="Arial" panose="020B0604020202020204" pitchFamily="34" charset="0"/>
              <a:buChar char="•"/>
            </a:pPr>
            <a:r>
              <a:rPr lang="en-US" sz="2800" dirty="0" smtClean="0">
                <a:solidFill>
                  <a:schemeClr val="tx1"/>
                </a:solidFill>
              </a:rPr>
              <a:t>I </a:t>
            </a:r>
            <a:r>
              <a:rPr lang="en-US" sz="2800" dirty="0">
                <a:solidFill>
                  <a:schemeClr val="tx1"/>
                </a:solidFill>
              </a:rPr>
              <a:t>don’t think that this company cares about </a:t>
            </a:r>
            <a:endParaRPr lang="en-US" sz="2800" dirty="0" smtClean="0">
              <a:solidFill>
                <a:schemeClr val="tx1"/>
              </a:solidFill>
            </a:endParaRPr>
          </a:p>
          <a:p>
            <a:pPr fontAlgn="base"/>
            <a:r>
              <a:rPr lang="en-US" sz="2800" dirty="0" smtClean="0">
                <a:solidFill>
                  <a:schemeClr val="tx1"/>
                </a:solidFill>
              </a:rPr>
              <a:t>what </a:t>
            </a:r>
            <a:r>
              <a:rPr lang="en-US" sz="2800" dirty="0">
                <a:solidFill>
                  <a:schemeClr val="tx1"/>
                </a:solidFill>
              </a:rPr>
              <a:t>their customers think of them. </a:t>
            </a:r>
            <a:endParaRPr lang="en-US" sz="2800" dirty="0" smtClean="0">
              <a:solidFill>
                <a:schemeClr val="tx1"/>
              </a:solidFill>
            </a:endParaRPr>
          </a:p>
          <a:p>
            <a:pPr fontAlgn="base"/>
            <a:r>
              <a:rPr lang="en-US" sz="2800" dirty="0" smtClean="0">
                <a:solidFill>
                  <a:schemeClr val="tx1"/>
                </a:solidFill>
              </a:rPr>
              <a:t>In </a:t>
            </a:r>
            <a:r>
              <a:rPr lang="en-US" sz="2800" dirty="0">
                <a:solidFill>
                  <a:schemeClr val="tx1"/>
                </a:solidFill>
              </a:rPr>
              <a:t>my experience, they haven’t been the best</a:t>
            </a:r>
            <a:r>
              <a:rPr lang="en-US" sz="2800" dirty="0" smtClean="0">
                <a:solidFill>
                  <a:schemeClr val="tx1"/>
                </a:solidFill>
              </a:rPr>
              <a:t>.</a:t>
            </a:r>
          </a:p>
          <a:p>
            <a:pPr fontAlgn="base"/>
            <a:endParaRPr lang="en-US" sz="2800" dirty="0">
              <a:solidFill>
                <a:schemeClr val="tx1"/>
              </a:solidFill>
            </a:endParaRPr>
          </a:p>
          <a:p>
            <a:pPr fontAlgn="base">
              <a:buFont typeface="Arial" panose="020B0604020202020204" pitchFamily="34" charset="0"/>
              <a:buChar char="•"/>
            </a:pPr>
            <a:r>
              <a:rPr lang="en-US" sz="2800" dirty="0" smtClean="0">
                <a:solidFill>
                  <a:schemeClr val="tx1"/>
                </a:solidFill>
              </a:rPr>
              <a:t>This </a:t>
            </a:r>
            <a:r>
              <a:rPr lang="en-US" sz="2800" dirty="0">
                <a:solidFill>
                  <a:schemeClr val="tx1"/>
                </a:solidFill>
              </a:rPr>
              <a:t>operating system isn’t the best one out </a:t>
            </a:r>
            <a:endParaRPr lang="en-US" sz="2800" dirty="0" smtClean="0">
              <a:solidFill>
                <a:schemeClr val="tx1"/>
              </a:solidFill>
            </a:endParaRPr>
          </a:p>
          <a:p>
            <a:pPr fontAlgn="base"/>
            <a:r>
              <a:rPr lang="en-US" sz="2800" dirty="0" smtClean="0">
                <a:solidFill>
                  <a:schemeClr val="tx1"/>
                </a:solidFill>
              </a:rPr>
              <a:t>there</a:t>
            </a:r>
            <a:r>
              <a:rPr lang="en-US" sz="2800" dirty="0">
                <a:solidFill>
                  <a:schemeClr val="tx1"/>
                </a:solidFill>
              </a:rPr>
              <a:t>, it’s too slow for most people’s needs</a:t>
            </a:r>
            <a:r>
              <a:rPr lang="en-US" sz="2800" dirty="0" smtClean="0">
                <a:solidFill>
                  <a:schemeClr val="tx1"/>
                </a:solidFill>
              </a:rPr>
              <a:t>.</a:t>
            </a:r>
            <a:endParaRPr lang="en-US" sz="2800" dirty="0">
              <a:solidFill>
                <a:schemeClr val="tx1"/>
              </a:solidFill>
            </a:endParaRPr>
          </a:p>
          <a:p>
            <a:endParaRPr lang="en-US" sz="2800" dirty="0">
              <a:solidFill>
                <a:schemeClr val="tx1"/>
              </a:solidFill>
            </a:endParaRPr>
          </a:p>
        </p:txBody>
      </p:sp>
    </p:spTree>
    <p:extLst>
      <p:ext uri="{BB962C8B-B14F-4D97-AF65-F5344CB8AC3E}">
        <p14:creationId xmlns:p14="http://schemas.microsoft.com/office/powerpoint/2010/main" val="13503446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Re-write the following and make it </a:t>
            </a:r>
            <a:br>
              <a:rPr lang="en-US" smtClean="0"/>
            </a:br>
            <a:r>
              <a:rPr lang="en-US" smtClean="0"/>
              <a:t>objectively sound.</a:t>
            </a:r>
            <a:endParaRPr lang="en-US"/>
          </a:p>
        </p:txBody>
      </p:sp>
      <p:sp>
        <p:nvSpPr>
          <p:cNvPr id="4" name="Content Placeholder 3"/>
          <p:cNvSpPr>
            <a:spLocks noGrp="1"/>
          </p:cNvSpPr>
          <p:nvPr>
            <p:ph idx="10"/>
          </p:nvPr>
        </p:nvSpPr>
        <p:spPr>
          <a:xfrm>
            <a:off x="107504" y="1295400"/>
            <a:ext cx="8589640" cy="4876800"/>
          </a:xfrm>
        </p:spPr>
        <p:txBody>
          <a:bodyPr/>
          <a:lstStyle/>
          <a:p>
            <a:r>
              <a:rPr lang="en-US" sz="1800"/>
              <a:t>Our lives at home converged around the pleasantly-shaped kitchen table. It </a:t>
            </a:r>
            <a:r>
              <a:rPr lang="en-US" sz="1800" smtClean="0"/>
              <a:t>was</a:t>
            </a:r>
          </a:p>
          <a:p>
            <a:r>
              <a:rPr lang="en-US" sz="1800" smtClean="0"/>
              <a:t>the </a:t>
            </a:r>
            <a:r>
              <a:rPr lang="en-US" sz="1800"/>
              <a:t>magnet that drew our family together quite warmly. Cut from the sturdiest </a:t>
            </a:r>
            <a:endParaRPr lang="en-US" sz="1800" smtClean="0"/>
          </a:p>
          <a:p>
            <a:r>
              <a:rPr lang="en-US" sz="1800" smtClean="0"/>
              <a:t>oak</a:t>
            </a:r>
            <a:r>
              <a:rPr lang="en-US" sz="1800"/>
              <a:t>, the table was tough, smooth, and long enough for my mother, my two </a:t>
            </a:r>
            <a:endParaRPr lang="en-US" sz="1800" smtClean="0"/>
          </a:p>
          <a:p>
            <a:r>
              <a:rPr lang="en-US" sz="1800" smtClean="0"/>
              <a:t>sisters</a:t>
            </a:r>
            <a:r>
              <a:rPr lang="en-US" sz="1800"/>
              <a:t>, and me to work or play on at the same time. Our favorite light blue </a:t>
            </a:r>
            <a:endParaRPr lang="en-US" sz="1800" smtClean="0"/>
          </a:p>
          <a:p>
            <a:r>
              <a:rPr lang="en-US" sz="1800" smtClean="0"/>
              <a:t>ceramic </a:t>
            </a:r>
            <a:r>
              <a:rPr lang="en-US" sz="1800"/>
              <a:t>tile, stationed in the right corner, was the table's sole defense against </a:t>
            </a:r>
            <a:endParaRPr lang="en-US" sz="1800" smtClean="0"/>
          </a:p>
          <a:p>
            <a:r>
              <a:rPr lang="en-US" sz="1800" smtClean="0"/>
              <a:t>the </a:t>
            </a:r>
            <a:r>
              <a:rPr lang="en-US" sz="1800"/>
              <a:t>ravages of everything from a steaming teapot to the latest red-hot gadget </a:t>
            </a:r>
            <a:endParaRPr lang="en-US" sz="1800" smtClean="0"/>
          </a:p>
          <a:p>
            <a:r>
              <a:rPr lang="en-US" sz="1800" smtClean="0"/>
              <a:t>from </a:t>
            </a:r>
            <a:r>
              <a:rPr lang="en-US" sz="1800"/>
              <a:t>the Sears catalogue. More often than not, however, the heat would </a:t>
            </a:r>
            <a:r>
              <a:rPr lang="en-US" sz="1800" smtClean="0"/>
              <a:t>spread</a:t>
            </a:r>
          </a:p>
          <a:p>
            <a:r>
              <a:rPr lang="en-US" sz="1800" smtClean="0"/>
              <a:t>quickly </a:t>
            </a:r>
            <a:r>
              <a:rPr lang="en-US" sz="1800"/>
              <a:t>beyond the small tile and onto the checkered oilcloth, which just as </a:t>
            </a:r>
            <a:endParaRPr lang="en-US" sz="1800" smtClean="0"/>
          </a:p>
          <a:p>
            <a:r>
              <a:rPr lang="en-US" sz="1800" smtClean="0"/>
              <a:t>quickly </a:t>
            </a:r>
            <a:r>
              <a:rPr lang="en-US" sz="1800"/>
              <a:t>exuded a rank and sour odor. Yet no matter how intensely the four of </a:t>
            </a:r>
            <a:r>
              <a:rPr lang="en-US" sz="1800" smtClean="0"/>
              <a:t>us</a:t>
            </a:r>
          </a:p>
          <a:p>
            <a:r>
              <a:rPr lang="en-US" sz="1800" smtClean="0"/>
              <a:t>competed </a:t>
            </a:r>
            <a:r>
              <a:rPr lang="en-US" sz="1800"/>
              <a:t>for elbow room at the table, none dared venture near the lone </a:t>
            </a:r>
            <a:r>
              <a:rPr lang="en-US" sz="1800" smtClean="0"/>
              <a:t>dinner</a:t>
            </a:r>
          </a:p>
          <a:p>
            <a:r>
              <a:rPr lang="en-US" sz="1800" smtClean="0"/>
              <a:t>place </a:t>
            </a:r>
            <a:r>
              <a:rPr lang="en-US" sz="1800"/>
              <a:t>arranged securely to the left of the tile. There was no telling when </a:t>
            </a:r>
            <a:r>
              <a:rPr lang="en-US" sz="1800" smtClean="0"/>
              <a:t>he </a:t>
            </a:r>
          </a:p>
          <a:p>
            <a:r>
              <a:rPr lang="en-US" sz="1800" smtClean="0"/>
              <a:t>would </a:t>
            </a:r>
            <a:r>
              <a:rPr lang="en-US" sz="1800"/>
              <a:t>get home from work, but, when he did, he expected the food to be </a:t>
            </a:r>
            <a:r>
              <a:rPr lang="en-US" sz="1800" smtClean="0"/>
              <a:t>ready-</a:t>
            </a:r>
          </a:p>
          <a:p>
            <a:r>
              <a:rPr lang="en-US" sz="1800" smtClean="0"/>
              <a:t>-</a:t>
            </a:r>
            <a:r>
              <a:rPr lang="en-US" sz="1800"/>
              <a:t>steaming hot. He liked to eat right away--steak mostly--two bloody but </a:t>
            </a:r>
            <a:r>
              <a:rPr lang="en-US" sz="1800" smtClean="0"/>
              <a:t>thick</a:t>
            </a:r>
          </a:p>
          <a:p>
            <a:r>
              <a:rPr lang="en-US" sz="1800" smtClean="0"/>
              <a:t> </a:t>
            </a:r>
            <a:r>
              <a:rPr lang="en-US" sz="1800"/>
              <a:t>pieces.</a:t>
            </a:r>
          </a:p>
        </p:txBody>
      </p:sp>
    </p:spTree>
    <p:extLst>
      <p:ext uri="{BB962C8B-B14F-4D97-AF65-F5344CB8AC3E}">
        <p14:creationId xmlns:p14="http://schemas.microsoft.com/office/powerpoint/2010/main" val="3170121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Objective version </a:t>
            </a:r>
            <a:endParaRPr lang="en-US"/>
          </a:p>
        </p:txBody>
      </p:sp>
      <p:sp>
        <p:nvSpPr>
          <p:cNvPr id="4" name="Content Placeholder 3"/>
          <p:cNvSpPr>
            <a:spLocks noGrp="1"/>
          </p:cNvSpPr>
          <p:nvPr>
            <p:ph idx="10"/>
          </p:nvPr>
        </p:nvSpPr>
        <p:spPr>
          <a:xfrm>
            <a:off x="107504" y="2017439"/>
            <a:ext cx="8589640" cy="3600400"/>
          </a:xfrm>
        </p:spPr>
        <p:txBody>
          <a:bodyPr/>
          <a:lstStyle/>
          <a:p>
            <a:r>
              <a:rPr lang="en-US" sz="2000"/>
              <a:t>The kitchen table is rectangular, seventy-two inches long and thirty </a:t>
            </a:r>
            <a:endParaRPr lang="en-US" sz="2000" smtClean="0"/>
          </a:p>
          <a:p>
            <a:r>
              <a:rPr lang="en-US" sz="2000" smtClean="0"/>
              <a:t>inches </a:t>
            </a:r>
            <a:r>
              <a:rPr lang="en-US" sz="2000"/>
              <a:t>wide. Made of a two-inch-thick piece of oak, its top is covered </a:t>
            </a:r>
            <a:endParaRPr lang="en-US" sz="2000" smtClean="0"/>
          </a:p>
          <a:p>
            <a:r>
              <a:rPr lang="en-US" sz="2000" smtClean="0"/>
              <a:t>with </a:t>
            </a:r>
            <a:r>
              <a:rPr lang="en-US" sz="2000"/>
              <a:t>a waxy </a:t>
            </a:r>
            <a:r>
              <a:rPr lang="en-US" sz="2000" smtClean="0"/>
              <a:t>oil-cloth </a:t>
            </a:r>
            <a:r>
              <a:rPr lang="en-US" sz="2000"/>
              <a:t>patterned in dark red and blue squares against a </a:t>
            </a:r>
            <a:endParaRPr lang="en-US" sz="2000" smtClean="0"/>
          </a:p>
          <a:p>
            <a:r>
              <a:rPr lang="en-US" sz="2000" smtClean="0"/>
              <a:t>white </a:t>
            </a:r>
            <a:r>
              <a:rPr lang="en-US" sz="2000"/>
              <a:t>background. In the right corner, close to the wall, a square blue </a:t>
            </a:r>
            <a:endParaRPr lang="en-US" sz="2000" smtClean="0"/>
          </a:p>
          <a:p>
            <a:r>
              <a:rPr lang="en-US" sz="2000" smtClean="0"/>
              <a:t>ceramic </a:t>
            </a:r>
            <a:r>
              <a:rPr lang="en-US" sz="2000"/>
              <a:t>tile serves as the protective base for a brown earthenware </a:t>
            </a:r>
            <a:endParaRPr lang="en-US" sz="2000" smtClean="0"/>
          </a:p>
          <a:p>
            <a:r>
              <a:rPr lang="en-US" sz="2000" smtClean="0"/>
              <a:t>teapot</a:t>
            </a:r>
            <a:r>
              <a:rPr lang="en-US" sz="2000"/>
              <a:t>. A single white placemat has been set to the left of the tile, with </a:t>
            </a:r>
            <a:r>
              <a:rPr lang="en-US" sz="2000" smtClean="0"/>
              <a:t>a</a:t>
            </a:r>
          </a:p>
          <a:p>
            <a:r>
              <a:rPr lang="en-US" sz="2000" smtClean="0"/>
              <a:t>knife </a:t>
            </a:r>
            <a:r>
              <a:rPr lang="en-US" sz="2000"/>
              <a:t>and fork on either side of a white dinner plate, around nine inches </a:t>
            </a:r>
            <a:endParaRPr lang="en-US" sz="2000" smtClean="0"/>
          </a:p>
          <a:p>
            <a:r>
              <a:rPr lang="en-US" sz="2000" smtClean="0"/>
              <a:t>in </a:t>
            </a:r>
            <a:r>
              <a:rPr lang="en-US" sz="2000"/>
              <a:t>diameter. On the plate are two thick pieces of steak.</a:t>
            </a:r>
          </a:p>
        </p:txBody>
      </p:sp>
    </p:spTree>
    <p:extLst>
      <p:ext uri="{BB962C8B-B14F-4D97-AF65-F5344CB8AC3E}">
        <p14:creationId xmlns:p14="http://schemas.microsoft.com/office/powerpoint/2010/main" val="20302877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 Cut the Clutter</a:t>
            </a:r>
            <a:endParaRPr lang="en-US" dirty="0"/>
          </a:p>
        </p:txBody>
      </p:sp>
      <p:sp>
        <p:nvSpPr>
          <p:cNvPr id="3" name="Content Placeholder 2"/>
          <p:cNvSpPr>
            <a:spLocks noGrp="1"/>
          </p:cNvSpPr>
          <p:nvPr>
            <p:ph idx="1"/>
          </p:nvPr>
        </p:nvSpPr>
        <p:spPr/>
        <p:txBody>
          <a:bodyPr/>
          <a:lstStyle/>
          <a:p>
            <a:pPr algn="ctr"/>
            <a:r>
              <a:rPr lang="en-US" sz="2800" i="1" dirty="0" smtClean="0"/>
              <a:t>The most significant and difficult trait!</a:t>
            </a:r>
            <a:endParaRPr lang="en-US" sz="2800" i="1" dirty="0"/>
          </a:p>
        </p:txBody>
      </p:sp>
      <p:sp>
        <p:nvSpPr>
          <p:cNvPr id="4" name="Content Placeholder 3"/>
          <p:cNvSpPr>
            <a:spLocks noGrp="1"/>
          </p:cNvSpPr>
          <p:nvPr>
            <p:ph idx="10"/>
          </p:nvPr>
        </p:nvSpPr>
        <p:spPr/>
        <p:txBody>
          <a:bodyPr/>
          <a:lstStyle/>
          <a:p>
            <a:pPr algn="ctr"/>
            <a:r>
              <a:rPr lang="en-US" sz="1800" b="1" dirty="0" smtClean="0"/>
              <a:t>“The secret of good writing is to strip every</a:t>
            </a:r>
          </a:p>
          <a:p>
            <a:pPr algn="ctr"/>
            <a:r>
              <a:rPr lang="en-US" sz="1800" b="1" dirty="0" smtClean="0"/>
              <a:t>sentence to its cleanest components. Every</a:t>
            </a:r>
          </a:p>
          <a:p>
            <a:pPr algn="ctr"/>
            <a:r>
              <a:rPr lang="en-US" sz="1800" b="1" dirty="0" smtClean="0"/>
              <a:t>word that serves no function, every long</a:t>
            </a:r>
          </a:p>
          <a:p>
            <a:pPr algn="ctr"/>
            <a:r>
              <a:rPr lang="en-US" sz="1800" b="1" dirty="0" smtClean="0"/>
              <a:t>word that could be a short word, every</a:t>
            </a:r>
          </a:p>
          <a:p>
            <a:pPr algn="ctr"/>
            <a:r>
              <a:rPr lang="en-US" sz="1800" b="1" dirty="0" smtClean="0"/>
              <a:t>adverb that carries the same meaning that’s</a:t>
            </a:r>
          </a:p>
          <a:p>
            <a:pPr algn="ctr"/>
            <a:r>
              <a:rPr lang="en-US" sz="1800" b="1" dirty="0" smtClean="0"/>
              <a:t>already in the verb, every passive</a:t>
            </a:r>
          </a:p>
          <a:p>
            <a:pPr algn="ctr"/>
            <a:r>
              <a:rPr lang="en-US" sz="1800" b="1" dirty="0" smtClean="0"/>
              <a:t>construction that leaves the reader unsure of</a:t>
            </a:r>
          </a:p>
          <a:p>
            <a:pPr algn="ctr"/>
            <a:r>
              <a:rPr lang="en-US" sz="1800" b="1" dirty="0" smtClean="0"/>
              <a:t>who is doing what—these are the thousand</a:t>
            </a:r>
          </a:p>
          <a:p>
            <a:pPr algn="ctr"/>
            <a:r>
              <a:rPr lang="en-US" sz="1800" b="1" dirty="0" smtClean="0"/>
              <a:t>and one adulterants that weaken the strength</a:t>
            </a:r>
          </a:p>
          <a:p>
            <a:pPr algn="ctr"/>
            <a:r>
              <a:rPr lang="en-US" sz="1800" b="1" dirty="0" smtClean="0"/>
              <a:t>of a sentence. And they usually occur in</a:t>
            </a:r>
          </a:p>
          <a:p>
            <a:pPr algn="ctr"/>
            <a:r>
              <a:rPr lang="en-US" sz="1800" b="1" dirty="0" smtClean="0"/>
              <a:t>proportion to the education and rank.”</a:t>
            </a:r>
          </a:p>
          <a:p>
            <a:pPr algn="ctr"/>
            <a:r>
              <a:rPr lang="en-US" sz="1800" b="1" dirty="0" smtClean="0"/>
              <a:t> -- William Zinsser in On Writing Well, 1976</a:t>
            </a:r>
            <a:endParaRPr lang="en-US" sz="1800" b="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582960" y="855968"/>
            <a:ext cx="8085584" cy="460648"/>
          </a:xfrm>
        </p:spPr>
        <p:txBody>
          <a:bodyPr/>
          <a:lstStyle/>
          <a:p>
            <a:r>
              <a:rPr lang="en-US" dirty="0" smtClean="0"/>
              <a:t>What is clutter?</a:t>
            </a:r>
            <a:endParaRPr lang="en-US" dirty="0"/>
          </a:p>
        </p:txBody>
      </p:sp>
      <p:sp>
        <p:nvSpPr>
          <p:cNvPr id="4" name="Content Placeholder 3"/>
          <p:cNvSpPr>
            <a:spLocks noGrp="1"/>
          </p:cNvSpPr>
          <p:nvPr>
            <p:ph idx="10"/>
          </p:nvPr>
        </p:nvSpPr>
        <p:spPr>
          <a:xfrm>
            <a:off x="381000" y="1316616"/>
            <a:ext cx="8085584" cy="4688161"/>
          </a:xfrm>
        </p:spPr>
        <p:txBody>
          <a:bodyPr/>
          <a:lstStyle/>
          <a:p>
            <a:r>
              <a:rPr lang="en-US" sz="2000" b="1" dirty="0" smtClean="0"/>
              <a:t>1. Dead weight words and phrases</a:t>
            </a:r>
          </a:p>
          <a:p>
            <a:r>
              <a:rPr lang="en-US" sz="2000" dirty="0" smtClean="0"/>
              <a:t> As it is well known</a:t>
            </a:r>
          </a:p>
          <a:p>
            <a:r>
              <a:rPr lang="en-US" sz="2000" dirty="0" smtClean="0"/>
              <a:t> As it has been shown</a:t>
            </a:r>
          </a:p>
          <a:p>
            <a:r>
              <a:rPr lang="en-US" sz="2000" dirty="0" smtClean="0"/>
              <a:t> It can be regarded that</a:t>
            </a:r>
          </a:p>
          <a:p>
            <a:r>
              <a:rPr lang="en-US" sz="2000" dirty="0" smtClean="0"/>
              <a:t> It should be emphasized that</a:t>
            </a:r>
          </a:p>
          <a:p>
            <a:endParaRPr lang="en-US" sz="2000" dirty="0" smtClean="0"/>
          </a:p>
          <a:p>
            <a:r>
              <a:rPr lang="en-US" sz="2000" b="1" dirty="0" smtClean="0"/>
              <a:t> 2. Empty words and phrases</a:t>
            </a:r>
          </a:p>
          <a:p>
            <a:r>
              <a:rPr lang="en-US" sz="2000" dirty="0" smtClean="0"/>
              <a:t> basic tenets of</a:t>
            </a:r>
          </a:p>
          <a:p>
            <a:r>
              <a:rPr lang="en-US" sz="2000" dirty="0" smtClean="0"/>
              <a:t> methodologic</a:t>
            </a:r>
          </a:p>
          <a:p>
            <a:r>
              <a:rPr lang="en-US" sz="2000" dirty="0" smtClean="0"/>
              <a:t> important</a:t>
            </a:r>
          </a:p>
          <a:p>
            <a:endParaRPr lang="en-US" sz="2000" dirty="0" smtClean="0"/>
          </a:p>
          <a:p>
            <a:r>
              <a:rPr lang="en-US" sz="2000" b="1" dirty="0" smtClean="0"/>
              <a:t> 3. Long words or phrases that could be short</a:t>
            </a:r>
          </a:p>
          <a:p>
            <a:r>
              <a:rPr lang="en-US" sz="2000" dirty="0" smtClean="0"/>
              <a:t> muscular and cardiorespiratory performance</a:t>
            </a:r>
            <a:endParaRPr lang="en-US" sz="2000" dirty="0"/>
          </a:p>
        </p:txBody>
      </p:sp>
    </p:spTree>
    <p:extLst>
      <p:ext uri="{BB962C8B-B14F-4D97-AF65-F5344CB8AC3E}">
        <p14:creationId xmlns:p14="http://schemas.microsoft.com/office/powerpoint/2010/main" val="4423397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p:txBody>
          <a:bodyPr/>
          <a:lstStyle/>
          <a:p>
            <a:r>
              <a:rPr lang="en-US" dirty="0" smtClean="0"/>
              <a:t>What is clutter?</a:t>
            </a:r>
            <a:endParaRPr lang="en-US" dirty="0"/>
          </a:p>
        </p:txBody>
      </p:sp>
      <p:sp>
        <p:nvSpPr>
          <p:cNvPr id="4" name="Content Placeholder 3"/>
          <p:cNvSpPr>
            <a:spLocks noGrp="1"/>
          </p:cNvSpPr>
          <p:nvPr>
            <p:ph idx="10"/>
          </p:nvPr>
        </p:nvSpPr>
        <p:spPr>
          <a:xfrm>
            <a:off x="611560" y="2017438"/>
            <a:ext cx="8085584" cy="4154761"/>
          </a:xfrm>
        </p:spPr>
        <p:txBody>
          <a:bodyPr/>
          <a:lstStyle/>
          <a:p>
            <a:r>
              <a:rPr lang="en-US" sz="2000" b="1" dirty="0" smtClean="0"/>
              <a:t>4. Unnecessary jargon and acronyms</a:t>
            </a:r>
          </a:p>
          <a:p>
            <a:r>
              <a:rPr lang="en-US" sz="2000" dirty="0" smtClean="0"/>
              <a:t> muscular and cardio-respiratory performance</a:t>
            </a:r>
          </a:p>
          <a:p>
            <a:endParaRPr lang="en-US" sz="2000" dirty="0" smtClean="0"/>
          </a:p>
          <a:p>
            <a:r>
              <a:rPr lang="en-US" sz="2000" b="1" dirty="0" smtClean="0"/>
              <a:t> 5. Repetitive words or phrases</a:t>
            </a:r>
          </a:p>
          <a:p>
            <a:r>
              <a:rPr lang="en-US" sz="2000" dirty="0" smtClean="0"/>
              <a:t> studies/examples</a:t>
            </a:r>
          </a:p>
          <a:p>
            <a:r>
              <a:rPr lang="en-US" sz="2000" dirty="0" smtClean="0"/>
              <a:t> illustrate/demonstrate</a:t>
            </a:r>
          </a:p>
          <a:p>
            <a:r>
              <a:rPr lang="en-US" sz="2000" dirty="0" smtClean="0"/>
              <a:t> challenges/difficulties</a:t>
            </a:r>
          </a:p>
          <a:p>
            <a:r>
              <a:rPr lang="en-US" sz="2000" dirty="0" smtClean="0"/>
              <a:t> successful solutions</a:t>
            </a:r>
          </a:p>
          <a:p>
            <a:endParaRPr lang="en-US" sz="2000" dirty="0" smtClean="0"/>
          </a:p>
          <a:p>
            <a:r>
              <a:rPr lang="en-US" sz="2000" b="1" dirty="0" smtClean="0"/>
              <a:t> 6. Adverbs</a:t>
            </a:r>
          </a:p>
          <a:p>
            <a:r>
              <a:rPr lang="en-US" sz="2000" dirty="0" smtClean="0"/>
              <a:t> very, really, quite, basically, generally, etc.</a:t>
            </a:r>
            <a:endParaRPr lang="en-US" sz="2000" dirty="0"/>
          </a:p>
        </p:txBody>
      </p:sp>
    </p:spTree>
    <p:extLst>
      <p:ext uri="{BB962C8B-B14F-4D97-AF65-F5344CB8AC3E}">
        <p14:creationId xmlns:p14="http://schemas.microsoft.com/office/powerpoint/2010/main" val="28232895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p:txBody>
          <a:bodyPr/>
          <a:lstStyle/>
          <a:p>
            <a:pPr algn="ctr"/>
            <a:r>
              <a:rPr lang="en-US" sz="2800" b="1" dirty="0" smtClean="0"/>
              <a:t>Work </a:t>
            </a:r>
            <a:r>
              <a:rPr lang="en-US" sz="2800" b="1" dirty="0" smtClean="0"/>
              <a:t>with</a:t>
            </a:r>
            <a:r>
              <a:rPr lang="en-US" sz="2800" b="1" dirty="0" smtClean="0"/>
              <a:t> </a:t>
            </a:r>
            <a:r>
              <a:rPr lang="en-US" sz="2800" b="1" dirty="0" smtClean="0"/>
              <a:t>the following sentences</a:t>
            </a:r>
            <a:endParaRPr lang="en-US" sz="2800" b="1" dirty="0"/>
          </a:p>
        </p:txBody>
      </p:sp>
      <p:sp>
        <p:nvSpPr>
          <p:cNvPr id="6" name="Content Placeholder 5"/>
          <p:cNvSpPr>
            <a:spLocks noGrp="1"/>
          </p:cNvSpPr>
          <p:nvPr>
            <p:ph idx="10"/>
          </p:nvPr>
        </p:nvSpPr>
        <p:spPr/>
        <p:txBody>
          <a:bodyPr/>
          <a:lstStyle/>
          <a:p>
            <a:r>
              <a:rPr lang="en-US" sz="2400" dirty="0" smtClean="0"/>
              <a:t>A majority of                                              </a:t>
            </a:r>
          </a:p>
          <a:p>
            <a:r>
              <a:rPr lang="en-US" sz="2400" dirty="0" smtClean="0"/>
              <a:t> A number of                                             </a:t>
            </a:r>
          </a:p>
          <a:p>
            <a:r>
              <a:rPr lang="en-US" sz="2400" dirty="0" smtClean="0"/>
              <a:t> Are of the same opinion                           </a:t>
            </a:r>
          </a:p>
          <a:p>
            <a:r>
              <a:rPr lang="en-US" sz="2400" dirty="0" smtClean="0"/>
              <a:t> Less frequently occurring                         </a:t>
            </a:r>
          </a:p>
          <a:p>
            <a:r>
              <a:rPr lang="en-US" sz="2400" dirty="0" smtClean="0"/>
              <a:t> All three of the                                          </a:t>
            </a:r>
          </a:p>
          <a:p>
            <a:r>
              <a:rPr lang="en-US" sz="2400" dirty="0" smtClean="0"/>
              <a:t> At that point in time                                           </a:t>
            </a:r>
          </a:p>
          <a:p>
            <a:r>
              <a:rPr lang="en-US" sz="2400" dirty="0" smtClean="0"/>
              <a:t> Due to the fact that                                  </a:t>
            </a:r>
          </a:p>
          <a:p>
            <a:endParaRPr lang="en-US" sz="2400" dirty="0"/>
          </a:p>
        </p:txBody>
      </p:sp>
    </p:spTree>
    <p:extLst>
      <p:ext uri="{BB962C8B-B14F-4D97-AF65-F5344CB8AC3E}">
        <p14:creationId xmlns:p14="http://schemas.microsoft.com/office/powerpoint/2010/main" val="3179845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SCOPE</a:t>
            </a:r>
            <a:endParaRPr lang="en-US" dirty="0"/>
          </a:p>
        </p:txBody>
      </p:sp>
      <p:sp>
        <p:nvSpPr>
          <p:cNvPr id="4" name="Content Placeholder 3"/>
          <p:cNvSpPr>
            <a:spLocks noGrp="1"/>
          </p:cNvSpPr>
          <p:nvPr>
            <p:ph idx="10"/>
          </p:nvPr>
        </p:nvSpPr>
        <p:spPr/>
        <p:txBody>
          <a:bodyPr/>
          <a:lstStyle/>
          <a:p>
            <a:r>
              <a:rPr lang="en-US" sz="4000" b="1" dirty="0" smtClean="0"/>
              <a:t>S- Simplicity</a:t>
            </a:r>
          </a:p>
          <a:p>
            <a:r>
              <a:rPr lang="en-US" sz="4000" b="1" dirty="0" smtClean="0"/>
              <a:t>C- Clarity</a:t>
            </a:r>
          </a:p>
          <a:p>
            <a:r>
              <a:rPr lang="en-US" sz="4000" b="1" dirty="0" smtClean="0"/>
              <a:t>O- Objectivity</a:t>
            </a:r>
          </a:p>
          <a:p>
            <a:r>
              <a:rPr lang="en-US" sz="4000" b="1" dirty="0" smtClean="0"/>
              <a:t>P- Precision</a:t>
            </a:r>
          </a:p>
          <a:p>
            <a:r>
              <a:rPr lang="en-US" sz="4000" b="1" dirty="0" smtClean="0"/>
              <a:t>E- Economy</a:t>
            </a:r>
          </a:p>
          <a:p>
            <a:endParaRPr lang="en-US" sz="4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 The Clutter </a:t>
            </a:r>
            <a:endParaRPr lang="en-US" dirty="0"/>
          </a:p>
        </p:txBody>
      </p:sp>
      <p:sp>
        <p:nvSpPr>
          <p:cNvPr id="3" name="Content Placeholder 2"/>
          <p:cNvSpPr>
            <a:spLocks noGrp="1"/>
          </p:cNvSpPr>
          <p:nvPr>
            <p:ph idx="1"/>
          </p:nvPr>
        </p:nvSpPr>
        <p:spPr>
          <a:xfrm>
            <a:off x="582960" y="1086292"/>
            <a:ext cx="8085584" cy="632540"/>
          </a:xfrm>
        </p:spPr>
        <p:txBody>
          <a:bodyPr/>
          <a:lstStyle/>
          <a:p>
            <a:pPr algn="ctr"/>
            <a:r>
              <a:rPr lang="en-US" sz="4000" dirty="0" smtClean="0"/>
              <a:t>Trick </a:t>
            </a:r>
            <a:r>
              <a:rPr lang="en-US" sz="4000" dirty="0"/>
              <a:t>Set 1</a:t>
            </a:r>
          </a:p>
          <a:p>
            <a:endParaRPr lang="en-US" dirty="0"/>
          </a:p>
        </p:txBody>
      </p:sp>
      <p:graphicFrame>
        <p:nvGraphicFramePr>
          <p:cNvPr id="5" name="Content Placeholder 4"/>
          <p:cNvGraphicFramePr>
            <a:graphicFrameLocks noGrp="1"/>
          </p:cNvGraphicFramePr>
          <p:nvPr>
            <p:ph idx="10"/>
            <p:extLst/>
          </p:nvPr>
        </p:nvGraphicFramePr>
        <p:xfrm>
          <a:off x="611188" y="1600200"/>
          <a:ext cx="8086725" cy="401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87642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601216" y="838200"/>
            <a:ext cx="8085584" cy="457200"/>
          </a:xfrm>
        </p:spPr>
        <p:txBody>
          <a:bodyPr/>
          <a:lstStyle/>
          <a:p>
            <a:pPr algn="ctr"/>
            <a:r>
              <a:rPr lang="en-US" sz="2400" b="1" dirty="0" smtClean="0"/>
              <a:t>ELIMINATE NEGATIVES</a:t>
            </a:r>
            <a:endParaRPr lang="en-US" sz="2400" b="1" dirty="0"/>
          </a:p>
        </p:txBody>
      </p:sp>
      <p:sp>
        <p:nvSpPr>
          <p:cNvPr id="4" name="Content Placeholder 3"/>
          <p:cNvSpPr>
            <a:spLocks noGrp="1"/>
          </p:cNvSpPr>
          <p:nvPr>
            <p:ph idx="10"/>
          </p:nvPr>
        </p:nvSpPr>
        <p:spPr>
          <a:xfrm>
            <a:off x="611560" y="1295400"/>
            <a:ext cx="8085584" cy="4876800"/>
          </a:xfrm>
        </p:spPr>
        <p:txBody>
          <a:bodyPr/>
          <a:lstStyle/>
          <a:p>
            <a:pPr marL="457200" indent="-457200">
              <a:buFont typeface="+mj-lt"/>
              <a:buAutoNum type="arabicPeriod"/>
            </a:pPr>
            <a:r>
              <a:rPr lang="en-US" sz="2000" dirty="0" smtClean="0"/>
              <a:t>She was not often right.</a:t>
            </a:r>
          </a:p>
          <a:p>
            <a:pPr marL="342900" indent="-342900">
              <a:buFont typeface="Wingdings" panose="05000000000000000000" pitchFamily="2" charset="2"/>
              <a:buChar char="v"/>
            </a:pPr>
            <a:r>
              <a:rPr lang="en-US" sz="2000" i="1" dirty="0" smtClean="0"/>
              <a:t>  She was usually wrong.</a:t>
            </a:r>
          </a:p>
          <a:p>
            <a:r>
              <a:rPr lang="en-US" sz="2000" dirty="0" smtClean="0"/>
              <a:t>2.    She did not want to perform the experiment incorrectly.</a:t>
            </a:r>
          </a:p>
          <a:p>
            <a:pPr marL="342900" indent="-342900">
              <a:buFont typeface="Wingdings" panose="05000000000000000000" pitchFamily="2" charset="2"/>
              <a:buChar char="v"/>
            </a:pPr>
            <a:r>
              <a:rPr lang="en-US" sz="2000" i="1" dirty="0" smtClean="0"/>
              <a:t>  She wanted to perform the experiment correctly.</a:t>
            </a:r>
          </a:p>
          <a:p>
            <a:r>
              <a:rPr lang="en-US" sz="2000" dirty="0" smtClean="0"/>
              <a:t>3.    They did not believe the drug was harmful.</a:t>
            </a:r>
          </a:p>
          <a:p>
            <a:pPr marL="342900" indent="-342900">
              <a:buFont typeface="Wingdings" panose="05000000000000000000" pitchFamily="2" charset="2"/>
              <a:buChar char="v"/>
            </a:pPr>
            <a:r>
              <a:rPr lang="en-US" sz="2000" i="1" dirty="0" smtClean="0"/>
              <a:t>  They believed the drug was safe.</a:t>
            </a:r>
          </a:p>
          <a:p>
            <a:endParaRPr lang="en-US" sz="2000" dirty="0" smtClean="0"/>
          </a:p>
          <a:p>
            <a:r>
              <a:rPr lang="en-US" sz="2000" dirty="0" smtClean="0"/>
              <a:t> Not harmful                                    safe</a:t>
            </a:r>
          </a:p>
          <a:p>
            <a:r>
              <a:rPr lang="en-US" sz="2000" dirty="0" smtClean="0"/>
              <a:t> Not important                                 unimportant</a:t>
            </a:r>
          </a:p>
          <a:p>
            <a:r>
              <a:rPr lang="en-US" sz="2000" dirty="0" smtClean="0"/>
              <a:t> Does not have                                lacks</a:t>
            </a:r>
          </a:p>
          <a:p>
            <a:r>
              <a:rPr lang="en-US" sz="2000" dirty="0" smtClean="0"/>
              <a:t> Did not remember                          forgot</a:t>
            </a:r>
          </a:p>
          <a:p>
            <a:r>
              <a:rPr lang="en-US" sz="2000" dirty="0"/>
              <a:t> Did not succeed                             </a:t>
            </a:r>
            <a:r>
              <a:rPr lang="en-US" sz="2000" dirty="0" smtClean="0"/>
              <a:t>failed</a:t>
            </a:r>
          </a:p>
          <a:p>
            <a:r>
              <a:rPr lang="en-US" sz="2000" dirty="0" smtClean="0"/>
              <a:t> Didn’t pay attention to                    ignored</a:t>
            </a:r>
          </a:p>
          <a:p>
            <a:endParaRPr lang="en-US" sz="2000" dirty="0" smtClean="0"/>
          </a:p>
        </p:txBody>
      </p:sp>
      <p:sp>
        <p:nvSpPr>
          <p:cNvPr id="5" name="Right Arrow 4"/>
          <p:cNvSpPr/>
          <p:nvPr/>
        </p:nvSpPr>
        <p:spPr>
          <a:xfrm>
            <a:off x="3581400" y="4038600"/>
            <a:ext cx="838200" cy="1524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 name="Right Arrow 5"/>
          <p:cNvSpPr/>
          <p:nvPr/>
        </p:nvSpPr>
        <p:spPr>
          <a:xfrm>
            <a:off x="3581400" y="4323908"/>
            <a:ext cx="838200" cy="1524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ight Arrow 7"/>
          <p:cNvSpPr/>
          <p:nvPr/>
        </p:nvSpPr>
        <p:spPr>
          <a:xfrm>
            <a:off x="3581400" y="4724400"/>
            <a:ext cx="838200" cy="1524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Right Arrow 8"/>
          <p:cNvSpPr/>
          <p:nvPr/>
        </p:nvSpPr>
        <p:spPr>
          <a:xfrm>
            <a:off x="3581400" y="5105400"/>
            <a:ext cx="838200" cy="14265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Right Arrow 9"/>
          <p:cNvSpPr/>
          <p:nvPr/>
        </p:nvSpPr>
        <p:spPr>
          <a:xfrm>
            <a:off x="3581400" y="5486400"/>
            <a:ext cx="838200" cy="15240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Right Arrow 10"/>
          <p:cNvSpPr/>
          <p:nvPr/>
        </p:nvSpPr>
        <p:spPr>
          <a:xfrm>
            <a:off x="4000500" y="5847908"/>
            <a:ext cx="419100" cy="9569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154718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6778"/>
            <a:ext cx="9036496" cy="669022"/>
          </a:xfrm>
        </p:spPr>
        <p:txBody>
          <a:bodyPr/>
          <a:lstStyle/>
          <a:p>
            <a:r>
              <a:rPr lang="en-US" dirty="0" smtClean="0"/>
              <a:t>ECONOMY</a:t>
            </a:r>
            <a:endParaRPr lang="en-US" dirty="0"/>
          </a:p>
        </p:txBody>
      </p:sp>
      <p:sp>
        <p:nvSpPr>
          <p:cNvPr id="3" name="Content Placeholder 2"/>
          <p:cNvSpPr>
            <a:spLocks noGrp="1"/>
          </p:cNvSpPr>
          <p:nvPr>
            <p:ph idx="1"/>
          </p:nvPr>
        </p:nvSpPr>
        <p:spPr>
          <a:xfrm>
            <a:off x="601216" y="609600"/>
            <a:ext cx="8085584" cy="457200"/>
          </a:xfrm>
        </p:spPr>
        <p:txBody>
          <a:bodyPr/>
          <a:lstStyle/>
          <a:p>
            <a:pPr algn="ctr"/>
            <a:r>
              <a:rPr lang="en-US" b="1" dirty="0" smtClean="0"/>
              <a:t>ELIMINATE SUPERFLUOUS USES OF “THERE ARE/THERE IS”</a:t>
            </a:r>
            <a:endParaRPr lang="en-US" b="1" dirty="0"/>
          </a:p>
        </p:txBody>
      </p:sp>
      <p:sp>
        <p:nvSpPr>
          <p:cNvPr id="4" name="Content Placeholder 3"/>
          <p:cNvSpPr>
            <a:spLocks noGrp="1"/>
          </p:cNvSpPr>
          <p:nvPr>
            <p:ph idx="10"/>
          </p:nvPr>
        </p:nvSpPr>
        <p:spPr>
          <a:xfrm>
            <a:off x="457200" y="1143000"/>
            <a:ext cx="8239944" cy="5105400"/>
          </a:xfrm>
        </p:spPr>
        <p:txBody>
          <a:bodyPr/>
          <a:lstStyle/>
          <a:p>
            <a:r>
              <a:rPr lang="en-US" sz="2000" dirty="0" smtClean="0"/>
              <a:t>1.    There are many ways in which we can arrange the pulleys.</a:t>
            </a:r>
          </a:p>
          <a:p>
            <a:pPr marL="342900" indent="-342900">
              <a:buFont typeface="Wingdings" panose="05000000000000000000" pitchFamily="2" charset="2"/>
              <a:buChar char="v"/>
            </a:pPr>
            <a:r>
              <a:rPr lang="en-US" sz="2000" i="1" dirty="0"/>
              <a:t> </a:t>
            </a:r>
            <a:r>
              <a:rPr lang="en-US" sz="2000" i="1" dirty="0" smtClean="0"/>
              <a:t>  We can arrange the pulleys in many ways.</a:t>
            </a:r>
          </a:p>
          <a:p>
            <a:endParaRPr lang="en-US" sz="2000" dirty="0" smtClean="0"/>
          </a:p>
          <a:p>
            <a:r>
              <a:rPr lang="en-US" sz="2000" dirty="0" smtClean="0"/>
              <a:t>2.    There was a long line of bacteria on the plate.</a:t>
            </a:r>
          </a:p>
          <a:p>
            <a:pPr marL="342900" indent="-342900">
              <a:buFont typeface="Wingdings" panose="05000000000000000000" pitchFamily="2" charset="2"/>
              <a:buChar char="v"/>
            </a:pPr>
            <a:r>
              <a:rPr lang="en-US" sz="2000" i="1" dirty="0"/>
              <a:t> </a:t>
            </a:r>
            <a:r>
              <a:rPr lang="en-US" sz="2000" i="1" dirty="0" smtClean="0"/>
              <a:t>  Bacteria lined the plate.</a:t>
            </a:r>
          </a:p>
          <a:p>
            <a:endParaRPr lang="en-US" sz="2000" dirty="0" smtClean="0"/>
          </a:p>
          <a:p>
            <a:r>
              <a:rPr lang="en-US" sz="2000" dirty="0" smtClean="0"/>
              <a:t>3.     There are many physicists who like to write.</a:t>
            </a:r>
          </a:p>
          <a:p>
            <a:pPr marL="342900" indent="-342900">
              <a:buFont typeface="Wingdings" panose="05000000000000000000" pitchFamily="2" charset="2"/>
              <a:buChar char="v"/>
            </a:pPr>
            <a:r>
              <a:rPr lang="en-US" sz="2000" i="1" dirty="0"/>
              <a:t> </a:t>
            </a:r>
            <a:r>
              <a:rPr lang="en-US" sz="2000" i="1" dirty="0" smtClean="0"/>
              <a:t>   Many physicists like to write.</a:t>
            </a:r>
          </a:p>
          <a:p>
            <a:endParaRPr lang="en-US" sz="2000" dirty="0" smtClean="0"/>
          </a:p>
          <a:p>
            <a:r>
              <a:rPr lang="en-US" sz="1800" dirty="0" smtClean="0"/>
              <a:t>4.     The data confirm that there is an association between vegetables and  cancer.</a:t>
            </a:r>
          </a:p>
          <a:p>
            <a:pPr marL="342900" indent="-342900">
              <a:buFont typeface="Wingdings" panose="05000000000000000000" pitchFamily="2" charset="2"/>
              <a:buChar char="v"/>
            </a:pPr>
            <a:r>
              <a:rPr lang="en-US" sz="2000" i="1" dirty="0"/>
              <a:t> </a:t>
            </a:r>
            <a:r>
              <a:rPr lang="en-US" sz="2000" i="1" dirty="0" smtClean="0"/>
              <a:t>   The data confirm an association between vegetables and </a:t>
            </a:r>
            <a:endParaRPr lang="en-US" sz="2000" i="1" dirty="0"/>
          </a:p>
          <a:p>
            <a:r>
              <a:rPr lang="en-US" sz="2000" i="1" dirty="0" smtClean="0"/>
              <a:t>cancer</a:t>
            </a:r>
            <a:r>
              <a:rPr lang="en-US" sz="2000" dirty="0" smtClean="0"/>
              <a:t>.</a:t>
            </a:r>
          </a:p>
          <a:p>
            <a:endParaRPr lang="en-US" dirty="0" smtClean="0"/>
          </a:p>
          <a:p>
            <a:endParaRPr lang="en-US" dirty="0"/>
          </a:p>
        </p:txBody>
      </p:sp>
    </p:spTree>
    <p:extLst>
      <p:ext uri="{BB962C8B-B14F-4D97-AF65-F5344CB8AC3E}">
        <p14:creationId xmlns:p14="http://schemas.microsoft.com/office/powerpoint/2010/main" val="18732165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 The Clutter </a:t>
            </a:r>
            <a:endParaRPr lang="en-US" dirty="0"/>
          </a:p>
        </p:txBody>
      </p:sp>
      <p:sp>
        <p:nvSpPr>
          <p:cNvPr id="3" name="Content Placeholder 2"/>
          <p:cNvSpPr>
            <a:spLocks noGrp="1"/>
          </p:cNvSpPr>
          <p:nvPr>
            <p:ph idx="1"/>
          </p:nvPr>
        </p:nvSpPr>
        <p:spPr>
          <a:xfrm>
            <a:off x="582960" y="861030"/>
            <a:ext cx="8085584" cy="460648"/>
          </a:xfrm>
        </p:spPr>
        <p:txBody>
          <a:bodyPr/>
          <a:lstStyle/>
          <a:p>
            <a:pPr algn="ctr"/>
            <a:r>
              <a:rPr lang="en-US" sz="3600" dirty="0" smtClean="0"/>
              <a:t>Trick Set 2</a:t>
            </a:r>
            <a:endParaRPr lang="en-US" sz="3600" dirty="0"/>
          </a:p>
        </p:txBody>
      </p:sp>
      <p:graphicFrame>
        <p:nvGraphicFramePr>
          <p:cNvPr id="6" name="Content Placeholder 5"/>
          <p:cNvGraphicFramePr>
            <a:graphicFrameLocks noGrp="1"/>
          </p:cNvGraphicFramePr>
          <p:nvPr>
            <p:ph idx="10"/>
            <p:extLst/>
          </p:nvPr>
        </p:nvGraphicFramePr>
        <p:xfrm>
          <a:off x="611188" y="1321678"/>
          <a:ext cx="8086725" cy="48505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10566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4" name="Content Placeholder 3"/>
          <p:cNvSpPr>
            <a:spLocks noGrp="1"/>
          </p:cNvSpPr>
          <p:nvPr>
            <p:ph idx="10"/>
          </p:nvPr>
        </p:nvSpPr>
        <p:spPr/>
        <p:txBody>
          <a:bodyPr/>
          <a:lstStyle/>
          <a:p>
            <a:r>
              <a:rPr lang="en-US" sz="2400" dirty="0" smtClean="0"/>
              <a:t>Compare:</a:t>
            </a:r>
          </a:p>
          <a:p>
            <a:pPr algn="ctr"/>
            <a:r>
              <a:rPr lang="en-US" sz="2400" dirty="0" smtClean="0"/>
              <a:t>“</a:t>
            </a:r>
            <a:r>
              <a:rPr lang="en-US" sz="2000" dirty="0" smtClean="0"/>
              <a:t>Loud music came from speakers embedded in the walls, and the </a:t>
            </a:r>
          </a:p>
          <a:p>
            <a:pPr algn="ctr"/>
            <a:r>
              <a:rPr lang="en-US" sz="2000" dirty="0" smtClean="0"/>
              <a:t>entire arena moved as the</a:t>
            </a:r>
          </a:p>
          <a:p>
            <a:pPr algn="ctr"/>
            <a:r>
              <a:rPr lang="en-US" sz="2000" dirty="0" smtClean="0"/>
              <a:t>hungry crowd got to its feet.”</a:t>
            </a:r>
          </a:p>
          <a:p>
            <a:endParaRPr lang="en-US" sz="2400" dirty="0" smtClean="0"/>
          </a:p>
          <a:p>
            <a:r>
              <a:rPr lang="en-US" sz="2400" dirty="0" smtClean="0"/>
              <a:t>With:</a:t>
            </a:r>
          </a:p>
          <a:p>
            <a:pPr algn="ctr"/>
            <a:r>
              <a:rPr lang="en-US" sz="2000" dirty="0" smtClean="0"/>
              <a:t>“Loud music exploded from speakers embedded in the walls, and </a:t>
            </a:r>
          </a:p>
          <a:p>
            <a:pPr algn="ctr"/>
            <a:r>
              <a:rPr lang="en-US" sz="2000" dirty="0" smtClean="0"/>
              <a:t>the entire arena shook as the hungry crowd </a:t>
            </a:r>
          </a:p>
          <a:p>
            <a:pPr algn="ctr"/>
            <a:r>
              <a:rPr lang="en-US" sz="2000" dirty="0" smtClean="0"/>
              <a:t>leaped to its feet.”</a:t>
            </a:r>
            <a:endParaRPr lang="en-US" sz="2000" dirty="0"/>
          </a:p>
        </p:txBody>
      </p:sp>
      <p:sp>
        <p:nvSpPr>
          <p:cNvPr id="6" name="Wave 5"/>
          <p:cNvSpPr/>
          <p:nvPr/>
        </p:nvSpPr>
        <p:spPr>
          <a:xfrm>
            <a:off x="2438400" y="685799"/>
            <a:ext cx="4419600" cy="1331639"/>
          </a:xfrm>
          <a:prstGeom prst="wav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dirty="0" smtClean="0"/>
              <a:t>1. Use strong verbs</a:t>
            </a:r>
            <a:endParaRPr lang="en-US" sz="3200" b="1" dirty="0"/>
          </a:p>
        </p:txBody>
      </p:sp>
    </p:spTree>
    <p:extLst>
      <p:ext uri="{BB962C8B-B14F-4D97-AF65-F5344CB8AC3E}">
        <p14:creationId xmlns:p14="http://schemas.microsoft.com/office/powerpoint/2010/main" val="10018019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4" name="Content Placeholder 3"/>
          <p:cNvSpPr>
            <a:spLocks noGrp="1"/>
          </p:cNvSpPr>
          <p:nvPr>
            <p:ph idx="10"/>
          </p:nvPr>
        </p:nvSpPr>
        <p:spPr>
          <a:xfrm>
            <a:off x="611560" y="1295400"/>
            <a:ext cx="8085584" cy="4322439"/>
          </a:xfrm>
        </p:spPr>
        <p:txBody>
          <a:bodyPr/>
          <a:lstStyle/>
          <a:p>
            <a:r>
              <a:rPr lang="en-US" sz="2000" dirty="0" smtClean="0"/>
              <a:t>And it is the matter of “Picking the right verb!” Read the following</a:t>
            </a:r>
          </a:p>
          <a:p>
            <a:r>
              <a:rPr lang="en-US" sz="2000" dirty="0" smtClean="0"/>
              <a:t>paragraph </a:t>
            </a:r>
          </a:p>
          <a:p>
            <a:endParaRPr lang="en-US" sz="2000" dirty="0" smtClean="0"/>
          </a:p>
          <a:p>
            <a:r>
              <a:rPr lang="en-US" sz="2000" dirty="0" smtClean="0"/>
              <a:t>The WHO </a:t>
            </a:r>
            <a:r>
              <a:rPr lang="en-US" sz="2000" b="1" dirty="0" smtClean="0"/>
              <a:t>reports</a:t>
            </a:r>
            <a:r>
              <a:rPr lang="en-US" sz="2000" dirty="0" smtClean="0"/>
              <a:t> that approximately two-thirds of the world’s </a:t>
            </a:r>
          </a:p>
          <a:p>
            <a:r>
              <a:rPr lang="en-US" sz="2000" dirty="0" smtClean="0"/>
              <a:t>diabetics are found in developing  countries, and </a:t>
            </a:r>
            <a:r>
              <a:rPr lang="en-US" sz="2000" b="1" dirty="0" smtClean="0"/>
              <a:t>estimates</a:t>
            </a:r>
            <a:r>
              <a:rPr lang="en-US" sz="2000" dirty="0" smtClean="0"/>
              <a:t> that </a:t>
            </a:r>
          </a:p>
          <a:p>
            <a:r>
              <a:rPr lang="en-US" sz="2000" dirty="0" smtClean="0"/>
              <a:t>the number of diabetics in these countries will double in the next 25 </a:t>
            </a:r>
          </a:p>
          <a:p>
            <a:r>
              <a:rPr lang="en-US" sz="2000" dirty="0" smtClean="0"/>
              <a:t>year.</a:t>
            </a:r>
          </a:p>
          <a:p>
            <a:endParaRPr lang="en-US" sz="2000" dirty="0" smtClean="0"/>
          </a:p>
          <a:p>
            <a:r>
              <a:rPr lang="en-US" sz="2000" dirty="0" smtClean="0"/>
              <a:t>The WHO </a:t>
            </a:r>
            <a:r>
              <a:rPr lang="en-US" sz="2000" b="1" dirty="0" smtClean="0"/>
              <a:t>estimates </a:t>
            </a:r>
            <a:r>
              <a:rPr lang="en-US" sz="2000" dirty="0" smtClean="0"/>
              <a:t>that two-thirds of the world’s diabetics are </a:t>
            </a:r>
          </a:p>
          <a:p>
            <a:r>
              <a:rPr lang="en-US" sz="2000" dirty="0" smtClean="0"/>
              <a:t>found in developing countries, and </a:t>
            </a:r>
            <a:r>
              <a:rPr lang="en-US" sz="2000" b="1" dirty="0" smtClean="0"/>
              <a:t>projects </a:t>
            </a:r>
            <a:r>
              <a:rPr lang="en-US" sz="2000" dirty="0" smtClean="0"/>
              <a:t>that the number of </a:t>
            </a:r>
          </a:p>
          <a:p>
            <a:r>
              <a:rPr lang="en-US" sz="2000" dirty="0" smtClean="0"/>
              <a:t>diabetics in these countries will double in the next 25 years</a:t>
            </a:r>
            <a:r>
              <a:rPr lang="en-US" dirty="0" smtClean="0"/>
              <a:t>.</a:t>
            </a:r>
            <a:endParaRPr lang="en-US" dirty="0"/>
          </a:p>
        </p:txBody>
      </p:sp>
    </p:spTree>
    <p:extLst>
      <p:ext uri="{BB962C8B-B14F-4D97-AF65-F5344CB8AC3E}">
        <p14:creationId xmlns:p14="http://schemas.microsoft.com/office/powerpoint/2010/main" val="9106798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4" name="Content Placeholder 3"/>
          <p:cNvSpPr>
            <a:spLocks noGrp="1"/>
          </p:cNvSpPr>
          <p:nvPr>
            <p:ph idx="10"/>
          </p:nvPr>
        </p:nvSpPr>
        <p:spPr>
          <a:xfrm>
            <a:off x="582960" y="2819400"/>
            <a:ext cx="8085584" cy="1884039"/>
          </a:xfrm>
        </p:spPr>
        <p:txBody>
          <a:bodyPr/>
          <a:lstStyle/>
          <a:p>
            <a:pPr marL="342900" indent="-342900">
              <a:buFont typeface="Arial" panose="020B0604020202020204" pitchFamily="34" charset="0"/>
              <a:buChar char="•"/>
            </a:pPr>
            <a:r>
              <a:rPr lang="en-US" sz="2000" dirty="0" smtClean="0"/>
              <a:t>When we turn a verb or adjective into a noun, we create a </a:t>
            </a:r>
          </a:p>
          <a:p>
            <a:r>
              <a:rPr lang="en-US" sz="2000" b="1" dirty="0" smtClean="0"/>
              <a:t>NOMINALIZATION.</a:t>
            </a:r>
            <a:endParaRPr lang="en-US" sz="2000" b="1" dirty="0"/>
          </a:p>
        </p:txBody>
      </p:sp>
      <p:sp>
        <p:nvSpPr>
          <p:cNvPr id="5" name="Wave 4"/>
          <p:cNvSpPr/>
          <p:nvPr/>
        </p:nvSpPr>
        <p:spPr>
          <a:xfrm>
            <a:off x="2286000" y="1086292"/>
            <a:ext cx="4953000" cy="1199708"/>
          </a:xfrm>
          <a:prstGeom prst="wav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smtClean="0"/>
              <a:t>2. Do not turn verbs into nouns</a:t>
            </a:r>
            <a:endParaRPr lang="en-US" sz="2400" b="1" dirty="0"/>
          </a:p>
        </p:txBody>
      </p:sp>
    </p:spTree>
    <p:extLst>
      <p:ext uri="{BB962C8B-B14F-4D97-AF65-F5344CB8AC3E}">
        <p14:creationId xmlns:p14="http://schemas.microsoft.com/office/powerpoint/2010/main" val="5709839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Nominalizations</a:t>
            </a:r>
            <a:endParaRPr lang="en-US" dirty="0"/>
          </a:p>
        </p:txBody>
      </p:sp>
      <p:graphicFrame>
        <p:nvGraphicFramePr>
          <p:cNvPr id="5" name="Content Placeholder 4"/>
          <p:cNvGraphicFramePr>
            <a:graphicFrameLocks noGrp="1"/>
          </p:cNvGraphicFramePr>
          <p:nvPr>
            <p:ph idx="1"/>
          </p:nvPr>
        </p:nvGraphicFramePr>
        <p:xfrm>
          <a:off x="457200" y="1188720"/>
          <a:ext cx="8229600" cy="5669280"/>
        </p:xfrm>
        <a:graphic>
          <a:graphicData uri="http://schemas.openxmlformats.org/drawingml/2006/table">
            <a:tbl>
              <a:tblPr firstRow="1" bandRow="1">
                <a:tableStyleId>{5C22544A-7EE6-4342-B048-85BDC9FD1C3A}</a:tableStyleId>
              </a:tblPr>
              <a:tblGrid>
                <a:gridCol w="4114800">
                  <a:extLst>
                    <a:ext uri="{9D8B030D-6E8A-4147-A177-3AD203B41FA5}">
                      <a16:colId xmlns="" xmlns:a16="http://schemas.microsoft.com/office/drawing/2014/main" val="20000"/>
                    </a:ext>
                  </a:extLst>
                </a:gridCol>
                <a:gridCol w="4114800">
                  <a:extLst>
                    <a:ext uri="{9D8B030D-6E8A-4147-A177-3AD203B41FA5}">
                      <a16:colId xmlns="" xmlns:a16="http://schemas.microsoft.com/office/drawing/2014/main" val="20001"/>
                    </a:ext>
                  </a:extLst>
                </a:gridCol>
              </a:tblGrid>
              <a:tr h="351012">
                <a:tc>
                  <a:txBody>
                    <a:bodyPr/>
                    <a:lstStyle/>
                    <a:p>
                      <a:r>
                        <a:rPr lang="en-US" dirty="0" smtClean="0"/>
                        <a:t>Nominalizations</a:t>
                      </a:r>
                      <a:endParaRPr lang="en-US" dirty="0"/>
                    </a:p>
                  </a:txBody>
                  <a:tcPr/>
                </a:tc>
                <a:tc>
                  <a:txBody>
                    <a:bodyPr/>
                    <a:lstStyle/>
                    <a:p>
                      <a:r>
                        <a:rPr lang="en-US" dirty="0" smtClean="0"/>
                        <a:t>Liberated Verbs</a:t>
                      </a:r>
                      <a:endParaRPr lang="en-US" dirty="0"/>
                    </a:p>
                  </a:txBody>
                  <a:tcPr/>
                </a:tc>
                <a:extLst>
                  <a:ext uri="{0D108BD9-81ED-4DB2-BD59-A6C34878D82A}">
                    <a16:rowId xmlns="" xmlns:a16="http://schemas.microsoft.com/office/drawing/2014/main" val="10000"/>
                  </a:ext>
                </a:extLst>
              </a:tr>
              <a:tr h="1140788">
                <a:tc>
                  <a:txBody>
                    <a:bodyPr/>
                    <a:lstStyle/>
                    <a:p>
                      <a:endParaRPr lang="en-US" sz="1800" kern="1200" baseline="0" dirty="0" smtClean="0">
                        <a:solidFill>
                          <a:schemeClr val="dk1"/>
                        </a:solidFill>
                        <a:latin typeface="+mn-lt"/>
                        <a:ea typeface="+mn-ea"/>
                        <a:cs typeface="+mn-cs"/>
                      </a:endParaRPr>
                    </a:p>
                    <a:p>
                      <a:r>
                        <a:rPr lang="en-US" sz="1800" kern="1200" baseline="0" dirty="0" smtClean="0">
                          <a:solidFill>
                            <a:schemeClr val="dk1"/>
                          </a:solidFill>
                          <a:latin typeface="+mn-lt"/>
                          <a:ea typeface="+mn-ea"/>
                          <a:cs typeface="+mn-cs"/>
                        </a:rPr>
                        <a:t> A </a:t>
                      </a:r>
                      <a:r>
                        <a:rPr lang="en-US" sz="1800" b="1" kern="1200" baseline="0" dirty="0" smtClean="0">
                          <a:solidFill>
                            <a:schemeClr val="dk1"/>
                          </a:solidFill>
                          <a:latin typeface="+mn-lt"/>
                          <a:ea typeface="+mn-ea"/>
                          <a:cs typeface="+mn-cs"/>
                        </a:rPr>
                        <a:t>need </a:t>
                      </a:r>
                      <a:r>
                        <a:rPr lang="en-US" sz="1800" b="1" i="1" kern="1200" baseline="0" dirty="0" smtClean="0">
                          <a:solidFill>
                            <a:schemeClr val="dk1"/>
                          </a:solidFill>
                          <a:latin typeface="+mn-lt"/>
                          <a:ea typeface="+mn-ea"/>
                          <a:cs typeface="+mn-cs"/>
                        </a:rPr>
                        <a:t>exists for more efficient candidate selection. </a:t>
                      </a:r>
                    </a:p>
                  </a:txBody>
                  <a:tcPr/>
                </a:tc>
                <a:tc>
                  <a:txBody>
                    <a:bodyPr/>
                    <a:lstStyle/>
                    <a:p>
                      <a:endParaRPr lang="en-US" sz="1800" kern="1200" baseline="0" dirty="0" smtClean="0">
                        <a:solidFill>
                          <a:schemeClr val="dk1"/>
                        </a:solidFill>
                        <a:latin typeface="+mn-lt"/>
                        <a:ea typeface="+mn-ea"/>
                        <a:cs typeface="+mn-cs"/>
                      </a:endParaRPr>
                    </a:p>
                    <a:p>
                      <a:r>
                        <a:rPr lang="en-US" sz="1800" kern="1200" baseline="0" dirty="0" smtClean="0">
                          <a:solidFill>
                            <a:schemeClr val="dk1"/>
                          </a:solidFill>
                          <a:latin typeface="+mn-lt"/>
                          <a:ea typeface="+mn-ea"/>
                          <a:cs typeface="+mn-cs"/>
                        </a:rPr>
                        <a:t> We </a:t>
                      </a:r>
                      <a:r>
                        <a:rPr lang="en-US" sz="1800" b="1" kern="1200" baseline="0" dirty="0" smtClean="0">
                          <a:solidFill>
                            <a:schemeClr val="dk1"/>
                          </a:solidFill>
                          <a:latin typeface="+mn-lt"/>
                          <a:ea typeface="+mn-ea"/>
                          <a:cs typeface="+mn-cs"/>
                        </a:rPr>
                        <a:t>must select candidates more efficiently. 	</a:t>
                      </a:r>
                    </a:p>
                    <a:p>
                      <a:endParaRPr lang="en-US" dirty="0"/>
                    </a:p>
                  </a:txBody>
                  <a:tcPr/>
                </a:tc>
                <a:extLst>
                  <a:ext uri="{0D108BD9-81ED-4DB2-BD59-A6C34878D82A}">
                    <a16:rowId xmlns="" xmlns:a16="http://schemas.microsoft.com/office/drawing/2014/main" val="10001"/>
                  </a:ext>
                </a:extLst>
              </a:tr>
              <a:tr h="1140788">
                <a:tc>
                  <a:txBody>
                    <a:bodyPr/>
                    <a:lstStyle/>
                    <a:p>
                      <a:endParaRPr lang="en-US" sz="1800" kern="1200" baseline="0" dirty="0" smtClean="0">
                        <a:solidFill>
                          <a:schemeClr val="dk1"/>
                        </a:solidFill>
                        <a:latin typeface="+mn-lt"/>
                        <a:ea typeface="+mn-ea"/>
                        <a:cs typeface="+mn-cs"/>
                      </a:endParaRPr>
                    </a:p>
                    <a:p>
                      <a:r>
                        <a:rPr lang="en-US" sz="1800" kern="1200" baseline="0" dirty="0" smtClean="0">
                          <a:solidFill>
                            <a:schemeClr val="dk1"/>
                          </a:solidFill>
                          <a:latin typeface="+mn-lt"/>
                          <a:ea typeface="+mn-ea"/>
                          <a:cs typeface="+mn-cs"/>
                        </a:rPr>
                        <a:t> There </a:t>
                      </a:r>
                      <a:r>
                        <a:rPr lang="en-US" sz="1800" i="1" kern="1200" baseline="0" dirty="0" smtClean="0">
                          <a:solidFill>
                            <a:schemeClr val="dk1"/>
                          </a:solidFill>
                          <a:latin typeface="+mn-lt"/>
                          <a:ea typeface="+mn-ea"/>
                          <a:cs typeface="+mn-cs"/>
                        </a:rPr>
                        <a:t>is the </a:t>
                      </a:r>
                      <a:r>
                        <a:rPr lang="en-US" sz="1800" b="1" i="1" kern="1200" baseline="0" dirty="0" smtClean="0">
                          <a:solidFill>
                            <a:schemeClr val="dk1"/>
                          </a:solidFill>
                          <a:latin typeface="+mn-lt"/>
                          <a:ea typeface="+mn-ea"/>
                          <a:cs typeface="+mn-cs"/>
                        </a:rPr>
                        <a:t>possibility of prior approval. 	</a:t>
                      </a:r>
                    </a:p>
                    <a:p>
                      <a:endParaRPr lang="en-US" dirty="0"/>
                    </a:p>
                  </a:txBody>
                  <a:tcPr/>
                </a:tc>
                <a:tc>
                  <a:txBody>
                    <a:bodyPr/>
                    <a:lstStyle/>
                    <a:p>
                      <a:endParaRPr lang="en-US" sz="1800" kern="1200" baseline="0" dirty="0" smtClean="0">
                        <a:solidFill>
                          <a:schemeClr val="dk1"/>
                        </a:solidFill>
                        <a:latin typeface="+mn-lt"/>
                        <a:ea typeface="+mn-ea"/>
                        <a:cs typeface="+mn-cs"/>
                      </a:endParaRPr>
                    </a:p>
                    <a:p>
                      <a:r>
                        <a:rPr lang="en-US" sz="1800" kern="1200" baseline="0" dirty="0" smtClean="0">
                          <a:solidFill>
                            <a:schemeClr val="dk1"/>
                          </a:solidFill>
                          <a:latin typeface="+mn-lt"/>
                          <a:ea typeface="+mn-ea"/>
                          <a:cs typeface="+mn-cs"/>
                        </a:rPr>
                        <a:t> He </a:t>
                      </a:r>
                      <a:r>
                        <a:rPr lang="en-US" sz="1800" b="1" kern="1200" baseline="0" dirty="0" smtClean="0">
                          <a:solidFill>
                            <a:schemeClr val="dk1"/>
                          </a:solidFill>
                          <a:latin typeface="+mn-lt"/>
                          <a:ea typeface="+mn-ea"/>
                          <a:cs typeface="+mn-cs"/>
                        </a:rPr>
                        <a:t>may approve of it ahead of time. 	</a:t>
                      </a:r>
                    </a:p>
                    <a:p>
                      <a:endParaRPr lang="en-US" dirty="0"/>
                    </a:p>
                  </a:txBody>
                  <a:tcPr/>
                </a:tc>
                <a:extLst>
                  <a:ext uri="{0D108BD9-81ED-4DB2-BD59-A6C34878D82A}">
                    <a16:rowId xmlns="" xmlns:a16="http://schemas.microsoft.com/office/drawing/2014/main" val="10002"/>
                  </a:ext>
                </a:extLst>
              </a:tr>
              <a:tr h="1404046">
                <a:tc>
                  <a:txBody>
                    <a:bodyPr/>
                    <a:lstStyle/>
                    <a:p>
                      <a:endParaRPr lang="en-US" sz="1800" kern="1200" baseline="0" dirty="0" smtClean="0">
                        <a:solidFill>
                          <a:schemeClr val="dk1"/>
                        </a:solidFill>
                        <a:latin typeface="+mn-lt"/>
                        <a:ea typeface="+mn-ea"/>
                        <a:cs typeface="+mn-cs"/>
                      </a:endParaRPr>
                    </a:p>
                    <a:p>
                      <a:r>
                        <a:rPr lang="en-US" sz="1800" kern="1200" baseline="0" dirty="0" smtClean="0">
                          <a:solidFill>
                            <a:schemeClr val="dk1"/>
                          </a:solidFill>
                          <a:latin typeface="+mn-lt"/>
                          <a:ea typeface="+mn-ea"/>
                          <a:cs typeface="+mn-cs"/>
                        </a:rPr>
                        <a:t> The </a:t>
                      </a:r>
                      <a:r>
                        <a:rPr lang="en-US" sz="1800" b="1" kern="1200" baseline="0" dirty="0" smtClean="0">
                          <a:solidFill>
                            <a:schemeClr val="dk1"/>
                          </a:solidFill>
                          <a:latin typeface="+mn-lt"/>
                          <a:ea typeface="+mn-ea"/>
                          <a:cs typeface="+mn-cs"/>
                        </a:rPr>
                        <a:t>establishment of a different approach on the part of the committee </a:t>
                      </a:r>
                      <a:r>
                        <a:rPr lang="en-US" sz="1800" b="1" i="1" kern="1200" baseline="0" dirty="0" smtClean="0">
                          <a:solidFill>
                            <a:schemeClr val="dk1"/>
                          </a:solidFill>
                          <a:latin typeface="+mn-lt"/>
                          <a:ea typeface="+mn-ea"/>
                          <a:cs typeface="+mn-cs"/>
                        </a:rPr>
                        <a:t>has become a necessity. 	</a:t>
                      </a:r>
                    </a:p>
                    <a:p>
                      <a:endParaRPr lang="en-US" dirty="0"/>
                    </a:p>
                  </a:txBody>
                  <a:tcPr/>
                </a:tc>
                <a:tc>
                  <a:txBody>
                    <a:bodyPr/>
                    <a:lstStyle/>
                    <a:p>
                      <a:endParaRPr lang="en-US" sz="1800" kern="1200" baseline="0" dirty="0" smtClean="0">
                        <a:solidFill>
                          <a:schemeClr val="dk1"/>
                        </a:solidFill>
                        <a:latin typeface="+mn-lt"/>
                        <a:ea typeface="+mn-ea"/>
                        <a:cs typeface="+mn-cs"/>
                      </a:endParaRPr>
                    </a:p>
                    <a:p>
                      <a:r>
                        <a:rPr lang="en-US" sz="1800" kern="1200" baseline="0" dirty="0" smtClean="0">
                          <a:solidFill>
                            <a:schemeClr val="dk1"/>
                          </a:solidFill>
                          <a:latin typeface="+mn-lt"/>
                          <a:ea typeface="+mn-ea"/>
                          <a:cs typeface="+mn-cs"/>
                        </a:rPr>
                        <a:t> The committee </a:t>
                      </a:r>
                      <a:r>
                        <a:rPr lang="en-US" sz="1800" b="1" kern="1200" baseline="0" dirty="0" smtClean="0">
                          <a:solidFill>
                            <a:schemeClr val="dk1"/>
                          </a:solidFill>
                          <a:latin typeface="+mn-lt"/>
                          <a:ea typeface="+mn-ea"/>
                          <a:cs typeface="+mn-cs"/>
                        </a:rPr>
                        <a:t>must approach it differently. 	</a:t>
                      </a:r>
                    </a:p>
                    <a:p>
                      <a:endParaRPr lang="en-US" dirty="0"/>
                    </a:p>
                  </a:txBody>
                  <a:tcPr/>
                </a:tc>
                <a:extLst>
                  <a:ext uri="{0D108BD9-81ED-4DB2-BD59-A6C34878D82A}">
                    <a16:rowId xmlns="" xmlns:a16="http://schemas.microsoft.com/office/drawing/2014/main" val="10003"/>
                  </a:ext>
                </a:extLst>
              </a:tr>
              <a:tr h="1404046">
                <a:tc>
                  <a:txBody>
                    <a:bodyPr/>
                    <a:lstStyle/>
                    <a:p>
                      <a:endParaRPr lang="en-US" sz="1800" kern="1200" baseline="0" dirty="0" smtClean="0">
                        <a:solidFill>
                          <a:schemeClr val="dk1"/>
                        </a:solidFill>
                        <a:latin typeface="+mn-lt"/>
                        <a:ea typeface="+mn-ea"/>
                        <a:cs typeface="+mn-cs"/>
                      </a:endParaRPr>
                    </a:p>
                    <a:p>
                      <a:r>
                        <a:rPr lang="en-US" sz="1800" kern="1200" baseline="0" dirty="0" smtClean="0">
                          <a:solidFill>
                            <a:schemeClr val="dk1"/>
                          </a:solidFill>
                          <a:latin typeface="+mn-lt"/>
                          <a:ea typeface="+mn-ea"/>
                          <a:cs typeface="+mn-cs"/>
                        </a:rPr>
                        <a:t> Our </a:t>
                      </a:r>
                      <a:r>
                        <a:rPr lang="en-US" sz="1800" b="1" kern="1200" baseline="0" dirty="0" smtClean="0">
                          <a:solidFill>
                            <a:schemeClr val="dk1"/>
                          </a:solidFill>
                          <a:latin typeface="+mn-lt"/>
                          <a:ea typeface="+mn-ea"/>
                          <a:cs typeface="+mn-cs"/>
                        </a:rPr>
                        <a:t>request is that on your return, you </a:t>
                      </a:r>
                      <a:r>
                        <a:rPr lang="en-US" sz="1800" b="1" i="1" kern="1200" baseline="0" dirty="0" smtClean="0">
                          <a:solidFill>
                            <a:schemeClr val="dk1"/>
                          </a:solidFill>
                          <a:latin typeface="+mn-lt"/>
                          <a:ea typeface="+mn-ea"/>
                          <a:cs typeface="+mn-cs"/>
                        </a:rPr>
                        <a:t>conduct a review of the data and provide an immediate report.</a:t>
                      </a:r>
                    </a:p>
                  </a:txBody>
                  <a:tcPr/>
                </a:tc>
                <a:tc>
                  <a:txBody>
                    <a:bodyPr/>
                    <a:lstStyle/>
                    <a:p>
                      <a:endParaRPr lang="en-US" sz="1800" kern="1200" baseline="0" dirty="0" smtClean="0">
                        <a:solidFill>
                          <a:schemeClr val="dk1"/>
                        </a:solidFill>
                        <a:latin typeface="+mn-lt"/>
                        <a:ea typeface="+mn-ea"/>
                        <a:cs typeface="+mn-cs"/>
                      </a:endParaRPr>
                    </a:p>
                    <a:p>
                      <a:r>
                        <a:rPr lang="en-US" sz="1800" kern="1200" baseline="0" dirty="0" smtClean="0">
                          <a:solidFill>
                            <a:schemeClr val="dk1"/>
                          </a:solidFill>
                          <a:latin typeface="+mn-lt"/>
                          <a:ea typeface="+mn-ea"/>
                          <a:cs typeface="+mn-cs"/>
                        </a:rPr>
                        <a:t> We </a:t>
                      </a:r>
                      <a:r>
                        <a:rPr lang="en-US" sz="1800" b="1" kern="1200" baseline="0" dirty="0" smtClean="0">
                          <a:solidFill>
                            <a:schemeClr val="dk1"/>
                          </a:solidFill>
                          <a:latin typeface="+mn-lt"/>
                          <a:ea typeface="+mn-ea"/>
                          <a:cs typeface="+mn-cs"/>
                        </a:rPr>
                        <a:t>request that when you return, you review the data and report immediately. 	</a:t>
                      </a:r>
                    </a:p>
                    <a:p>
                      <a:endParaRPr lang="en-US" dirty="0"/>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6028793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
            </a:r>
            <a:br>
              <a:rPr lang="en-US" sz="2800" dirty="0"/>
            </a:br>
            <a:r>
              <a:rPr lang="en-US" sz="2800" dirty="0"/>
              <a:t> </a:t>
            </a:r>
            <a:r>
              <a:rPr lang="en-US" sz="2800" b="1" dirty="0"/>
              <a:t>COMMON </a:t>
            </a:r>
            <a:r>
              <a:rPr lang="en-US" sz="2800" b="1" dirty="0" smtClean="0"/>
              <a:t>NOMINALIZATIONS          verbs </a:t>
            </a:r>
            <a:endParaRPr lang="en-US" sz="2800" dirty="0"/>
          </a:p>
        </p:txBody>
      </p:sp>
      <p:graphicFrame>
        <p:nvGraphicFramePr>
          <p:cNvPr id="4" name="Content Placeholder 3"/>
          <p:cNvGraphicFramePr>
            <a:graphicFrameLocks noGrp="1"/>
          </p:cNvGraphicFramePr>
          <p:nvPr>
            <p:ph idx="1"/>
          </p:nvPr>
        </p:nvGraphicFramePr>
        <p:xfrm>
          <a:off x="457200" y="1600200"/>
          <a:ext cx="8229600" cy="3708400"/>
        </p:xfrm>
        <a:graphic>
          <a:graphicData uri="http://schemas.openxmlformats.org/drawingml/2006/table">
            <a:tbl>
              <a:tblPr firstRow="1" bandRow="1">
                <a:tableStyleId>{5C22544A-7EE6-4342-B048-85BDC9FD1C3A}</a:tableStyleId>
              </a:tblPr>
              <a:tblGrid>
                <a:gridCol w="4114800">
                  <a:extLst>
                    <a:ext uri="{9D8B030D-6E8A-4147-A177-3AD203B41FA5}">
                      <a16:colId xmlns="" xmlns:a16="http://schemas.microsoft.com/office/drawing/2014/main" val="20000"/>
                    </a:ext>
                  </a:extLst>
                </a:gridCol>
                <a:gridCol w="4114800">
                  <a:extLst>
                    <a:ext uri="{9D8B030D-6E8A-4147-A177-3AD203B41FA5}">
                      <a16:colId xmlns="" xmlns:a16="http://schemas.microsoft.com/office/drawing/2014/main" val="20001"/>
                    </a:ext>
                  </a:extLst>
                </a:gridCol>
              </a:tblGrid>
              <a:tr h="370840">
                <a:tc>
                  <a:txBody>
                    <a:bodyPr/>
                    <a:lstStyle/>
                    <a:p>
                      <a:r>
                        <a:rPr lang="en-US" dirty="0" smtClean="0"/>
                        <a:t>Liberated</a:t>
                      </a:r>
                      <a:r>
                        <a:rPr lang="en-US" baseline="0" dirty="0" smtClean="0"/>
                        <a:t> verb</a:t>
                      </a:r>
                      <a:endParaRPr lang="en-US" dirty="0"/>
                    </a:p>
                  </a:txBody>
                  <a:tcPr/>
                </a:tc>
                <a:tc>
                  <a:txBody>
                    <a:bodyPr/>
                    <a:lstStyle/>
                    <a:p>
                      <a:r>
                        <a:rPr lang="en-US" dirty="0" smtClean="0"/>
                        <a:t>Nominalization</a:t>
                      </a:r>
                      <a:endParaRPr lang="en-US" dirty="0"/>
                    </a:p>
                  </a:txBody>
                  <a:tcPr/>
                </a:tc>
                <a:extLst>
                  <a:ext uri="{0D108BD9-81ED-4DB2-BD59-A6C34878D82A}">
                    <a16:rowId xmlns="" xmlns:a16="http://schemas.microsoft.com/office/drawing/2014/main" val="10000"/>
                  </a:ext>
                </a:extLst>
              </a:tr>
              <a:tr h="370840">
                <a:tc>
                  <a:txBody>
                    <a:bodyPr/>
                    <a:lstStyle/>
                    <a:p>
                      <a:r>
                        <a:rPr lang="en-US" dirty="0" smtClean="0"/>
                        <a:t>Discover</a:t>
                      </a:r>
                      <a:endParaRPr lang="en-US" dirty="0"/>
                    </a:p>
                  </a:txBody>
                  <a:tcPr/>
                </a:tc>
                <a:tc>
                  <a:txBody>
                    <a:bodyPr/>
                    <a:lstStyle/>
                    <a:p>
                      <a:r>
                        <a:rPr lang="en-US" dirty="0" smtClean="0"/>
                        <a:t>Discovery</a:t>
                      </a:r>
                      <a:endParaRPr lang="en-US" dirty="0"/>
                    </a:p>
                  </a:txBody>
                  <a:tcPr/>
                </a:tc>
                <a:extLst>
                  <a:ext uri="{0D108BD9-81ED-4DB2-BD59-A6C34878D82A}">
                    <a16:rowId xmlns="" xmlns:a16="http://schemas.microsoft.com/office/drawing/2014/main" val="10001"/>
                  </a:ext>
                </a:extLst>
              </a:tr>
              <a:tr h="370840">
                <a:tc>
                  <a:txBody>
                    <a:bodyPr/>
                    <a:lstStyle/>
                    <a:p>
                      <a:r>
                        <a:rPr lang="en-US" dirty="0" smtClean="0"/>
                        <a:t>Move</a:t>
                      </a:r>
                      <a:endParaRPr lang="en-US" dirty="0"/>
                    </a:p>
                  </a:txBody>
                  <a:tcPr/>
                </a:tc>
                <a:tc>
                  <a:txBody>
                    <a:bodyPr/>
                    <a:lstStyle/>
                    <a:p>
                      <a:r>
                        <a:rPr lang="en-US" dirty="0" smtClean="0"/>
                        <a:t>Movement</a:t>
                      </a:r>
                      <a:endParaRPr lang="en-US" dirty="0"/>
                    </a:p>
                  </a:txBody>
                  <a:tcPr/>
                </a:tc>
                <a:extLst>
                  <a:ext uri="{0D108BD9-81ED-4DB2-BD59-A6C34878D82A}">
                    <a16:rowId xmlns="" xmlns:a16="http://schemas.microsoft.com/office/drawing/2014/main" val="10002"/>
                  </a:ext>
                </a:extLst>
              </a:tr>
              <a:tr h="370840">
                <a:tc>
                  <a:txBody>
                    <a:bodyPr/>
                    <a:lstStyle/>
                    <a:p>
                      <a:r>
                        <a:rPr lang="en-US" dirty="0" smtClean="0"/>
                        <a:t>Resist</a:t>
                      </a:r>
                      <a:endParaRPr lang="en-US" dirty="0"/>
                    </a:p>
                  </a:txBody>
                  <a:tcPr/>
                </a:tc>
                <a:tc>
                  <a:txBody>
                    <a:bodyPr/>
                    <a:lstStyle/>
                    <a:p>
                      <a:r>
                        <a:rPr lang="en-US" dirty="0" smtClean="0"/>
                        <a:t>Resistance</a:t>
                      </a:r>
                      <a:endParaRPr lang="en-US" dirty="0"/>
                    </a:p>
                  </a:txBody>
                  <a:tcPr/>
                </a:tc>
                <a:extLst>
                  <a:ext uri="{0D108BD9-81ED-4DB2-BD59-A6C34878D82A}">
                    <a16:rowId xmlns="" xmlns:a16="http://schemas.microsoft.com/office/drawing/2014/main" val="10003"/>
                  </a:ext>
                </a:extLst>
              </a:tr>
              <a:tr h="370840">
                <a:tc>
                  <a:txBody>
                    <a:bodyPr/>
                    <a:lstStyle/>
                    <a:p>
                      <a:r>
                        <a:rPr lang="en-US" dirty="0" smtClean="0"/>
                        <a:t>React</a:t>
                      </a:r>
                      <a:endParaRPr lang="en-US" dirty="0"/>
                    </a:p>
                  </a:txBody>
                  <a:tcPr/>
                </a:tc>
                <a:tc>
                  <a:txBody>
                    <a:bodyPr/>
                    <a:lstStyle/>
                    <a:p>
                      <a:r>
                        <a:rPr lang="en-US" dirty="0" smtClean="0"/>
                        <a:t>Reaction</a:t>
                      </a:r>
                      <a:endParaRPr lang="en-US" dirty="0"/>
                    </a:p>
                  </a:txBody>
                  <a:tcPr/>
                </a:tc>
                <a:extLst>
                  <a:ext uri="{0D108BD9-81ED-4DB2-BD59-A6C34878D82A}">
                    <a16:rowId xmlns="" xmlns:a16="http://schemas.microsoft.com/office/drawing/2014/main" val="10004"/>
                  </a:ext>
                </a:extLst>
              </a:tr>
              <a:tr h="370840">
                <a:tc>
                  <a:txBody>
                    <a:bodyPr/>
                    <a:lstStyle/>
                    <a:p>
                      <a:r>
                        <a:rPr lang="en-US" dirty="0" smtClean="0"/>
                        <a:t>Fail</a:t>
                      </a:r>
                      <a:endParaRPr lang="en-US" dirty="0"/>
                    </a:p>
                  </a:txBody>
                  <a:tcPr/>
                </a:tc>
                <a:tc>
                  <a:txBody>
                    <a:bodyPr/>
                    <a:lstStyle/>
                    <a:p>
                      <a:r>
                        <a:rPr lang="en-US" dirty="0" smtClean="0"/>
                        <a:t>Failure</a:t>
                      </a:r>
                      <a:endParaRPr lang="en-US" dirty="0"/>
                    </a:p>
                  </a:txBody>
                  <a:tcPr/>
                </a:tc>
                <a:extLst>
                  <a:ext uri="{0D108BD9-81ED-4DB2-BD59-A6C34878D82A}">
                    <a16:rowId xmlns="" xmlns:a16="http://schemas.microsoft.com/office/drawing/2014/main" val="10005"/>
                  </a:ext>
                </a:extLst>
              </a:tr>
              <a:tr h="370840">
                <a:tc>
                  <a:txBody>
                    <a:bodyPr/>
                    <a:lstStyle/>
                    <a:p>
                      <a:r>
                        <a:rPr lang="en-US" dirty="0" smtClean="0"/>
                        <a:t>Refuse</a:t>
                      </a:r>
                      <a:endParaRPr lang="en-US" dirty="0"/>
                    </a:p>
                  </a:txBody>
                  <a:tcPr/>
                </a:tc>
                <a:tc>
                  <a:txBody>
                    <a:bodyPr/>
                    <a:lstStyle/>
                    <a:p>
                      <a:r>
                        <a:rPr lang="en-US" dirty="0" smtClean="0"/>
                        <a:t>Refusal</a:t>
                      </a:r>
                      <a:endParaRPr lang="en-US" dirty="0"/>
                    </a:p>
                  </a:txBody>
                  <a:tcPr/>
                </a:tc>
                <a:extLst>
                  <a:ext uri="{0D108BD9-81ED-4DB2-BD59-A6C34878D82A}">
                    <a16:rowId xmlns="" xmlns:a16="http://schemas.microsoft.com/office/drawing/2014/main" val="10006"/>
                  </a:ext>
                </a:extLst>
              </a:tr>
              <a:tr h="370840">
                <a:tc>
                  <a:txBody>
                    <a:bodyPr/>
                    <a:lstStyle/>
                    <a:p>
                      <a:r>
                        <a:rPr lang="en-US" dirty="0" smtClean="0"/>
                        <a:t>Analysis</a:t>
                      </a:r>
                      <a:endParaRPr lang="en-US" dirty="0"/>
                    </a:p>
                  </a:txBody>
                  <a:tcPr/>
                </a:tc>
                <a:tc>
                  <a:txBody>
                    <a:bodyPr/>
                    <a:lstStyle/>
                    <a:p>
                      <a:r>
                        <a:rPr lang="en-US" dirty="0" smtClean="0"/>
                        <a:t>Analyze</a:t>
                      </a:r>
                      <a:endParaRPr lang="en-US" dirty="0"/>
                    </a:p>
                  </a:txBody>
                  <a:tcPr/>
                </a:tc>
                <a:extLst>
                  <a:ext uri="{0D108BD9-81ED-4DB2-BD59-A6C34878D82A}">
                    <a16:rowId xmlns="" xmlns:a16="http://schemas.microsoft.com/office/drawing/2014/main" val="10007"/>
                  </a:ext>
                </a:extLst>
              </a:tr>
              <a:tr h="370840">
                <a:tc>
                  <a:txBody>
                    <a:bodyPr/>
                    <a:lstStyle/>
                    <a:p>
                      <a:r>
                        <a:rPr lang="en-US" dirty="0" smtClean="0"/>
                        <a:t>Destabilization</a:t>
                      </a:r>
                      <a:endParaRPr lang="en-US" dirty="0"/>
                    </a:p>
                  </a:txBody>
                  <a:tcPr/>
                </a:tc>
                <a:tc>
                  <a:txBody>
                    <a:bodyPr/>
                    <a:lstStyle/>
                    <a:p>
                      <a:r>
                        <a:rPr lang="en-US" dirty="0" smtClean="0"/>
                        <a:t>Destabilize </a:t>
                      </a:r>
                      <a:endParaRPr lang="en-US" dirty="0"/>
                    </a:p>
                  </a:txBody>
                  <a:tcPr/>
                </a:tc>
                <a:extLst>
                  <a:ext uri="{0D108BD9-81ED-4DB2-BD59-A6C34878D82A}">
                    <a16:rowId xmlns="" xmlns:a16="http://schemas.microsoft.com/office/drawing/2014/main" val="10008"/>
                  </a:ext>
                </a:extLst>
              </a:tr>
              <a:tr h="370840">
                <a:tc>
                  <a:txBody>
                    <a:bodyPr/>
                    <a:lstStyle/>
                    <a:p>
                      <a:r>
                        <a:rPr lang="en-US" dirty="0" smtClean="0"/>
                        <a:t>Study</a:t>
                      </a:r>
                      <a:endParaRPr lang="en-US" dirty="0"/>
                    </a:p>
                  </a:txBody>
                  <a:tcPr/>
                </a:tc>
                <a:tc>
                  <a:txBody>
                    <a:bodyPr/>
                    <a:lstStyle/>
                    <a:p>
                      <a:r>
                        <a:rPr lang="en-US" dirty="0" smtClean="0"/>
                        <a:t>Studies</a:t>
                      </a:r>
                      <a:r>
                        <a:rPr lang="en-US" baseline="0" dirty="0" smtClean="0"/>
                        <a:t> </a:t>
                      </a:r>
                      <a:endParaRPr lang="en-US" dirty="0"/>
                    </a:p>
                  </a:txBody>
                  <a:tcPr/>
                </a:tc>
                <a:extLst>
                  <a:ext uri="{0D108BD9-81ED-4DB2-BD59-A6C34878D82A}">
                    <a16:rowId xmlns="" xmlns:a16="http://schemas.microsoft.com/office/drawing/2014/main" val="10009"/>
                  </a:ext>
                </a:extLst>
              </a:tr>
            </a:tbl>
          </a:graphicData>
        </a:graphic>
      </p:graphicFrame>
      <p:sp>
        <p:nvSpPr>
          <p:cNvPr id="3" name="Right Arrow 2"/>
          <p:cNvSpPr/>
          <p:nvPr/>
        </p:nvSpPr>
        <p:spPr>
          <a:xfrm>
            <a:off x="5791200" y="846138"/>
            <a:ext cx="838200" cy="228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508607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563562"/>
          </a:xfrm>
        </p:spPr>
        <p:txBody>
          <a:bodyPr>
            <a:normAutofit/>
          </a:bodyPr>
          <a:lstStyle/>
          <a:p>
            <a:r>
              <a:rPr lang="en-US" sz="2400" b="1" dirty="0" smtClean="0"/>
              <a:t>COMMON NOMINALIZATIONS             adjectives</a:t>
            </a:r>
            <a:endParaRPr lang="en-US" sz="2400" dirty="0"/>
          </a:p>
        </p:txBody>
      </p:sp>
      <p:graphicFrame>
        <p:nvGraphicFramePr>
          <p:cNvPr id="4" name="Content Placeholder 3"/>
          <p:cNvGraphicFramePr>
            <a:graphicFrameLocks noGrp="1"/>
          </p:cNvGraphicFramePr>
          <p:nvPr>
            <p:ph idx="1"/>
          </p:nvPr>
        </p:nvGraphicFramePr>
        <p:xfrm>
          <a:off x="457200" y="1600200"/>
          <a:ext cx="8229600" cy="2865120"/>
        </p:xfrm>
        <a:graphic>
          <a:graphicData uri="http://schemas.openxmlformats.org/drawingml/2006/table">
            <a:tbl>
              <a:tblPr firstRow="1" bandRow="1">
                <a:tableStyleId>{5C22544A-7EE6-4342-B048-85BDC9FD1C3A}</a:tableStyleId>
              </a:tblPr>
              <a:tblGrid>
                <a:gridCol w="4114800">
                  <a:extLst>
                    <a:ext uri="{9D8B030D-6E8A-4147-A177-3AD203B41FA5}">
                      <a16:colId xmlns="" xmlns:a16="http://schemas.microsoft.com/office/drawing/2014/main" val="20000"/>
                    </a:ext>
                  </a:extLst>
                </a:gridCol>
                <a:gridCol w="4114800">
                  <a:extLst>
                    <a:ext uri="{9D8B030D-6E8A-4147-A177-3AD203B41FA5}">
                      <a16:colId xmlns=""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Adjectives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Nominalization</a:t>
                      </a:r>
                    </a:p>
                    <a:p>
                      <a:endParaRPr lang="en-US" dirty="0"/>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Careless</a:t>
                      </a:r>
                    </a:p>
                  </a:txBody>
                  <a:tcPr/>
                </a:tc>
                <a:tc>
                  <a:txBody>
                    <a:bodyPr/>
                    <a:lstStyle/>
                    <a:p>
                      <a:r>
                        <a:rPr lang="en-US" dirty="0" smtClean="0"/>
                        <a:t>Carelessness </a:t>
                      </a:r>
                      <a:endParaRPr lang="en-US" dirty="0"/>
                    </a:p>
                  </a:txBody>
                  <a:tcPr/>
                </a:tc>
                <a:extLst>
                  <a:ext uri="{0D108BD9-81ED-4DB2-BD59-A6C34878D82A}">
                    <a16:rowId xmlns=""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a:t>
                      </a:r>
                    </a:p>
                  </a:txBody>
                  <a:tcPr/>
                </a:tc>
                <a:tc>
                  <a:txBody>
                    <a:bodyPr/>
                    <a:lstStyle/>
                    <a:p>
                      <a:r>
                        <a:rPr lang="en-US" dirty="0" smtClean="0"/>
                        <a:t>Difficulty </a:t>
                      </a:r>
                      <a:endParaRPr lang="en-US" dirty="0"/>
                    </a:p>
                  </a:txBody>
                  <a:tcPr/>
                </a:tc>
                <a:extLst>
                  <a:ext uri="{0D108BD9-81ED-4DB2-BD59-A6C34878D82A}">
                    <a16:rowId xmlns=""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Different</a:t>
                      </a:r>
                    </a:p>
                  </a:txBody>
                  <a:tcPr/>
                </a:tc>
                <a:tc>
                  <a:txBody>
                    <a:bodyPr/>
                    <a:lstStyle/>
                    <a:p>
                      <a:r>
                        <a:rPr lang="en-US" dirty="0" smtClean="0"/>
                        <a:t>Difference</a:t>
                      </a:r>
                      <a:endParaRPr lang="en-US" dirty="0"/>
                    </a:p>
                  </a:txBody>
                  <a:tcPr/>
                </a:tc>
                <a:extLst>
                  <a:ext uri="{0D108BD9-81ED-4DB2-BD59-A6C34878D82A}">
                    <a16:rowId xmlns=""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Applicable</a:t>
                      </a:r>
                    </a:p>
                  </a:txBody>
                  <a:tcPr/>
                </a:tc>
                <a:tc>
                  <a:txBody>
                    <a:bodyPr/>
                    <a:lstStyle/>
                    <a:p>
                      <a:r>
                        <a:rPr lang="en-US" dirty="0" smtClean="0"/>
                        <a:t>Applicability</a:t>
                      </a:r>
                      <a:endParaRPr lang="en-US" dirty="0"/>
                    </a:p>
                  </a:txBody>
                  <a:tcPr/>
                </a:tc>
                <a:extLst>
                  <a:ext uri="{0D108BD9-81ED-4DB2-BD59-A6C34878D82A}">
                    <a16:rowId xmlns=""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Intense</a:t>
                      </a:r>
                    </a:p>
                  </a:txBody>
                  <a:tcPr/>
                </a:tc>
                <a:tc>
                  <a:txBody>
                    <a:bodyPr/>
                    <a:lstStyle/>
                    <a:p>
                      <a:r>
                        <a:rPr lang="en-US" dirty="0" smtClean="0"/>
                        <a:t>intensity</a:t>
                      </a:r>
                      <a:endParaRPr lang="en-US" dirty="0"/>
                    </a:p>
                  </a:txBody>
                  <a:tcPr/>
                </a:tc>
                <a:extLst>
                  <a:ext uri="{0D108BD9-81ED-4DB2-BD59-A6C34878D82A}">
                    <a16:rowId xmlns=""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Applicable </a:t>
                      </a:r>
                    </a:p>
                  </a:txBody>
                  <a:tcPr/>
                </a:tc>
                <a:tc>
                  <a:txBody>
                    <a:bodyPr/>
                    <a:lstStyle/>
                    <a:p>
                      <a:r>
                        <a:rPr lang="en-US" dirty="0" smtClean="0"/>
                        <a:t>Application </a:t>
                      </a:r>
                      <a:endParaRPr lang="en-US" dirty="0"/>
                    </a:p>
                  </a:txBody>
                  <a:tcPr/>
                </a:tc>
                <a:extLst>
                  <a:ext uri="{0D108BD9-81ED-4DB2-BD59-A6C34878D82A}">
                    <a16:rowId xmlns="" xmlns:a16="http://schemas.microsoft.com/office/drawing/2014/main" val="10006"/>
                  </a:ext>
                </a:extLst>
              </a:tr>
            </a:tbl>
          </a:graphicData>
        </a:graphic>
      </p:graphicFrame>
      <p:sp>
        <p:nvSpPr>
          <p:cNvPr id="3" name="Right Arrow 2"/>
          <p:cNvSpPr/>
          <p:nvPr/>
        </p:nvSpPr>
        <p:spPr>
          <a:xfrm>
            <a:off x="5029200" y="838200"/>
            <a:ext cx="838200" cy="205581"/>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9919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will change the order to study!</a:t>
            </a:r>
            <a:endParaRPr lang="en-US" dirty="0"/>
          </a:p>
        </p:txBody>
      </p:sp>
      <p:sp>
        <p:nvSpPr>
          <p:cNvPr id="4" name="Content Placeholder 3"/>
          <p:cNvSpPr>
            <a:spLocks noGrp="1"/>
          </p:cNvSpPr>
          <p:nvPr>
            <p:ph idx="10"/>
          </p:nvPr>
        </p:nvSpPr>
        <p:spPr/>
        <p:txBody>
          <a:bodyPr/>
          <a:lstStyle/>
          <a:p>
            <a:endParaRPr lang="en-US" dirty="0" smtClean="0"/>
          </a:p>
          <a:p>
            <a:pPr marL="342900" indent="-342900">
              <a:buAutoNum type="arabicPeriod"/>
            </a:pPr>
            <a:r>
              <a:rPr lang="en-US" sz="3600" dirty="0" smtClean="0"/>
              <a:t>Clarity</a:t>
            </a:r>
          </a:p>
          <a:p>
            <a:pPr marL="342900" indent="-342900">
              <a:buAutoNum type="arabicPeriod"/>
            </a:pPr>
            <a:r>
              <a:rPr lang="en-US" sz="3600" dirty="0" smtClean="0"/>
              <a:t>Precision</a:t>
            </a:r>
          </a:p>
          <a:p>
            <a:pPr marL="342900" indent="-342900">
              <a:buAutoNum type="arabicPeriod"/>
            </a:pPr>
            <a:r>
              <a:rPr lang="en-US" sz="3600" dirty="0" smtClean="0"/>
              <a:t>Simplicity</a:t>
            </a:r>
          </a:p>
          <a:p>
            <a:pPr marL="342900" indent="-342900">
              <a:buAutoNum type="arabicPeriod"/>
            </a:pPr>
            <a:r>
              <a:rPr lang="en-US" sz="3600" dirty="0" smtClean="0"/>
              <a:t>Objectivity</a:t>
            </a:r>
          </a:p>
          <a:p>
            <a:pPr marL="342900" indent="-342900">
              <a:buAutoNum type="arabicPeriod"/>
            </a:pPr>
            <a:r>
              <a:rPr lang="en-US" sz="3600" dirty="0" smtClean="0"/>
              <a:t>Economy</a:t>
            </a:r>
            <a:endParaRPr lang="en-US" sz="36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LIBERATE DISGUISED VERBS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make a recommendation</a:t>
            </a:r>
          </a:p>
          <a:p>
            <a:pPr lvl="0"/>
            <a:r>
              <a:rPr lang="en-US" dirty="0"/>
              <a:t>formulate an argument</a:t>
            </a:r>
          </a:p>
          <a:p>
            <a:pPr lvl="0"/>
            <a:r>
              <a:rPr lang="en-US" dirty="0"/>
              <a:t>raise an objection</a:t>
            </a:r>
          </a:p>
          <a:p>
            <a:pPr lvl="0"/>
            <a:r>
              <a:rPr lang="en-US" dirty="0"/>
              <a:t>make restitution</a:t>
            </a:r>
          </a:p>
          <a:p>
            <a:pPr lvl="0"/>
            <a:r>
              <a:rPr lang="en-US" dirty="0"/>
              <a:t>express resentment</a:t>
            </a:r>
          </a:p>
          <a:p>
            <a:pPr lvl="0"/>
            <a:r>
              <a:rPr lang="en-US" dirty="0"/>
              <a:t>arrive at a conclusion</a:t>
            </a:r>
          </a:p>
          <a:p>
            <a:pPr lvl="0"/>
            <a:r>
              <a:rPr lang="en-US" dirty="0"/>
              <a:t>perform an analysis</a:t>
            </a:r>
          </a:p>
          <a:p>
            <a:pPr lvl="0"/>
            <a:r>
              <a:rPr lang="en-US" dirty="0"/>
              <a:t>develop a plan</a:t>
            </a:r>
          </a:p>
          <a:p>
            <a:pPr lvl="0"/>
            <a:r>
              <a:rPr lang="en-US" dirty="0"/>
              <a:t>exercise conformity</a:t>
            </a:r>
          </a:p>
          <a:p>
            <a:pPr lvl="0"/>
            <a:r>
              <a:rPr lang="en-US" dirty="0"/>
              <a:t>undertake a development </a:t>
            </a:r>
          </a:p>
          <a:p>
            <a:pPr lvl="0"/>
            <a:r>
              <a:rPr lang="en-US" dirty="0"/>
              <a:t>find a solution</a:t>
            </a:r>
          </a:p>
          <a:p>
            <a:r>
              <a:rPr lang="en-US" dirty="0"/>
              <a:t>make a decision</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LIBERATE DISGUISED VERBS</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The theory makes the postulation that long-term stability of species (with only minor modifications) in </a:t>
            </a:r>
            <a:r>
              <a:rPr lang="en-US" dirty="0" err="1"/>
              <a:t>paleontologic</a:t>
            </a:r>
            <a:r>
              <a:rPr lang="en-US" dirty="0"/>
              <a:t> </a:t>
            </a:r>
            <a:r>
              <a:rPr lang="en-US" dirty="0" smtClean="0"/>
              <a:t>    time </a:t>
            </a:r>
            <a:r>
              <a:rPr lang="en-US" dirty="0"/>
              <a:t>is punctuated by bursts of time in which many species are extinguished.</a:t>
            </a:r>
          </a:p>
          <a:p>
            <a:pPr lvl="0"/>
            <a:r>
              <a:rPr lang="en-US" dirty="0"/>
              <a:t>Freshmen have frequently made complaints about the </a:t>
            </a:r>
            <a:r>
              <a:rPr lang="en-US" dirty="0" smtClean="0"/>
              <a:t>      cafeteria </a:t>
            </a:r>
            <a:r>
              <a:rPr lang="en-US" dirty="0"/>
              <a:t>food.</a:t>
            </a:r>
          </a:p>
          <a:p>
            <a:pPr lvl="0"/>
            <a:r>
              <a:rPr lang="en-US" dirty="0"/>
              <a:t>Species managed to achieve evolution from parental </a:t>
            </a:r>
            <a:r>
              <a:rPr lang="en-US" dirty="0" smtClean="0"/>
              <a:t>        species </a:t>
            </a:r>
            <a:r>
              <a:rPr lang="en-US" dirty="0"/>
              <a:t>that made an escape from extinction by virtue of </a:t>
            </a:r>
            <a:r>
              <a:rPr lang="en-US" dirty="0" smtClean="0"/>
              <a:t>   their    geographic </a:t>
            </a:r>
            <a:r>
              <a:rPr lang="en-US" dirty="0"/>
              <a:t>isolation.</a:t>
            </a:r>
          </a:p>
          <a:p>
            <a:pPr lvl="0"/>
            <a:r>
              <a:rPr lang="en-US" dirty="0"/>
              <a:t>The Sumerians are credited with the invention of writing toward the end of the fourth millennium B.C.</a:t>
            </a:r>
          </a:p>
          <a:p>
            <a:pPr lvl="0"/>
            <a:r>
              <a:rPr lang="en-US" dirty="0"/>
              <a:t>Neither the clay tablet nor the papyrus roll underwent </a:t>
            </a:r>
            <a:r>
              <a:rPr lang="en-US" dirty="0" smtClean="0"/>
              <a:t>     much </a:t>
            </a:r>
            <a:r>
              <a:rPr lang="en-US" dirty="0"/>
              <a:t>change in form during the next three thousand years.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6778"/>
            <a:ext cx="9036496" cy="745222"/>
          </a:xfrm>
        </p:spPr>
        <p:txBody>
          <a:bodyPr/>
          <a:lstStyle/>
          <a:p>
            <a:r>
              <a:rPr lang="en-US" dirty="0" smtClean="0"/>
              <a:t>Economy </a:t>
            </a:r>
            <a:endParaRPr lang="en-US" dirty="0"/>
          </a:p>
        </p:txBody>
      </p:sp>
      <p:sp>
        <p:nvSpPr>
          <p:cNvPr id="4" name="Content Placeholder 3"/>
          <p:cNvSpPr>
            <a:spLocks noGrp="1"/>
          </p:cNvSpPr>
          <p:nvPr>
            <p:ph idx="10"/>
          </p:nvPr>
        </p:nvSpPr>
        <p:spPr>
          <a:xfrm>
            <a:off x="611560" y="2514599"/>
            <a:ext cx="8085584" cy="3103239"/>
          </a:xfrm>
        </p:spPr>
        <p:txBody>
          <a:bodyPr/>
          <a:lstStyle/>
          <a:p>
            <a:pPr marL="342900" indent="-342900">
              <a:buFont typeface="Wingdings" panose="05000000000000000000" pitchFamily="2" charset="2"/>
              <a:buChar char="Ø"/>
            </a:pPr>
            <a:r>
              <a:rPr lang="en-US" sz="2400" dirty="0"/>
              <a:t>Keep the subject and main </a:t>
            </a:r>
            <a:r>
              <a:rPr lang="en-US" sz="2400" dirty="0" smtClean="0"/>
              <a:t>verb </a:t>
            </a:r>
            <a:r>
              <a:rPr lang="en-US" sz="2400" dirty="0"/>
              <a:t>(predicate) close </a:t>
            </a:r>
            <a:endParaRPr lang="en-US" sz="2400" dirty="0" smtClean="0"/>
          </a:p>
          <a:p>
            <a:r>
              <a:rPr lang="en-US" sz="2400" dirty="0" smtClean="0"/>
              <a:t>together </a:t>
            </a:r>
            <a:r>
              <a:rPr lang="en-US" sz="2400" dirty="0"/>
              <a:t>at the start </a:t>
            </a:r>
            <a:r>
              <a:rPr lang="en-US" sz="2400" dirty="0" smtClean="0"/>
              <a:t>of </a:t>
            </a:r>
            <a:r>
              <a:rPr lang="en-US" sz="2400" dirty="0"/>
              <a:t>the </a:t>
            </a:r>
            <a:r>
              <a:rPr lang="en-US" sz="2400" dirty="0" smtClean="0"/>
              <a:t>sentence. </a:t>
            </a:r>
          </a:p>
          <a:p>
            <a:endParaRPr lang="en-US" sz="2400" dirty="0"/>
          </a:p>
          <a:p>
            <a:endParaRPr lang="en-US" sz="2400" dirty="0"/>
          </a:p>
          <a:p>
            <a:endParaRPr lang="en-US" sz="2400" dirty="0"/>
          </a:p>
        </p:txBody>
      </p:sp>
      <p:sp>
        <p:nvSpPr>
          <p:cNvPr id="5" name="Wave 4"/>
          <p:cNvSpPr/>
          <p:nvPr/>
        </p:nvSpPr>
        <p:spPr>
          <a:xfrm>
            <a:off x="2057400" y="761999"/>
            <a:ext cx="5334000" cy="1255439"/>
          </a:xfrm>
          <a:prstGeom prst="wav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t>3. Do not burry the main verb</a:t>
            </a:r>
            <a:endParaRPr lang="en-US" sz="2400" b="1" dirty="0"/>
          </a:p>
        </p:txBody>
      </p:sp>
    </p:spTree>
    <p:extLst>
      <p:ext uri="{BB962C8B-B14F-4D97-AF65-F5344CB8AC3E}">
        <p14:creationId xmlns:p14="http://schemas.microsoft.com/office/powerpoint/2010/main" val="42619609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bury the main verb</a:t>
            </a:r>
            <a:endParaRPr lang="en-US" dirty="0"/>
          </a:p>
        </p:txBody>
      </p:sp>
      <p:sp>
        <p:nvSpPr>
          <p:cNvPr id="3" name="Content Placeholder 2"/>
          <p:cNvSpPr>
            <a:spLocks noGrp="1"/>
          </p:cNvSpPr>
          <p:nvPr>
            <p:ph idx="1"/>
          </p:nvPr>
        </p:nvSpPr>
        <p:spPr/>
        <p:txBody>
          <a:bodyPr/>
          <a:lstStyle/>
          <a:p>
            <a:pPr>
              <a:buNone/>
            </a:pPr>
            <a:r>
              <a:rPr lang="en-US" sz="2800" dirty="0" smtClean="0"/>
              <a:t>The case of the buried predicate…</a:t>
            </a:r>
          </a:p>
          <a:p>
            <a:pPr>
              <a:buNone/>
            </a:pPr>
            <a:endParaRPr lang="en-US" sz="2800" dirty="0" smtClean="0"/>
          </a:p>
          <a:p>
            <a:pPr marL="0">
              <a:buNone/>
            </a:pPr>
            <a:r>
              <a:rPr lang="en-US" sz="2800" dirty="0" smtClean="0"/>
              <a:t>One study of 930 adults with multiple sclerosis   (MS) receiving care in one of two managed care settings or in a fee-for-service setting found that only two-thirds of those needing to contact a  </a:t>
            </a:r>
          </a:p>
          <a:p>
            <a:pPr marL="0">
              <a:buNone/>
            </a:pPr>
            <a:r>
              <a:rPr lang="en-US" sz="2800" dirty="0" smtClean="0"/>
              <a:t>neurologist for an Ms-related problem in the      prior 6 months had done so (</a:t>
            </a:r>
            <a:r>
              <a:rPr lang="en-US" sz="2800" dirty="0" err="1" smtClean="0"/>
              <a:t>Vickrey</a:t>
            </a:r>
            <a:r>
              <a:rPr lang="en-US" sz="2800" dirty="0" smtClean="0"/>
              <a:t> et al 1999).</a:t>
            </a:r>
            <a:endParaRPr lang="en-US" sz="2800" dirty="0"/>
          </a:p>
        </p:txBody>
      </p:sp>
    </p:spTree>
    <p:extLst>
      <p:ext uri="{BB962C8B-B14F-4D97-AF65-F5344CB8AC3E}">
        <p14:creationId xmlns:p14="http://schemas.microsoft.com/office/powerpoint/2010/main" val="33015694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3600" dirty="0" smtClean="0"/>
              <a:t>Avoiding Redundancy</a:t>
            </a:r>
            <a:br>
              <a:rPr lang="en-US" sz="3600" dirty="0" smtClean="0"/>
            </a:br>
            <a:endParaRPr lang="en-US" sz="3600" dirty="0"/>
          </a:p>
        </p:txBody>
      </p:sp>
      <p:sp>
        <p:nvSpPr>
          <p:cNvPr id="3" name="Content Placeholder 2"/>
          <p:cNvSpPr>
            <a:spLocks noGrp="1"/>
          </p:cNvSpPr>
          <p:nvPr>
            <p:ph idx="1"/>
          </p:nvPr>
        </p:nvSpPr>
        <p:spPr/>
        <p:txBody>
          <a:bodyPr/>
          <a:lstStyle/>
          <a:p>
            <a:r>
              <a:rPr lang="en-US" dirty="0" smtClean="0"/>
              <a:t>Why say, “The used car will cost the sum of $1,000.00”?  It is more concise to say,</a:t>
            </a:r>
          </a:p>
          <a:p>
            <a:pPr marL="0" indent="0">
              <a:buNone/>
            </a:pPr>
            <a:r>
              <a:rPr lang="en-US" dirty="0"/>
              <a:t> </a:t>
            </a:r>
            <a:r>
              <a:rPr lang="en-US" dirty="0" smtClean="0"/>
              <a:t>  _______________________________________.</a:t>
            </a:r>
            <a:endParaRPr lang="en-US" dirty="0"/>
          </a:p>
        </p:txBody>
      </p:sp>
    </p:spTree>
    <p:extLst>
      <p:ext uri="{BB962C8B-B14F-4D97-AF65-F5344CB8AC3E}">
        <p14:creationId xmlns:p14="http://schemas.microsoft.com/office/powerpoint/2010/main" val="29070661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3600" dirty="0" smtClean="0"/>
              <a:t>Avoiding Redundancy</a:t>
            </a:r>
            <a:endParaRPr lang="en-US" sz="3600" dirty="0"/>
          </a:p>
        </p:txBody>
      </p:sp>
      <p:graphicFrame>
        <p:nvGraphicFramePr>
          <p:cNvPr id="4" name="Content Placeholder 3"/>
          <p:cNvGraphicFramePr>
            <a:graphicFrameLocks noGrp="1"/>
          </p:cNvGraphicFramePr>
          <p:nvPr>
            <p:ph idx="1"/>
            <p:extLst/>
          </p:nvPr>
        </p:nvGraphicFramePr>
        <p:xfrm>
          <a:off x="457200" y="1600200"/>
          <a:ext cx="8229600" cy="3810000"/>
        </p:xfrm>
        <a:graphic>
          <a:graphicData uri="http://schemas.openxmlformats.org/drawingml/2006/table">
            <a:tbl>
              <a:tblPr firstRow="1" bandRow="1">
                <a:tableStyleId>{5C22544A-7EE6-4342-B048-85BDC9FD1C3A}</a:tableStyleId>
              </a:tblPr>
              <a:tblGrid>
                <a:gridCol w="4114800">
                  <a:extLst>
                    <a:ext uri="{9D8B030D-6E8A-4147-A177-3AD203B41FA5}">
                      <a16:colId xmlns="" xmlns:a16="http://schemas.microsoft.com/office/drawing/2014/main" val="20000"/>
                    </a:ext>
                  </a:extLst>
                </a:gridCol>
                <a:gridCol w="4114800">
                  <a:extLst>
                    <a:ext uri="{9D8B030D-6E8A-4147-A177-3AD203B41FA5}">
                      <a16:colId xmlns="" xmlns:a16="http://schemas.microsoft.com/office/drawing/2014/main" val="20001"/>
                    </a:ext>
                  </a:extLst>
                </a:gridCol>
              </a:tblGrid>
              <a:tr h="532434">
                <a:tc>
                  <a:txBody>
                    <a:bodyPr/>
                    <a:lstStyle/>
                    <a:p>
                      <a:pPr marL="0" marR="0" algn="just">
                        <a:lnSpc>
                          <a:spcPct val="107000"/>
                        </a:lnSpc>
                        <a:spcBef>
                          <a:spcPts val="0"/>
                        </a:spcBef>
                        <a:spcAft>
                          <a:spcPts val="0"/>
                        </a:spcAft>
                      </a:pPr>
                      <a:r>
                        <a:rPr lang="en-US" sz="2800" b="1" dirty="0">
                          <a:latin typeface="Times New Roman"/>
                          <a:ea typeface="Calibri"/>
                          <a:cs typeface="Times New Roman"/>
                        </a:rPr>
                        <a:t>Wordy Sentence </a:t>
                      </a:r>
                      <a:endParaRPr lang="en-US" sz="28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800" b="1">
                          <a:latin typeface="Times New Roman"/>
                          <a:ea typeface="Calibri"/>
                          <a:cs typeface="Times New Roman"/>
                        </a:rPr>
                        <a:t>Less Wordy Sentence</a:t>
                      </a:r>
                      <a:endParaRPr lang="en-US" sz="2800">
                        <a:latin typeface="Calibri"/>
                        <a:ea typeface="Calibri"/>
                        <a:cs typeface="Times New Roman"/>
                      </a:endParaRPr>
                    </a:p>
                  </a:txBody>
                  <a:tcPr marL="68580" marR="68580" marT="0" marB="0"/>
                </a:tc>
                <a:extLst>
                  <a:ext uri="{0D108BD9-81ED-4DB2-BD59-A6C34878D82A}">
                    <a16:rowId xmlns="" xmlns:a16="http://schemas.microsoft.com/office/drawing/2014/main" val="10000"/>
                  </a:ext>
                </a:extLst>
              </a:tr>
              <a:tr h="1092522">
                <a:tc>
                  <a:txBody>
                    <a:bodyPr/>
                    <a:lstStyle/>
                    <a:p>
                      <a:pPr marL="0" marR="0" algn="just">
                        <a:lnSpc>
                          <a:spcPct val="107000"/>
                        </a:lnSpc>
                        <a:spcBef>
                          <a:spcPts val="0"/>
                        </a:spcBef>
                        <a:spcAft>
                          <a:spcPts val="0"/>
                        </a:spcAft>
                      </a:pPr>
                      <a:r>
                        <a:rPr lang="en-US" sz="2800" dirty="0">
                          <a:latin typeface="Times New Roman"/>
                          <a:ea typeface="Calibri"/>
                          <a:cs typeface="Times New Roman"/>
                        </a:rPr>
                        <a:t>We collaborated </a:t>
                      </a:r>
                      <a:r>
                        <a:rPr lang="en-US" sz="2800" b="1" dirty="0">
                          <a:latin typeface="Times New Roman"/>
                          <a:ea typeface="Calibri"/>
                          <a:cs typeface="Times New Roman"/>
                        </a:rPr>
                        <a:t>together</a:t>
                      </a:r>
                      <a:r>
                        <a:rPr lang="en-US" sz="2800" dirty="0">
                          <a:latin typeface="Times New Roman"/>
                          <a:ea typeface="Calibri"/>
                          <a:cs typeface="Times New Roman"/>
                        </a:rPr>
                        <a:t> </a:t>
                      </a:r>
                      <a:endParaRPr lang="en-US" sz="2800" dirty="0" smtClean="0">
                        <a:latin typeface="Times New Roman"/>
                        <a:ea typeface="Calibri"/>
                        <a:cs typeface="Times New Roman"/>
                      </a:endParaRPr>
                    </a:p>
                    <a:p>
                      <a:pPr marL="0" marR="0" algn="just">
                        <a:lnSpc>
                          <a:spcPct val="107000"/>
                        </a:lnSpc>
                        <a:spcBef>
                          <a:spcPts val="0"/>
                        </a:spcBef>
                        <a:spcAft>
                          <a:spcPts val="0"/>
                        </a:spcAft>
                      </a:pPr>
                      <a:r>
                        <a:rPr lang="en-US" sz="2800" dirty="0" smtClean="0">
                          <a:latin typeface="Times New Roman"/>
                          <a:ea typeface="Calibri"/>
                          <a:cs typeface="Times New Roman"/>
                        </a:rPr>
                        <a:t>on </a:t>
                      </a:r>
                      <a:r>
                        <a:rPr lang="en-US" sz="2800" dirty="0">
                          <a:latin typeface="Times New Roman"/>
                          <a:ea typeface="Calibri"/>
                          <a:cs typeface="Times New Roman"/>
                        </a:rPr>
                        <a:t>the projects.</a:t>
                      </a:r>
                      <a:endParaRPr lang="en-US" sz="28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800" dirty="0">
                          <a:latin typeface="Times New Roman"/>
                          <a:ea typeface="Calibri"/>
                          <a:cs typeface="Times New Roman"/>
                        </a:rPr>
                        <a:t>We collaborated on the </a:t>
                      </a:r>
                      <a:endParaRPr lang="en-US" sz="2800" dirty="0" smtClean="0">
                        <a:latin typeface="Times New Roman"/>
                        <a:ea typeface="Calibri"/>
                        <a:cs typeface="Times New Roman"/>
                      </a:endParaRPr>
                    </a:p>
                    <a:p>
                      <a:pPr marL="0" marR="0" algn="just">
                        <a:lnSpc>
                          <a:spcPct val="107000"/>
                        </a:lnSpc>
                        <a:spcBef>
                          <a:spcPts val="0"/>
                        </a:spcBef>
                        <a:spcAft>
                          <a:spcPts val="0"/>
                        </a:spcAft>
                      </a:pPr>
                      <a:r>
                        <a:rPr lang="en-US" sz="2800" dirty="0" smtClean="0">
                          <a:latin typeface="Times New Roman"/>
                          <a:ea typeface="Calibri"/>
                          <a:cs typeface="Times New Roman"/>
                        </a:rPr>
                        <a:t>project</a:t>
                      </a:r>
                      <a:r>
                        <a:rPr lang="en-US" sz="2800" dirty="0">
                          <a:latin typeface="Times New Roman"/>
                          <a:ea typeface="Calibri"/>
                          <a:cs typeface="Times New Roman"/>
                        </a:rPr>
                        <a:t>. </a:t>
                      </a:r>
                      <a:endParaRPr lang="en-US" sz="2800" dirty="0">
                        <a:latin typeface="Calibri"/>
                        <a:ea typeface="Calibri"/>
                        <a:cs typeface="Times New Roman"/>
                      </a:endParaRPr>
                    </a:p>
                  </a:txBody>
                  <a:tcPr marL="68580" marR="68580" marT="0" marB="0"/>
                </a:tc>
                <a:extLst>
                  <a:ext uri="{0D108BD9-81ED-4DB2-BD59-A6C34878D82A}">
                    <a16:rowId xmlns="" xmlns:a16="http://schemas.microsoft.com/office/drawing/2014/main" val="10001"/>
                  </a:ext>
                </a:extLst>
              </a:tr>
              <a:tr h="1092522">
                <a:tc>
                  <a:txBody>
                    <a:bodyPr/>
                    <a:lstStyle/>
                    <a:p>
                      <a:pPr marL="0" marR="0" algn="just">
                        <a:lnSpc>
                          <a:spcPct val="107000"/>
                        </a:lnSpc>
                        <a:spcBef>
                          <a:spcPts val="0"/>
                        </a:spcBef>
                        <a:spcAft>
                          <a:spcPts val="0"/>
                        </a:spcAft>
                      </a:pPr>
                      <a:r>
                        <a:rPr lang="en-US" sz="2800" dirty="0">
                          <a:latin typeface="Times New Roman"/>
                          <a:ea typeface="Calibri"/>
                          <a:cs typeface="Times New Roman"/>
                        </a:rPr>
                        <a:t>This is a </a:t>
                      </a:r>
                      <a:r>
                        <a:rPr lang="en-US" sz="2800" b="1" dirty="0">
                          <a:latin typeface="Times New Roman"/>
                          <a:ea typeface="Calibri"/>
                          <a:cs typeface="Times New Roman"/>
                        </a:rPr>
                        <a:t>brand new</a:t>
                      </a:r>
                      <a:r>
                        <a:rPr lang="en-US" sz="2800" dirty="0">
                          <a:latin typeface="Times New Roman"/>
                          <a:ea typeface="Calibri"/>
                          <a:cs typeface="Times New Roman"/>
                        </a:rPr>
                        <a:t> </a:t>
                      </a:r>
                      <a:endParaRPr lang="en-US" sz="2800" dirty="0" smtClean="0">
                        <a:latin typeface="Times New Roman"/>
                        <a:ea typeface="Calibri"/>
                        <a:cs typeface="Times New Roman"/>
                      </a:endParaRPr>
                    </a:p>
                    <a:p>
                      <a:pPr marL="0" marR="0" algn="just">
                        <a:lnSpc>
                          <a:spcPct val="107000"/>
                        </a:lnSpc>
                        <a:spcBef>
                          <a:spcPts val="0"/>
                        </a:spcBef>
                        <a:spcAft>
                          <a:spcPts val="0"/>
                        </a:spcAft>
                      </a:pPr>
                      <a:r>
                        <a:rPr lang="en-US" sz="2800" dirty="0" smtClean="0">
                          <a:latin typeface="Times New Roman"/>
                          <a:ea typeface="Calibri"/>
                          <a:cs typeface="Times New Roman"/>
                        </a:rPr>
                        <a:t>innovation</a:t>
                      </a:r>
                      <a:r>
                        <a:rPr lang="en-US" sz="2800" dirty="0">
                          <a:latin typeface="Times New Roman"/>
                          <a:ea typeface="Calibri"/>
                          <a:cs typeface="Times New Roman"/>
                        </a:rPr>
                        <a:t>. </a:t>
                      </a:r>
                      <a:endParaRPr lang="en-US" sz="28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800" dirty="0">
                          <a:latin typeface="Times New Roman"/>
                          <a:ea typeface="Calibri"/>
                          <a:cs typeface="Times New Roman"/>
                        </a:rPr>
                        <a:t>This is an innovation. </a:t>
                      </a:r>
                      <a:endParaRPr lang="en-US" sz="2800" dirty="0">
                        <a:latin typeface="Calibri"/>
                        <a:ea typeface="Calibri"/>
                        <a:cs typeface="Times New Roman"/>
                      </a:endParaRPr>
                    </a:p>
                  </a:txBody>
                  <a:tcPr marL="68580" marR="68580" marT="0" marB="0"/>
                </a:tc>
                <a:extLst>
                  <a:ext uri="{0D108BD9-81ED-4DB2-BD59-A6C34878D82A}">
                    <a16:rowId xmlns="" xmlns:a16="http://schemas.microsoft.com/office/drawing/2014/main" val="10002"/>
                  </a:ext>
                </a:extLst>
              </a:tr>
              <a:tr h="1092522">
                <a:tc>
                  <a:txBody>
                    <a:bodyPr/>
                    <a:lstStyle/>
                    <a:p>
                      <a:pPr marL="0" marR="0" algn="just">
                        <a:lnSpc>
                          <a:spcPct val="107000"/>
                        </a:lnSpc>
                        <a:spcBef>
                          <a:spcPts val="0"/>
                        </a:spcBef>
                        <a:spcAft>
                          <a:spcPts val="0"/>
                        </a:spcAft>
                      </a:pPr>
                      <a:r>
                        <a:rPr lang="en-US" sz="2800" dirty="0">
                          <a:latin typeface="Times New Roman"/>
                          <a:ea typeface="Calibri"/>
                          <a:cs typeface="Times New Roman"/>
                        </a:rPr>
                        <a:t>The </a:t>
                      </a:r>
                      <a:r>
                        <a:rPr lang="en-US" sz="2800" b="1" dirty="0">
                          <a:latin typeface="Times New Roman"/>
                          <a:ea typeface="Calibri"/>
                          <a:cs typeface="Times New Roman"/>
                        </a:rPr>
                        <a:t>other</a:t>
                      </a:r>
                      <a:r>
                        <a:rPr lang="en-US" sz="2800" dirty="0">
                          <a:latin typeface="Times New Roman"/>
                          <a:ea typeface="Calibri"/>
                          <a:cs typeface="Times New Roman"/>
                        </a:rPr>
                        <a:t> alternative is to </a:t>
                      </a:r>
                      <a:endParaRPr lang="en-US" sz="2800" dirty="0" smtClean="0">
                        <a:latin typeface="Times New Roman"/>
                        <a:ea typeface="Calibri"/>
                        <a:cs typeface="Times New Roman"/>
                      </a:endParaRPr>
                    </a:p>
                    <a:p>
                      <a:pPr marL="0" marR="0" algn="just">
                        <a:lnSpc>
                          <a:spcPct val="107000"/>
                        </a:lnSpc>
                        <a:spcBef>
                          <a:spcPts val="0"/>
                        </a:spcBef>
                        <a:spcAft>
                          <a:spcPts val="0"/>
                        </a:spcAft>
                      </a:pPr>
                      <a:r>
                        <a:rPr lang="en-US" sz="2800" dirty="0" smtClean="0">
                          <a:latin typeface="Times New Roman"/>
                          <a:ea typeface="Calibri"/>
                          <a:cs typeface="Times New Roman"/>
                        </a:rPr>
                        <a:t>eat </a:t>
                      </a:r>
                      <a:r>
                        <a:rPr lang="en-US" sz="2800" dirty="0">
                          <a:latin typeface="Times New Roman"/>
                          <a:ea typeface="Calibri"/>
                          <a:cs typeface="Times New Roman"/>
                        </a:rPr>
                        <a:t>soup. </a:t>
                      </a:r>
                      <a:endParaRPr lang="en-US" sz="28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800" dirty="0">
                          <a:latin typeface="Times New Roman"/>
                          <a:ea typeface="Calibri"/>
                          <a:cs typeface="Times New Roman"/>
                        </a:rPr>
                        <a:t>The alternative is to eat </a:t>
                      </a:r>
                      <a:endParaRPr lang="en-US" sz="2800" dirty="0" smtClean="0">
                        <a:latin typeface="Times New Roman"/>
                        <a:ea typeface="Calibri"/>
                        <a:cs typeface="Times New Roman"/>
                      </a:endParaRPr>
                    </a:p>
                    <a:p>
                      <a:pPr marL="0" marR="0" algn="just">
                        <a:lnSpc>
                          <a:spcPct val="107000"/>
                        </a:lnSpc>
                        <a:spcBef>
                          <a:spcPts val="0"/>
                        </a:spcBef>
                        <a:spcAft>
                          <a:spcPts val="0"/>
                        </a:spcAft>
                      </a:pPr>
                      <a:r>
                        <a:rPr lang="en-US" sz="2800" dirty="0" smtClean="0">
                          <a:latin typeface="Times New Roman"/>
                          <a:ea typeface="Calibri"/>
                          <a:cs typeface="Times New Roman"/>
                        </a:rPr>
                        <a:t>soup</a:t>
                      </a:r>
                      <a:r>
                        <a:rPr lang="en-US" sz="2800" dirty="0">
                          <a:latin typeface="Times New Roman"/>
                          <a:ea typeface="Calibri"/>
                          <a:cs typeface="Times New Roman"/>
                        </a:rPr>
                        <a:t>. </a:t>
                      </a:r>
                      <a:endParaRPr lang="en-US" sz="2800" dirty="0">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93581611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3200" dirty="0" smtClean="0"/>
              <a:t>Avoiding Prepositional Phrases</a:t>
            </a:r>
            <a:br>
              <a:rPr lang="en-US" sz="3200" dirty="0" smtClean="0"/>
            </a:br>
            <a:endParaRPr lang="en-US" sz="3200" dirty="0"/>
          </a:p>
        </p:txBody>
      </p:sp>
      <p:sp>
        <p:nvSpPr>
          <p:cNvPr id="3" name="Content Placeholder 2"/>
          <p:cNvSpPr>
            <a:spLocks noGrp="1"/>
          </p:cNvSpPr>
          <p:nvPr>
            <p:ph idx="1"/>
          </p:nvPr>
        </p:nvSpPr>
        <p:spPr/>
        <p:txBody>
          <a:bodyPr/>
          <a:lstStyle/>
          <a:p>
            <a:r>
              <a:rPr lang="en-US" sz="2800" dirty="0" smtClean="0"/>
              <a:t>Prepositional phrases create wordy sentences.  Consider the following examples.</a:t>
            </a:r>
            <a:endParaRPr lang="en-US" dirty="0"/>
          </a:p>
        </p:txBody>
      </p:sp>
      <p:graphicFrame>
        <p:nvGraphicFramePr>
          <p:cNvPr id="4" name="Table 3"/>
          <p:cNvGraphicFramePr>
            <a:graphicFrameLocks noGrp="1"/>
          </p:cNvGraphicFramePr>
          <p:nvPr>
            <p:extLst/>
          </p:nvPr>
        </p:nvGraphicFramePr>
        <p:xfrm>
          <a:off x="1371600" y="3200400"/>
          <a:ext cx="6705600" cy="2981960"/>
        </p:xfrm>
        <a:graphic>
          <a:graphicData uri="http://schemas.openxmlformats.org/drawingml/2006/table">
            <a:tbl>
              <a:tblPr firstRow="1" bandRow="1">
                <a:tableStyleId>{5C22544A-7EE6-4342-B048-85BDC9FD1C3A}</a:tableStyleId>
              </a:tblPr>
              <a:tblGrid>
                <a:gridCol w="3352800">
                  <a:extLst>
                    <a:ext uri="{9D8B030D-6E8A-4147-A177-3AD203B41FA5}">
                      <a16:colId xmlns="" xmlns:a16="http://schemas.microsoft.com/office/drawing/2014/main" val="20000"/>
                    </a:ext>
                  </a:extLst>
                </a:gridCol>
                <a:gridCol w="3352800">
                  <a:extLst>
                    <a:ext uri="{9D8B030D-6E8A-4147-A177-3AD203B41FA5}">
                      <a16:colId xmlns="" xmlns:a16="http://schemas.microsoft.com/office/drawing/2014/main" val="20001"/>
                    </a:ext>
                  </a:extLst>
                </a:gridCol>
              </a:tblGrid>
              <a:tr h="466131">
                <a:tc>
                  <a:txBody>
                    <a:bodyPr/>
                    <a:lstStyle/>
                    <a:p>
                      <a:pPr marL="0" marR="0" algn="just">
                        <a:lnSpc>
                          <a:spcPct val="107000"/>
                        </a:lnSpc>
                        <a:spcBef>
                          <a:spcPts val="0"/>
                        </a:spcBef>
                        <a:spcAft>
                          <a:spcPts val="0"/>
                        </a:spcAft>
                      </a:pPr>
                      <a:r>
                        <a:rPr lang="en-US" sz="2000" b="1" dirty="0">
                          <a:latin typeface="Times New Roman"/>
                          <a:ea typeface="Calibri"/>
                          <a:cs typeface="Times New Roman"/>
                        </a:rPr>
                        <a:t>Wordy Sentence </a:t>
                      </a:r>
                      <a:endParaRPr lang="en-US" sz="20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000" b="1">
                          <a:latin typeface="Times New Roman"/>
                          <a:ea typeface="Calibri"/>
                          <a:cs typeface="Times New Roman"/>
                        </a:rPr>
                        <a:t>Concise Sentence</a:t>
                      </a:r>
                      <a:endParaRPr lang="en-US" sz="2000">
                        <a:latin typeface="Calibri"/>
                        <a:ea typeface="Calibri"/>
                        <a:cs typeface="Times New Roman"/>
                      </a:endParaRPr>
                    </a:p>
                  </a:txBody>
                  <a:tcPr marL="68580" marR="68580" marT="0" marB="0"/>
                </a:tc>
                <a:extLst>
                  <a:ext uri="{0D108BD9-81ED-4DB2-BD59-A6C34878D82A}">
                    <a16:rowId xmlns="" xmlns:a16="http://schemas.microsoft.com/office/drawing/2014/main" val="10000"/>
                  </a:ext>
                </a:extLst>
              </a:tr>
              <a:tr h="819879">
                <a:tc>
                  <a:txBody>
                    <a:bodyPr/>
                    <a:lstStyle/>
                    <a:p>
                      <a:pPr marL="0" marR="0" algn="just">
                        <a:lnSpc>
                          <a:spcPct val="107000"/>
                        </a:lnSpc>
                        <a:spcBef>
                          <a:spcPts val="0"/>
                        </a:spcBef>
                        <a:spcAft>
                          <a:spcPts val="0"/>
                        </a:spcAft>
                      </a:pPr>
                      <a:r>
                        <a:rPr lang="en-US" sz="2000" dirty="0">
                          <a:latin typeface="Times New Roman"/>
                          <a:ea typeface="Calibri"/>
                          <a:cs typeface="Times New Roman"/>
                        </a:rPr>
                        <a:t>I will see you in the near </a:t>
                      </a:r>
                      <a:r>
                        <a:rPr lang="en-US" sz="2000" dirty="0" smtClean="0">
                          <a:latin typeface="Times New Roman"/>
                          <a:ea typeface="Calibri"/>
                          <a:cs typeface="Times New Roman"/>
                        </a:rPr>
                        <a:t>future</a:t>
                      </a:r>
                      <a:endParaRPr lang="en-US" sz="20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000" dirty="0">
                          <a:latin typeface="Times New Roman"/>
                          <a:ea typeface="Calibri"/>
                          <a:cs typeface="Times New Roman"/>
                        </a:rPr>
                        <a:t>I will see you soon. </a:t>
                      </a:r>
                      <a:endParaRPr lang="en-US" sz="2000" dirty="0">
                        <a:latin typeface="Calibri"/>
                        <a:ea typeface="Calibri"/>
                        <a:cs typeface="Times New Roman"/>
                      </a:endParaRPr>
                    </a:p>
                  </a:txBody>
                  <a:tcPr marL="68580" marR="68580" marT="0" marB="0"/>
                </a:tc>
                <a:extLst>
                  <a:ext uri="{0D108BD9-81ED-4DB2-BD59-A6C34878D82A}">
                    <a16:rowId xmlns="" xmlns:a16="http://schemas.microsoft.com/office/drawing/2014/main" val="10001"/>
                  </a:ext>
                </a:extLst>
              </a:tr>
              <a:tr h="1229819">
                <a:tc>
                  <a:txBody>
                    <a:bodyPr/>
                    <a:lstStyle/>
                    <a:p>
                      <a:pPr marL="0" marR="0" algn="just">
                        <a:lnSpc>
                          <a:spcPct val="107000"/>
                        </a:lnSpc>
                        <a:spcBef>
                          <a:spcPts val="0"/>
                        </a:spcBef>
                        <a:spcAft>
                          <a:spcPts val="0"/>
                        </a:spcAft>
                      </a:pPr>
                      <a:r>
                        <a:rPr lang="en-US" sz="2000" dirty="0">
                          <a:latin typeface="Times New Roman"/>
                          <a:ea typeface="Calibri"/>
                          <a:cs typeface="Times New Roman"/>
                        </a:rPr>
                        <a:t>I am in receipt of your e-mail message requesting an increase in pay. </a:t>
                      </a:r>
                      <a:endParaRPr lang="en-US" sz="20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000" dirty="0">
                          <a:latin typeface="Times New Roman"/>
                          <a:ea typeface="Calibri"/>
                          <a:cs typeface="Times New Roman"/>
                        </a:rPr>
                        <a:t>I received your e-mail message requesting a pay raise.</a:t>
                      </a:r>
                      <a:endParaRPr lang="en-US" sz="2000" dirty="0">
                        <a:latin typeface="Calibri"/>
                        <a:ea typeface="Calibri"/>
                        <a:cs typeface="Times New Roman"/>
                      </a:endParaRPr>
                    </a:p>
                  </a:txBody>
                  <a:tcPr marL="68580" marR="68580" marT="0" marB="0"/>
                </a:tc>
                <a:extLst>
                  <a:ext uri="{0D108BD9-81ED-4DB2-BD59-A6C34878D82A}">
                    <a16:rowId xmlns="" xmlns:a16="http://schemas.microsoft.com/office/drawing/2014/main" val="10002"/>
                  </a:ext>
                </a:extLst>
              </a:tr>
              <a:tr h="466131">
                <a:tc>
                  <a:txBody>
                    <a:bodyPr/>
                    <a:lstStyle/>
                    <a:p>
                      <a:pPr marL="0" marR="0" algn="just">
                        <a:lnSpc>
                          <a:spcPct val="107000"/>
                        </a:lnSpc>
                        <a:spcBef>
                          <a:spcPts val="0"/>
                        </a:spcBef>
                        <a:spcAft>
                          <a:spcPts val="0"/>
                        </a:spcAft>
                      </a:pPr>
                      <a:r>
                        <a:rPr lang="en-US" sz="2000">
                          <a:latin typeface="Times New Roman"/>
                          <a:ea typeface="Calibri"/>
                          <a:cs typeface="Times New Roman"/>
                        </a:rPr>
                        <a:t>He drove at a rapid rate.</a:t>
                      </a:r>
                      <a:endParaRPr lang="en-US" sz="200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000" dirty="0">
                          <a:latin typeface="Times New Roman"/>
                          <a:ea typeface="Calibri"/>
                          <a:cs typeface="Times New Roman"/>
                        </a:rPr>
                        <a:t>He drove rapidly.</a:t>
                      </a:r>
                      <a:endParaRPr lang="en-US" sz="2000" dirty="0">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815232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a:t>
            </a:r>
            <a:endParaRPr lang="en-US" dirty="0"/>
          </a:p>
        </p:txBody>
      </p:sp>
      <p:sp>
        <p:nvSpPr>
          <p:cNvPr id="3" name="Content Placeholder 2"/>
          <p:cNvSpPr>
            <a:spLocks noGrp="1"/>
          </p:cNvSpPr>
          <p:nvPr>
            <p:ph idx="1"/>
          </p:nvPr>
        </p:nvSpPr>
        <p:spPr/>
        <p:txBody>
          <a:bodyPr/>
          <a:lstStyle/>
          <a:p>
            <a:r>
              <a:rPr lang="en-US" dirty="0" smtClean="0"/>
              <a:t>Getting the meaning from your head to the head of your reader           accurately is the purpose of clarity. </a:t>
            </a:r>
            <a:endParaRPr lang="en-US" dirty="0"/>
          </a:p>
        </p:txBody>
      </p:sp>
      <p:sp>
        <p:nvSpPr>
          <p:cNvPr id="4" name="Content Placeholder 3"/>
          <p:cNvSpPr>
            <a:spLocks noGrp="1"/>
          </p:cNvSpPr>
          <p:nvPr>
            <p:ph idx="10"/>
          </p:nvPr>
        </p:nvSpPr>
        <p:spPr>
          <a:xfrm>
            <a:off x="228600" y="2017438"/>
            <a:ext cx="8468544" cy="4230961"/>
          </a:xfrm>
        </p:spPr>
        <p:txBody>
          <a:bodyPr/>
          <a:lstStyle/>
          <a:p>
            <a:r>
              <a:rPr lang="en-US" sz="2000" b="1" u="sng" dirty="0" smtClean="0">
                <a:solidFill>
                  <a:schemeClr val="tx1"/>
                </a:solidFill>
              </a:rPr>
              <a:t>Consequences of lack of clarity:</a:t>
            </a:r>
          </a:p>
          <a:p>
            <a:endParaRPr lang="en-US" sz="2000" b="1" u="sng" dirty="0" smtClean="0">
              <a:solidFill>
                <a:schemeClr val="tx1"/>
              </a:solidFill>
            </a:endParaRPr>
          </a:p>
          <a:p>
            <a:pPr lvl="0"/>
            <a:r>
              <a:rPr lang="en" sz="2000" dirty="0" smtClean="0"/>
              <a:t>If the audience responds to a memo, letter, report, or manual with, </a:t>
            </a:r>
          </a:p>
          <a:p>
            <a:pPr lvl="0"/>
            <a:r>
              <a:rPr lang="en" sz="2000" dirty="0" smtClean="0"/>
              <a:t>“Huh?” what has the writer accomplished? If the correspondence is not clearly understood, the reader will either call the writer for further </a:t>
            </a:r>
          </a:p>
          <a:p>
            <a:pPr lvl="0"/>
            <a:r>
              <a:rPr lang="en" sz="2000" dirty="0" smtClean="0"/>
              <a:t>clarification, or just ignore the information. In either case, the writer’s </a:t>
            </a:r>
          </a:p>
          <a:p>
            <a:pPr lvl="0"/>
            <a:r>
              <a:rPr lang="en" sz="2000" dirty="0" smtClean="0"/>
              <a:t>time is wasted; the reader’s time is wasted; the message is lost. </a:t>
            </a:r>
          </a:p>
          <a:p>
            <a:endParaRPr lang="en-US" sz="2000" b="1" u="sng" dirty="0" smtClean="0">
              <a:solidFill>
                <a:schemeClr val="tx1"/>
              </a:solidFill>
            </a:endParaRPr>
          </a:p>
          <a:p>
            <a:endParaRPr lang="en-US" sz="2000" b="1" u="sng" dirty="0" smtClean="0">
              <a:solidFill>
                <a:schemeClr val="tx1"/>
              </a:solidFill>
            </a:endParaRPr>
          </a:p>
          <a:p>
            <a:endParaRPr lang="en-US" sz="2000" b="1" u="sng"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a:t>
            </a:r>
            <a:endParaRPr lang="en-US" dirty="0"/>
          </a:p>
        </p:txBody>
      </p:sp>
      <p:sp>
        <p:nvSpPr>
          <p:cNvPr id="3" name="Content Placeholder 2"/>
          <p:cNvSpPr>
            <a:spLocks noGrp="1"/>
          </p:cNvSpPr>
          <p:nvPr>
            <p:ph idx="1"/>
          </p:nvPr>
        </p:nvSpPr>
        <p:spPr>
          <a:xfrm>
            <a:off x="582960" y="1086292"/>
            <a:ext cx="8085584" cy="460648"/>
          </a:xfrm>
        </p:spPr>
        <p:txBody>
          <a:bodyPr/>
          <a:lstStyle/>
          <a:p>
            <a:r>
              <a:rPr lang="en-US" dirty="0" smtClean="0"/>
              <a:t>Getting the meaning from your head to the head of your reader accurately is the purpose of clarity. </a:t>
            </a:r>
          </a:p>
          <a:p>
            <a:endParaRPr lang="en-US" dirty="0"/>
          </a:p>
        </p:txBody>
      </p:sp>
      <p:sp>
        <p:nvSpPr>
          <p:cNvPr id="4" name="Content Placeholder 3"/>
          <p:cNvSpPr>
            <a:spLocks noGrp="1"/>
          </p:cNvSpPr>
          <p:nvPr>
            <p:ph idx="10"/>
          </p:nvPr>
        </p:nvSpPr>
        <p:spPr>
          <a:xfrm>
            <a:off x="381000" y="1538979"/>
            <a:ext cx="8085584" cy="4419600"/>
          </a:xfrm>
        </p:spPr>
        <p:txBody>
          <a:bodyPr/>
          <a:lstStyle/>
          <a:p>
            <a:r>
              <a:rPr lang="en-US" sz="1800" b="1" u="sng" dirty="0" smtClean="0">
                <a:solidFill>
                  <a:schemeClr val="tx1"/>
                </a:solidFill>
              </a:rPr>
              <a:t>Consequences of lack of clarity:</a:t>
            </a:r>
          </a:p>
          <a:p>
            <a:pPr lvl="0">
              <a:spcBef>
                <a:spcPts val="0"/>
              </a:spcBef>
            </a:pPr>
            <a:r>
              <a:rPr lang="en" sz="1800" dirty="0" smtClean="0"/>
              <a:t>Clarity, however, is not just a time concern. Think of it from this </a:t>
            </a:r>
          </a:p>
          <a:p>
            <a:pPr lvl="0">
              <a:spcBef>
                <a:spcPts val="0"/>
              </a:spcBef>
            </a:pPr>
            <a:r>
              <a:rPr lang="en" sz="1800" dirty="0" smtClean="0"/>
              <a:t>perspective: your company has written an installation manual for a product. The manual, unfortunately, is not clear. When the reader</a:t>
            </a:r>
          </a:p>
          <a:p>
            <a:pPr lvl="0">
              <a:spcBef>
                <a:spcPts val="0"/>
              </a:spcBef>
            </a:pPr>
            <a:r>
              <a:rPr lang="en" sz="1800" dirty="0" smtClean="0"/>
              <a:t> fails to understand the content, three negatives can occur:</a:t>
            </a:r>
          </a:p>
          <a:p>
            <a:pPr lvl="0" algn="just">
              <a:spcBef>
                <a:spcPts val="0"/>
              </a:spcBef>
            </a:pPr>
            <a:endParaRPr lang="en" sz="2000" dirty="0" smtClean="0">
              <a:solidFill>
                <a:srgbClr val="FF0000"/>
              </a:solidFill>
            </a:endParaRPr>
          </a:p>
          <a:p>
            <a:pPr marL="342900" lvl="0" indent="-342900" algn="just">
              <a:lnSpc>
                <a:spcPct val="150000"/>
              </a:lnSpc>
              <a:spcBef>
                <a:spcPts val="0"/>
              </a:spcBef>
              <a:buFont typeface="Arial" panose="020B0604020202020204" pitchFamily="34" charset="0"/>
              <a:buChar char="•"/>
            </a:pPr>
            <a:r>
              <a:rPr lang="en" sz="1800" dirty="0" smtClean="0">
                <a:solidFill>
                  <a:srgbClr val="FF0000"/>
                </a:solidFill>
              </a:rPr>
              <a:t>BAD—The equipment is damaged. This requires the owner to ship the equipment back. The company will replace the equipment,cost,and public relations have been frayed.</a:t>
            </a:r>
          </a:p>
          <a:p>
            <a:pPr marL="342900" lvl="0" indent="-342900" algn="just">
              <a:lnSpc>
                <a:spcPct val="150000"/>
              </a:lnSpc>
              <a:spcBef>
                <a:spcPts val="0"/>
              </a:spcBef>
              <a:buFont typeface="Arial" panose="020B0604020202020204" pitchFamily="34" charset="0"/>
              <a:buChar char="•"/>
            </a:pPr>
            <a:r>
              <a:rPr lang="en" sz="1800" dirty="0" smtClean="0">
                <a:solidFill>
                  <a:schemeClr val="accent5">
                    <a:lumMod val="50000"/>
                  </a:schemeClr>
                </a:solidFill>
              </a:rPr>
              <a:t>WORSE—The owner is hurt, leading to pain,  anxiety, doctor’s bills, and bad public relations.</a:t>
            </a:r>
          </a:p>
          <a:p>
            <a:pPr marL="285750" lvl="0" indent="-285750">
              <a:lnSpc>
                <a:spcPct val="150000"/>
              </a:lnSpc>
              <a:spcBef>
                <a:spcPts val="0"/>
              </a:spcBef>
              <a:buFont typeface="Arial" panose="020B0604020202020204" pitchFamily="34" charset="0"/>
              <a:buChar char="•"/>
            </a:pPr>
            <a:r>
              <a:rPr lang="en" sz="1800" dirty="0" smtClean="0">
                <a:solidFill>
                  <a:srgbClr val="00B050"/>
                </a:solidFill>
              </a:rPr>
              <a:t>EVEN WORSE—The company is sued. The company loses money,the writer of the manual loses a job,and public relations are severed. </a:t>
            </a:r>
          </a:p>
          <a:p>
            <a:endParaRPr lang="en-US" sz="2000" b="1" u="sng" dirty="0" smtClean="0">
              <a:solidFill>
                <a:schemeClr val="tx1"/>
              </a:solidFill>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
            </a:r>
            <a:br>
              <a:rPr lang="en-US" sz="3600" dirty="0" smtClean="0"/>
            </a:br>
            <a:r>
              <a:rPr lang="en-US" sz="3600" dirty="0" smtClean="0"/>
              <a:t>CLARITY-Follow these strategies to </a:t>
            </a:r>
            <a:br>
              <a:rPr lang="en-US" sz="3600" dirty="0" smtClean="0"/>
            </a:br>
            <a:r>
              <a:rPr lang="en-US" sz="3600" dirty="0" smtClean="0"/>
              <a:t>ensure Clarity!</a:t>
            </a:r>
            <a:r>
              <a:rPr lang="en-US" dirty="0" smtClean="0"/>
              <a:t/>
            </a:r>
            <a:br>
              <a:rPr lang="en-US" dirty="0" smtClean="0"/>
            </a:br>
            <a:r>
              <a:rPr lang="en-US" dirty="0" smtClean="0"/>
              <a:t> </a:t>
            </a:r>
            <a:endParaRPr lang="en-US" dirty="0"/>
          </a:p>
        </p:txBody>
      </p:sp>
      <p:sp>
        <p:nvSpPr>
          <p:cNvPr id="3" name="Content Placeholder 2"/>
          <p:cNvSpPr>
            <a:spLocks noGrp="1"/>
          </p:cNvSpPr>
          <p:nvPr>
            <p:ph idx="1"/>
          </p:nvPr>
        </p:nvSpPr>
        <p:spPr/>
        <p:txBody>
          <a:bodyPr/>
          <a:lstStyle/>
          <a:p>
            <a:r>
              <a:rPr lang="en-US" dirty="0" smtClean="0"/>
              <a:t>1. Completeness (Answer all </a:t>
            </a:r>
            <a:r>
              <a:rPr lang="en-US" dirty="0" err="1" smtClean="0"/>
              <a:t>Wh</a:t>
            </a:r>
            <a:r>
              <a:rPr lang="en-US" dirty="0" smtClean="0"/>
              <a:t>-Question also anticipating those that can arise post reading.</a:t>
            </a:r>
            <a:endParaRPr lang="en-US" dirty="0"/>
          </a:p>
        </p:txBody>
      </p:sp>
      <p:sp>
        <p:nvSpPr>
          <p:cNvPr id="4" name="Content Placeholder 3"/>
          <p:cNvSpPr>
            <a:spLocks noGrp="1"/>
          </p:cNvSpPr>
          <p:nvPr>
            <p:ph idx="10"/>
          </p:nvPr>
        </p:nvSpPr>
        <p:spPr/>
        <p:txBody>
          <a:bodyPr/>
          <a:lstStyle/>
          <a:p>
            <a:r>
              <a:rPr lang="en-US" sz="2000" b="1" dirty="0" smtClean="0"/>
              <a:t>Which is better?</a:t>
            </a:r>
          </a:p>
          <a:p>
            <a:endParaRPr lang="en-US" sz="2000" b="1" dirty="0" smtClean="0"/>
          </a:p>
          <a:p>
            <a:r>
              <a:rPr lang="en-US" sz="2000" b="1" dirty="0" smtClean="0"/>
              <a:t>Version 1:</a:t>
            </a:r>
          </a:p>
          <a:p>
            <a:pPr lvl="0">
              <a:spcBef>
                <a:spcPts val="0"/>
              </a:spcBef>
            </a:pPr>
            <a:r>
              <a:rPr lang="en-US" sz="2400" i="1" u="sng" dirty="0" smtClean="0"/>
              <a:t>Date: March 5, 2004</a:t>
            </a:r>
          </a:p>
          <a:p>
            <a:pPr lvl="0">
              <a:spcBef>
                <a:spcPts val="0"/>
              </a:spcBef>
            </a:pPr>
            <a:r>
              <a:rPr lang="en-US" sz="2400" i="1" u="sng" dirty="0" smtClean="0"/>
              <a:t>To: Michelle Fields From: Earl </a:t>
            </a:r>
            <a:r>
              <a:rPr lang="en-US" sz="2400" i="1" u="sng" dirty="0" err="1" smtClean="0"/>
              <a:t>Eddings</a:t>
            </a:r>
            <a:r>
              <a:rPr lang="en-US" sz="2400" i="1" u="sng" dirty="0" smtClean="0"/>
              <a:t> </a:t>
            </a:r>
          </a:p>
          <a:p>
            <a:pPr lvl="0">
              <a:spcBef>
                <a:spcPts val="0"/>
              </a:spcBef>
            </a:pPr>
            <a:r>
              <a:rPr lang="en-US" sz="2400" i="1" u="sng" dirty="0" smtClean="0"/>
              <a:t>Subject: Meeting </a:t>
            </a:r>
          </a:p>
          <a:p>
            <a:pPr lvl="0">
              <a:spcBef>
                <a:spcPts val="0"/>
              </a:spcBef>
            </a:pPr>
            <a:endParaRPr lang="en-US" sz="2000" dirty="0" smtClean="0"/>
          </a:p>
          <a:p>
            <a:pPr lvl="0">
              <a:spcBef>
                <a:spcPts val="0"/>
              </a:spcBef>
            </a:pPr>
            <a:r>
              <a:rPr lang="en-US" sz="2000" dirty="0" smtClean="0"/>
              <a:t>Please plan to prepare a presentation on sales. Make sure the        information is very detailed. Thanks. </a:t>
            </a:r>
          </a:p>
          <a:p>
            <a:endParaRPr lang="en-US" sz="2000" b="1"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3732</TotalTime>
  <Words>4004</Words>
  <Application>Microsoft Office PowerPoint</Application>
  <PresentationFormat>On-screen Show (4:3)</PresentationFormat>
  <Paragraphs>549</Paragraphs>
  <Slides>66</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66</vt:i4>
      </vt:variant>
    </vt:vector>
  </HeadingPairs>
  <TitlesOfParts>
    <vt:vector size="75" baseType="lpstr">
      <vt:lpstr>맑은 고딕</vt:lpstr>
      <vt:lpstr>Arial</vt:lpstr>
      <vt:lpstr>Calibri</vt:lpstr>
      <vt:lpstr>Sitka Small</vt:lpstr>
      <vt:lpstr>Symbol</vt:lpstr>
      <vt:lpstr>Times New Roman</vt:lpstr>
      <vt:lpstr>Wingdings</vt:lpstr>
      <vt:lpstr>Office Theme</vt:lpstr>
      <vt:lpstr>Custom Design</vt:lpstr>
      <vt:lpstr>PowerPoint Presentation</vt:lpstr>
      <vt:lpstr>Style in Writing</vt:lpstr>
      <vt:lpstr>Compare the style</vt:lpstr>
      <vt:lpstr>The TECHNICAL STYLE</vt:lpstr>
      <vt:lpstr>This is SCOPE</vt:lpstr>
      <vt:lpstr>We will change the order to study!</vt:lpstr>
      <vt:lpstr>CLARITY</vt:lpstr>
      <vt:lpstr>CLARITY</vt:lpstr>
      <vt:lpstr> CLARITY-Follow these strategies to  ensure Clarity!  </vt:lpstr>
      <vt:lpstr> CLARITY-Follow these strategies to  ensure Clarity!  </vt:lpstr>
      <vt:lpstr>CLARITY-Follow these strategies to  ensure Clarity!</vt:lpstr>
      <vt:lpstr>CLARITY-Follow these strategies to  ensure Clarity!</vt:lpstr>
      <vt:lpstr>CLARITY-Follow these strategies to  ensure Clarity!</vt:lpstr>
      <vt:lpstr>CLARITY-Follow these strategies to  ensure Clarity!</vt:lpstr>
      <vt:lpstr>CLARITY-Follow these strategies to  ensure Clarity!</vt:lpstr>
      <vt:lpstr>CLARITY-Follow these strategies to  ensure Clarity!</vt:lpstr>
      <vt:lpstr>CLARITY-Follow these strategies to  ensure Clarity!</vt:lpstr>
      <vt:lpstr>CLARITY</vt:lpstr>
      <vt:lpstr>Activity</vt:lpstr>
      <vt:lpstr>PRECISION</vt:lpstr>
      <vt:lpstr>PRECISION</vt:lpstr>
      <vt:lpstr>PRECISION</vt:lpstr>
      <vt:lpstr>How would you describe it?</vt:lpstr>
      <vt:lpstr>PRECISION</vt:lpstr>
      <vt:lpstr>PRECISION</vt:lpstr>
      <vt:lpstr>SIMPLICITY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OBJECTIVITY</vt:lpstr>
      <vt:lpstr>OBJECTIVITY- Follow these              strategies</vt:lpstr>
      <vt:lpstr>OBJECTIVITY- Follow these              strategies</vt:lpstr>
      <vt:lpstr>OBJECTIVITY- Follow these              strategies</vt:lpstr>
      <vt:lpstr>OBJECTIVITY- Follow these              strategies</vt:lpstr>
      <vt:lpstr>OBJECTIVITY- Follow these              strategies</vt:lpstr>
      <vt:lpstr>Re-write the following sentences by making them objective.</vt:lpstr>
      <vt:lpstr>Re-write the following and make it  objectively sound.</vt:lpstr>
      <vt:lpstr>Objective version </vt:lpstr>
      <vt:lpstr>ECONOMY- Cut the Clutter</vt:lpstr>
      <vt:lpstr>ECONOMY</vt:lpstr>
      <vt:lpstr>ECONOMY</vt:lpstr>
      <vt:lpstr>ECONOMY</vt:lpstr>
      <vt:lpstr>Cut The Clutter </vt:lpstr>
      <vt:lpstr>ECONOMY</vt:lpstr>
      <vt:lpstr>ECONOMY</vt:lpstr>
      <vt:lpstr>Cut The Clutter </vt:lpstr>
      <vt:lpstr>ECONOMY</vt:lpstr>
      <vt:lpstr>ECONOMY</vt:lpstr>
      <vt:lpstr>ECONOMY</vt:lpstr>
      <vt:lpstr>Examples of Nominalizations</vt:lpstr>
      <vt:lpstr>  COMMON NOMINALIZATIONS          verbs </vt:lpstr>
      <vt:lpstr>COMMON NOMINALIZATIONS             adjectives</vt:lpstr>
      <vt:lpstr>LIBERATE DISGUISED VERBS </vt:lpstr>
      <vt:lpstr>LIBERATE DISGUISED VERBS </vt:lpstr>
      <vt:lpstr>Economy </vt:lpstr>
      <vt:lpstr>Don’t bury the main verb</vt:lpstr>
      <vt:lpstr>Avoiding Redundancy </vt:lpstr>
      <vt:lpstr>Avoiding Redundancy</vt:lpstr>
      <vt:lpstr>Avoiding Prepositional Phrases </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Javeria Ali</cp:lastModifiedBy>
  <cp:revision>103</cp:revision>
  <dcterms:created xsi:type="dcterms:W3CDTF">2014-04-01T16:35:38Z</dcterms:created>
  <dcterms:modified xsi:type="dcterms:W3CDTF">2020-02-20T16:47:29Z</dcterms:modified>
</cp:coreProperties>
</file>