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5" r:id="rId8"/>
    <p:sldId id="266" r:id="rId9"/>
    <p:sldId id="261" r:id="rId10"/>
    <p:sldId id="262" r:id="rId11"/>
    <p:sldId id="263" r:id="rId12"/>
    <p:sldId id="267" r:id="rId13"/>
    <p:sldId id="268" r:id="rId14"/>
    <p:sldId id="269" r:id="rId15"/>
    <p:sldId id="270" r:id="rId16"/>
    <p:sldId id="264"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0725" y="304800"/>
            <a:ext cx="10694670" cy="3016885"/>
          </a:xfrm>
          <a:prstGeom prst="rect">
            <a:avLst/>
          </a:prstGeom>
          <a:noFill/>
        </p:spPr>
        <p:txBody>
          <a:bodyPr wrap="square" rtlCol="0">
            <a:noAutofit/>
          </a:bodyPr>
          <a:p>
            <a:pPr algn="ctr"/>
            <a:r>
              <a:rPr lang="en-US" sz="5400"/>
              <a:t>Análisis de</a:t>
            </a:r>
            <a:r>
              <a:rPr lang="es-ES" altLang="en-US" sz="5400"/>
              <a:t> </a:t>
            </a:r>
            <a:r>
              <a:rPr lang="en-US" sz="5400"/>
              <a:t>Tendencias de Lenguajes de Programación y su Influencia</a:t>
            </a:r>
            <a:r>
              <a:rPr lang="es-ES" altLang="en-US" sz="5400"/>
              <a:t> </a:t>
            </a:r>
            <a:r>
              <a:rPr lang="en-US" sz="5400"/>
              <a:t>en</a:t>
            </a:r>
            <a:r>
              <a:rPr lang="es-ES" altLang="en-US" sz="5400"/>
              <a:t> </a:t>
            </a:r>
            <a:r>
              <a:rPr lang="en-US" sz="5400"/>
              <a:t>la</a:t>
            </a:r>
            <a:r>
              <a:rPr lang="es-ES" altLang="en-US" sz="5400"/>
              <a:t> </a:t>
            </a:r>
            <a:r>
              <a:rPr lang="en-US" sz="5400"/>
              <a:t>Educación</a:t>
            </a:r>
            <a:r>
              <a:rPr lang="es-ES" altLang="en-US" sz="5400"/>
              <a:t> </a:t>
            </a:r>
            <a:r>
              <a:rPr lang="en-US" sz="5400"/>
              <a:t>y</a:t>
            </a:r>
            <a:r>
              <a:rPr lang="es-ES" altLang="en-US" sz="5400"/>
              <a:t> </a:t>
            </a:r>
            <a:r>
              <a:rPr lang="en-US" sz="5400"/>
              <a:t>el Mercado Laboral</a:t>
            </a:r>
            <a:endParaRPr lang="en-US" sz="5400"/>
          </a:p>
        </p:txBody>
      </p:sp>
      <p:sp>
        <p:nvSpPr>
          <p:cNvPr id="5" name="Text Box 4"/>
          <p:cNvSpPr txBox="1"/>
          <p:nvPr/>
        </p:nvSpPr>
        <p:spPr>
          <a:xfrm>
            <a:off x="979170" y="4419600"/>
            <a:ext cx="10393680" cy="1568450"/>
          </a:xfrm>
          <a:prstGeom prst="rect">
            <a:avLst/>
          </a:prstGeom>
          <a:noFill/>
        </p:spPr>
        <p:txBody>
          <a:bodyPr wrap="square" rtlCol="0">
            <a:spAutoFit/>
          </a:bodyPr>
          <a:p>
            <a:r>
              <a:rPr lang="es-ES" altLang="en-US" sz="2400" b="1" u="sng"/>
              <a:t>Autores</a:t>
            </a:r>
            <a:endParaRPr lang="es-ES" altLang="en-US" sz="2400" b="1" u="sng"/>
          </a:p>
          <a:p>
            <a:endParaRPr lang="es-ES" altLang="en-US" sz="2400"/>
          </a:p>
          <a:p>
            <a:r>
              <a:rPr lang="en-US" altLang="en-US" sz="2400"/>
              <a:t>-Eisler Francisco Valles Rodr</a:t>
            </a:r>
            <a:r>
              <a:rPr lang="es-ES" altLang="en-US" sz="2400"/>
              <a:t>íguez C311</a:t>
            </a:r>
            <a:endParaRPr lang="es-ES" altLang="en-US" sz="2400"/>
          </a:p>
          <a:p>
            <a:r>
              <a:rPr lang="en-US" altLang="en-US" sz="2400"/>
              <a:t>-</a:t>
            </a:r>
            <a:r>
              <a:rPr lang="es-ES" altLang="en-US" sz="2400"/>
              <a:t>Rafael Acosta Márquez C311</a:t>
            </a:r>
            <a:endParaRPr lang="es-E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Figure_1"/>
          <p:cNvPicPr>
            <a:picLocks noChangeAspect="1"/>
          </p:cNvPicPr>
          <p:nvPr/>
        </p:nvPicPr>
        <p:blipFill>
          <a:blip r:embed="rId1"/>
          <a:stretch>
            <a:fillRect/>
          </a:stretch>
        </p:blipFill>
        <p:spPr>
          <a:xfrm>
            <a:off x="1545590" y="1174115"/>
            <a:ext cx="9911715" cy="5172075"/>
          </a:xfrm>
          <a:prstGeom prst="rect">
            <a:avLst/>
          </a:prstGeom>
        </p:spPr>
      </p:pic>
      <p:sp>
        <p:nvSpPr>
          <p:cNvPr id="4" name="Text Box 3"/>
          <p:cNvSpPr txBox="1"/>
          <p:nvPr/>
        </p:nvSpPr>
        <p:spPr>
          <a:xfrm>
            <a:off x="636270" y="322580"/>
            <a:ext cx="2227580" cy="583565"/>
          </a:xfrm>
          <a:prstGeom prst="rect">
            <a:avLst/>
          </a:prstGeom>
          <a:noFill/>
        </p:spPr>
        <p:txBody>
          <a:bodyPr wrap="square" rtlCol="0">
            <a:spAutoFit/>
          </a:bodyPr>
          <a:p>
            <a:r>
              <a:rPr lang="en-US" sz="3200"/>
              <a:t>C++</a:t>
            </a: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36270" y="322580"/>
            <a:ext cx="2227580" cy="583565"/>
          </a:xfrm>
          <a:prstGeom prst="rect">
            <a:avLst/>
          </a:prstGeom>
          <a:noFill/>
        </p:spPr>
        <p:txBody>
          <a:bodyPr wrap="square" rtlCol="0">
            <a:spAutoFit/>
          </a:bodyPr>
          <a:p>
            <a:r>
              <a:rPr lang="en-US" sz="3200"/>
              <a:t>C#</a:t>
            </a:r>
            <a:endParaRPr lang="en-US" sz="3200"/>
          </a:p>
        </p:txBody>
      </p:sp>
      <p:pic>
        <p:nvPicPr>
          <p:cNvPr id="3" name="Picture 2" descr="Figure_2"/>
          <p:cNvPicPr/>
          <p:nvPr/>
        </p:nvPicPr>
        <p:blipFill>
          <a:blip r:embed="rId1"/>
          <a:stretch>
            <a:fillRect/>
          </a:stretch>
        </p:blipFill>
        <p:spPr>
          <a:xfrm>
            <a:off x="1864360" y="1129030"/>
            <a:ext cx="9912096" cy="51755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36270" y="322580"/>
            <a:ext cx="2227580" cy="583565"/>
          </a:xfrm>
          <a:prstGeom prst="rect">
            <a:avLst/>
          </a:prstGeom>
          <a:noFill/>
        </p:spPr>
        <p:txBody>
          <a:bodyPr wrap="square" rtlCol="0">
            <a:spAutoFit/>
          </a:bodyPr>
          <a:p>
            <a:r>
              <a:rPr lang="en-US" sz="3200"/>
              <a:t>Go</a:t>
            </a:r>
            <a:endParaRPr lang="en-US" sz="3200"/>
          </a:p>
        </p:txBody>
      </p:sp>
      <p:pic>
        <p:nvPicPr>
          <p:cNvPr id="3" name="Picture 2" descr="Figure_3"/>
          <p:cNvPicPr>
            <a:picLocks noChangeAspect="1"/>
          </p:cNvPicPr>
          <p:nvPr/>
        </p:nvPicPr>
        <p:blipFill>
          <a:blip r:embed="rId1"/>
          <a:stretch>
            <a:fillRect/>
          </a:stretch>
        </p:blipFill>
        <p:spPr>
          <a:xfrm>
            <a:off x="1787525" y="1063625"/>
            <a:ext cx="9977755" cy="5193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36270" y="322580"/>
            <a:ext cx="2227580" cy="1076325"/>
          </a:xfrm>
          <a:prstGeom prst="rect">
            <a:avLst/>
          </a:prstGeom>
          <a:noFill/>
        </p:spPr>
        <p:txBody>
          <a:bodyPr wrap="square" rtlCol="0">
            <a:spAutoFit/>
          </a:bodyPr>
          <a:p>
            <a:r>
              <a:rPr lang="en-US" sz="3200"/>
              <a:t>JavaScript</a:t>
            </a:r>
            <a:endParaRPr lang="en-US" sz="3200"/>
          </a:p>
          <a:p>
            <a:endParaRPr lang="en-US" sz="3200"/>
          </a:p>
        </p:txBody>
      </p:sp>
      <p:pic>
        <p:nvPicPr>
          <p:cNvPr id="3" name="Picture 2" descr="Figure_4"/>
          <p:cNvPicPr>
            <a:picLocks noChangeAspect="1"/>
          </p:cNvPicPr>
          <p:nvPr/>
        </p:nvPicPr>
        <p:blipFill>
          <a:blip r:embed="rId1"/>
          <a:stretch>
            <a:fillRect/>
          </a:stretch>
        </p:blipFill>
        <p:spPr>
          <a:xfrm>
            <a:off x="1776730" y="1062990"/>
            <a:ext cx="10153015" cy="5247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36270" y="322580"/>
            <a:ext cx="2227580" cy="583565"/>
          </a:xfrm>
          <a:prstGeom prst="rect">
            <a:avLst/>
          </a:prstGeom>
          <a:noFill/>
        </p:spPr>
        <p:txBody>
          <a:bodyPr wrap="square" rtlCol="0">
            <a:spAutoFit/>
          </a:bodyPr>
          <a:p>
            <a:r>
              <a:rPr lang="en-US" sz="3200"/>
              <a:t>Python</a:t>
            </a:r>
            <a:endParaRPr lang="en-US" sz="3200"/>
          </a:p>
        </p:txBody>
      </p:sp>
      <p:pic>
        <p:nvPicPr>
          <p:cNvPr id="3" name="Picture 2" descr="Figure_5"/>
          <p:cNvPicPr>
            <a:picLocks noChangeAspect="1"/>
          </p:cNvPicPr>
          <p:nvPr/>
        </p:nvPicPr>
        <p:blipFill>
          <a:blip r:embed="rId1"/>
          <a:stretch>
            <a:fillRect/>
          </a:stretch>
        </p:blipFill>
        <p:spPr>
          <a:xfrm>
            <a:off x="1887220" y="1085215"/>
            <a:ext cx="9671050" cy="5324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42975" y="476250"/>
            <a:ext cx="10666095" cy="3169285"/>
          </a:xfrm>
          <a:prstGeom prst="rect">
            <a:avLst/>
          </a:prstGeom>
          <a:noFill/>
        </p:spPr>
        <p:txBody>
          <a:bodyPr wrap="square" rtlCol="0">
            <a:spAutoFit/>
          </a:bodyPr>
          <a:p>
            <a:pPr algn="ctr"/>
            <a:r>
              <a:rPr lang="en-US" sz="3200" b="1" u="sng"/>
              <a:t>Visualización de los Datos</a:t>
            </a:r>
            <a:endParaRPr lang="en-US" sz="3200" b="1" u="sng"/>
          </a:p>
          <a:p>
            <a:endParaRPr lang="en-US" sz="2800"/>
          </a:p>
          <a:p>
            <a:r>
              <a:rPr lang="en-US" sz="2800"/>
              <a:t>Las gráficas muestran claramente una tendencia decreciente en la actividad de Stack Overflow para todos los lenguajes, mientras que las actividades en GitHub muestran tendencias más mixtas, con algunos lenguajes como C# y C++ mostrando aumentos significativos en los últimos años</a:t>
            </a:r>
            <a:r>
              <a:rPr lang="en-US"/>
              <a:t>.</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7860" y="388620"/>
            <a:ext cx="11290935" cy="6739255"/>
          </a:xfrm>
          <a:prstGeom prst="rect">
            <a:avLst/>
          </a:prstGeom>
          <a:noFill/>
        </p:spPr>
        <p:txBody>
          <a:bodyPr wrap="square" rtlCol="0">
            <a:spAutoFit/>
          </a:bodyPr>
          <a:p>
            <a:pPr algn="ctr"/>
            <a:r>
              <a:rPr lang="en-US" sz="3200" b="1" u="sng"/>
              <a:t>Beneficios del Análisis de Varianza (ANOVA)</a:t>
            </a:r>
            <a:endParaRPr lang="en-US"/>
          </a:p>
          <a:p>
            <a:pPr algn="just"/>
            <a:endParaRPr lang="en-US" sz="2800"/>
          </a:p>
          <a:p>
            <a:pPr algn="just"/>
            <a:r>
              <a:rPr lang="en-US" sz="2800"/>
              <a:t>- Mercado Laboral: Identificar si las diferencias en la actividad de programación entre diferentes lenguajes son significativas, lo cual puede indicar cuáles lenguajes están ganando terreno o perdiendo popularidad de manera más marcada.</a:t>
            </a:r>
            <a:endParaRPr lang="en-US" sz="2800"/>
          </a:p>
          <a:p>
            <a:pPr algn="just"/>
            <a:endParaRPr lang="en-US" sz="2800"/>
          </a:p>
          <a:p>
            <a:pPr algn="just"/>
            <a:r>
              <a:rPr lang="en-US" sz="2800"/>
              <a:t>- Educación en Ciencias de la Computación: Asegurarse de que los cambios en los currículos reflejen diferencias estadísticamente significativas en la popularidad de los lenguajes de programación.</a:t>
            </a:r>
            <a:endParaRPr lang="en-US" sz="2800"/>
          </a:p>
          <a:p>
            <a:pPr algn="just"/>
            <a:endParaRPr lang="en-US" sz="2800"/>
          </a:p>
          <a:p>
            <a:pPr algn="just"/>
            <a:r>
              <a:rPr lang="en-US" sz="2800"/>
              <a:t>-Adopción por Parte de la Industria: Evaluando las variaciones en la actividad de desarrollo, las empresas pueden hacer inferencias más fundamentadas sobre qué tecnologías merecen inversión y desarrollo, </a:t>
            </a:r>
            <a:endParaRPr lang="en-US" sz="2800"/>
          </a:p>
          <a:p>
            <a:pPr algn="ctr"/>
            <a:endParaRPr lang="en-US"/>
          </a:p>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56285" y="246380"/>
            <a:ext cx="11071860" cy="6247130"/>
          </a:xfrm>
          <a:prstGeom prst="rect">
            <a:avLst/>
          </a:prstGeom>
          <a:noFill/>
        </p:spPr>
        <p:txBody>
          <a:bodyPr wrap="square" rtlCol="0">
            <a:spAutoFit/>
          </a:bodyPr>
          <a:p>
            <a:pPr algn="ctr"/>
            <a:r>
              <a:rPr lang="en-US" sz="3200" b="1" u="sng">
                <a:sym typeface="+mn-ea"/>
              </a:rPr>
              <a:t>Beneficios de Realizar Correlaciones</a:t>
            </a:r>
            <a:endParaRPr lang="en-US" sz="3200" b="1" u="sng"/>
          </a:p>
          <a:p>
            <a:pPr algn="just"/>
            <a:endParaRPr lang="en-US" sz="3200"/>
          </a:p>
          <a:p>
            <a:pPr algn="just"/>
            <a:r>
              <a:rPr lang="en-US" sz="2800">
                <a:sym typeface="+mn-ea"/>
              </a:rPr>
              <a:t>- Mercado Laboral: Entender cómo la actividad en una plataforma correlaciona con otra puede ayudar a prever cambios en las necesidades del mercado.</a:t>
            </a:r>
            <a:endParaRPr lang="en-US" sz="2800"/>
          </a:p>
          <a:p>
            <a:pPr algn="just"/>
            <a:endParaRPr lang="en-US" sz="2800"/>
          </a:p>
          <a:p>
            <a:pPr algn="just"/>
            <a:r>
              <a:rPr lang="en-US" sz="2800">
                <a:sym typeface="+mn-ea"/>
              </a:rPr>
              <a:t>- Educación en Ciencias de la Computación: La correlación puede ayudar a identificar si el interés en aprender sobre ciertos lenguajes es paralelo a su uso en proyectos reales.</a:t>
            </a:r>
            <a:endParaRPr lang="en-US" sz="2800"/>
          </a:p>
          <a:p>
            <a:pPr algn="just"/>
            <a:endParaRPr lang="en-US" sz="2800"/>
          </a:p>
          <a:p>
            <a:pPr algn="just"/>
            <a:r>
              <a:rPr lang="en-US" sz="2800">
                <a:sym typeface="+mn-ea"/>
              </a:rPr>
              <a:t>- Adopción por Parte de la Industria y la Comunidad de Desarrolladores: Las correlaciones pueden revelar tendencias sobre cómo las discusiones y problemas resueltos en Stack Overflow pueden prever o reflejar proyectos de desarrollo en GitHub.</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06245" y="2829560"/>
            <a:ext cx="8779510" cy="1198880"/>
          </a:xfrm>
          <a:prstGeom prst="rect">
            <a:avLst/>
          </a:prstGeom>
          <a:noFill/>
        </p:spPr>
        <p:txBody>
          <a:bodyPr wrap="square" rtlCol="0">
            <a:spAutoFit/>
          </a:bodyPr>
          <a:p>
            <a:pPr algn="ctr"/>
            <a:r>
              <a:rPr lang="en-US" sz="7200"/>
              <a:t>Muchas Gracias !!!!</a:t>
            </a:r>
            <a:endParaRPr lang="en-US" sz="720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81025" y="366395"/>
            <a:ext cx="10579100" cy="5169535"/>
          </a:xfrm>
          <a:prstGeom prst="rect">
            <a:avLst/>
          </a:prstGeom>
          <a:noFill/>
        </p:spPr>
        <p:txBody>
          <a:bodyPr wrap="square" rtlCol="0">
            <a:spAutoFit/>
          </a:bodyPr>
          <a:p>
            <a:pPr algn="ctr"/>
            <a:r>
              <a:rPr lang="en-US" sz="3200" b="1" u="sng"/>
              <a:t>Introducci</a:t>
            </a:r>
            <a:r>
              <a:rPr lang="es-ES" altLang="en-US" sz="3200" b="1" u="sng"/>
              <a:t>ó</a:t>
            </a:r>
            <a:r>
              <a:rPr lang="en-US" sz="3200" b="1" u="sng"/>
              <a:t>n</a:t>
            </a:r>
            <a:endParaRPr lang="en-US" sz="3200" b="1" u="sng"/>
          </a:p>
          <a:p>
            <a:endParaRPr lang="en-US"/>
          </a:p>
          <a:p>
            <a:pPr algn="just"/>
            <a:r>
              <a:rPr sz="2800">
                <a:sym typeface="+mn-ea"/>
              </a:rPr>
              <a:t>E</a:t>
            </a:r>
            <a:r>
              <a:rPr lang="en-US" sz="2800">
                <a:sym typeface="+mn-ea"/>
              </a:rPr>
              <a:t>n esta presentaci</a:t>
            </a:r>
            <a:r>
              <a:rPr lang="es-ES" sz="2800">
                <a:sym typeface="+mn-ea"/>
              </a:rPr>
              <a:t>ón</a:t>
            </a:r>
            <a:r>
              <a:rPr sz="2800">
                <a:sym typeface="+mn-ea"/>
              </a:rPr>
              <a:t> </a:t>
            </a:r>
            <a:r>
              <a:rPr lang="es-ES" sz="2800">
                <a:sym typeface="+mn-ea"/>
              </a:rPr>
              <a:t>se </a:t>
            </a:r>
            <a:r>
              <a:rPr sz="2800">
                <a:sym typeface="+mn-ea"/>
              </a:rPr>
              <a:t>detalla el análisis de la evolución y proyección de popularidad de varios lenguajes de programación basándose en sus contribuciones en GitHub, correlacionando estos datos con las tendencias de búsqueda en Google Trends y StackOverflow. Para realizar este análisis, se ha empleado una metodología estadística basada en la regresión lineal, con el objetivo de modelar y predecir el comportamiento futuro de estas contribuciones a lo largo del tiempo. Además se realizaron pruebas de hipótesis para observar la influencia de la popularidad de estos lenguajes en la aparición en los currículums laborales.</a:t>
            </a:r>
            <a:endParaRPr lang="en-US" sz="28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04190" y="399415"/>
            <a:ext cx="11292205" cy="4307840"/>
          </a:xfrm>
          <a:prstGeom prst="rect">
            <a:avLst/>
          </a:prstGeom>
          <a:noFill/>
        </p:spPr>
        <p:txBody>
          <a:bodyPr wrap="square" rtlCol="0">
            <a:spAutoFit/>
          </a:bodyPr>
          <a:p>
            <a:pPr algn="ctr"/>
            <a:r>
              <a:rPr lang="es-ES" altLang="en-US" sz="3200" b="1" u="sng"/>
              <a:t>Datos utilizados</a:t>
            </a:r>
            <a:endParaRPr lang="es-ES" altLang="en-US" sz="3200" b="1" u="sng"/>
          </a:p>
          <a:p>
            <a:endParaRPr lang="es-ES" altLang="en-US"/>
          </a:p>
          <a:p>
            <a:pPr algn="just"/>
            <a:r>
              <a:rPr lang="es-ES" altLang="en-US" sz="2800"/>
              <a:t>Para analizar la popularidad de los lenguajes de programación C#, Python, C++, JavaScript y Go desde 2019 hasta 2023 se extrajeron datos de las plataformas Google Trends, Stack Overflow y GitHub. Estas fuentes proporcionan información valiosa sobre las tendencias de búsqueda, la frecuencia de problemas técnicos y la actividad de desarrollo, respectivamente. Mediante el uso de APIs y técnicas de scraping web, se recopilaron datos consistentes en el tiempo y las métricas para cada lenguaje.</a:t>
            </a:r>
            <a:endParaRPr lang="es-ES" altLang="en-US" sz="28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55345" y="366395"/>
            <a:ext cx="10798175" cy="583565"/>
          </a:xfrm>
          <a:prstGeom prst="rect">
            <a:avLst/>
          </a:prstGeom>
          <a:noFill/>
        </p:spPr>
        <p:txBody>
          <a:bodyPr wrap="square" rtlCol="0">
            <a:spAutoFit/>
          </a:bodyPr>
          <a:p>
            <a:pPr algn="ctr"/>
            <a:r>
              <a:rPr lang="es-ES" altLang="en-US" sz="3200" b="1" u="sng"/>
              <a:t>ANOVA</a:t>
            </a:r>
            <a:endParaRPr lang="es-ES" altLang="en-US" sz="3200" b="1" u="sng"/>
          </a:p>
        </p:txBody>
      </p:sp>
      <p:sp>
        <p:nvSpPr>
          <p:cNvPr id="3" name="Text Box 2"/>
          <p:cNvSpPr txBox="1"/>
          <p:nvPr/>
        </p:nvSpPr>
        <p:spPr>
          <a:xfrm>
            <a:off x="932180" y="1222375"/>
            <a:ext cx="10732770" cy="5262245"/>
          </a:xfrm>
          <a:prstGeom prst="rect">
            <a:avLst/>
          </a:prstGeom>
          <a:noFill/>
        </p:spPr>
        <p:txBody>
          <a:bodyPr wrap="square" rtlCol="0">
            <a:spAutoFit/>
          </a:bodyPr>
          <a:p>
            <a:pPr algn="just"/>
            <a:r>
              <a:rPr lang="es-ES" altLang="en-US" sz="2800"/>
              <a:t>La hipótesis planteada para el análisis de varianza de los diferentes lenguajes de programación en las distintas plataformas fue</a:t>
            </a:r>
            <a:r>
              <a:rPr lang="en-US" altLang="en-US" sz="2800"/>
              <a:t>:</a:t>
            </a:r>
            <a:endParaRPr lang="en-US" altLang="en-US" sz="2800"/>
          </a:p>
          <a:p>
            <a:pPr algn="just"/>
            <a:endParaRPr lang="en-US" altLang="en-US" sz="2800"/>
          </a:p>
          <a:p>
            <a:pPr algn="just"/>
            <a:r>
              <a:rPr lang="en-US" altLang="en-US" sz="2800"/>
              <a:t>  - Hipótesis Nula (H0): No hay diferencias significativas en las medias de las puntuaciones de búsqueda de (Google Trends, Github, StackOverflow) para los diferentes lenguajes de programación.</a:t>
            </a:r>
            <a:endParaRPr lang="en-US" altLang="en-US" sz="2800"/>
          </a:p>
          <a:p>
            <a:pPr algn="just"/>
            <a:r>
              <a:rPr lang="en-US" altLang="en-US" sz="2800"/>
              <a:t>   - Hipótesis Alternativa (H1): Existen diferencias significativas en las medias de las puntuaciones de búsqueda de (Google Trends,Github ,StackOverflow) para los diferentes lenguajes de programación.</a:t>
            </a:r>
            <a:endParaRPr lang="en-US" altLang="en-US" sz="28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0230" y="520065"/>
            <a:ext cx="10918825" cy="583565"/>
          </a:xfrm>
          <a:prstGeom prst="rect">
            <a:avLst/>
          </a:prstGeom>
          <a:noFill/>
        </p:spPr>
        <p:txBody>
          <a:bodyPr wrap="square" rtlCol="0">
            <a:spAutoFit/>
          </a:bodyPr>
          <a:p>
            <a:r>
              <a:rPr lang="en-US" sz="3200"/>
              <a:t>Github</a:t>
            </a:r>
            <a:endParaRPr lang="en-US" sz="3200"/>
          </a:p>
        </p:txBody>
      </p:sp>
      <p:sp>
        <p:nvSpPr>
          <p:cNvPr id="3" name="Text Box 2"/>
          <p:cNvSpPr txBox="1"/>
          <p:nvPr/>
        </p:nvSpPr>
        <p:spPr>
          <a:xfrm>
            <a:off x="657860" y="1343025"/>
            <a:ext cx="10622915" cy="3538220"/>
          </a:xfrm>
          <a:prstGeom prst="rect">
            <a:avLst/>
          </a:prstGeom>
          <a:noFill/>
        </p:spPr>
        <p:txBody>
          <a:bodyPr wrap="square" rtlCol="0">
            <a:spAutoFit/>
          </a:bodyPr>
          <a:p>
            <a:r>
              <a:rPr lang="en-US" sz="2800"/>
              <a:t>ANOVA de una v</a:t>
            </a:r>
            <a:r>
              <a:rPr lang="es-ES" sz="2800"/>
              <a:t>ía</a:t>
            </a:r>
            <a:r>
              <a:rPr lang="en-US" sz="2800"/>
              <a:t>:</a:t>
            </a:r>
            <a:endParaRPr lang="en-US" sz="2800"/>
          </a:p>
          <a:p>
            <a:r>
              <a:rPr lang="en-US" sz="2800"/>
              <a:t>estad</a:t>
            </a:r>
            <a:r>
              <a:rPr lang="es-ES" sz="2800"/>
              <a:t>ístico F</a:t>
            </a:r>
            <a:r>
              <a:rPr lang="en-US" sz="2800"/>
              <a:t>: 28.089</a:t>
            </a:r>
            <a:endParaRPr lang="en-US" sz="2800"/>
          </a:p>
          <a:p>
            <a:r>
              <a:rPr lang="en-US" sz="2800"/>
              <a:t>p-value: 5.89×10^-8</a:t>
            </a:r>
            <a:endParaRPr lang="en-US" sz="2800"/>
          </a:p>
          <a:p>
            <a:endParaRPr lang="en-US" sz="2800"/>
          </a:p>
          <a:p>
            <a:r>
              <a:rPr lang="en-US" sz="2800"/>
              <a:t>Shapiro-Wilk</a:t>
            </a:r>
            <a:endParaRPr lang="en-US" sz="2800"/>
          </a:p>
          <a:p>
            <a:endParaRPr lang="en-US" sz="2800"/>
          </a:p>
          <a:p>
            <a:r>
              <a:rPr lang="en-US" sz="2800"/>
              <a:t>Levene:</a:t>
            </a:r>
            <a:endParaRPr lang="en-US" sz="2800"/>
          </a:p>
          <a:p>
            <a:r>
              <a:rPr lang="en-US" sz="2800"/>
              <a:t>p-value: 0.045</a:t>
            </a:r>
            <a:endParaRPr lang="en-US" sz="2800"/>
          </a:p>
        </p:txBody>
      </p:sp>
      <p:pic>
        <p:nvPicPr>
          <p:cNvPr id="4" name="Picture 3" descr="SciView - Estadistica 4_18_2024 11_42_59 PM"/>
          <p:cNvPicPr>
            <a:picLocks noChangeAspect="1"/>
          </p:cNvPicPr>
          <p:nvPr/>
        </p:nvPicPr>
        <p:blipFill>
          <a:blip r:embed="rId1"/>
          <a:stretch>
            <a:fillRect/>
          </a:stretch>
        </p:blipFill>
        <p:spPr>
          <a:xfrm>
            <a:off x="4441825" y="1343025"/>
            <a:ext cx="7588250" cy="4749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0230" y="520065"/>
            <a:ext cx="10918825" cy="583565"/>
          </a:xfrm>
          <a:prstGeom prst="rect">
            <a:avLst/>
          </a:prstGeom>
          <a:noFill/>
        </p:spPr>
        <p:txBody>
          <a:bodyPr wrap="square" rtlCol="0">
            <a:spAutoFit/>
          </a:bodyPr>
          <a:p>
            <a:r>
              <a:rPr lang="en-US" sz="3200"/>
              <a:t>Google Trends</a:t>
            </a:r>
            <a:endParaRPr lang="en-US" sz="3200"/>
          </a:p>
        </p:txBody>
      </p:sp>
      <p:sp>
        <p:nvSpPr>
          <p:cNvPr id="3" name="Text Box 2"/>
          <p:cNvSpPr txBox="1"/>
          <p:nvPr/>
        </p:nvSpPr>
        <p:spPr>
          <a:xfrm>
            <a:off x="657860" y="1343025"/>
            <a:ext cx="10622915" cy="3538220"/>
          </a:xfrm>
          <a:prstGeom prst="rect">
            <a:avLst/>
          </a:prstGeom>
          <a:noFill/>
        </p:spPr>
        <p:txBody>
          <a:bodyPr wrap="square" rtlCol="0">
            <a:spAutoFit/>
          </a:bodyPr>
          <a:p>
            <a:r>
              <a:rPr lang="en-US" sz="2800"/>
              <a:t>ANOVA de una v</a:t>
            </a:r>
            <a:r>
              <a:rPr lang="es-ES" sz="2800"/>
              <a:t>ía</a:t>
            </a:r>
            <a:r>
              <a:rPr lang="en-US" sz="2800"/>
              <a:t>:</a:t>
            </a:r>
            <a:endParaRPr lang="en-US" sz="2800"/>
          </a:p>
          <a:p>
            <a:r>
              <a:rPr lang="en-US" sz="2800"/>
              <a:t>estad</a:t>
            </a:r>
            <a:r>
              <a:rPr lang="es-ES" sz="2800"/>
              <a:t>ístico F</a:t>
            </a:r>
            <a:r>
              <a:rPr lang="en-US" sz="2800"/>
              <a:t>: </a:t>
            </a:r>
            <a:r>
              <a:rPr lang="en-US" sz="2800">
                <a:sym typeface="+mn-ea"/>
              </a:rPr>
              <a:t> 0.063</a:t>
            </a:r>
            <a:endParaRPr lang="en-US" sz="2800"/>
          </a:p>
          <a:p>
            <a:r>
              <a:rPr lang="en-US" sz="2800"/>
              <a:t>p-value: 0.992</a:t>
            </a:r>
            <a:endParaRPr lang="en-US" sz="2800"/>
          </a:p>
          <a:p>
            <a:endParaRPr lang="en-US" sz="2800"/>
          </a:p>
          <a:p>
            <a:r>
              <a:rPr lang="en-US" sz="2800"/>
              <a:t>Shapiro-Wilk</a:t>
            </a:r>
            <a:endParaRPr lang="en-US" sz="2800"/>
          </a:p>
          <a:p>
            <a:endParaRPr lang="en-US" sz="2800"/>
          </a:p>
          <a:p>
            <a:r>
              <a:rPr lang="en-US" sz="2800"/>
              <a:t>Levene</a:t>
            </a:r>
            <a:endParaRPr lang="en-US" sz="2800"/>
          </a:p>
          <a:p>
            <a:r>
              <a:rPr lang="en-US" sz="2800"/>
              <a:t>p-value: 0.563</a:t>
            </a:r>
            <a:endParaRPr lang="en-US" sz="2800"/>
          </a:p>
        </p:txBody>
      </p:sp>
      <p:pic>
        <p:nvPicPr>
          <p:cNvPr id="4" name="Picture 3" descr="SciView - Estadistica 4_18_2024 11_43_22 PM"/>
          <p:cNvPicPr>
            <a:picLocks noChangeAspect="1"/>
          </p:cNvPicPr>
          <p:nvPr/>
        </p:nvPicPr>
        <p:blipFill>
          <a:blip r:embed="rId1"/>
          <a:stretch>
            <a:fillRect/>
          </a:stretch>
        </p:blipFill>
        <p:spPr>
          <a:xfrm>
            <a:off x="4387215" y="859790"/>
            <a:ext cx="7607300" cy="4743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0230" y="520065"/>
            <a:ext cx="10918825" cy="583565"/>
          </a:xfrm>
          <a:prstGeom prst="rect">
            <a:avLst/>
          </a:prstGeom>
          <a:noFill/>
        </p:spPr>
        <p:txBody>
          <a:bodyPr wrap="square" rtlCol="0">
            <a:spAutoFit/>
          </a:bodyPr>
          <a:p>
            <a:r>
              <a:rPr lang="en-US" sz="3200"/>
              <a:t>StackOverflow</a:t>
            </a:r>
            <a:endParaRPr lang="en-US" sz="3200"/>
          </a:p>
        </p:txBody>
      </p:sp>
      <p:sp>
        <p:nvSpPr>
          <p:cNvPr id="3" name="Text Box 2"/>
          <p:cNvSpPr txBox="1"/>
          <p:nvPr/>
        </p:nvSpPr>
        <p:spPr>
          <a:xfrm>
            <a:off x="657860" y="1343025"/>
            <a:ext cx="10622915" cy="3969385"/>
          </a:xfrm>
          <a:prstGeom prst="rect">
            <a:avLst/>
          </a:prstGeom>
          <a:noFill/>
        </p:spPr>
        <p:txBody>
          <a:bodyPr wrap="square" rtlCol="0">
            <a:spAutoFit/>
          </a:bodyPr>
          <a:p>
            <a:r>
              <a:rPr lang="en-US" sz="2800"/>
              <a:t>ANOVA de una v</a:t>
            </a:r>
            <a:r>
              <a:rPr lang="es-ES" sz="2800"/>
              <a:t>ía</a:t>
            </a:r>
            <a:r>
              <a:rPr lang="en-US" sz="2800"/>
              <a:t>:</a:t>
            </a:r>
            <a:endParaRPr lang="en-US" sz="2800"/>
          </a:p>
          <a:p>
            <a:r>
              <a:rPr lang="en-US" sz="2800"/>
              <a:t>estad</a:t>
            </a:r>
            <a:r>
              <a:rPr lang="es-ES" sz="2800"/>
              <a:t>ístico F</a:t>
            </a:r>
            <a:r>
              <a:rPr lang="en-US" sz="2800"/>
              <a:t>: 31.472</a:t>
            </a:r>
            <a:endParaRPr lang="en-US" sz="2800"/>
          </a:p>
          <a:p>
            <a:r>
              <a:rPr lang="en-US" sz="2800"/>
              <a:t>p-value: 2.26×10^-8</a:t>
            </a:r>
            <a:endParaRPr lang="en-US" sz="2800"/>
          </a:p>
          <a:p>
            <a:endParaRPr lang="en-US" sz="2800"/>
          </a:p>
          <a:p>
            <a:endParaRPr lang="en-US" sz="2800"/>
          </a:p>
          <a:p>
            <a:r>
              <a:rPr lang="en-US" sz="2800"/>
              <a:t>Shapiro-Wilk:</a:t>
            </a:r>
            <a:endParaRPr lang="en-US" sz="2800"/>
          </a:p>
          <a:p>
            <a:endParaRPr lang="en-US" sz="2800"/>
          </a:p>
          <a:p>
            <a:r>
              <a:rPr lang="en-US" sz="2800"/>
              <a:t>Levene:</a:t>
            </a:r>
            <a:endParaRPr lang="en-US" sz="2800"/>
          </a:p>
          <a:p>
            <a:r>
              <a:rPr lang="en-US" sz="2800"/>
              <a:t>p-value: 0.170</a:t>
            </a:r>
            <a:endParaRPr lang="en-US" sz="2800"/>
          </a:p>
        </p:txBody>
      </p:sp>
      <p:pic>
        <p:nvPicPr>
          <p:cNvPr id="4" name="Picture 3" descr="SciView - Estadistica 4_18_2024 11_42_38 PM"/>
          <p:cNvPicPr>
            <a:picLocks noChangeAspect="1"/>
          </p:cNvPicPr>
          <p:nvPr/>
        </p:nvPicPr>
        <p:blipFill>
          <a:blip r:embed="rId1"/>
          <a:stretch>
            <a:fillRect/>
          </a:stretch>
        </p:blipFill>
        <p:spPr>
          <a:xfrm>
            <a:off x="4471035" y="1047750"/>
            <a:ext cx="7588250" cy="4762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3755" y="388620"/>
            <a:ext cx="10787380" cy="4892675"/>
          </a:xfrm>
          <a:prstGeom prst="rect">
            <a:avLst/>
          </a:prstGeom>
          <a:noFill/>
        </p:spPr>
        <p:txBody>
          <a:bodyPr wrap="square" rtlCol="0">
            <a:spAutoFit/>
          </a:bodyPr>
          <a:p>
            <a:pPr algn="ctr"/>
            <a:r>
              <a:rPr lang="en-US" sz="3200" b="1" u="sng"/>
              <a:t>Interpretación de los resultados</a:t>
            </a:r>
            <a:endParaRPr lang="en-US" sz="3200" b="1" u="sng"/>
          </a:p>
          <a:p>
            <a:pPr algn="just"/>
            <a:r>
              <a:rPr lang="en-US" sz="2800"/>
              <a:t>  </a:t>
            </a:r>
            <a:endParaRPr lang="en-US" sz="2800"/>
          </a:p>
          <a:p>
            <a:pPr algn="just"/>
            <a:r>
              <a:rPr lang="en-US" sz="2800"/>
              <a:t>- Google Trends y GitHub: No se encontraron diferencias significativas y se validaron todos los supuestos, lo que confirma que no hay diferencias en la popularidad de búsqueda o actividad de desarrollo entre los lenguajes.</a:t>
            </a:r>
            <a:endParaRPr lang="en-US" sz="2800"/>
          </a:p>
          <a:p>
            <a:pPr algn="just"/>
            <a:r>
              <a:rPr lang="en-US" sz="2800"/>
              <a:t>  </a:t>
            </a:r>
            <a:endParaRPr lang="en-US" sz="2800"/>
          </a:p>
          <a:p>
            <a:pPr algn="just"/>
            <a:r>
              <a:rPr lang="en-US" sz="2800"/>
              <a:t>- Stack Overflow: Las diferencias encontradas y la validación de los supuestos sugieren que realmente existen variaciones en cómo se utilizan o se discuten estos lenguajes en la comunidad de desarrolladores.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9725" y="245745"/>
            <a:ext cx="11160760" cy="583565"/>
          </a:xfrm>
          <a:prstGeom prst="rect">
            <a:avLst/>
          </a:prstGeom>
          <a:noFill/>
        </p:spPr>
        <p:txBody>
          <a:bodyPr wrap="square" rtlCol="0">
            <a:spAutoFit/>
          </a:bodyPr>
          <a:p>
            <a:pPr algn="ctr"/>
            <a:r>
              <a:rPr lang="en-US" sz="3200" b="1" u="sng"/>
              <a:t>Correlación entre Github y StackOverflow</a:t>
            </a:r>
            <a:endParaRPr lang="en-US" sz="3200" b="1" u="sng"/>
          </a:p>
        </p:txBody>
      </p:sp>
      <p:sp>
        <p:nvSpPr>
          <p:cNvPr id="4" name="Text Box 3"/>
          <p:cNvSpPr txBox="1"/>
          <p:nvPr/>
        </p:nvSpPr>
        <p:spPr>
          <a:xfrm>
            <a:off x="1019810" y="1189990"/>
            <a:ext cx="10293985" cy="4399915"/>
          </a:xfrm>
          <a:prstGeom prst="rect">
            <a:avLst/>
          </a:prstGeom>
          <a:noFill/>
        </p:spPr>
        <p:txBody>
          <a:bodyPr wrap="square" rtlCol="0">
            <a:spAutoFit/>
          </a:bodyPr>
          <a:p>
            <a:pPr algn="just"/>
            <a:r>
              <a:rPr lang="en-US" sz="2800"/>
              <a:t>Correlaciones Calculadas</a:t>
            </a:r>
            <a:endParaRPr lang="en-US" sz="2800"/>
          </a:p>
          <a:p>
            <a:pPr algn="just"/>
            <a:r>
              <a:rPr lang="en-US" sz="2800"/>
              <a:t>Las correlaciones de Pearson entre las actividades de GitHub y Stack Overflow para cada lenguaje de programación durante los últimos cinco años son las siguientes:</a:t>
            </a:r>
            <a:endParaRPr lang="en-US" sz="2800"/>
          </a:p>
          <a:p>
            <a:pPr algn="just"/>
            <a:endParaRPr lang="en-US" sz="2800"/>
          </a:p>
          <a:p>
            <a:pPr algn="just"/>
            <a:r>
              <a:rPr lang="en-US" sz="2800"/>
              <a:t>- C#: -0.987</a:t>
            </a:r>
            <a:endParaRPr lang="en-US" sz="2800"/>
          </a:p>
          <a:p>
            <a:pPr algn="just"/>
            <a:r>
              <a:rPr lang="en-US" sz="2800"/>
              <a:t>- C++: -0.922</a:t>
            </a:r>
            <a:endParaRPr lang="en-US" sz="2800"/>
          </a:p>
          <a:p>
            <a:pPr algn="just"/>
            <a:r>
              <a:rPr lang="en-US" sz="2800"/>
              <a:t>- Go: -0.505</a:t>
            </a:r>
            <a:endParaRPr lang="en-US" sz="2800"/>
          </a:p>
          <a:p>
            <a:pPr algn="just"/>
            <a:r>
              <a:rPr lang="en-US" sz="2800"/>
              <a:t>- JavaScript: -0.721</a:t>
            </a:r>
            <a:endParaRPr lang="en-US" sz="2800"/>
          </a:p>
          <a:p>
            <a:pPr algn="just"/>
            <a:r>
              <a:rPr lang="en-US" sz="2800"/>
              <a:t>- Python: -0.637</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4540</Words>
  <Application>WPS Presentation</Application>
  <PresentationFormat>Widescreen</PresentationFormat>
  <Paragraphs>108</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Arial Unicode MS</vt:lpstr>
      <vt:lpstr>Calibri Light</vt:lpstr>
      <vt:lpstr>Calibri</vt:lpstr>
      <vt:lpstr>Microsoft YaHei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eisler</dc:creator>
  <cp:lastModifiedBy>Eisler Valles</cp:lastModifiedBy>
  <cp:revision>2</cp:revision>
  <dcterms:created xsi:type="dcterms:W3CDTF">2024-04-23T02:49:27Z</dcterms:created>
  <dcterms:modified xsi:type="dcterms:W3CDTF">2024-04-23T03:49:46Z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EBC7D6301E1441B5B16534EBEFA25BCF_11</vt:lpwstr>
  </property>
  <property fmtid="{D5CDD505-2E9C-101B-9397-08002B2CF9AE}" pid="3" name="KSOProductBuildVer">
    <vt:lpwstr>1033-12.2.0.13489</vt:lpwstr>
  </property>
</Properties>
</file>