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9AEF-8757-4A85-85D4-76717F66F1D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689C-771C-451B-BC4B-721819D5FE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60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9AEF-8757-4A85-85D4-76717F66F1D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689C-771C-451B-BC4B-721819D5F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5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9AEF-8757-4A85-85D4-76717F66F1D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689C-771C-451B-BC4B-721819D5F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9AEF-8757-4A85-85D4-76717F66F1D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689C-771C-451B-BC4B-721819D5F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2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9AEF-8757-4A85-85D4-76717F66F1D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689C-771C-451B-BC4B-721819D5FE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28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9AEF-8757-4A85-85D4-76717F66F1D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689C-771C-451B-BC4B-721819D5F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3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9AEF-8757-4A85-85D4-76717F66F1D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689C-771C-451B-BC4B-721819D5F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7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9AEF-8757-4A85-85D4-76717F66F1D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689C-771C-451B-BC4B-721819D5F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9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9AEF-8757-4A85-85D4-76717F66F1D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689C-771C-451B-BC4B-721819D5F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0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819AEF-8757-4A85-85D4-76717F66F1D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4D689C-771C-451B-BC4B-721819D5F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4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9AEF-8757-4A85-85D4-76717F66F1D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689C-771C-451B-BC4B-721819D5F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819AEF-8757-4A85-85D4-76717F66F1D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4D689C-771C-451B-BC4B-721819D5FEB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82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17FACC7-2733-BDD5-8B62-63D341552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YE" dirty="0">
                <a:cs typeface="PT Simple Bold Ruled" panose="02010400000000000000" pitchFamily="2" charset="-78"/>
              </a:rPr>
              <a:t>مبادئ </a:t>
            </a:r>
            <a:r>
              <a:rPr lang="ar-YE" dirty="0">
                <a:latin typeface="Bodoni MT Black" panose="02070A03080606020203" pitchFamily="18" charset="0"/>
                <a:cs typeface="PT Simple Bold Ruled" panose="02010400000000000000" pitchFamily="2" charset="-78"/>
              </a:rPr>
              <a:t>الاختبار</a:t>
            </a:r>
            <a:r>
              <a:rPr lang="ar-YE" dirty="0">
                <a:cs typeface="PT Simple Bold Ruled" panose="02010400000000000000" pitchFamily="2" charset="-78"/>
              </a:rPr>
              <a:t> الوظيفي</a:t>
            </a:r>
            <a:endParaRPr lang="en-US" dirty="0">
              <a:cs typeface="PT Simple Bold Ruled" panose="02010400000000000000" pitchFamily="2" charset="-78"/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E6BFBB17-7BD3-0816-DB26-4CEFE1086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Functional Testing Principles</a:t>
            </a:r>
          </a:p>
        </p:txBody>
      </p:sp>
    </p:spTree>
    <p:extLst>
      <p:ext uri="{BB962C8B-B14F-4D97-AF65-F5344CB8AC3E}">
        <p14:creationId xmlns:p14="http://schemas.microsoft.com/office/powerpoint/2010/main" val="264692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05F1890-3D5D-6D58-1EB0-2F8DA869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YE" sz="3200" dirty="0"/>
              <a:t>الخاتمة </a:t>
            </a:r>
            <a:endParaRPr lang="en-US" sz="2800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AA5A592A-98CC-7C5C-0587-7FAF18B67CC7}"/>
              </a:ext>
            </a:extLst>
          </p:cNvPr>
          <p:cNvSpPr txBox="1"/>
          <p:nvPr/>
        </p:nvSpPr>
        <p:spPr>
          <a:xfrm>
            <a:off x="1194318" y="1922106"/>
            <a:ext cx="9961362" cy="293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ar-YE" sz="2400" dirty="0"/>
              <a:t>تعتبر الاختبارات الوظيفية أداة أساسية في عالم البرمجة , وتساهم في ضمان جودة الكود وجعل التطوير أكثر فعالية . ومن خلال تطبيق الاختبارات الوظيفية , يمكننا اكتشاف الأخطاء مبكرًا وتحسين جود الكود بشكل مستمر مما يساهم في إنشاء برامج أكثر موثوقية وسهوله في </a:t>
            </a:r>
            <a:r>
              <a:rPr lang="ar-YE" sz="2400" dirty="0" err="1"/>
              <a:t>الصيانه</a:t>
            </a:r>
            <a:endParaRPr lang="ar-YE" sz="2400" dirty="0"/>
          </a:p>
          <a:p>
            <a:pPr algn="r" rtl="1">
              <a:lnSpc>
                <a:spcPct val="200000"/>
              </a:lnSpc>
            </a:pPr>
            <a:endParaRPr lang="ar-YE" sz="2400" dirty="0"/>
          </a:p>
        </p:txBody>
      </p:sp>
    </p:spTree>
    <p:extLst>
      <p:ext uri="{BB962C8B-B14F-4D97-AF65-F5344CB8AC3E}">
        <p14:creationId xmlns:p14="http://schemas.microsoft.com/office/powerpoint/2010/main" val="191543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رابط مستقيم 3">
            <a:extLst>
              <a:ext uri="{FF2B5EF4-FFF2-40B4-BE49-F238E27FC236}">
                <a16:creationId xmlns:a16="http://schemas.microsoft.com/office/drawing/2014/main" id="{C70EF9D4-34B0-4B39-D0D4-53DFCC51858A}"/>
              </a:ext>
            </a:extLst>
          </p:cNvPr>
          <p:cNvCxnSpPr>
            <a:cxnSpLocks/>
          </p:cNvCxnSpPr>
          <p:nvPr/>
        </p:nvCxnSpPr>
        <p:spPr>
          <a:xfrm>
            <a:off x="2481943" y="1856792"/>
            <a:ext cx="76697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مستطيل 5">
            <a:extLst>
              <a:ext uri="{FF2B5EF4-FFF2-40B4-BE49-F238E27FC236}">
                <a16:creationId xmlns:a16="http://schemas.microsoft.com/office/drawing/2014/main" id="{CC1D4B63-5082-F19A-9E05-F72CDB063C28}"/>
              </a:ext>
            </a:extLst>
          </p:cNvPr>
          <p:cNvSpPr/>
          <p:nvPr/>
        </p:nvSpPr>
        <p:spPr>
          <a:xfrm>
            <a:off x="2360644" y="1166331"/>
            <a:ext cx="9218645" cy="690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YE" sz="4000" dirty="0"/>
              <a:t>مقدمه عن الاختبار الوظيفي</a:t>
            </a:r>
            <a:endParaRPr lang="en-US" sz="4000" dirty="0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4BC8DAC2-D5B2-162E-C24D-258DB8306B6B}"/>
              </a:ext>
            </a:extLst>
          </p:cNvPr>
          <p:cNvSpPr txBox="1"/>
          <p:nvPr/>
        </p:nvSpPr>
        <p:spPr>
          <a:xfrm>
            <a:off x="2547256" y="2621902"/>
            <a:ext cx="87334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ar-YE" sz="3200" dirty="0"/>
              <a:t>الاختبار الوظيفي هو التحقق من أن كل وظيفه أو مكون في النظام يعمل كما هو محدد وفقاً لمتطلبات العمل أو موصفات التصميم</a:t>
            </a:r>
          </a:p>
          <a:p>
            <a:pPr algn="just"/>
            <a:r>
              <a:rPr lang="ar-YE" sz="3200" dirty="0"/>
              <a:t>الاختبار يركز على "ماذا يفعل البرنامج " بدلا من "كيف يعمل البرنامج "</a:t>
            </a:r>
          </a:p>
          <a:p>
            <a:pPr algn="just"/>
            <a:r>
              <a:rPr lang="ar-YE" sz="3200" dirty="0"/>
              <a:t>الهدف هو ضمان أن جميع العمليات تنفذ بشكل صحيح من وجهة نظر المستخدم.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23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277E2E0-8E9F-C416-1069-90DF8F53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YE" dirty="0"/>
              <a:t>اهميه الاختبارات الوظيفية </a:t>
            </a:r>
            <a:endParaRPr lang="en-US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924CA85F-2CAF-D510-1595-9FB7BBBD583A}"/>
              </a:ext>
            </a:extLst>
          </p:cNvPr>
          <p:cNvSpPr txBox="1"/>
          <p:nvPr/>
        </p:nvSpPr>
        <p:spPr>
          <a:xfrm>
            <a:off x="1371600" y="2743200"/>
            <a:ext cx="9834465" cy="365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YE" sz="3200" dirty="0"/>
              <a:t>تساهم الاختبارات الوظيفية في ضمان جوده الكود</a:t>
            </a:r>
          </a:p>
          <a:p>
            <a:pPr marL="514350" indent="-514350" algn="r" rtl="1">
              <a:lnSpc>
                <a:spcPct val="150000"/>
              </a:lnSpc>
              <a:buFont typeface="+mj-lt"/>
              <a:buAutoNum type="arabicPeriod"/>
            </a:pPr>
            <a:r>
              <a:rPr lang="ar-YE" sz="2800" dirty="0"/>
              <a:t>اكتشاف  الاخطاء</a:t>
            </a:r>
            <a:r>
              <a:rPr lang="ar-YE" sz="2100" dirty="0"/>
              <a:t>: تكشف الاختبارات عن الأخطاء في مراحل مبكره من دورة تطوير البرمجيات مما يسهل تصحيحها 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YE" sz="2800" dirty="0"/>
              <a:t>التوثيق </a:t>
            </a:r>
            <a:r>
              <a:rPr lang="ar-YE" sz="2100" dirty="0"/>
              <a:t>: توفر الاختبارات الوظيفية وثائق للكود مما يسهل فهمه وتغييره لاحقاً.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YE" sz="2800" dirty="0"/>
              <a:t> الثقة: </a:t>
            </a:r>
            <a:r>
              <a:rPr lang="ar-YE" sz="2100" dirty="0"/>
              <a:t>تعزز الاختبارات الوظيفية من ثقه المبرمجين في الكود , وتساعد على إجراء تغييرات مع الحفاظ على استقراره.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YE" sz="2800" dirty="0"/>
              <a:t>سرعه التطوير</a:t>
            </a:r>
            <a:r>
              <a:rPr lang="ar-YE" sz="2100" dirty="0"/>
              <a:t>: تساهم الاختبارات الوظيفية في تقليل الوقت المطلوب لاكتشاف الأخطاء وإصلاحها في الكود</a:t>
            </a:r>
          </a:p>
        </p:txBody>
      </p:sp>
    </p:spTree>
    <p:extLst>
      <p:ext uri="{BB962C8B-B14F-4D97-AF65-F5344CB8AC3E}">
        <p14:creationId xmlns:p14="http://schemas.microsoft.com/office/powerpoint/2010/main" val="15000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6BB080F-1A0A-6A34-EF56-271EFA18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55" y="821094"/>
            <a:ext cx="10883226" cy="923730"/>
          </a:xfrm>
        </p:spPr>
        <p:txBody>
          <a:bodyPr>
            <a:normAutofit/>
          </a:bodyPr>
          <a:lstStyle/>
          <a:p>
            <a:pPr algn="r" rtl="1"/>
            <a:r>
              <a:rPr lang="ar-YE" sz="2800" dirty="0"/>
              <a:t>مبادئ الاختبارات الوظيفية </a:t>
            </a:r>
            <a:endParaRPr lang="en-US" sz="2800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A5E845AC-F46B-9AFC-00A0-73448F1A5C57}"/>
              </a:ext>
            </a:extLst>
          </p:cNvPr>
          <p:cNvSpPr txBox="1"/>
          <p:nvPr/>
        </p:nvSpPr>
        <p:spPr>
          <a:xfrm>
            <a:off x="410547" y="1903445"/>
            <a:ext cx="10739534" cy="2516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YE" sz="2100" dirty="0"/>
              <a:t>تعتمد الاختبارات الوظيفية على مجموعه من المبادئ الأساسية التي تساعد على ضمان فعالية ووضوح الاختبارات :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YE" sz="2400" dirty="0"/>
              <a:t>الاستقلالية :- </a:t>
            </a:r>
            <a:r>
              <a:rPr lang="ar-YE" sz="2300" dirty="0"/>
              <a:t>يجب أن يكون كل اختبار مستقل عن الاخر. 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YE" sz="2400" dirty="0"/>
              <a:t>الوضوح :- </a:t>
            </a:r>
            <a:r>
              <a:rPr lang="ar-YE" sz="2300" dirty="0"/>
              <a:t>يجب أن تكون الاختبارات الوظيفية واضحة وسهلة الفهم .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YE" sz="2400" dirty="0"/>
              <a:t>التكرار :- </a:t>
            </a:r>
            <a:r>
              <a:rPr lang="ar-YE" sz="2300" dirty="0"/>
              <a:t>يجب أن تنفذ الاختبارات الوظيفية بشكل متكرر مع كل تغير في الكود</a:t>
            </a:r>
          </a:p>
        </p:txBody>
      </p:sp>
    </p:spTree>
    <p:extLst>
      <p:ext uri="{BB962C8B-B14F-4D97-AF65-F5344CB8AC3E}">
        <p14:creationId xmlns:p14="http://schemas.microsoft.com/office/powerpoint/2010/main" val="29569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EA733F1-8E24-D769-4768-EE54F2C9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YE" sz="2800" dirty="0"/>
              <a:t>التعامل مع الأخطاء والاستثناءات  </a:t>
            </a:r>
            <a:endParaRPr lang="en-US" sz="2800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AB6CA469-B814-258D-AB76-754839589A93}"/>
              </a:ext>
            </a:extLst>
          </p:cNvPr>
          <p:cNvSpPr txBox="1"/>
          <p:nvPr/>
        </p:nvSpPr>
        <p:spPr>
          <a:xfrm>
            <a:off x="1203649" y="1922106"/>
            <a:ext cx="9952031" cy="282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YE" sz="2300" dirty="0"/>
              <a:t>يعتبر التعامل مع الأخطاء والاستثناءات أمرًا هامًا في الاختبارات الوظيفية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YE" sz="2300" dirty="0"/>
              <a:t>التحقق من الأخطاء يجب أن تضممن الاختبارات الوظيفية تحققًا من وجود الأخطاء في الوظائف </a:t>
            </a:r>
          </a:p>
          <a:p>
            <a:pPr marL="457200" indent="-457200" algn="r" rtl="1">
              <a:lnSpc>
                <a:spcPct val="200000"/>
              </a:lnSpc>
              <a:buFont typeface="+mj-lt"/>
              <a:buAutoNum type="arabicPeriod"/>
            </a:pPr>
            <a:r>
              <a:rPr lang="ar-YE" sz="2300" dirty="0"/>
              <a:t>التعامل مع الأخطاء يفترض أن تعالج أخطاء الوظائف بطريقة سليمة</a:t>
            </a:r>
          </a:p>
          <a:p>
            <a:pPr marL="457200" indent="-457200" algn="r" rtl="1">
              <a:lnSpc>
                <a:spcPct val="200000"/>
              </a:lnSpc>
              <a:buFont typeface="+mj-lt"/>
              <a:buAutoNum type="arabicPeriod"/>
            </a:pPr>
            <a:r>
              <a:rPr lang="ar-YE" sz="2300" dirty="0"/>
              <a:t>التحقق من الاستثناءات يجب أن تتضمن الاختبارات الوظيفية التحقق من أن الوظائف تثير الاستثناءات في الحالات </a:t>
            </a:r>
            <a:r>
              <a:rPr lang="ar-YE" sz="2300" dirty="0" err="1"/>
              <a:t>المتوقعه</a:t>
            </a:r>
            <a:r>
              <a:rPr lang="ar-YE" sz="2300" dirty="0"/>
              <a:t>  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23350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A5CA6CF-F36B-42B9-015F-4B381539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YE" sz="2800" dirty="0"/>
              <a:t>أدوات الاختبار الوظيفية في </a:t>
            </a:r>
            <a:r>
              <a:rPr lang="en-US" sz="2800" dirty="0"/>
              <a:t>Python 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AA13F6D5-0A42-6D56-D6C2-347273C0934A}"/>
              </a:ext>
            </a:extLst>
          </p:cNvPr>
          <p:cNvSpPr txBox="1"/>
          <p:nvPr/>
        </p:nvSpPr>
        <p:spPr>
          <a:xfrm>
            <a:off x="1203649" y="1912776"/>
            <a:ext cx="9952031" cy="4393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YE" sz="2000" dirty="0"/>
              <a:t>توفر لغة </a:t>
            </a:r>
            <a:r>
              <a:rPr lang="en-US" sz="2000" dirty="0"/>
              <a:t>Python </a:t>
            </a:r>
            <a:r>
              <a:rPr lang="ar-YE" sz="2000" dirty="0"/>
              <a:t> مجموعه متنوعه من أدوات الاختبار الوظيفية التي تساعد على إنشاء اختبارات فعالة </a:t>
            </a:r>
          </a:p>
          <a:p>
            <a:pPr algn="r" rtl="1">
              <a:lnSpc>
                <a:spcPct val="200000"/>
              </a:lnSpc>
            </a:pPr>
            <a:r>
              <a:rPr lang="en-US" sz="2000" dirty="0"/>
              <a:t>unittest </a:t>
            </a:r>
            <a:r>
              <a:rPr lang="ar-YE" sz="2000" dirty="0"/>
              <a:t> أداة أساسية لاختبار الوظائف في </a:t>
            </a:r>
            <a:r>
              <a:rPr lang="en-US" sz="2000" dirty="0"/>
              <a:t>Python </a:t>
            </a:r>
            <a:r>
              <a:rPr lang="ar-YE" sz="2000" dirty="0"/>
              <a:t> وهي مدمجة في بايثون لاختبار الوحدات مثال بسيط </a:t>
            </a:r>
          </a:p>
          <a:p>
            <a:pPr algn="l">
              <a:lnSpc>
                <a:spcPct val="200000"/>
              </a:lnSpc>
            </a:pPr>
            <a:r>
              <a:rPr lang="en-US" sz="1600" dirty="0"/>
              <a:t>Import unittest </a:t>
            </a:r>
          </a:p>
          <a:p>
            <a:pPr algn="l">
              <a:lnSpc>
                <a:spcPct val="200000"/>
              </a:lnSpc>
            </a:pPr>
            <a:r>
              <a:rPr lang="en-US" sz="1600" dirty="0"/>
              <a:t>Class testSum(unittest.TestCase):</a:t>
            </a:r>
          </a:p>
          <a:p>
            <a:pPr algn="l">
              <a:lnSpc>
                <a:spcPct val="200000"/>
              </a:lnSpc>
            </a:pPr>
            <a:r>
              <a:rPr lang="en-US" sz="1600" dirty="0"/>
              <a:t>    def </a:t>
            </a:r>
            <a:r>
              <a:rPr lang="en-US" sz="1600" dirty="0" err="1"/>
              <a:t>test_add</a:t>
            </a:r>
            <a:r>
              <a:rPr lang="en-US" sz="1600" dirty="0"/>
              <a:t>(self):</a:t>
            </a:r>
          </a:p>
          <a:p>
            <a:pPr algn="l">
              <a:lnSpc>
                <a:spcPct val="200000"/>
              </a:lnSpc>
            </a:pPr>
            <a:r>
              <a:rPr lang="en-US" sz="1600" dirty="0" err="1"/>
              <a:t>self.assertEqual</a:t>
            </a:r>
            <a:r>
              <a:rPr lang="en-US" sz="1600" dirty="0"/>
              <a:t>(sum([1,2,3]),6)</a:t>
            </a:r>
          </a:p>
          <a:p>
            <a:pPr algn="l">
              <a:lnSpc>
                <a:spcPct val="200000"/>
              </a:lnSpc>
            </a:pPr>
            <a:r>
              <a:rPr lang="en-US" sz="1600" dirty="0"/>
              <a:t>   </a:t>
            </a:r>
            <a:r>
              <a:rPr lang="en-US" sz="1600" dirty="0" err="1"/>
              <a:t>if__name</a:t>
            </a:r>
            <a:r>
              <a:rPr lang="en-US" sz="1600" dirty="0"/>
              <a:t>__ ==‘__main__’:</a:t>
            </a:r>
          </a:p>
          <a:p>
            <a:pPr algn="l">
              <a:lnSpc>
                <a:spcPct val="200000"/>
              </a:lnSpc>
            </a:pPr>
            <a:r>
              <a:rPr lang="en-US" sz="1600" dirty="0"/>
              <a:t> </a:t>
            </a:r>
            <a:r>
              <a:rPr lang="en-US" sz="1600" dirty="0" err="1"/>
              <a:t>unittest.main</a:t>
            </a:r>
            <a:r>
              <a:rPr lang="en-US" sz="1600" dirty="0"/>
              <a:t>()</a:t>
            </a:r>
          </a:p>
          <a:p>
            <a:pPr algn="l">
              <a:lnSpc>
                <a:spcPct val="2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157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F0D5F5DD-518B-CA4D-4C52-8EF6BC27B181}"/>
              </a:ext>
            </a:extLst>
          </p:cNvPr>
          <p:cNvSpPr txBox="1"/>
          <p:nvPr/>
        </p:nvSpPr>
        <p:spPr>
          <a:xfrm>
            <a:off x="671804" y="783771"/>
            <a:ext cx="1093547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/>
              <a:t>pytest</a:t>
            </a:r>
            <a:r>
              <a:rPr lang="ar-YE" sz="2400" dirty="0"/>
              <a:t> </a:t>
            </a:r>
          </a:p>
          <a:p>
            <a:pPr algn="r" rtl="1"/>
            <a:r>
              <a:rPr lang="ar-YE" sz="2400" dirty="0"/>
              <a:t>مكتبه قويه وسهله الاستخدام تُعرف في التعامل مع الاختبارات الوظيفية لمعقده مثال</a:t>
            </a:r>
            <a:r>
              <a:rPr lang="en-US" sz="2400" dirty="0"/>
              <a:t> </a:t>
            </a:r>
          </a:p>
          <a:p>
            <a:pPr algn="l"/>
            <a:r>
              <a:rPr lang="en-US" sz="2400" dirty="0"/>
              <a:t>def </a:t>
            </a:r>
            <a:r>
              <a:rPr lang="en-US" sz="2400" dirty="0" err="1"/>
              <a:t>is_even</a:t>
            </a:r>
            <a:r>
              <a:rPr lang="en-US" sz="2400" dirty="0"/>
              <a:t>(x)</a:t>
            </a:r>
          </a:p>
          <a:p>
            <a:pPr algn="l"/>
            <a:r>
              <a:rPr lang="en-US" sz="2400" dirty="0"/>
              <a:t>Return x % 2==0</a:t>
            </a:r>
          </a:p>
          <a:p>
            <a:pPr algn="r" rtl="1"/>
            <a:r>
              <a:rPr lang="ar-YE" sz="2400" dirty="0"/>
              <a:t>يمكنك كتابة اختبار لهذه الدالة باستخدام </a:t>
            </a:r>
            <a:r>
              <a:rPr lang="en-US" sz="2400" dirty="0"/>
              <a:t>pytest</a:t>
            </a:r>
          </a:p>
          <a:p>
            <a:pPr algn="r" rtl="1"/>
            <a:r>
              <a:rPr lang="ar-YE" sz="2400" dirty="0"/>
              <a:t> </a:t>
            </a:r>
          </a:p>
          <a:p>
            <a:pPr algn="l"/>
            <a:r>
              <a:rPr lang="en-US" sz="2400" dirty="0"/>
              <a:t>def </a:t>
            </a:r>
            <a:r>
              <a:rPr lang="en-US" sz="2400" dirty="0" err="1"/>
              <a:t>test_is_even</a:t>
            </a:r>
            <a:r>
              <a:rPr lang="en-US" sz="2400" dirty="0"/>
              <a:t>():</a:t>
            </a:r>
          </a:p>
          <a:p>
            <a:pPr algn="l"/>
            <a:r>
              <a:rPr lang="en-US" sz="2400" dirty="0"/>
              <a:t>assert </a:t>
            </a:r>
            <a:r>
              <a:rPr lang="en-US" sz="2400" dirty="0" err="1"/>
              <a:t>is_even</a:t>
            </a:r>
            <a:r>
              <a:rPr lang="en-US" sz="2400" dirty="0"/>
              <a:t>(4)==True </a:t>
            </a:r>
          </a:p>
          <a:p>
            <a:pPr algn="l"/>
            <a:r>
              <a:rPr lang="en-US" sz="2400" dirty="0"/>
              <a:t>assert </a:t>
            </a:r>
            <a:r>
              <a:rPr lang="en-US" sz="2400" dirty="0" err="1"/>
              <a:t>is_even</a:t>
            </a:r>
            <a:r>
              <a:rPr lang="en-US" sz="2400" dirty="0"/>
              <a:t>(3)==False </a:t>
            </a:r>
          </a:p>
          <a:p>
            <a:pPr algn="l"/>
            <a:endParaRPr lang="en-US" sz="2400" dirty="0"/>
          </a:p>
          <a:p>
            <a:pPr algn="r" rtl="1"/>
            <a:r>
              <a:rPr lang="ar-YE" sz="2400" dirty="0"/>
              <a:t>تشغيل الاختبار بعد كتابة الاختبارات يمكنك تشغيلها من سطر الأوامر باستخدام الامر </a:t>
            </a:r>
            <a:r>
              <a:rPr lang="en-US" sz="2400" dirty="0"/>
              <a:t>pytest</a:t>
            </a:r>
          </a:p>
          <a:p>
            <a:pPr algn="l"/>
            <a:endParaRPr lang="en-US" sz="2400" dirty="0"/>
          </a:p>
          <a:p>
            <a:pPr algn="r" rtl="1"/>
            <a:r>
              <a:rPr lang="ar-YE" sz="2400" dirty="0"/>
              <a:t>الاختبارات نفسها يتم تشغيلها في بيئة معزولة أي انه مستقل عن أي جزء آخر من الكود </a:t>
            </a:r>
          </a:p>
        </p:txBody>
      </p:sp>
    </p:spTree>
    <p:extLst>
      <p:ext uri="{BB962C8B-B14F-4D97-AF65-F5344CB8AC3E}">
        <p14:creationId xmlns:p14="http://schemas.microsoft.com/office/powerpoint/2010/main" val="366731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B9AEBD7-F61C-911C-0924-7F455677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YE" sz="3200" dirty="0"/>
              <a:t>افضل الممارسات لاختبار الكود النظيف </a:t>
            </a:r>
            <a:endParaRPr lang="en-US" sz="3200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0ED83D56-A3DD-8B56-35DD-FA93DFD15BDD}"/>
              </a:ext>
            </a:extLst>
          </p:cNvPr>
          <p:cNvSpPr txBox="1"/>
          <p:nvPr/>
        </p:nvSpPr>
        <p:spPr>
          <a:xfrm>
            <a:off x="1175657" y="1950098"/>
            <a:ext cx="9980023" cy="321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YE" sz="2400" dirty="0"/>
              <a:t>تساهم مجموعة من الوظائف في إنشاء اختبارات وظيفيه فعالة لكود نظيف</a:t>
            </a:r>
            <a:r>
              <a:rPr lang="ar-YE" dirty="0"/>
              <a:t> </a:t>
            </a:r>
          </a:p>
          <a:p>
            <a:pPr algn="r" rtl="1">
              <a:lnSpc>
                <a:spcPct val="250000"/>
              </a:lnSpc>
            </a:pPr>
            <a:endParaRPr lang="ar-YE" dirty="0"/>
          </a:p>
          <a:p>
            <a:pPr marL="457200" indent="-457200" algn="r" rtl="1">
              <a:buFont typeface="+mj-lt"/>
              <a:buAutoNum type="arabicPeriod"/>
            </a:pPr>
            <a:r>
              <a:rPr lang="ar-YE" sz="2000" dirty="0"/>
              <a:t>التركيز على الوظائف  يجب أن تركز الاختبارات الوظيفية على اختبار الوظائف بشكل منفصل</a:t>
            </a:r>
          </a:p>
          <a:p>
            <a:pPr marL="457200" indent="-457200" algn="r" rtl="1">
              <a:lnSpc>
                <a:spcPct val="200000"/>
              </a:lnSpc>
              <a:buFont typeface="+mj-lt"/>
              <a:buAutoNum type="arabicPeriod"/>
            </a:pPr>
            <a:r>
              <a:rPr lang="ar-YE" sz="2000" dirty="0"/>
              <a:t>الوضوح يجب أن تكون الاختبارات الوظيفية واضحة وسهلة الفهم </a:t>
            </a:r>
          </a:p>
          <a:p>
            <a:pPr marL="457200" indent="-457200" algn="r" rtl="1">
              <a:lnSpc>
                <a:spcPct val="200000"/>
              </a:lnSpc>
              <a:buFont typeface="+mj-lt"/>
              <a:buAutoNum type="arabicPeriod"/>
            </a:pPr>
            <a:r>
              <a:rPr lang="ar-YE" sz="2000" dirty="0"/>
              <a:t>الاستقلالية يجب أن تكون الاختبارات مستقله عن بعضها البعض </a:t>
            </a:r>
          </a:p>
          <a:p>
            <a:pPr marL="457200" indent="-457200" algn="r" rtl="1">
              <a:lnSpc>
                <a:spcPct val="200000"/>
              </a:lnSpc>
              <a:buFont typeface="+mj-lt"/>
              <a:buAutoNum type="arabicPeriod"/>
            </a:pPr>
            <a:r>
              <a:rPr lang="ar-YE" sz="2000" dirty="0"/>
              <a:t>التكرار يجب أن تنفذ الاختبارات بشكل متكرر </a:t>
            </a:r>
          </a:p>
        </p:txBody>
      </p:sp>
    </p:spTree>
    <p:extLst>
      <p:ext uri="{BB962C8B-B14F-4D97-AF65-F5344CB8AC3E}">
        <p14:creationId xmlns:p14="http://schemas.microsoft.com/office/powerpoint/2010/main" val="377989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2956E1B-AFB7-C273-B301-43023AB2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YE" sz="2800" dirty="0"/>
              <a:t>فوائد الاختبار الوظيفي للكود النظيف </a:t>
            </a:r>
            <a:endParaRPr lang="en-US" sz="2800" dirty="0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8F30B7F0-B4FE-F67B-9466-E5D254DEBA8B}"/>
              </a:ext>
            </a:extLst>
          </p:cNvPr>
          <p:cNvSpPr txBox="1"/>
          <p:nvPr/>
        </p:nvSpPr>
        <p:spPr>
          <a:xfrm>
            <a:off x="1184988" y="1912776"/>
            <a:ext cx="9970692" cy="29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YE" sz="2300" dirty="0"/>
              <a:t>اكتشاف الأخطاء : تساعد الاختبارات الوظيفية على اكتشاف الأخطاء في المراحل المبكرة</a:t>
            </a:r>
          </a:p>
          <a:p>
            <a:pPr algn="r" rtl="1">
              <a:lnSpc>
                <a:spcPct val="250000"/>
              </a:lnSpc>
            </a:pPr>
            <a:r>
              <a:rPr lang="ar-YE" sz="2300" dirty="0"/>
              <a:t>الثقة : تعزز الاختبارات الوظيفية من ثقة المبرمجين بالكود </a:t>
            </a:r>
          </a:p>
          <a:p>
            <a:pPr algn="r" rtl="1">
              <a:lnSpc>
                <a:spcPct val="250000"/>
              </a:lnSpc>
            </a:pPr>
            <a:r>
              <a:rPr lang="ar-YE" sz="2300" dirty="0"/>
              <a:t>التوثيق : توفر الاختبارات الوظيفية ,وثائق للكود مما يسهل فهمه وتغييره لاحقًا</a:t>
            </a:r>
          </a:p>
          <a:p>
            <a:pPr algn="r" rtl="1">
              <a:lnSpc>
                <a:spcPct val="250000"/>
              </a:lnSpc>
            </a:pPr>
            <a:r>
              <a:rPr lang="ar-YE" sz="2300" dirty="0"/>
              <a:t>التحسين المستمر :تساعد الاختبارات الوظيفية على تحسين جودة الكود بشكل مستمر </a:t>
            </a:r>
          </a:p>
        </p:txBody>
      </p:sp>
    </p:spTree>
    <p:extLst>
      <p:ext uri="{BB962C8B-B14F-4D97-AF65-F5344CB8AC3E}">
        <p14:creationId xmlns:p14="http://schemas.microsoft.com/office/powerpoint/2010/main" val="1227813250"/>
      </p:ext>
    </p:extLst>
  </p:cSld>
  <p:clrMapOvr>
    <a:masterClrMapping/>
  </p:clrMapOvr>
</p:sld>
</file>

<file path=ppt/theme/theme1.xml><?xml version="1.0" encoding="utf-8"?>
<a:theme xmlns:a="http://schemas.openxmlformats.org/drawingml/2006/main" name="أثر رجعي">
  <a:themeElements>
    <a:clrScheme name="أثر رجعي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أثر رجعي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ثر رجعي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</TotalTime>
  <Words>559</Words>
  <Application>Microsoft Office PowerPoint</Application>
  <PresentationFormat>شاشة عريضة</PresentationFormat>
  <Paragraphs>58</Paragraphs>
  <Slides>10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6" baseType="lpstr">
      <vt:lpstr>Arial</vt:lpstr>
      <vt:lpstr>Bodoni MT Black</vt:lpstr>
      <vt:lpstr>Calibri</vt:lpstr>
      <vt:lpstr>Calibri Light</vt:lpstr>
      <vt:lpstr>PT Simple Bold Ruled</vt:lpstr>
      <vt:lpstr>أثر رجعي</vt:lpstr>
      <vt:lpstr>مبادئ الاختبار الوظيفي</vt:lpstr>
      <vt:lpstr>عرض تقديمي في PowerPoint</vt:lpstr>
      <vt:lpstr>اهميه الاختبارات الوظيفية </vt:lpstr>
      <vt:lpstr>مبادئ الاختبارات الوظيفية </vt:lpstr>
      <vt:lpstr>التعامل مع الأخطاء والاستثناءات  </vt:lpstr>
      <vt:lpstr>أدوات الاختبار الوظيفية في Python </vt:lpstr>
      <vt:lpstr>عرض تقديمي في PowerPoint</vt:lpstr>
      <vt:lpstr>افضل الممارسات لاختبار الكود النظيف </vt:lpstr>
      <vt:lpstr>فوائد الاختبار الوظيفي للكود النظيف </vt:lpstr>
      <vt:lpstr>الخاتمة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admin1</dc:creator>
  <cp:lastModifiedBy>admin1</cp:lastModifiedBy>
  <cp:revision>1</cp:revision>
  <dcterms:created xsi:type="dcterms:W3CDTF">2024-09-09T22:56:39Z</dcterms:created>
  <dcterms:modified xsi:type="dcterms:W3CDTF">2024-09-10T01:20:00Z</dcterms:modified>
</cp:coreProperties>
</file>