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割合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エアコン使用</c:v>
                </c:pt>
                <c:pt idx="1">
                  <c:v>エアコン未使用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3-4CCF-8025-404237F7D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E7EBD-83AA-4D6D-8C7E-F7177B4D2866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330-9CA4-4518-AB9B-DFF31CFB5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15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6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19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1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6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330-9CA4-4518-AB9B-DFF31CFB56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32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surinomadoguchi.com/column/articles/heatstroke-sequelae" TargetMode="External"/><Relationship Id="rId7" Type="http://schemas.openxmlformats.org/officeDocument/2006/relationships/hyperlink" Target="https://www.mhlw.go.jp/www1/topics/kenko21_11/b2.html#A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3.nhk.or.jp/news/html/20240903/k10014570641000.html" TargetMode="External"/><Relationship Id="rId5" Type="http://schemas.openxmlformats.org/officeDocument/2006/relationships/hyperlink" Target="https://ubie.app/byoki_qa/clinical-questions/tnm99h7pes7r" TargetMode="External"/><Relationship Id="rId4" Type="http://schemas.openxmlformats.org/officeDocument/2006/relationships/hyperlink" Target="https://medical-engine.com/byoumei/heatstroke-aftermat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B290B-011F-C2FF-186B-3B1A5B1D0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半田市体育施設快適化条例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7BFAF9-9AB2-86BC-0088-DC35B520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その理由と必要性</a:t>
            </a:r>
          </a:p>
        </p:txBody>
      </p:sp>
    </p:spTree>
    <p:extLst>
      <p:ext uri="{BB962C8B-B14F-4D97-AF65-F5344CB8AC3E}">
        <p14:creationId xmlns:p14="http://schemas.microsoft.com/office/powerpoint/2010/main" val="84880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1A876-AB4C-52CD-1FAF-BEF1629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152" y="2700004"/>
            <a:ext cx="4677695" cy="1457991"/>
          </a:xfrm>
        </p:spPr>
        <p:txBody>
          <a:bodyPr/>
          <a:lstStyle/>
          <a:p>
            <a:r>
              <a:rPr kumimoji="1" lang="ja-JP" altLang="en-US" dirty="0"/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2517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A6EAE-E8D5-7773-2094-A748131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　出典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231AB-3453-B824-CFC2-CF19315A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>
                <a:hlinkClick r:id="rId3"/>
              </a:rPr>
              <a:t>【</a:t>
            </a:r>
            <a:r>
              <a:rPr lang="ja-JP" altLang="en-US" dirty="0">
                <a:hlinkClick r:id="rId3"/>
              </a:rPr>
              <a:t>医師が解説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熱中症の後遺症とは？治療方法や緩和できる市販薬も紹介 </a:t>
            </a:r>
            <a:r>
              <a:rPr lang="en-US" altLang="ja-JP" dirty="0">
                <a:hlinkClick r:id="rId3"/>
              </a:rPr>
              <a:t>– EPARK</a:t>
            </a:r>
            <a:r>
              <a:rPr lang="ja-JP" altLang="en-US" dirty="0">
                <a:hlinkClick r:id="rId3"/>
              </a:rPr>
              <a:t>くすりの窓口コラム｜ヘルスケア情報</a:t>
            </a:r>
            <a:endParaRPr lang="en-US" altLang="ja-JP" dirty="0"/>
          </a:p>
          <a:p>
            <a:r>
              <a:rPr lang="ja-JP" altLang="en-US" dirty="0">
                <a:hlinkClick r:id="rId4"/>
              </a:rPr>
              <a:t>熱中症で後遺症が残る可能性とその症状 </a:t>
            </a:r>
            <a:r>
              <a:rPr lang="en-US" altLang="ja-JP" dirty="0">
                <a:hlinkClick r:id="rId4"/>
              </a:rPr>
              <a:t>- </a:t>
            </a:r>
            <a:r>
              <a:rPr lang="ja-JP" altLang="en-US" dirty="0">
                <a:hlinkClick r:id="rId4"/>
              </a:rPr>
              <a:t>メディカルエンジン</a:t>
            </a:r>
            <a:endParaRPr lang="en-US" altLang="ja-JP" dirty="0"/>
          </a:p>
          <a:p>
            <a:r>
              <a:rPr lang="ja-JP" altLang="en-US" dirty="0">
                <a:hlinkClick r:id="rId5"/>
              </a:rPr>
              <a:t>熱中症の後遺症にはどのようなものがありますか？ ｜熱中症</a:t>
            </a:r>
            <a:endParaRPr lang="en-US" altLang="ja-JP" dirty="0"/>
          </a:p>
          <a:p>
            <a:r>
              <a:rPr lang="ja-JP" altLang="en-US" dirty="0">
                <a:hlinkClick r:id="rId6"/>
              </a:rPr>
              <a:t>東京</a:t>
            </a:r>
            <a:r>
              <a:rPr lang="en-US" altLang="ja-JP" dirty="0">
                <a:hlinkClick r:id="rId6"/>
              </a:rPr>
              <a:t>23</a:t>
            </a:r>
            <a:r>
              <a:rPr lang="ja-JP" altLang="en-US" dirty="0">
                <a:hlinkClick r:id="rId6"/>
              </a:rPr>
              <a:t>区 熱中症疑いで</a:t>
            </a:r>
            <a:r>
              <a:rPr lang="en-US" altLang="ja-JP" dirty="0">
                <a:hlinkClick r:id="rId6"/>
              </a:rPr>
              <a:t>248</a:t>
            </a:r>
            <a:r>
              <a:rPr lang="ja-JP" altLang="en-US" dirty="0">
                <a:hlinkClick r:id="rId6"/>
              </a:rPr>
              <a:t>人死亡 エアコン未使用などが</a:t>
            </a:r>
            <a:r>
              <a:rPr lang="en-US" altLang="ja-JP" dirty="0">
                <a:hlinkClick r:id="rId6"/>
              </a:rPr>
              <a:t>8</a:t>
            </a:r>
            <a:r>
              <a:rPr lang="ja-JP" altLang="en-US" dirty="0">
                <a:hlinkClick r:id="rId6"/>
              </a:rPr>
              <a:t>割超 </a:t>
            </a:r>
            <a:r>
              <a:rPr lang="en-US" altLang="ja-JP" dirty="0">
                <a:hlinkClick r:id="rId6"/>
              </a:rPr>
              <a:t>| NHK | </a:t>
            </a:r>
            <a:r>
              <a:rPr lang="ja-JP" altLang="en-US" dirty="0">
                <a:hlinkClick r:id="rId6"/>
              </a:rPr>
              <a:t>熱中症</a:t>
            </a:r>
            <a:endParaRPr lang="en-US" altLang="ja-JP" dirty="0"/>
          </a:p>
          <a:p>
            <a:r>
              <a:rPr lang="ja-JP" altLang="en-US" dirty="0">
                <a:hlinkClick r:id="rId7"/>
              </a:rPr>
              <a:t>身体活動・運動｜厚生労働省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01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9D83D-D427-83ED-8555-03A2E43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038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目次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目的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理由｜熱中症の危険性</a:t>
            </a:r>
            <a:br>
              <a:rPr kumimoji="1" lang="en-US" altLang="ja-JP" dirty="0"/>
            </a:br>
            <a:r>
              <a:rPr kumimoji="1" lang="ja-JP" altLang="en-US" dirty="0"/>
              <a:t>　　　　　｜運動よる健康効果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br>
              <a:rPr kumimoji="1" lang="en-US" altLang="ja-JP" dirty="0"/>
            </a:br>
            <a:r>
              <a:rPr kumimoji="1" lang="ja-JP" altLang="en-US" dirty="0"/>
              <a:t>　　具体的な条例の内容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9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D0130-F222-FC6D-9903-E37A2086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5E4E0-4A05-5C3E-D63E-CD17FB11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市民の健康と快適さを守る　冬の寒さや暑さから市民を保護し快適な環境でスポーツを楽しめるようにする。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利便性の向上　施設の利用者数を増やし地域コミニュティの活性化を図る。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7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A293D-FC60-BA10-4299-0A7F83E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熱中症になると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5072E-24CB-C7EF-7584-640E3D71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effectLst/>
                <a:latin typeface="-apple-system"/>
              </a:rPr>
              <a:t>中枢神経障害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高次脳機能障害、嚥下障害、小脳失調、失語症などが含まれます。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effectLst/>
                <a:latin typeface="-apple-system"/>
              </a:rPr>
              <a:t>持続する頭痛や倦怠感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長期間続くことがあり、日常生活に支障をきたすことがあります。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effectLst/>
                <a:latin typeface="-apple-system"/>
              </a:rPr>
              <a:t>臓器障害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肝臓、腎臓、心臓、肺などに障害が残る可能性があります。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i="0" dirty="0">
                <a:effectLst/>
                <a:latin typeface="-apple-system"/>
              </a:rPr>
              <a:t>歩行障害や記憶障害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特に重症の場合、小脳障害や記憶障害が報告されています。</a:t>
            </a:r>
          </a:p>
          <a:p>
            <a:endParaRPr kumimoji="1"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811AB790-A1D9-A9BE-95B7-DE049E955F9F}"/>
              </a:ext>
            </a:extLst>
          </p:cNvPr>
          <p:cNvSpPr/>
          <p:nvPr/>
        </p:nvSpPr>
        <p:spPr>
          <a:xfrm>
            <a:off x="5633884" y="501445"/>
            <a:ext cx="3883742" cy="147857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このような状態が長く残る恐れがある</a:t>
            </a:r>
          </a:p>
        </p:txBody>
      </p:sp>
    </p:spTree>
    <p:extLst>
      <p:ext uri="{BB962C8B-B14F-4D97-AF65-F5344CB8AC3E}">
        <p14:creationId xmlns:p14="http://schemas.microsoft.com/office/powerpoint/2010/main" val="20940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3AB0-05BC-2EAE-D018-2A35F56C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エアコンの熱中症予防効果</a:t>
            </a:r>
          </a:p>
        </p:txBody>
      </p:sp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C4E251DA-66D7-9F32-A15A-6A411F3BD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98771"/>
              </p:ext>
            </p:extLst>
          </p:nvPr>
        </p:nvGraphicFramePr>
        <p:xfrm>
          <a:off x="7482346" y="1357803"/>
          <a:ext cx="3565065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EEC438-1052-6454-8440-8BD084961353}"/>
              </a:ext>
            </a:extLst>
          </p:cNvPr>
          <p:cNvSpPr txBox="1"/>
          <p:nvPr/>
        </p:nvSpPr>
        <p:spPr>
          <a:xfrm>
            <a:off x="1141413" y="2097088"/>
            <a:ext cx="656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右のように死亡者のうち</a:t>
            </a:r>
            <a:r>
              <a:rPr kumimoji="1" lang="en-US" altLang="ja-JP" dirty="0">
                <a:latin typeface="+mn-ea"/>
              </a:rPr>
              <a:t>8</a:t>
            </a:r>
            <a:r>
              <a:rPr kumimoji="1" lang="ja-JP" altLang="en-US" dirty="0">
                <a:latin typeface="+mn-ea"/>
              </a:rPr>
              <a:t>割がエアコン未使用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3C7397-8286-8951-95DA-4C2ECCAFD72A}"/>
              </a:ext>
            </a:extLst>
          </p:cNvPr>
          <p:cNvSpPr txBox="1"/>
          <p:nvPr/>
        </p:nvSpPr>
        <p:spPr>
          <a:xfrm>
            <a:off x="1141413" y="2776478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つまりエアコンを使用することで熱中症の危険性を</a:t>
            </a:r>
            <a:endParaRPr kumimoji="1" lang="en-US" altLang="ja-JP" sz="3600" dirty="0"/>
          </a:p>
          <a:p>
            <a:r>
              <a:rPr kumimoji="1" lang="en-US" altLang="ja-JP" sz="3600" u="sng" dirty="0">
                <a:ln>
                  <a:solidFill>
                    <a:schemeClr val="accent3"/>
                  </a:solidFill>
                </a:ln>
              </a:rPr>
              <a:t>4</a:t>
            </a:r>
            <a:r>
              <a:rPr kumimoji="1" lang="ja-JP" altLang="en-US" sz="3600" u="sng" dirty="0">
                <a:ln>
                  <a:solidFill>
                    <a:schemeClr val="accent3"/>
                  </a:solidFill>
                </a:ln>
              </a:rPr>
              <a:t>倍ほど減らせる</a:t>
            </a:r>
            <a:endParaRPr kumimoji="1" lang="en-US" altLang="ja-JP" sz="3600" b="1" u="sng" dirty="0">
              <a:ln>
                <a:solidFill>
                  <a:schemeClr val="accent3"/>
                </a:solidFill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ja-JP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78732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FA9C0-F91D-E5AB-382C-158CE103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運動による健康効果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E69A8-D55F-A939-BA8B-48F3BBA0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effectLst/>
                <a:latin typeface="Courier New" panose="02070309020205020404" pitchFamily="49" charset="0"/>
              </a:rPr>
              <a:t>総死亡、虚血性心疾患、高血圧、糖尿病、肥満、骨粗鬆症、結腸がんなどの罹患率や死亡率が低くなる。また、身体活動や運動が、メンタルヘルスや生活の質の改善に効果をもたらす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A54B51-8C7D-B21C-8883-32BEFD948C97}"/>
              </a:ext>
            </a:extLst>
          </p:cNvPr>
          <p:cNvSpPr txBox="1"/>
          <p:nvPr/>
        </p:nvSpPr>
        <p:spPr>
          <a:xfrm>
            <a:off x="1141412" y="3775587"/>
            <a:ext cx="9821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accent3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つまり心と体が健康になる</a:t>
            </a:r>
          </a:p>
        </p:txBody>
      </p:sp>
    </p:spTree>
    <p:extLst>
      <p:ext uri="{BB962C8B-B14F-4D97-AF65-F5344CB8AC3E}">
        <p14:creationId xmlns:p14="http://schemas.microsoft.com/office/powerpoint/2010/main" val="33000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EA3F6-A699-0F32-4933-66770AD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4E363-1492-0DDE-2E44-3B3B1139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市民の健康維持のためには運動が欠かせない。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しかしながら運動には熱中症のリスクもある。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D5BA74E5-033C-208B-2769-94B435837E58}"/>
              </a:ext>
            </a:extLst>
          </p:cNvPr>
          <p:cNvSpPr/>
          <p:nvPr/>
        </p:nvSpPr>
        <p:spPr>
          <a:xfrm>
            <a:off x="3667432" y="3429000"/>
            <a:ext cx="4267200" cy="101518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D87282-ECB4-00DF-075E-A705CF513323}"/>
              </a:ext>
            </a:extLst>
          </p:cNvPr>
          <p:cNvSpPr txBox="1"/>
          <p:nvPr/>
        </p:nvSpPr>
        <p:spPr>
          <a:xfrm>
            <a:off x="1268361" y="4558166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accent3"/>
                  </a:solidFill>
                </a:ln>
              </a:rPr>
              <a:t>夏もエアコンを設置すれば運動ができ健康で過ごすことができる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67354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F7EF5-CA48-021B-F6F2-54DC75D7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0C23B-ABC9-7ADB-AEE0-B2F5B18F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769" y="2960917"/>
            <a:ext cx="4679285" cy="93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条例を設置</a:t>
            </a:r>
            <a:r>
              <a:rPr lang="ja-JP" altLang="en-US" sz="4800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347900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79D16-0C04-1286-8562-02B3B19A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条例の内容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6A0E96-9B3B-4575-5B0C-173CE846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半田市内の体育施設（私立の体育施設は除く）に冷暖房の設置を義務づける。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冷暖房設備の設置費用は市の予算から支出し、一部を国、県の補助金でまかなう。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設置後の維持、管理費用は市の予算から支出し、定期的なメンテナンスを義務づける。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036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75</TotalTime>
  <Words>480</Words>
  <Application>Microsoft Office PowerPoint</Application>
  <PresentationFormat>ワイド画面</PresentationFormat>
  <Paragraphs>48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-apple-system</vt:lpstr>
      <vt:lpstr>游ゴシック</vt:lpstr>
      <vt:lpstr>Arial</vt:lpstr>
      <vt:lpstr>Courier New</vt:lpstr>
      <vt:lpstr>Tw Cen MT</vt:lpstr>
      <vt:lpstr>Wingdings</vt:lpstr>
      <vt:lpstr>回路</vt:lpstr>
      <vt:lpstr>半田市体育施設快適化条例</vt:lpstr>
      <vt:lpstr>目次  　　目的  　　理由｜熱中症の危険性 　　　　　｜運動よる健康効果 　　 　　具体的な条例の内容 </vt:lpstr>
      <vt:lpstr>目的</vt:lpstr>
      <vt:lpstr>熱中症になると</vt:lpstr>
      <vt:lpstr>エアコンの熱中症予防効果</vt:lpstr>
      <vt:lpstr>運動による健康効果</vt:lpstr>
      <vt:lpstr>まとめ</vt:lpstr>
      <vt:lpstr>そのために</vt:lpstr>
      <vt:lpstr>条例の内容</vt:lpstr>
      <vt:lpstr>ありがとうございました</vt:lpstr>
      <vt:lpstr>引用　出典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naomi suzuki</dc:creator>
  <cp:lastModifiedBy>naomi suzuki</cp:lastModifiedBy>
  <cp:revision>1</cp:revision>
  <dcterms:created xsi:type="dcterms:W3CDTF">2024-10-19T11:57:18Z</dcterms:created>
  <dcterms:modified xsi:type="dcterms:W3CDTF">2024-10-19T13:13:17Z</dcterms:modified>
</cp:coreProperties>
</file>