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gv5dtQC1/fe1WnM1ah9WPaXBmN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5d51d5e2d1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5d51d5e2d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5d51d5e2d1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5d51d5e2d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547846"/>
            <a:ext cx="9144000" cy="101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hu-HU" sz="5500"/>
            </a:br>
            <a:endParaRPr/>
          </a:p>
        </p:txBody>
      </p:sp>
      <p:pic>
        <p:nvPicPr>
          <p:cNvPr id="85" name="Google Shape;85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ctrTitle"/>
          </p:nvPr>
        </p:nvSpPr>
        <p:spPr>
          <a:xfrm>
            <a:off x="1138519" y="5048904"/>
            <a:ext cx="9421905" cy="1109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rPr lang="hu-HU" sz="24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Az </a:t>
            </a:r>
            <a:r>
              <a:rPr b="0" i="0" lang="hu-HU" sz="24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élelmiszerek azon jellemzőire adott reakciók előidézésére, mérésére, elemzésére és értelmezésére szolgáló tudományág, amelyeket a </a:t>
            </a:r>
            <a:r>
              <a:rPr b="0" i="0" lang="hu-HU" sz="2400">
                <a:solidFill>
                  <a:srgbClr val="CC3399"/>
                </a:solidFill>
                <a:latin typeface="arial"/>
                <a:ea typeface="arial"/>
                <a:cs typeface="arial"/>
                <a:sym typeface="arial"/>
              </a:rPr>
              <a:t>látás, szaglás, tapintás, ízlelés és hallás</a:t>
            </a:r>
            <a:r>
              <a:rPr b="0" i="0" lang="hu-HU" sz="2400">
                <a:latin typeface="arial"/>
                <a:ea typeface="arial"/>
                <a:cs typeface="arial"/>
                <a:sym typeface="arial"/>
              </a:rPr>
              <a:t> érzékszervei érzékelnek</a:t>
            </a:r>
            <a:r>
              <a:rPr b="0" i="0" lang="hu-HU" sz="24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91" name="Google Shape;91;p2"/>
          <p:cNvSpPr txBox="1"/>
          <p:nvPr>
            <p:ph idx="1" type="subTitle"/>
          </p:nvPr>
        </p:nvSpPr>
        <p:spPr>
          <a:xfrm>
            <a:off x="1138519" y="3578668"/>
            <a:ext cx="9144000" cy="1033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None/>
            </a:pPr>
            <a:r>
              <a:rPr b="0" i="0" lang="hu-HU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Természeténél fogva </a:t>
            </a:r>
            <a:r>
              <a:rPr b="0" i="0" lang="hu-HU">
                <a:solidFill>
                  <a:srgbClr val="CC3399"/>
                </a:solidFill>
                <a:latin typeface="arial"/>
                <a:ea typeface="arial"/>
                <a:cs typeface="arial"/>
                <a:sym typeface="arial"/>
              </a:rPr>
              <a:t>multidiszciplináris</a:t>
            </a:r>
            <a:r>
              <a:rPr b="0" i="0" lang="hu-HU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, az </a:t>
            </a:r>
            <a:r>
              <a:rPr b="0" i="0" lang="hu-HU">
                <a:solidFill>
                  <a:srgbClr val="CC3399"/>
                </a:solidFill>
                <a:latin typeface="arial"/>
                <a:ea typeface="arial"/>
                <a:cs typeface="arial"/>
                <a:sym typeface="arial"/>
              </a:rPr>
              <a:t>élelmiszertudományból</a:t>
            </a:r>
            <a:r>
              <a:rPr b="0" i="0" lang="hu-HU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származó kutatási kérdésekből indul ki, és </a:t>
            </a:r>
            <a:r>
              <a:rPr b="0" i="0" lang="hu-HU">
                <a:solidFill>
                  <a:srgbClr val="CC3399"/>
                </a:solidFill>
                <a:latin typeface="arial"/>
                <a:ea typeface="arial"/>
                <a:cs typeface="arial"/>
                <a:sym typeface="arial"/>
              </a:rPr>
              <a:t>viselkedéskutatási </a:t>
            </a:r>
            <a:r>
              <a:rPr b="0" i="0" lang="hu-HU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módszereket alkalmaz e kérdések megoldására.</a:t>
            </a:r>
            <a:endParaRPr/>
          </a:p>
        </p:txBody>
      </p:sp>
      <p:sp>
        <p:nvSpPr>
          <p:cNvPr id="92" name="Google Shape;92;p2"/>
          <p:cNvSpPr txBox="1"/>
          <p:nvPr/>
        </p:nvSpPr>
        <p:spPr>
          <a:xfrm>
            <a:off x="1524000" y="547846"/>
            <a:ext cx="9144000" cy="10152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hu-HU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Meghatározás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1138519" y="1627094"/>
            <a:ext cx="9144000" cy="467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rPr b="0" i="0" lang="hu-HU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Az élelmiszerek érzékszervi vizsgálatával foglalkozó tudomány: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1138519" y="2347382"/>
            <a:ext cx="9144000" cy="794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rPr b="0" i="0" lang="hu-HU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Az élelmiszerek, italok és összetevőik </a:t>
            </a:r>
            <a:r>
              <a:rPr b="0" i="0" lang="hu-HU" sz="2400" u="none" cap="none" strike="noStrike">
                <a:solidFill>
                  <a:srgbClr val="CC3399"/>
                </a:solidFill>
                <a:latin typeface="arial"/>
                <a:ea typeface="arial"/>
                <a:cs typeface="arial"/>
                <a:sym typeface="arial"/>
              </a:rPr>
              <a:t>emberi érzékszervi észlelésével</a:t>
            </a:r>
            <a:r>
              <a:rPr b="0" i="0" lang="hu-HU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és az ezekre adott érzelmi reakciókkal foglalkozó tudományág.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g15d51d5e2d1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550"/>
            <a:ext cx="12191999" cy="6627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ctrTitle"/>
          </p:nvPr>
        </p:nvSpPr>
        <p:spPr>
          <a:xfrm>
            <a:off x="1138519" y="5048904"/>
            <a:ext cx="9421905" cy="6795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rPr lang="hu-HU" sz="24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3. Megkülönböztetési vizsgálati módszer (pl. trianguláris teszt) – </a:t>
            </a:r>
            <a:r>
              <a:rPr lang="hu-HU" sz="2400">
                <a:solidFill>
                  <a:srgbClr val="CC3399"/>
                </a:solidFill>
                <a:latin typeface="arial"/>
                <a:ea typeface="arial"/>
                <a:cs typeface="arial"/>
                <a:sym typeface="arial"/>
              </a:rPr>
              <a:t>különbözik-e</a:t>
            </a:r>
            <a:r>
              <a:rPr lang="hu-HU" sz="24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a két adott termék valamilyen módon?</a:t>
            </a:r>
            <a:endParaRPr/>
          </a:p>
        </p:txBody>
      </p:sp>
      <p:sp>
        <p:nvSpPr>
          <p:cNvPr id="105" name="Google Shape;105;p4"/>
          <p:cNvSpPr txBox="1"/>
          <p:nvPr>
            <p:ph idx="1" type="subTitle"/>
          </p:nvPr>
        </p:nvSpPr>
        <p:spPr>
          <a:xfrm>
            <a:off x="1138519" y="3470322"/>
            <a:ext cx="9144000" cy="1033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None/>
            </a:pPr>
            <a:r>
              <a:rPr b="0" i="0" lang="hu-HU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2. Leíró vizsgálati módszer a </a:t>
            </a:r>
            <a:r>
              <a:rPr b="0" i="0" lang="hu-HU">
                <a:solidFill>
                  <a:srgbClr val="CC3399"/>
                </a:solidFill>
                <a:latin typeface="arial"/>
                <a:ea typeface="arial"/>
                <a:cs typeface="arial"/>
                <a:sym typeface="arial"/>
              </a:rPr>
              <a:t>konkrét jellemzőkre </a:t>
            </a:r>
            <a:r>
              <a:rPr b="0" i="0" lang="hu-HU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(pl. édesség, keserűség, krémesség stb.) összpontosít</a:t>
            </a:r>
            <a:endParaRPr/>
          </a:p>
        </p:txBody>
      </p:sp>
      <p:sp>
        <p:nvSpPr>
          <p:cNvPr id="106" name="Google Shape;106;p4"/>
          <p:cNvSpPr txBox="1"/>
          <p:nvPr/>
        </p:nvSpPr>
        <p:spPr>
          <a:xfrm>
            <a:off x="1524000" y="547846"/>
            <a:ext cx="9144000" cy="10152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hu-HU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Vizsgálati módszerek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1138519" y="2347382"/>
            <a:ext cx="9144000" cy="794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rPr b="0" i="0" lang="hu-HU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1. Affektív vizsgálati módszer (hedonikus teszt) – </a:t>
            </a:r>
            <a:r>
              <a:rPr b="0" i="0" lang="hu-HU" sz="2400" u="none" cap="none" strike="noStrike">
                <a:solidFill>
                  <a:srgbClr val="CC3399"/>
                </a:solidFill>
                <a:latin typeface="arial"/>
                <a:ea typeface="arial"/>
                <a:cs typeface="arial"/>
                <a:sym typeface="arial"/>
              </a:rPr>
              <a:t>hasonlóság, preferencia</a:t>
            </a:r>
            <a:r>
              <a:rPr b="0" i="0" lang="hu-HU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ctrTitle"/>
          </p:nvPr>
        </p:nvSpPr>
        <p:spPr>
          <a:xfrm>
            <a:off x="1524000" y="3191435"/>
            <a:ext cx="9421905" cy="2599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rPr lang="hu-HU" sz="24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______________________________________________________</a:t>
            </a:r>
            <a:endParaRPr/>
          </a:p>
        </p:txBody>
      </p:sp>
      <p:sp>
        <p:nvSpPr>
          <p:cNvPr id="113" name="Google Shape;113;p5"/>
          <p:cNvSpPr txBox="1"/>
          <p:nvPr/>
        </p:nvSpPr>
        <p:spPr>
          <a:xfrm>
            <a:off x="1488142" y="319246"/>
            <a:ext cx="9144000" cy="10152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hu-HU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Kóstolás (hedonikus teszt)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" name="Google Shape;114;p5"/>
          <p:cNvCxnSpPr>
            <a:stCxn id="112" idx="0"/>
          </p:cNvCxnSpPr>
          <p:nvPr/>
        </p:nvCxnSpPr>
        <p:spPr>
          <a:xfrm flipH="1">
            <a:off x="6230453" y="3191435"/>
            <a:ext cx="4500" cy="3765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5" name="Google Shape;115;p5"/>
          <p:cNvCxnSpPr/>
          <p:nvPr/>
        </p:nvCxnSpPr>
        <p:spPr>
          <a:xfrm flipH="1">
            <a:off x="1622612" y="3155576"/>
            <a:ext cx="4482" cy="376518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6" name="Google Shape;116;p5"/>
          <p:cNvCxnSpPr/>
          <p:nvPr/>
        </p:nvCxnSpPr>
        <p:spPr>
          <a:xfrm flipH="1">
            <a:off x="3919818" y="3155576"/>
            <a:ext cx="4482" cy="376518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7" name="Google Shape;117;p5"/>
          <p:cNvCxnSpPr/>
          <p:nvPr/>
        </p:nvCxnSpPr>
        <p:spPr>
          <a:xfrm flipH="1">
            <a:off x="8541124" y="3191435"/>
            <a:ext cx="4482" cy="376518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8" name="Google Shape;118;p5"/>
          <p:cNvCxnSpPr/>
          <p:nvPr/>
        </p:nvCxnSpPr>
        <p:spPr>
          <a:xfrm flipH="1">
            <a:off x="10833848" y="3191435"/>
            <a:ext cx="4482" cy="376518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9" name="Google Shape;119;p5"/>
          <p:cNvSpPr txBox="1"/>
          <p:nvPr/>
        </p:nvSpPr>
        <p:spPr>
          <a:xfrm>
            <a:off x="1465730" y="3567953"/>
            <a:ext cx="313763" cy="4930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rPr b="0" i="0" lang="hu-HU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5"/>
          <p:cNvSpPr txBox="1"/>
          <p:nvPr/>
        </p:nvSpPr>
        <p:spPr>
          <a:xfrm>
            <a:off x="10654554" y="3599330"/>
            <a:ext cx="313763" cy="4930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rPr b="0" i="0" lang="hu-HU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5"/>
          <p:cNvSpPr txBox="1"/>
          <p:nvPr/>
        </p:nvSpPr>
        <p:spPr>
          <a:xfrm>
            <a:off x="8357348" y="3626222"/>
            <a:ext cx="313763" cy="4930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rPr b="0" i="0" lang="hu-HU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 txBox="1"/>
          <p:nvPr/>
        </p:nvSpPr>
        <p:spPr>
          <a:xfrm>
            <a:off x="6060142" y="3626223"/>
            <a:ext cx="313763" cy="4930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rPr b="0" i="0" lang="hu-HU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 txBox="1"/>
          <p:nvPr/>
        </p:nvSpPr>
        <p:spPr>
          <a:xfrm>
            <a:off x="3762936" y="3585883"/>
            <a:ext cx="313763" cy="4930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rPr b="0" i="0" lang="hu-HU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5"/>
          <p:cNvSpPr txBox="1"/>
          <p:nvPr/>
        </p:nvSpPr>
        <p:spPr>
          <a:xfrm>
            <a:off x="1333500" y="2339775"/>
            <a:ext cx="10398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arial"/>
              <a:buNone/>
            </a:pPr>
            <a:r>
              <a:rPr b="0" i="0" lang="hu-HU" sz="18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Nagyon nem tetszik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5"/>
          <p:cNvSpPr txBox="1"/>
          <p:nvPr/>
        </p:nvSpPr>
        <p:spPr>
          <a:xfrm>
            <a:off x="3630706" y="2281516"/>
            <a:ext cx="891986" cy="699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arial"/>
              <a:buNone/>
            </a:pPr>
            <a:r>
              <a:rPr b="0" i="0" lang="hu-HU" sz="18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Egy kicsit nem tetszik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8095131" y="2357715"/>
            <a:ext cx="891986" cy="699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arial"/>
              <a:buNone/>
            </a:pPr>
            <a:r>
              <a:rPr b="0" i="0" lang="hu-HU" sz="18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Egy kicsit teszik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10240052" y="2357725"/>
            <a:ext cx="10398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arial"/>
              <a:buNone/>
            </a:pPr>
            <a:r>
              <a:rPr b="0" i="0" lang="hu-HU" sz="18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Nagyon tetszik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 txBox="1"/>
          <p:nvPr/>
        </p:nvSpPr>
        <p:spPr>
          <a:xfrm>
            <a:off x="5862925" y="2290475"/>
            <a:ext cx="12816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arial"/>
              <a:buNone/>
            </a:pPr>
            <a:r>
              <a:rPr b="0" i="0" lang="hu-HU" sz="18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Közömbös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 txBox="1"/>
          <p:nvPr/>
        </p:nvSpPr>
        <p:spPr>
          <a:xfrm>
            <a:off x="1305485" y="1598946"/>
            <a:ext cx="4127127" cy="380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2000"/>
              <a:buFont typeface="arial"/>
              <a:buNone/>
            </a:pPr>
            <a:r>
              <a:rPr b="0" i="0" lang="hu-HU" sz="2000" u="sng" cap="none" strike="noStrike">
                <a:solidFill>
                  <a:srgbClr val="CC3399"/>
                </a:solidFill>
                <a:latin typeface="arial"/>
                <a:ea typeface="arial"/>
                <a:cs typeface="arial"/>
                <a:sym typeface="arial"/>
              </a:rPr>
              <a:t>5 pontos Likert-skála a preferenciák szerint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/>
        </p:nvSpPr>
        <p:spPr>
          <a:xfrm>
            <a:off x="1524000" y="547846"/>
            <a:ext cx="9144000" cy="101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hu-HU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Kóstolás (leíró teszt)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6"/>
          <p:cNvSpPr txBox="1"/>
          <p:nvPr/>
        </p:nvSpPr>
        <p:spPr>
          <a:xfrm>
            <a:off x="1305476" y="1598950"/>
            <a:ext cx="67704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2000"/>
              <a:buFont typeface="arial"/>
              <a:buNone/>
            </a:pPr>
            <a:r>
              <a:rPr b="0" i="0" lang="hu-HU" sz="2400" u="sng" cap="none" strike="noStrike">
                <a:solidFill>
                  <a:srgbClr val="CC3399"/>
                </a:solidFill>
                <a:latin typeface="arial"/>
                <a:ea typeface="arial"/>
                <a:cs typeface="arial"/>
                <a:sym typeface="arial"/>
              </a:rPr>
              <a:t>Élelmiszertermék (narancslé) leírása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6"/>
          <p:cNvSpPr txBox="1"/>
          <p:nvPr/>
        </p:nvSpPr>
        <p:spPr>
          <a:xfrm>
            <a:off x="1305475" y="2420200"/>
            <a:ext cx="98850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2000"/>
              <a:buFont typeface="arial"/>
              <a:buNone/>
            </a:pPr>
            <a:r>
              <a:rPr b="0" i="0" lang="hu-HU" sz="2000" u="none" cap="none" strike="noStrike">
                <a:solidFill>
                  <a:srgbClr val="CC3399"/>
                </a:solidFill>
                <a:latin typeface="arial"/>
                <a:ea typeface="arial"/>
                <a:cs typeface="arial"/>
                <a:sym typeface="arial"/>
              </a:rPr>
              <a:t>A termék leírására használt speciális szókincs. Néhány példa a narancslé esetében: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6"/>
          <p:cNvSpPr txBox="1"/>
          <p:nvPr/>
        </p:nvSpPr>
        <p:spPr>
          <a:xfrm>
            <a:off x="1305475" y="3241450"/>
            <a:ext cx="1589400" cy="17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2000"/>
              <a:buFont typeface="arial"/>
              <a:buNone/>
            </a:pPr>
            <a:r>
              <a:rPr b="0" i="0" lang="hu-HU" sz="2000" u="sng" cap="none" strike="noStrike">
                <a:solidFill>
                  <a:srgbClr val="CC3399"/>
                </a:solidFill>
                <a:latin typeface="arial"/>
                <a:ea typeface="arial"/>
                <a:cs typeface="arial"/>
                <a:sym typeface="arial"/>
              </a:rPr>
              <a:t>Szag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2000"/>
              <a:buFont typeface="arial"/>
              <a:buNone/>
            </a:pPr>
            <a:r>
              <a:rPr b="0" i="0" lang="hu-H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Gyümölcsös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2000"/>
              <a:buFont typeface="arial"/>
              <a:buNone/>
            </a:pPr>
            <a:r>
              <a:rPr b="0" i="0" lang="hu-H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Főtt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2000"/>
              <a:buFont typeface="arial"/>
              <a:buNone/>
            </a:pPr>
            <a:r>
              <a:rPr b="0" i="0" lang="hu-H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2000"/>
              <a:buFont typeface="arial"/>
              <a:buNone/>
            </a:pPr>
            <a:r>
              <a:rPr b="0" i="0" lang="hu-H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Virágos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6"/>
          <p:cNvSpPr txBox="1"/>
          <p:nvPr/>
        </p:nvSpPr>
        <p:spPr>
          <a:xfrm>
            <a:off x="2954775" y="3241450"/>
            <a:ext cx="1589400" cy="17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2000"/>
              <a:buFont typeface="arial"/>
              <a:buNone/>
            </a:pPr>
            <a:r>
              <a:rPr b="0" i="0" lang="hu-HU" sz="2000" u="sng" cap="none" strike="noStrike">
                <a:solidFill>
                  <a:srgbClr val="CC3399"/>
                </a:solidFill>
                <a:latin typeface="arial"/>
                <a:ea typeface="arial"/>
                <a:cs typeface="arial"/>
                <a:sym typeface="arial"/>
              </a:rPr>
              <a:t>Ízek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2000"/>
              <a:buFont typeface="arial"/>
              <a:buNone/>
            </a:pPr>
            <a:r>
              <a:rPr b="0" i="0" lang="hu-H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2000"/>
              <a:buFont typeface="arial"/>
              <a:buNone/>
            </a:pPr>
            <a:r>
              <a:rPr b="0" i="0" lang="hu-H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Savanyú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2000"/>
              <a:buFont typeface="arial"/>
              <a:buNone/>
            </a:pPr>
            <a:r>
              <a:rPr b="0" i="0" lang="hu-H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Égett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2000"/>
              <a:buFont typeface="arial"/>
              <a:buNone/>
            </a:pPr>
            <a:r>
              <a:rPr b="0" i="0" lang="hu-H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Vizes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6"/>
          <p:cNvSpPr txBox="1"/>
          <p:nvPr/>
        </p:nvSpPr>
        <p:spPr>
          <a:xfrm>
            <a:off x="4723850" y="3241450"/>
            <a:ext cx="1589400" cy="17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2000"/>
              <a:buFont typeface="arial"/>
              <a:buNone/>
            </a:pPr>
            <a:r>
              <a:rPr b="0" i="0" lang="hu-HU" sz="2000" u="sng" cap="none" strike="noStrike">
                <a:solidFill>
                  <a:srgbClr val="CC3399"/>
                </a:solidFill>
                <a:latin typeface="arial"/>
                <a:ea typeface="arial"/>
                <a:cs typeface="arial"/>
                <a:sym typeface="arial"/>
              </a:rPr>
              <a:t>Textúra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2000"/>
              <a:buFont typeface="arial"/>
              <a:buNone/>
            </a:pPr>
            <a:r>
              <a:rPr b="0" i="0" lang="hu-H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2000"/>
              <a:buFont typeface="arial"/>
              <a:buNone/>
            </a:pPr>
            <a:r>
              <a:rPr b="0" i="0" lang="hu-H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Sűrű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2000"/>
              <a:buFont typeface="arial"/>
              <a:buNone/>
            </a:pPr>
            <a:r>
              <a:rPr b="0" i="0" lang="hu-H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Asztringens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2000"/>
              <a:buFont typeface="arial"/>
              <a:buNone/>
            </a:pPr>
            <a:r>
              <a:rPr b="0" i="0" lang="hu-H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Vizes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"/>
          <p:cNvSpPr txBox="1"/>
          <p:nvPr/>
        </p:nvSpPr>
        <p:spPr>
          <a:xfrm>
            <a:off x="6492925" y="3241450"/>
            <a:ext cx="1589400" cy="17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2000"/>
              <a:buFont typeface="arial"/>
              <a:buNone/>
            </a:pPr>
            <a:r>
              <a:t/>
            </a:r>
            <a:endParaRPr b="0" i="0" sz="2000" u="sng" cap="none" strike="noStrike">
              <a:solidFill>
                <a:srgbClr val="CC33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2000"/>
              <a:buFont typeface="arial"/>
              <a:buNone/>
            </a:pPr>
            <a:r>
              <a:t/>
            </a:r>
            <a:endParaRPr b="0" i="0" sz="2000" u="sng" cap="none" strike="noStrike">
              <a:solidFill>
                <a:srgbClr val="CC33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2000"/>
              <a:buFont typeface="arial"/>
              <a:buNone/>
            </a:pPr>
            <a:r>
              <a:t/>
            </a:r>
            <a:endParaRPr b="0" i="0" sz="2000" u="sng" cap="none" strike="noStrike">
              <a:solidFill>
                <a:srgbClr val="CC33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2000"/>
              <a:buFont typeface="arial"/>
              <a:buNone/>
            </a:pPr>
            <a:r>
              <a:rPr b="0" i="0" lang="hu-HU" sz="2000" u="sng" cap="none" strike="noStrike">
                <a:solidFill>
                  <a:srgbClr val="CC3399"/>
                </a:solidFill>
                <a:latin typeface="arial"/>
                <a:ea typeface="arial"/>
                <a:cs typeface="arial"/>
                <a:sym typeface="arial"/>
              </a:rPr>
              <a:t>Utóíz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2000"/>
              <a:buFont typeface="arial"/>
              <a:buNone/>
            </a:pPr>
            <a:r>
              <a:rPr b="0" i="0" lang="hu-H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Keserű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2000"/>
              <a:buFont typeface="arial"/>
              <a:buNone/>
            </a:pPr>
            <a:r>
              <a:rPr b="0" i="0" lang="hu-H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2000"/>
              <a:buFont typeface="arial"/>
              <a:buNone/>
            </a:pPr>
            <a:r>
              <a:rPr b="0" i="0" lang="hu-H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Fűszeres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2000"/>
              <a:buFont typeface="arial"/>
              <a:buNone/>
            </a:pPr>
            <a:r>
              <a:rPr b="0" i="0" lang="hu-H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Citrusos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5350" y="2982950"/>
            <a:ext cx="3804874" cy="2537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glass of beer&#10;&#10;Description automatically generated with low confidence" id="146" name="Google Shape;14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217" y="4318284"/>
            <a:ext cx="3036536" cy="22774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lass of beer&#10;&#10;Description automatically generated with low confidence" id="147" name="Google Shape;14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7120" y="3971821"/>
            <a:ext cx="3036536" cy="22774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lass of beer&#10;&#10;Description automatically generated with low confidence" id="148" name="Google Shape;14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213" y="1651139"/>
            <a:ext cx="3036536" cy="227740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7"/>
          <p:cNvSpPr txBox="1"/>
          <p:nvPr>
            <p:ph type="ctrTitle"/>
          </p:nvPr>
        </p:nvSpPr>
        <p:spPr>
          <a:xfrm>
            <a:off x="1913963" y="1401015"/>
            <a:ext cx="605118" cy="6795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rPr lang="hu-HU" sz="24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50" name="Google Shape;150;p7"/>
          <p:cNvSpPr txBox="1"/>
          <p:nvPr/>
        </p:nvSpPr>
        <p:spPr>
          <a:xfrm>
            <a:off x="1524000" y="547846"/>
            <a:ext cx="9144000" cy="10152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hu-HU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Kóstolás (</a:t>
            </a:r>
            <a:r>
              <a:rPr lang="hu-HU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Háromszög</a:t>
            </a:r>
            <a:r>
              <a:rPr b="0" i="0" lang="hu-HU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teszt)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7"/>
          <p:cNvSpPr txBox="1"/>
          <p:nvPr/>
        </p:nvSpPr>
        <p:spPr>
          <a:xfrm>
            <a:off x="1324095" y="4107845"/>
            <a:ext cx="515471" cy="6795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rPr b="0" i="0" lang="hu-HU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7"/>
          <p:cNvSpPr txBox="1"/>
          <p:nvPr/>
        </p:nvSpPr>
        <p:spPr>
          <a:xfrm>
            <a:off x="3582390" y="3838902"/>
            <a:ext cx="445995" cy="6795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rPr b="0" i="0" lang="hu-HU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7"/>
          <p:cNvSpPr/>
          <p:nvPr/>
        </p:nvSpPr>
        <p:spPr>
          <a:xfrm>
            <a:off x="4912659" y="1651139"/>
            <a:ext cx="1215271" cy="4749661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7"/>
          <p:cNvSpPr txBox="1"/>
          <p:nvPr/>
        </p:nvSpPr>
        <p:spPr>
          <a:xfrm>
            <a:off x="7128892" y="4914219"/>
            <a:ext cx="4948519" cy="1085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2400"/>
              <a:buFont typeface="Arial"/>
              <a:buNone/>
            </a:pPr>
            <a:r>
              <a:rPr b="0" i="0" lang="hu-HU" sz="2400" u="none" cap="none" strike="noStrike">
                <a:solidFill>
                  <a:srgbClr val="CC3399"/>
                </a:solidFill>
                <a:latin typeface="arial"/>
                <a:ea typeface="arial"/>
                <a:cs typeface="arial"/>
                <a:sym typeface="arial"/>
              </a:rPr>
              <a:t>A három narancslé közül melyik </a:t>
            </a:r>
            <a:r>
              <a:rPr lang="hu-HU" sz="2400">
                <a:solidFill>
                  <a:srgbClr val="CC3399"/>
                </a:solidFill>
                <a:latin typeface="arial"/>
                <a:ea typeface="arial"/>
                <a:cs typeface="arial"/>
                <a:sym typeface="arial"/>
              </a:rPr>
              <a:t>különbözik a többitől?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7"/>
          <p:cNvSpPr txBox="1"/>
          <p:nvPr/>
        </p:nvSpPr>
        <p:spPr>
          <a:xfrm>
            <a:off x="7626626" y="1725791"/>
            <a:ext cx="2153480" cy="442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rPr b="0" i="0" lang="hu-HU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Koncentráció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7"/>
          <p:cNvSpPr txBox="1"/>
          <p:nvPr/>
        </p:nvSpPr>
        <p:spPr>
          <a:xfrm>
            <a:off x="7643192" y="2677040"/>
            <a:ext cx="2153480" cy="442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rPr b="0" i="0" lang="hu-HU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Ízlelés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7"/>
          <p:cNvSpPr txBox="1"/>
          <p:nvPr/>
        </p:nvSpPr>
        <p:spPr>
          <a:xfrm>
            <a:off x="7643192" y="3664910"/>
            <a:ext cx="3101008" cy="442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rPr b="0" i="0" lang="hu-HU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Válaszolj a következőkre: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5d51d5e2d1_0_17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15d51d5e2d1_0_17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g15d51d5e2d1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