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33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jYy9THtJGGyZHz9oWSqCh0hUq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3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25.jp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Cover 0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34430" y="4221088"/>
            <a:ext cx="57600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2" type="body"/>
          </p:nvPr>
        </p:nvSpPr>
        <p:spPr>
          <a:xfrm>
            <a:off x="434430" y="3501008"/>
            <a:ext cx="576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/>
          <p:nvPr>
            <p:ph idx="3" type="pic"/>
          </p:nvPr>
        </p:nvSpPr>
        <p:spPr>
          <a:xfrm>
            <a:off x="6716587" y="1771536"/>
            <a:ext cx="7368054" cy="7368054"/>
          </a:xfrm>
          <a:prstGeom prst="ellipse">
            <a:avLst/>
          </a:prstGeom>
          <a:noFill/>
          <a:ln>
            <a:noFill/>
          </a:ln>
        </p:spPr>
      </p:sp>
      <p:sp>
        <p:nvSpPr>
          <p:cNvPr id="14" name="Google Shape;14;p19"/>
          <p:cNvSpPr/>
          <p:nvPr/>
        </p:nvSpPr>
        <p:spPr>
          <a:xfrm>
            <a:off x="6188146" y="1243095"/>
            <a:ext cx="8424936" cy="8424936"/>
          </a:xfrm>
          <a:prstGeom prst="donut">
            <a:avLst>
              <a:gd fmla="val 3102" name="adj"/>
            </a:avLst>
          </a:prstGeom>
          <a:solidFill>
            <a:srgbClr val="58595B">
              <a:alpha val="2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5" name="Google Shape;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190" y="423866"/>
            <a:ext cx="1617078" cy="535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Description automatically generated with low confidence" id="16" name="Google Shape;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9788" y="606244"/>
            <a:ext cx="1105373" cy="32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7" name="Google Shape;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6647" y="589196"/>
            <a:ext cx="925237" cy="317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6990" y="578200"/>
            <a:ext cx="495200" cy="332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19" name="Google Shape;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5052" y="346240"/>
            <a:ext cx="486134" cy="647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20" name="Google Shape;2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0771" y="578200"/>
            <a:ext cx="1386632" cy="317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21" name="Google Shape;2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64906" y="521268"/>
            <a:ext cx="2227649" cy="444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2" name="Google Shape;2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2951" y="1175346"/>
            <a:ext cx="1614754" cy="36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9"/>
          <p:cNvSpPr/>
          <p:nvPr>
            <p:ph idx="1" type="body"/>
          </p:nvPr>
        </p:nvSpPr>
        <p:spPr>
          <a:xfrm>
            <a:off x="1391479" y="1340643"/>
            <a:ext cx="3360373" cy="446462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 02">
  <p:cSld name="Blank Text Slide 0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82" name="Google Shape;82;p30"/>
          <p:cNvPicPr preferRelativeResize="0"/>
          <p:nvPr/>
        </p:nvPicPr>
        <p:blipFill rotWithShape="1">
          <a:blip r:embed="rId2">
            <a:alphaModFix/>
          </a:blip>
          <a:srcRect b="0" l="0" r="38726" t="17637"/>
          <a:stretch/>
        </p:blipFill>
        <p:spPr>
          <a:xfrm>
            <a:off x="10251267" y="0"/>
            <a:ext cx="1940733" cy="26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623393" y="541719"/>
            <a:ext cx="900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623393" y="1196976"/>
            <a:ext cx="900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">
  <p:cSld name="Text &amp;  3 Image 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>
            <p:ph idx="2" type="pic"/>
          </p:nvPr>
        </p:nvSpPr>
        <p:spPr>
          <a:xfrm>
            <a:off x="7063263" y="1196628"/>
            <a:ext cx="2016224" cy="23762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87" name="Google Shape;87;p31"/>
          <p:cNvSpPr/>
          <p:nvPr>
            <p:ph idx="3" type="pic"/>
          </p:nvPr>
        </p:nvSpPr>
        <p:spPr>
          <a:xfrm>
            <a:off x="7056968" y="3788892"/>
            <a:ext cx="4511641" cy="158432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88" name="Google Shape;88;p31"/>
          <p:cNvSpPr/>
          <p:nvPr>
            <p:ph idx="4" type="pic"/>
          </p:nvPr>
        </p:nvSpPr>
        <p:spPr>
          <a:xfrm>
            <a:off x="9552384" y="1196603"/>
            <a:ext cx="2016224" cy="23762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5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Landscaper &amp; Portrait Image">
  <p:cSld name="Text with Landscaper &amp; Portrait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2"/>
          <p:cNvSpPr/>
          <p:nvPr>
            <p:ph idx="2" type="pic"/>
          </p:nvPr>
        </p:nvSpPr>
        <p:spPr>
          <a:xfrm>
            <a:off x="623392" y="3791021"/>
            <a:ext cx="10945216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4" name="Google Shape;94;p32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2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3 Images 02">
  <p:cSld name="Text &amp; 3 Images 0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3"/>
          <p:cNvSpPr/>
          <p:nvPr>
            <p:ph idx="2" type="pic"/>
          </p:nvPr>
        </p:nvSpPr>
        <p:spPr>
          <a:xfrm>
            <a:off x="623392" y="3791021"/>
            <a:ext cx="6048672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9" name="Google Shape;99;p33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33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1" name="Google Shape;101;p33"/>
          <p:cNvSpPr/>
          <p:nvPr>
            <p:ph idx="5" type="pic"/>
          </p:nvPr>
        </p:nvSpPr>
        <p:spPr>
          <a:xfrm>
            <a:off x="6960096" y="3789040"/>
            <a:ext cx="4608512" cy="1584176"/>
          </a:xfrm>
          <a:prstGeom prst="round2DiagRect">
            <a:avLst>
              <a:gd fmla="val 0" name="adj1"/>
              <a:gd fmla="val 2085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go only">
  <p:cSld name="Title and logo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Cover 0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>
            <p:ph idx="2" type="pic"/>
          </p:nvPr>
        </p:nvSpPr>
        <p:spPr>
          <a:xfrm>
            <a:off x="6889840" y="-1251520"/>
            <a:ext cx="6044400" cy="6045583"/>
          </a:xfrm>
          <a:prstGeom prst="ellipse">
            <a:avLst/>
          </a:prstGeom>
          <a:noFill/>
          <a:ln>
            <a:noFill/>
          </a:ln>
        </p:spPr>
      </p:sp>
      <p:sp>
        <p:nvSpPr>
          <p:cNvPr id="25" name="Google Shape;25;p25"/>
          <p:cNvSpPr/>
          <p:nvPr/>
        </p:nvSpPr>
        <p:spPr>
          <a:xfrm>
            <a:off x="6456040" y="-1685113"/>
            <a:ext cx="6912000" cy="6912768"/>
          </a:xfrm>
          <a:prstGeom prst="donut">
            <a:avLst>
              <a:gd fmla="val 3102" name="adj"/>
            </a:avLst>
          </a:prstGeom>
          <a:solidFill>
            <a:srgbClr val="58595B">
              <a:alpha val="2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and white logo&#10;&#10;Description automatically generated with low confidence" id="26" name="Google Shape;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3864" y="5918732"/>
            <a:ext cx="1319978" cy="383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7" name="Google Shape;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467" y="5910028"/>
            <a:ext cx="1104869" cy="379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8" name="Google Shape;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0162" y="5909594"/>
            <a:ext cx="591342" cy="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29" name="Google Shape;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6842" y="5643233"/>
            <a:ext cx="580516" cy="773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30" name="Google Shape;3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436" y="5929265"/>
            <a:ext cx="1603396" cy="366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31" name="Google Shape;3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2877" y="5859475"/>
            <a:ext cx="2575885" cy="51344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92278" y="3326365"/>
            <a:ext cx="5976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4494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3" type="body"/>
          </p:nvPr>
        </p:nvSpPr>
        <p:spPr>
          <a:xfrm>
            <a:off x="410876" y="4043603"/>
            <a:ext cx="401528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9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4" name="Google Shape;3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6189" y="423865"/>
            <a:ext cx="2126222" cy="704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5" name="Google Shape;3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98052" y="673665"/>
            <a:ext cx="1841540" cy="4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">
  <p:cSld name="Blank Text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Birmingham\MSU\Creative Services\DG EAC Framework jobs\EIT\2014 EIT re-brand\Brand elements examples\Mock-ups\Examples\Powerpoint Template\Old\Graphic_element.png" id="41" name="Google Shape;41;p21"/>
          <p:cNvPicPr preferRelativeResize="0"/>
          <p:nvPr/>
        </p:nvPicPr>
        <p:blipFill rotWithShape="1">
          <a:blip r:embed="rId2">
            <a:alphaModFix/>
          </a:blip>
          <a:srcRect b="-1198" l="-5234" r="10504" t="44538"/>
          <a:stretch/>
        </p:blipFill>
        <p:spPr>
          <a:xfrm>
            <a:off x="9660205" y="0"/>
            <a:ext cx="2531795" cy="15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23393" y="1196976"/>
            <a:ext cx="864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only">
  <p:cSld name="Logo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">
  <p:cSld name="Text &amp;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/>
          <p:nvPr>
            <p:ph idx="2" type="pic"/>
          </p:nvPr>
        </p:nvSpPr>
        <p:spPr>
          <a:xfrm>
            <a:off x="8112225" y="1196752"/>
            <a:ext cx="3456384" cy="4176464"/>
          </a:xfrm>
          <a:prstGeom prst="round2DiagRect">
            <a:avLst>
              <a:gd fmla="val 12259" name="adj1"/>
              <a:gd fmla="val 0" name="adj2"/>
            </a:avLst>
          </a:prstGeom>
          <a:noFill/>
          <a:ln>
            <a:noFill/>
          </a:ln>
        </p:spPr>
      </p:sp>
      <p:pic>
        <p:nvPicPr>
          <p:cNvPr descr="F:\Birmingham\MSU\Creative Services\DG EAC Framework jobs\EIT\2014 EIT re-brand\Brand elements examples\Mock-ups\Examples\Powerpoint Template\Old\Graphic_element.png" id="48" name="Google Shape;48;p23"/>
          <p:cNvPicPr preferRelativeResize="0"/>
          <p:nvPr/>
        </p:nvPicPr>
        <p:blipFill rotWithShape="1">
          <a:blip r:embed="rId2">
            <a:alphaModFix/>
          </a:blip>
          <a:srcRect b="58620" l="-273" r="28406" t="-9718"/>
          <a:stretch/>
        </p:blipFill>
        <p:spPr>
          <a:xfrm>
            <a:off x="10050209" y="5335149"/>
            <a:ext cx="2141791" cy="15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23393" y="541719"/>
            <a:ext cx="7128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23393" y="1196976"/>
            <a:ext cx="712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1452000" y="-45721"/>
            <a:ext cx="9288000" cy="6938011"/>
          </a:xfrm>
          <a:prstGeom prst="rect">
            <a:avLst/>
          </a:prstGeom>
          <a:blipFill rotWithShape="1">
            <a:blip r:embed="rId2">
              <a:alphaModFix amt="28000"/>
            </a:blip>
            <a:stretch>
              <a:fillRect b="-17051" l="0" r="0" t="-1679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2824939" y="3188991"/>
            <a:ext cx="6542123" cy="51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4E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4"/>
          <p:cNvSpPr txBox="1"/>
          <p:nvPr/>
        </p:nvSpPr>
        <p:spPr>
          <a:xfrm>
            <a:off x="0" y="2433888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u-HU" sz="16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rPr>
              <a:t>https://www.eitfood.eu/projects/foodscienceclass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55" name="Google Shape;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701" y="1520955"/>
            <a:ext cx="2001947" cy="662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Description automatically generated with low confidence" id="56" name="Google Shape;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964" y="5918732"/>
            <a:ext cx="1319978" cy="383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57" name="Google Shape;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7567" y="5910028"/>
            <a:ext cx="1104869" cy="379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58" name="Google Shape;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2262" y="5909594"/>
            <a:ext cx="591342" cy="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59" name="Google Shape;5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8942" y="5643233"/>
            <a:ext cx="580516" cy="773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60" name="Google Shape;60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536" y="5929265"/>
            <a:ext cx="1603396" cy="366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61" name="Google Shape;61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04977" y="5859475"/>
            <a:ext cx="2575885" cy="5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62" name="Google Shape;62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69910" y="1693332"/>
            <a:ext cx="2067704" cy="46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Image &amp; Text">
  <p:cSld name="Landscape Image &amp;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>
            <p:ph idx="2" type="pic"/>
          </p:nvPr>
        </p:nvSpPr>
        <p:spPr>
          <a:xfrm>
            <a:off x="645280" y="476672"/>
            <a:ext cx="10923328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623392" y="2276872"/>
            <a:ext cx="1094521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3" type="body"/>
          </p:nvPr>
        </p:nvSpPr>
        <p:spPr>
          <a:xfrm>
            <a:off x="623393" y="2924944"/>
            <a:ext cx="10945215" cy="24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s">
  <p:cSld name="Text &amp; Image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68" name="Google Shape;68;p27"/>
          <p:cNvPicPr preferRelativeResize="0"/>
          <p:nvPr/>
        </p:nvPicPr>
        <p:blipFill rotWithShape="1">
          <a:blip r:embed="rId2">
            <a:alphaModFix/>
          </a:blip>
          <a:srcRect b="0" l="1" r="-26311" t="63474"/>
          <a:stretch/>
        </p:blipFill>
        <p:spPr>
          <a:xfrm>
            <a:off x="9368454" y="0"/>
            <a:ext cx="3024138" cy="8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7"/>
          <p:cNvSpPr/>
          <p:nvPr>
            <p:ph idx="2" type="pic"/>
          </p:nvPr>
        </p:nvSpPr>
        <p:spPr>
          <a:xfrm>
            <a:off x="4463819" y="1196752"/>
            <a:ext cx="3360373" cy="41764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0" name="Google Shape;70;p27"/>
          <p:cNvSpPr/>
          <p:nvPr>
            <p:ph idx="3" type="pic"/>
          </p:nvPr>
        </p:nvSpPr>
        <p:spPr>
          <a:xfrm>
            <a:off x="8208236" y="1196752"/>
            <a:ext cx="3360373" cy="41764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623394" y="541719"/>
            <a:ext cx="345638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4" type="body"/>
          </p:nvPr>
        </p:nvSpPr>
        <p:spPr>
          <a:xfrm>
            <a:off x="623394" y="1196976"/>
            <a:ext cx="3456383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02">
  <p:cSld name="Text &amp;  3 Image 0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/>
          <p:nvPr>
            <p:ph idx="2" type="pic"/>
          </p:nvPr>
        </p:nvSpPr>
        <p:spPr>
          <a:xfrm>
            <a:off x="7056968" y="3429000"/>
            <a:ext cx="4511641" cy="194421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5" name="Google Shape;75;p28"/>
          <p:cNvSpPr/>
          <p:nvPr>
            <p:ph idx="3" type="pic"/>
          </p:nvPr>
        </p:nvSpPr>
        <p:spPr>
          <a:xfrm>
            <a:off x="7056108" y="1196752"/>
            <a:ext cx="4511641" cy="195072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8"/>
          <p:cNvSpPr txBox="1"/>
          <p:nvPr>
            <p:ph idx="4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png"/><Relationship Id="rId2" Type="http://schemas.openxmlformats.org/officeDocument/2006/relationships/image" Target="../media/image21.jp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37" name="Google Shape;3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0288" y="6280856"/>
            <a:ext cx="1151936" cy="381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871" y="6353844"/>
            <a:ext cx="1287729" cy="2903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hyperlink" Target="https://www.eufic.org/images/uploaSource" TargetMode="External"/><Relationship Id="rId5" Type="http://schemas.openxmlformats.org/officeDocument/2006/relationships/hyperlink" Target="https://www.eufic.org/en/food-production/category/why-do-we-process-foo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ufic.org/images/uploaSource" TargetMode="External"/><Relationship Id="rId4" Type="http://schemas.openxmlformats.org/officeDocument/2006/relationships/hyperlink" Target="https://www.eufic.org/en/food-production/article/abc-on-food-processing-infographic" TargetMode="External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Relationship Id="rId4" Type="http://schemas.openxmlformats.org/officeDocument/2006/relationships/hyperlink" Target="https://www.webmd.com/diet/news/20200221/hidden-dangers-of-ultraprocessed-food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ufic.org/images/uploaSource" TargetMode="External"/><Relationship Id="rId4" Type="http://schemas.openxmlformats.org/officeDocument/2006/relationships/hyperlink" Target="https://www.eufic.org/en/food-production/article/abc-on-food-processing-infographic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hyperlink" Target="https://www.eufic.org/images/uploaSource" TargetMode="External"/><Relationship Id="rId5" Type="http://schemas.openxmlformats.org/officeDocument/2006/relationships/hyperlink" Target="https://www.eufic.org/en/food-production/article/abc-on-food-processing-infograph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hyperlink" Target="https://www.eufic.org/images/uploaSource" TargetMode="External"/><Relationship Id="rId5" Type="http://schemas.openxmlformats.org/officeDocument/2006/relationships/hyperlink" Target="https://www.eufic.org/en/food-production/article/abc-on-food-processing-infographi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8073" r="18075" t="0"/>
          <a:stretch/>
        </p:blipFill>
        <p:spPr>
          <a:xfrm>
            <a:off x="6716587" y="1771536"/>
            <a:ext cx="7368000" cy="736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434425" y="5106025"/>
            <a:ext cx="5564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Kidolgozta: Dr. Keren Dalyot és Yael Rozenblum, Faculty of Education in Science and Technology, Technion.  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34425" y="2992054"/>
            <a:ext cx="6082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hu-HU" sz="32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Bevezetés az élelmiszer-feldolgozásba: Honnan származik az élelmünk?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772525" y="307950"/>
            <a:ext cx="8652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Miért van szükségünk feldolgozott élelmiszerekre? 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352200" y="1896900"/>
            <a:ext cx="11487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➢"/>
            </a:pPr>
            <a:r>
              <a:rPr b="1" i="0" lang="hu-H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Fogyaszthatóvá teszi az ételt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➢"/>
            </a:pPr>
            <a:r>
              <a:rPr b="1" i="0" lang="hu-H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Biztonság, eltarthatóság és tartósítás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➢"/>
            </a:pPr>
            <a:r>
              <a:rPr b="1" i="0" lang="hu-H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Táplálkozási minőség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➢"/>
            </a:pPr>
            <a:r>
              <a:rPr b="1" i="0" lang="hu-H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Kényelem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➢"/>
            </a:pPr>
            <a:r>
              <a:rPr b="1" i="0" lang="hu-H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6665" l="0" r="0" t="6656"/>
          <a:stretch/>
        </p:blipFill>
        <p:spPr>
          <a:xfrm>
            <a:off x="5732625" y="2864175"/>
            <a:ext cx="6134100" cy="29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6635475" y="6089250"/>
            <a:ext cx="4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Miért dolgozzuk fel az ételeket?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 EUFIC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638650" y="2440700"/>
            <a:ext cx="7508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élelmiszer-feldolgozás hatása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527050" y="5673775"/>
            <a:ext cx="4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Az élelmiszer-feldolgozás ABC-je 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EUFIC</a:t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7875" y="152400"/>
            <a:ext cx="4146947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413850" y="415175"/>
            <a:ext cx="9123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Ultrafeldolgozott élelmiszerek - Mik ezek?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565468" y="1307700"/>
            <a:ext cx="106134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„Az ultrafeldolgozott élelmiszerek </a:t>
            </a:r>
            <a:r>
              <a:rPr b="1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több összetevőből álló készítmények</a:t>
            </a:r>
            <a:r>
              <a:rPr b="0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többnyire kizárólagos ipari felhasználásra, jellemzően ipari technikák és eljárások sorozatával hozzák létre... Az ultrafeldolgozott élelmiszerek előállítását lehetővé tevő eljárások több lépést és különböző iparágakat foglalnak magukban. Ez kezdődik a </a:t>
            </a:r>
            <a:r>
              <a:rPr b="1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teljes élelmiszerek anyagokká történő lebontásával,</a:t>
            </a:r>
            <a:r>
              <a:rPr b="0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beleértve a cukrokat, olajokat és zsírokat, fehérjéket, keményítőket és rostokat. Ezeket az anyagokat gyakran néhány nagy hozamú növényi élelmiszerből (például kukoricából, búzából, szójából, cukornádból vagy cukorrépából) nyerik.... ” 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3589975" y="6270800"/>
            <a:ext cx="66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https://www.fao.org/3/ca5644en/ca5644en.pdf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413850" y="415175"/>
            <a:ext cx="9123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Ultrafeldolgozott élelmiszerek - Mik ezek?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603175" y="1598344"/>
            <a:ext cx="106134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„Az ultrafeldolgozott élelmiszerek többnyire élelmiszerekből kivont anyagokból, például zsírokból, keményítőkből, hozzáadott cukrokból és hidrogénezett zsírokból készülnek. Tartalmazhatnak adalékanyagokat is, például mesterséges színezéket és aromákat vagy stabilizátorokat. ” 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3391800" y="6143700"/>
            <a:ext cx="880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hu-HU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Forrás</a:t>
            </a:r>
            <a:r>
              <a:rPr b="0" i="0" lang="hu-H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https://www.health.harvard.edu/blog/what-are-ultra-processed-foods-and-are-they-bad-for-our-health-2020010918605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319951" y="212875"/>
            <a:ext cx="9339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Miért eszünk manapság több feldolgozott élelmiszert?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10968" y="1902523"/>
            <a:ext cx="76443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 színek, ízek és aromák, valamint a zsír, a cukor és a só arra késztetnek minket, hogy nagyobb mennyiséget együnk, mint amire valójában szükségünk van.</a:t>
            </a:r>
            <a:endParaRPr/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termelés, a szállítás és az elosztás racionalizálása hozzájárul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 fogyasztás elérhetőségéhez és az azonnali fogyasztáshoz </a:t>
            </a:r>
            <a:endParaRPr/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Intenzív marketing és reklám 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7101" y="1902516"/>
            <a:ext cx="3180300" cy="3715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319951" y="212875"/>
            <a:ext cx="9339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És miért olyan rossz ez nekünk? 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464599" y="1606334"/>
            <a:ext cx="76443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 kutatások az ultrafeldolgozott élelmiszereket számos egészségügyi problémával hozzák összefüggésbe. Azok, akik többet esznek belőle, nagyobb valószínűséggel elhíznak, és nagyobb eséllyel szenvednek cukorbetegségben, szív- és érrendszeri betegségekben (beleértve a stroke-ot is).</a:t>
            </a:r>
            <a:endParaRPr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ultrafeldolgozott élelmiszerek (bár nem mindegyik) általában alacsony rost- és egyéb alapvető tápanyagtartalommal rendelkeznek </a:t>
            </a:r>
            <a:endParaRPr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➔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Fogyasztásuk miatt kevésbé tápláló ételeket fogyasztunk</a:t>
            </a:r>
            <a:endParaRPr/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2762" r="36116" t="0"/>
          <a:stretch/>
        </p:blipFill>
        <p:spPr>
          <a:xfrm>
            <a:off x="8547101" y="1902516"/>
            <a:ext cx="3180300" cy="3715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</p:pic>
      <p:sp>
        <p:nvSpPr>
          <p:cNvPr id="211" name="Google Shape;211;p15"/>
          <p:cNvSpPr txBox="1"/>
          <p:nvPr/>
        </p:nvSpPr>
        <p:spPr>
          <a:xfrm>
            <a:off x="4347275" y="6217675"/>
            <a:ext cx="71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Az ultrafeldolgozott élelmiszerek rejtett veszélyei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823675" y="5481350"/>
            <a:ext cx="4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Az élelmiszer-feldolgozás ABC-je 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EUFIC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259250" y="2094275"/>
            <a:ext cx="56874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Hoz</a:t>
            </a:r>
            <a:r>
              <a:rPr b="1" lang="hu-HU" sz="40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 ki a legtöbbet a feldolgozott élelmiszerekből</a:t>
            </a: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425" y="3437151"/>
            <a:ext cx="5129651" cy="32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55488" y="150100"/>
            <a:ext cx="3201126" cy="320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623393" y="352668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Nyitó feladat: Mit tudsz arról, amit megeszel?  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2250148" y="2553100"/>
            <a:ext cx="6389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u-HU" sz="3000" u="sng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Mit ettél reggelire?</a:t>
            </a:r>
            <a:endParaRPr/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3000"/>
              <a:buFont typeface="Calibri"/>
              <a:buChar char="●"/>
            </a:pPr>
            <a:r>
              <a:rPr b="1" i="0" lang="hu-HU" sz="3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Írd fel az egyes összetevőket egy külön post-it jegyzetlapra/papírra  </a:t>
            </a:r>
            <a:endParaRPr/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3000"/>
              <a:buFont typeface="Calibri"/>
              <a:buChar char="●"/>
            </a:pPr>
            <a:r>
              <a:rPr b="1" i="0" lang="hu-HU" sz="3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Gyere és tedd a jegyzetlapot abba az oszlopba, ahová szerinted tartoznak.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234150" y="1838486"/>
            <a:ext cx="3695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 összetevők termékekké történő átalakítása.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29700" y="4297000"/>
            <a:ext cx="3386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friss élelmiszerek termékekké alakítása, iparáganként.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604825" y="3624077"/>
            <a:ext cx="300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 élelmiszer bármilyen (szándékos) megváltoztatása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(az eredeti állapot óta).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775993" y="322867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élelmiszer-feldolgozás fogalommeghatározásai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8161875" y="1434100"/>
            <a:ext cx="357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hu-HU" sz="2600" u="none" cap="none" strike="noStrike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nyers élelmiszerek fogyasztásra, főzésre vagy tárolásra alkalmassá tételére szolgáló műveletek bármelyike.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623393" y="189742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élelmiszer-feldolgozás típusai és osztályozása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550" y="1691075"/>
            <a:ext cx="6506127" cy="41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3570600" y="6240975"/>
            <a:ext cx="4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Az élelmiszer-feldolgozás ABC-je 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EUFIC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623400" y="108900"/>
            <a:ext cx="11109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hu-HU" sz="3600"/>
              <a:t>Egy élelmiszer sokféleképpen feldolgozható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162" y="768075"/>
            <a:ext cx="5392425" cy="53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4639575" y="6365050"/>
            <a:ext cx="4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Forrás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hu-H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Az élelmiszer-feldolgozás ABC-je </a:t>
            </a:r>
            <a:r>
              <a:rPr b="0" i="0" lang="hu-H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EUFIC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623393" y="516317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élelmiszer-feldolgozási szintek osztályozása 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378525" y="1799700"/>
            <a:ext cx="107592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sng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Világszerte többféle javaslat létezik erre a kategorizálásra, az International Food Information Council* ajánlása a következő: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1. Minimálisan feldolgozott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2. Konzerválásra feldolgozva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3. Kombinált összetevők keverékei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hu-HU" sz="2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3.1 Csomagolt keverékek, konzerv szósz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hu-HU" sz="2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3.2 Keverékek, házilag készített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6239625" y="2698525"/>
            <a:ext cx="4503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„Azonnal fogyasztható” élelmiszerek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hu-HU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4.1 Csomagolt, azonnal fogyasztható élelmiszerek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hu-HU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4.2 Keverékek, előkészítve tárolva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Elkészített élelmiszerek/ételek</a:t>
            </a:r>
            <a:endParaRPr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623393" y="516317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Történelem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23393" y="1358898"/>
            <a:ext cx="94857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•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élelmiszer-feldolgozás már az őskor óta létezik: az ember 250 000 évvel ezelőtt használta a tüzet, ami később az általunk ismert főzési folyamathoz vezetett.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•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Történelmileg a főzés két fő módon segít: javítja az ízt, és ami még fontosabb, javítja az emésztést és segít a baktériumoktól való fertőtlenítésben.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•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ókorban és a középkorban megjelentek a bonyolultabb élelmiszer-feldolgozási eljárások, amelyek a kenyérsütésben, a sajtkészítésben, a füstölt húsok és még az italok, például a bor készítésében is megnyilvánultak.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623393" y="516317"/>
            <a:ext cx="8640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4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Élelmiszer-feldolgozás a modern időkben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623400" y="1553925"/>
            <a:ext cx="97194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●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Az ipari forradalom (XVIII-XIX. század): a tömeges és iparosított élelmiszertermelés kezdete.</a:t>
            </a:r>
            <a:endParaRPr b="0" i="0" sz="2400" u="none" cap="none" strike="noStrike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●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Ez magában foglalta a pasztőrözési eljárás és az élelmiszertartósítás kialakulását.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2400"/>
              <a:buFont typeface="Calibri"/>
              <a:buChar char="●"/>
            </a:pPr>
            <a:r>
              <a:rPr b="0" i="0" lang="hu-HU" sz="24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A XX. század első felében: a két világháborút és az egész világon bekövetkezett változásokat követően az élelmiszer-feldolgozási folyamatok megnövekedtek, hogy a nagyszámú és szegény lakosságot elérhető és olcsó élelmiszerrel lássák 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691625" y="287725"/>
            <a:ext cx="8652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u-HU" sz="36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Miért van szükségünk feldolgozott élelmiszerekre? 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675" y="1409950"/>
            <a:ext cx="4242176" cy="424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4_witte achtergrond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7_witte achtergrond, blauwe tekst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