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1" r:id="rId6"/>
    <p:sldMasterId id="214748366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pos="332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9" roundtripDataSignature="AMtx7mg1bvoohJ9qUQ+kQDNCWCfTBoyR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E2B0CC-EBE8-42B0-873C-B34F4551CB35}">
  <a:tblStyle styleId="{94E2B0CC-EBE8-42B0-873C-B34F4551CB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3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10" Type="http://schemas.openxmlformats.org/officeDocument/2006/relationships/image" Target="../media/image32.jpg"/><Relationship Id="rId9" Type="http://schemas.openxmlformats.org/officeDocument/2006/relationships/image" Target="../media/image5.png"/><Relationship Id="rId5" Type="http://schemas.openxmlformats.org/officeDocument/2006/relationships/image" Target="../media/image27.png"/><Relationship Id="rId6" Type="http://schemas.openxmlformats.org/officeDocument/2006/relationships/image" Target="../media/image14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0.png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33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8.png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40.png"/><Relationship Id="rId5" Type="http://schemas.openxmlformats.org/officeDocument/2006/relationships/image" Target="../media/image25.png"/><Relationship Id="rId6" Type="http://schemas.openxmlformats.org/officeDocument/2006/relationships/image" Target="../media/image34.png"/><Relationship Id="rId7" Type="http://schemas.openxmlformats.org/officeDocument/2006/relationships/image" Target="../media/image36.png"/><Relationship Id="rId8" Type="http://schemas.openxmlformats.org/officeDocument/2006/relationships/image" Target="../media/image2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7.png"/><Relationship Id="rId4" Type="http://schemas.openxmlformats.org/officeDocument/2006/relationships/image" Target="../media/image14.png"/><Relationship Id="rId9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2">
  <p:cSld name="Cover 02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34430" y="4221088"/>
            <a:ext cx="57600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2" type="body"/>
          </p:nvPr>
        </p:nvSpPr>
        <p:spPr>
          <a:xfrm>
            <a:off x="434430" y="3501008"/>
            <a:ext cx="5760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/>
          <p:nvPr>
            <p:ph idx="3" type="pic"/>
          </p:nvPr>
        </p:nvSpPr>
        <p:spPr>
          <a:xfrm>
            <a:off x="6716587" y="1771536"/>
            <a:ext cx="7368054" cy="7368054"/>
          </a:xfrm>
          <a:prstGeom prst="ellipse">
            <a:avLst/>
          </a:prstGeom>
          <a:noFill/>
          <a:ln>
            <a:noFill/>
          </a:ln>
        </p:spPr>
      </p:sp>
      <p:sp>
        <p:nvSpPr>
          <p:cNvPr id="14" name="Google Shape;14;p12"/>
          <p:cNvSpPr/>
          <p:nvPr/>
        </p:nvSpPr>
        <p:spPr>
          <a:xfrm>
            <a:off x="6188146" y="1243095"/>
            <a:ext cx="8424936" cy="8424936"/>
          </a:xfrm>
          <a:prstGeom prst="donut">
            <a:avLst>
              <a:gd fmla="val 3102" name="adj"/>
            </a:avLst>
          </a:prstGeom>
          <a:solidFill>
            <a:srgbClr val="58595B">
              <a:alpha val="2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190" y="423866"/>
            <a:ext cx="1617078" cy="535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&#10;&#10;Description automatically generated with low confidence" id="16" name="Google Shape;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9788" y="606244"/>
            <a:ext cx="1105373" cy="32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7" name="Google Shape;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6647" y="589196"/>
            <a:ext cx="925237" cy="317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8" name="Google Shape;1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66990" y="578200"/>
            <a:ext cx="495200" cy="332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low confidence" id="19" name="Google Shape;1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45052" y="346240"/>
            <a:ext cx="486134" cy="6474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ign with white text&#10;&#10;Description automatically generated" id="20" name="Google Shape;2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70771" y="578200"/>
            <a:ext cx="1386632" cy="317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mputer, keyboard, laptop, food&#10;&#10;Description automatically generated" id="21" name="Google Shape;21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64906" y="521268"/>
            <a:ext cx="2227649" cy="444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2" name="Google Shape;22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2951" y="1175346"/>
            <a:ext cx="1614754" cy="36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">
  <p:cSld name="Text &amp; Imag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>
            <p:ph idx="2" type="pic"/>
          </p:nvPr>
        </p:nvSpPr>
        <p:spPr>
          <a:xfrm>
            <a:off x="8112225" y="1196752"/>
            <a:ext cx="3456384" cy="4176464"/>
          </a:xfrm>
          <a:prstGeom prst="round2DiagRect">
            <a:avLst>
              <a:gd fmla="val 12259" name="adj1"/>
              <a:gd fmla="val 0" name="adj2"/>
            </a:avLst>
          </a:prstGeom>
          <a:noFill/>
          <a:ln>
            <a:noFill/>
          </a:ln>
        </p:spPr>
      </p:sp>
      <p:pic>
        <p:nvPicPr>
          <p:cNvPr descr="F:\Birmingham\MSU\Creative Services\DG EAC Framework jobs\EIT\2014 EIT re-brand\Brand elements examples\Mock-ups\Examples\Powerpoint Template\Old\Graphic_element.png" id="69" name="Google Shape;69;p21"/>
          <p:cNvPicPr preferRelativeResize="0"/>
          <p:nvPr/>
        </p:nvPicPr>
        <p:blipFill rotWithShape="1">
          <a:blip r:embed="rId2">
            <a:alphaModFix/>
          </a:blip>
          <a:srcRect b="58620" l="-273" r="28406" t="-9718"/>
          <a:stretch/>
        </p:blipFill>
        <p:spPr>
          <a:xfrm>
            <a:off x="10050209" y="5335149"/>
            <a:ext cx="2141791" cy="15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623393" y="541719"/>
            <a:ext cx="7128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21"/>
          <p:cNvSpPr txBox="1"/>
          <p:nvPr>
            <p:ph idx="3" type="body"/>
          </p:nvPr>
        </p:nvSpPr>
        <p:spPr>
          <a:xfrm>
            <a:off x="623393" y="1196976"/>
            <a:ext cx="712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/>
          <p:nvPr/>
        </p:nvSpPr>
        <p:spPr>
          <a:xfrm>
            <a:off x="1452000" y="-45721"/>
            <a:ext cx="9288000" cy="6938011"/>
          </a:xfrm>
          <a:prstGeom prst="rect">
            <a:avLst/>
          </a:prstGeom>
          <a:blipFill rotWithShape="1">
            <a:blip r:embed="rId2">
              <a:alphaModFix amt="28000"/>
            </a:blip>
            <a:stretch>
              <a:fillRect b="-17055" l="0" r="0" t="-16797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2824939" y="3188991"/>
            <a:ext cx="6542123" cy="513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34EA2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034E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2"/>
          <p:cNvSpPr txBox="1"/>
          <p:nvPr/>
        </p:nvSpPr>
        <p:spPr>
          <a:xfrm>
            <a:off x="0" y="2433888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hu-HU" sz="1600" u="none" cap="none" strike="noStrike">
                <a:solidFill>
                  <a:srgbClr val="004494"/>
                </a:solidFill>
                <a:latin typeface="Calibri"/>
                <a:ea typeface="Calibri"/>
                <a:cs typeface="Calibri"/>
                <a:sym typeface="Calibri"/>
              </a:rPr>
              <a:t>https://www.eitfood.eu/projects/foodscienceclass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6" name="Google Shape;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5701" y="1520955"/>
            <a:ext cx="2001947" cy="662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logo&#10;&#10;Description automatically generated with low confidence" id="77" name="Google Shape;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5964" y="5918732"/>
            <a:ext cx="1319978" cy="383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78" name="Google Shape;7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7567" y="5910028"/>
            <a:ext cx="1104869" cy="379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79" name="Google Shape;7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52262" y="5909594"/>
            <a:ext cx="591342" cy="3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low confidence" id="80" name="Google Shape;80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68942" y="5643233"/>
            <a:ext cx="580516" cy="773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ign with white text&#10;&#10;Description automatically generated" id="81" name="Google Shape;81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6536" y="5929265"/>
            <a:ext cx="1603396" cy="366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mputer, keyboard, laptop, food&#10;&#10;Description automatically generated" id="82" name="Google Shape;82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04977" y="5859475"/>
            <a:ext cx="2575885" cy="5134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83" name="Google Shape;83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69910" y="1693332"/>
            <a:ext cx="2067704" cy="46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xt Slide 02">
  <p:cSld name="Blank Text Slide 0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Brand elements examples\Mock-ups\Examples\Powerpoint Template\Old\Graphic_element.png" id="85" name="Google Shape;85;p24"/>
          <p:cNvPicPr preferRelativeResize="0"/>
          <p:nvPr/>
        </p:nvPicPr>
        <p:blipFill rotWithShape="1">
          <a:blip r:embed="rId2">
            <a:alphaModFix/>
          </a:blip>
          <a:srcRect b="0" l="0" r="38726" t="17637"/>
          <a:stretch/>
        </p:blipFill>
        <p:spPr>
          <a:xfrm>
            <a:off x="10251267" y="0"/>
            <a:ext cx="1940733" cy="260868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623393" y="541719"/>
            <a:ext cx="900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4"/>
          <p:cNvSpPr txBox="1"/>
          <p:nvPr>
            <p:ph idx="2" type="body"/>
          </p:nvPr>
        </p:nvSpPr>
        <p:spPr>
          <a:xfrm>
            <a:off x="623393" y="1196976"/>
            <a:ext cx="9000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 3 Image ">
  <p:cSld name="Text &amp;  3 Image 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/>
          <p:nvPr>
            <p:ph idx="2" type="pic"/>
          </p:nvPr>
        </p:nvSpPr>
        <p:spPr>
          <a:xfrm>
            <a:off x="7063263" y="1196628"/>
            <a:ext cx="2016224" cy="237626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90" name="Google Shape;90;p25"/>
          <p:cNvSpPr/>
          <p:nvPr>
            <p:ph idx="3" type="pic"/>
          </p:nvPr>
        </p:nvSpPr>
        <p:spPr>
          <a:xfrm>
            <a:off x="7056968" y="3788892"/>
            <a:ext cx="4511641" cy="158432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91" name="Google Shape;91;p25"/>
          <p:cNvSpPr/>
          <p:nvPr>
            <p:ph idx="4" type="pic"/>
          </p:nvPr>
        </p:nvSpPr>
        <p:spPr>
          <a:xfrm>
            <a:off x="9552384" y="1196603"/>
            <a:ext cx="2016224" cy="2376265"/>
          </a:xfrm>
          <a:prstGeom prst="round2DiagRect">
            <a:avLst>
              <a:gd fmla="val 0" name="adj1"/>
              <a:gd fmla="val 18487" name="adj2"/>
            </a:avLst>
          </a:prstGeom>
          <a:noFill/>
          <a:ln>
            <a:noFill/>
          </a:ln>
        </p:spPr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5" type="body"/>
          </p:nvPr>
        </p:nvSpPr>
        <p:spPr>
          <a:xfrm>
            <a:off x="623394" y="1196976"/>
            <a:ext cx="6048671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with Landscaper &amp; Portrait Image">
  <p:cSld name="Text with Landscaper &amp; Portrait Imag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26"/>
          <p:cNvSpPr/>
          <p:nvPr>
            <p:ph idx="2" type="pic"/>
          </p:nvPr>
        </p:nvSpPr>
        <p:spPr>
          <a:xfrm>
            <a:off x="623392" y="3791021"/>
            <a:ext cx="10945216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97" name="Google Shape;97;p26"/>
          <p:cNvSpPr txBox="1"/>
          <p:nvPr>
            <p:ph idx="3" type="body"/>
          </p:nvPr>
        </p:nvSpPr>
        <p:spPr>
          <a:xfrm>
            <a:off x="623394" y="1196976"/>
            <a:ext cx="604867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6"/>
          <p:cNvSpPr/>
          <p:nvPr>
            <p:ph idx="4" type="pic"/>
          </p:nvPr>
        </p:nvSpPr>
        <p:spPr>
          <a:xfrm>
            <a:off x="6960096" y="1196752"/>
            <a:ext cx="4586624" cy="2376264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3 Images 02">
  <p:cSld name="Text &amp; 3 Images 0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7"/>
          <p:cNvSpPr/>
          <p:nvPr>
            <p:ph idx="2" type="pic"/>
          </p:nvPr>
        </p:nvSpPr>
        <p:spPr>
          <a:xfrm>
            <a:off x="623392" y="3791021"/>
            <a:ext cx="6048672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02" name="Google Shape;102;p27"/>
          <p:cNvSpPr txBox="1"/>
          <p:nvPr>
            <p:ph idx="3" type="body"/>
          </p:nvPr>
        </p:nvSpPr>
        <p:spPr>
          <a:xfrm>
            <a:off x="623394" y="1196976"/>
            <a:ext cx="6048671" cy="237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7"/>
          <p:cNvSpPr/>
          <p:nvPr>
            <p:ph idx="4" type="pic"/>
          </p:nvPr>
        </p:nvSpPr>
        <p:spPr>
          <a:xfrm>
            <a:off x="6960096" y="1196752"/>
            <a:ext cx="4586624" cy="2376264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04" name="Google Shape;104;p27"/>
          <p:cNvSpPr/>
          <p:nvPr>
            <p:ph idx="5" type="pic"/>
          </p:nvPr>
        </p:nvSpPr>
        <p:spPr>
          <a:xfrm>
            <a:off x="6960096" y="3789040"/>
            <a:ext cx="4608512" cy="1584176"/>
          </a:xfrm>
          <a:prstGeom prst="round2DiagRect">
            <a:avLst>
              <a:gd fmla="val 0" name="adj1"/>
              <a:gd fmla="val 20857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1">
  <p:cSld name="Cover 0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/>
          <p:nvPr>
            <p:ph idx="2" type="pic"/>
          </p:nvPr>
        </p:nvSpPr>
        <p:spPr>
          <a:xfrm>
            <a:off x="6889840" y="-1251520"/>
            <a:ext cx="6044400" cy="6045583"/>
          </a:xfrm>
          <a:prstGeom prst="ellipse">
            <a:avLst/>
          </a:prstGeom>
          <a:noFill/>
          <a:ln>
            <a:noFill/>
          </a:ln>
        </p:spPr>
      </p:sp>
      <p:sp>
        <p:nvSpPr>
          <p:cNvPr id="108" name="Google Shape;108;p29"/>
          <p:cNvSpPr/>
          <p:nvPr/>
        </p:nvSpPr>
        <p:spPr>
          <a:xfrm>
            <a:off x="6456040" y="-1685113"/>
            <a:ext cx="6912000" cy="6912768"/>
          </a:xfrm>
          <a:prstGeom prst="donut">
            <a:avLst>
              <a:gd fmla="val 3102" name="adj"/>
            </a:avLst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392278" y="3326365"/>
            <a:ext cx="5976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3" type="body"/>
          </p:nvPr>
        </p:nvSpPr>
        <p:spPr>
          <a:xfrm>
            <a:off x="410876" y="4043603"/>
            <a:ext cx="401528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A picture containing drawing&#10;&#10;Description automatically generated"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93" y="5934131"/>
            <a:ext cx="1581397" cy="363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2" name="Google Shape;11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852" y="5823656"/>
            <a:ext cx="2704089" cy="53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13" name="Google Shape;11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1762" y="5705475"/>
            <a:ext cx="536836" cy="6940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14" name="Google Shape;11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12323" y="5894379"/>
            <a:ext cx="1058306" cy="3630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15" name="Google Shape;11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64171" y="5856312"/>
            <a:ext cx="608837" cy="409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116" name="Google Shape;116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6171" y="5905372"/>
            <a:ext cx="1291717" cy="3755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logo&#10;&#10;Description automatically generated" id="117" name="Google Shape;117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4461" y="426160"/>
            <a:ext cx="2126222" cy="7040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 with medium confidence" id="118" name="Google Shape;118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89189" y="650425"/>
            <a:ext cx="1793937" cy="432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2">
  <p:cSld name="Cover 0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434430" y="4221088"/>
            <a:ext cx="5760000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idx="2" type="body"/>
          </p:nvPr>
        </p:nvSpPr>
        <p:spPr>
          <a:xfrm>
            <a:off x="434430" y="3501008"/>
            <a:ext cx="5760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30"/>
          <p:cNvSpPr/>
          <p:nvPr>
            <p:ph idx="3" type="pic"/>
          </p:nvPr>
        </p:nvSpPr>
        <p:spPr>
          <a:xfrm>
            <a:off x="6690071" y="1845533"/>
            <a:ext cx="6998781" cy="6998781"/>
          </a:xfrm>
          <a:prstGeom prst="ellipse">
            <a:avLst/>
          </a:prstGeom>
          <a:noFill/>
          <a:ln>
            <a:noFill/>
          </a:ln>
        </p:spPr>
      </p:sp>
      <p:sp>
        <p:nvSpPr>
          <p:cNvPr id="123" name="Google Shape;123;p30"/>
          <p:cNvSpPr/>
          <p:nvPr/>
        </p:nvSpPr>
        <p:spPr>
          <a:xfrm>
            <a:off x="6214600" y="1370062"/>
            <a:ext cx="8002694" cy="8002694"/>
          </a:xfrm>
          <a:prstGeom prst="donut">
            <a:avLst>
              <a:gd fmla="val 3102" name="adj"/>
            </a:avLst>
          </a:prstGeom>
          <a:solidFill>
            <a:schemeClr val="lt1">
              <a:alpha val="4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logo&#10;&#10;Description automatically generated" id="124" name="Google Shape;12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987" y="435685"/>
            <a:ext cx="1599756" cy="5297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25" name="Google Shape;1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628" y="582288"/>
            <a:ext cx="1401523" cy="32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6" name="Google Shape;1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9838" y="493904"/>
            <a:ext cx="2396516" cy="477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27" name="Google Shape;12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8416" y="388913"/>
            <a:ext cx="459391" cy="5939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28" name="Google Shape;12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4846" y="568632"/>
            <a:ext cx="905634" cy="3106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29" name="Google Shape;129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36057" y="548823"/>
            <a:ext cx="521006" cy="350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130" name="Google Shape;130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12159" y="584938"/>
            <a:ext cx="1105373" cy="3213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&#10;&#10;Description automatically generated with medium confidence" id="131" name="Google Shape;131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5590" y="1179486"/>
            <a:ext cx="1571219" cy="378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01">
  <p:cSld name="Cover 0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/>
          <p:nvPr>
            <p:ph idx="2" type="pic"/>
          </p:nvPr>
        </p:nvSpPr>
        <p:spPr>
          <a:xfrm>
            <a:off x="6889840" y="-1251520"/>
            <a:ext cx="6044400" cy="6045583"/>
          </a:xfrm>
          <a:prstGeom prst="ellipse">
            <a:avLst/>
          </a:prstGeom>
          <a:noFill/>
          <a:ln>
            <a:noFill/>
          </a:ln>
        </p:spPr>
      </p:sp>
      <p:sp>
        <p:nvSpPr>
          <p:cNvPr id="25" name="Google Shape;25;p23"/>
          <p:cNvSpPr/>
          <p:nvPr/>
        </p:nvSpPr>
        <p:spPr>
          <a:xfrm>
            <a:off x="6456040" y="-1685113"/>
            <a:ext cx="6912000" cy="6912768"/>
          </a:xfrm>
          <a:prstGeom prst="donut">
            <a:avLst>
              <a:gd fmla="val 3102" name="adj"/>
            </a:avLst>
          </a:prstGeom>
          <a:solidFill>
            <a:srgbClr val="58595B">
              <a:alpha val="2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and white logo&#10;&#10;Description automatically generated with low confidence" id="26" name="Google Shape;2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23864" y="5918732"/>
            <a:ext cx="1319978" cy="3837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7" name="Google Shape;2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5467" y="5910028"/>
            <a:ext cx="1104869" cy="379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8" name="Google Shape;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0162" y="5909594"/>
            <a:ext cx="591342" cy="39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low confidence" id="29" name="Google Shape;2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6842" y="5643233"/>
            <a:ext cx="580516" cy="7731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sign with white text&#10;&#10;Description automatically generated" id="30" name="Google Shape;3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436" y="5929265"/>
            <a:ext cx="1603396" cy="3668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mputer, keyboard, laptop, food&#10;&#10;Description automatically generated" id="31" name="Google Shape;3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12877" y="5859475"/>
            <a:ext cx="2575885" cy="51344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3"/>
          <p:cNvSpPr txBox="1"/>
          <p:nvPr>
            <p:ph idx="1" type="body"/>
          </p:nvPr>
        </p:nvSpPr>
        <p:spPr>
          <a:xfrm>
            <a:off x="392278" y="3326365"/>
            <a:ext cx="5976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4494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4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23"/>
          <p:cNvSpPr txBox="1"/>
          <p:nvPr>
            <p:ph idx="3" type="body"/>
          </p:nvPr>
        </p:nvSpPr>
        <p:spPr>
          <a:xfrm>
            <a:off x="410876" y="4043603"/>
            <a:ext cx="4015283" cy="3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94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44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&#10;&#10;Description automatically generated" id="34" name="Google Shape;34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6189" y="423865"/>
            <a:ext cx="2126222" cy="704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35" name="Google Shape;35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98052" y="673665"/>
            <a:ext cx="1841540" cy="41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ext Slide">
  <p:cSld name="Blank Text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:\Birmingham\MSU\Creative Services\DG EAC Framework jobs\EIT\2014 EIT re-brand\Brand elements examples\Mock-ups\Examples\Powerpoint Template\Old\Graphic_element.png" id="41" name="Google Shape;41;p14"/>
          <p:cNvPicPr preferRelativeResize="0"/>
          <p:nvPr/>
        </p:nvPicPr>
        <p:blipFill rotWithShape="1">
          <a:blip r:embed="rId2">
            <a:alphaModFix/>
          </a:blip>
          <a:srcRect b="-1198" l="-5234" r="10504" t="44538"/>
          <a:stretch/>
        </p:blipFill>
        <p:spPr>
          <a:xfrm>
            <a:off x="9660205" y="0"/>
            <a:ext cx="2531795" cy="151441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623393" y="541719"/>
            <a:ext cx="864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623393" y="1196976"/>
            <a:ext cx="8640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only">
  <p:cSld name="Logo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6"/>
          <p:cNvSpPr/>
          <p:nvPr>
            <p:ph idx="1" type="body"/>
          </p:nvPr>
        </p:nvSpPr>
        <p:spPr>
          <a:xfrm>
            <a:off x="1391479" y="1340643"/>
            <a:ext cx="3360373" cy="4464621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2540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ndscape Image &amp; Text">
  <p:cSld name="Landscape Image &amp; 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/>
          <p:nvPr>
            <p:ph idx="2" type="pic"/>
          </p:nvPr>
        </p:nvSpPr>
        <p:spPr>
          <a:xfrm>
            <a:off x="645280" y="476672"/>
            <a:ext cx="10923328" cy="158417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623392" y="2276872"/>
            <a:ext cx="1094521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623393" y="2924944"/>
            <a:ext cx="10945215" cy="2448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s">
  <p:cSld name="Text &amp; Image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:\Birmingham\MSU\Creative Services\DG EAC Framework jobs\EIT\2014 EIT re-brand\Brand elements examples\Mock-ups\Examples\Powerpoint Template\Old\Graphic_element.png" id="54" name="Google Shape;54;p18"/>
          <p:cNvPicPr preferRelativeResize="0"/>
          <p:nvPr/>
        </p:nvPicPr>
        <p:blipFill rotWithShape="1">
          <a:blip r:embed="rId2">
            <a:alphaModFix/>
          </a:blip>
          <a:srcRect b="0" l="1" r="-26311" t="63474"/>
          <a:stretch/>
        </p:blipFill>
        <p:spPr>
          <a:xfrm>
            <a:off x="9368454" y="0"/>
            <a:ext cx="3024138" cy="87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8"/>
          <p:cNvSpPr/>
          <p:nvPr>
            <p:ph idx="2" type="pic"/>
          </p:nvPr>
        </p:nvSpPr>
        <p:spPr>
          <a:xfrm>
            <a:off x="4463819" y="1196752"/>
            <a:ext cx="3360373" cy="4176465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56" name="Google Shape;56;p18"/>
          <p:cNvSpPr/>
          <p:nvPr>
            <p:ph idx="3" type="pic"/>
          </p:nvPr>
        </p:nvSpPr>
        <p:spPr>
          <a:xfrm>
            <a:off x="8208236" y="1196752"/>
            <a:ext cx="3360373" cy="4176465"/>
          </a:xfrm>
          <a:prstGeom prst="round2DiagRect">
            <a:avLst>
              <a:gd fmla="val 0" name="adj1"/>
              <a:gd fmla="val 18487" name="adj2"/>
            </a:avLst>
          </a:prstGeom>
          <a:noFill/>
          <a:ln>
            <a:noFill/>
          </a:ln>
        </p:spPr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623394" y="541719"/>
            <a:ext cx="3456383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4" type="body"/>
          </p:nvPr>
        </p:nvSpPr>
        <p:spPr>
          <a:xfrm>
            <a:off x="623394" y="1196976"/>
            <a:ext cx="3456383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go only">
  <p:cSld name="Title and logo 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11327280" y="6467128"/>
            <a:ext cx="38664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hu-HU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9"/>
          <p:cNvSpPr txBox="1"/>
          <p:nvPr>
            <p:ph idx="1" type="body"/>
          </p:nvPr>
        </p:nvSpPr>
        <p:spPr>
          <a:xfrm>
            <a:off x="623393" y="541719"/>
            <a:ext cx="864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 3 Image 02">
  <p:cSld name="Text &amp;  3 Image 0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/>
          <p:nvPr>
            <p:ph idx="2" type="pic"/>
          </p:nvPr>
        </p:nvSpPr>
        <p:spPr>
          <a:xfrm>
            <a:off x="7056968" y="3429000"/>
            <a:ext cx="4511641" cy="1944216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4" name="Google Shape;64;p20"/>
          <p:cNvSpPr/>
          <p:nvPr>
            <p:ph idx="3" type="pic"/>
          </p:nvPr>
        </p:nvSpPr>
        <p:spPr>
          <a:xfrm>
            <a:off x="7056108" y="1196752"/>
            <a:ext cx="4511641" cy="195072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623394" y="541719"/>
            <a:ext cx="604867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4" type="body"/>
          </p:nvPr>
        </p:nvSpPr>
        <p:spPr>
          <a:xfrm>
            <a:off x="623394" y="1196976"/>
            <a:ext cx="6048671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5.png"/><Relationship Id="rId2" Type="http://schemas.openxmlformats.org/officeDocument/2006/relationships/image" Target="../media/image21.jp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37" name="Google Shape;3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40288" y="6280856"/>
            <a:ext cx="1151936" cy="381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graphical user interface&#10;&#10;Description automatically generated" id="38" name="Google Shape;3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88871" y="6353844"/>
            <a:ext cx="1287729" cy="29037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449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idx="1" type="body"/>
          </p:nvPr>
        </p:nvSpPr>
        <p:spPr>
          <a:xfrm>
            <a:off x="296930" y="5750813"/>
            <a:ext cx="576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hu-HU"/>
              <a:t>Kidolgozta: Yael Rozenblum és Dr. Keren Dalyot, Faculty of Education in Science and Technology, Izrael </a:t>
            </a:r>
            <a:endParaRPr/>
          </a:p>
        </p:txBody>
      </p:sp>
      <p:sp>
        <p:nvSpPr>
          <p:cNvPr id="137" name="Google Shape;137;p1"/>
          <p:cNvSpPr txBox="1"/>
          <p:nvPr>
            <p:ph idx="2" type="body"/>
          </p:nvPr>
        </p:nvSpPr>
        <p:spPr>
          <a:xfrm>
            <a:off x="527055" y="2280658"/>
            <a:ext cx="5760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hu-HU" sz="4600"/>
              <a:t>Az online források értékelése és a félretájékoztatás azonosítása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t/>
            </a:r>
            <a:endParaRPr sz="4600"/>
          </a:p>
        </p:txBody>
      </p:sp>
      <p:pic>
        <p:nvPicPr>
          <p:cNvPr descr="Education 05.jpg" id="138" name="Google Shape;138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6691" r="16692" t="0"/>
          <a:stretch/>
        </p:blipFill>
        <p:spPr>
          <a:xfrm>
            <a:off x="6716587" y="1771536"/>
            <a:ext cx="7368054" cy="736805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623393" y="541719"/>
            <a:ext cx="8640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b="1" lang="hu-HU" sz="3600"/>
              <a:t>IGAZ VAGY HAMIS? </a:t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>
            <a:off x="5359475" y="3559125"/>
            <a:ext cx="2492400" cy="271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A sütés tönkreteszi az olívaolajat, és rákot okozhat</a:t>
            </a: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296325" y="1391125"/>
            <a:ext cx="2614800" cy="2465400"/>
          </a:xfrm>
          <a:prstGeom prst="wedgeEllipseCallout">
            <a:avLst>
              <a:gd fmla="val 31894" name="adj1"/>
              <a:gd fmla="val 67178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hu-HU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A csokoládé jót tesz a koncentráció-nak</a:t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8710150" y="3559125"/>
            <a:ext cx="2614800" cy="271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hu-H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6. A csokoládé pattanásokat okoz </a:t>
            </a: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7433838" y="699049"/>
            <a:ext cx="2492400" cy="2860075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hu-HU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A gyümölcsökből származó cukor egészséges, mert gyümölcsből származik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4357000" y="541725"/>
            <a:ext cx="2492400" cy="271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hu-HU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0" i="0" lang="hu-HU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hu-H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tonhal-</a:t>
            </a:r>
            <a:br>
              <a:rPr b="0" i="0" lang="hu-H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hu-H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fogyasztás segít megőrizni a szív egészségét</a:t>
            </a:r>
            <a:endParaRPr/>
          </a:p>
        </p:txBody>
      </p:sp>
      <p:sp>
        <p:nvSpPr>
          <p:cNvPr id="149" name="Google Shape;149;p2"/>
          <p:cNvSpPr/>
          <p:nvPr/>
        </p:nvSpPr>
        <p:spPr>
          <a:xfrm>
            <a:off x="2599700" y="3414650"/>
            <a:ext cx="2492400" cy="2715600"/>
          </a:xfrm>
          <a:prstGeom prst="wedgeEllipseCallout">
            <a:avLst>
              <a:gd fmla="val -6604" name="adj1"/>
              <a:gd fmla="val 62565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hu-HU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0" i="0" lang="hu-H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tonhal higanyt tartalmaz, ezért kerülendő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/>
        </p:nvSpPr>
        <p:spPr>
          <a:xfrm>
            <a:off x="272975" y="584700"/>
            <a:ext cx="1136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hu-HU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Milyen táplálkozással kapcsolatos döntést hoztál az elmúlt napon/héten?</a:t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9763" y="1803425"/>
            <a:ext cx="5768025" cy="29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 txBox="1"/>
          <p:nvPr/>
        </p:nvSpPr>
        <p:spPr>
          <a:xfrm>
            <a:off x="3145048" y="4803750"/>
            <a:ext cx="562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hu-H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https://www.danversdocs.com/blog/what-to-eat-and-not-eat-to-prevent-high-blood-pressure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875" y="1024050"/>
            <a:ext cx="8812050" cy="40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"/>
          <p:cNvSpPr txBox="1"/>
          <p:nvPr/>
        </p:nvSpPr>
        <p:spPr>
          <a:xfrm>
            <a:off x="724150" y="251125"/>
            <a:ext cx="10639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hu-HU" sz="3100" u="none" cap="none" strike="noStrike">
                <a:solidFill>
                  <a:srgbClr val="004494"/>
                </a:solidFill>
                <a:latin typeface="Calibri"/>
                <a:ea typeface="Calibri"/>
                <a:cs typeface="Calibri"/>
                <a:sym typeface="Calibri"/>
              </a:rPr>
              <a:t>Mi történik, ha elolvasod ezt a tweetet? Több étcsokoládét ennél?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1316350" y="5118025"/>
            <a:ext cx="978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/>
              <a:t>“</a:t>
            </a:r>
            <a:r>
              <a:rPr lang="hu-HU" sz="2400"/>
              <a:t>Kutatások szerint a minimum 70%-os kakaótartalmú kakaó javíthatja a kognitív, endokrin és szív-érrendszeri egészséget.” USA Today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idx="1" type="body"/>
          </p:nvPr>
        </p:nvSpPr>
        <p:spPr>
          <a:xfrm>
            <a:off x="3422900" y="6426000"/>
            <a:ext cx="8545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lang="hu-HU" sz="1300"/>
              <a:t>Forrás: https://www.healthnewsreview.org/2018/05/dark-chocolate-and-health-fudging-the-evidence-with-usa-today/</a:t>
            </a:r>
            <a:endParaRPr/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46938" t="0"/>
          <a:stretch/>
        </p:blipFill>
        <p:spPr>
          <a:xfrm>
            <a:off x="0" y="77075"/>
            <a:ext cx="5054125" cy="61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5330400" y="147000"/>
            <a:ext cx="6207900" cy="6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200"/>
              <a:t>Amit tudni érdemes…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-HU" sz="2200"/>
              <a:t>Az állítás két pilot felmérésre alapul, amelyben összesen 10 ember vett részt. A pilot felmérések arra valók, hogy megállapítsák egy ötletről, hogy érdemes-e nagyobb körben kutatni.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-HU" sz="2200"/>
              <a:t>A tanulmányokat nem publikálták, így a mögöttük lévő adatokat senki sem tudta ellnőrízni.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hu-HU" sz="2200"/>
              <a:t>A főcím azt mondja, hogy a csokoládé “támogatja” az egészséget. Ennek az állításnak így nem sok értelme van - márpedig nagyon gyakran használnak ilyeneket marketingesek amikor el akarnak adni egyes élelmiszertermékeket.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623398" y="440500"/>
            <a:ext cx="9621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b="1" lang="hu-HU" sz="3600"/>
              <a:t>Mit tehetünk tehát?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b="1" lang="hu-HU" sz="3600"/>
              <a:t>Néhány javasolt értékelési mutató</a:t>
            </a:r>
            <a:endParaRPr/>
          </a:p>
        </p:txBody>
      </p:sp>
      <p:sp>
        <p:nvSpPr>
          <p:cNvPr id="177" name="Google Shape;177;p6"/>
          <p:cNvSpPr txBox="1"/>
          <p:nvPr>
            <p:ph idx="4" type="body"/>
          </p:nvPr>
        </p:nvSpPr>
        <p:spPr>
          <a:xfrm>
            <a:off x="718775" y="1781825"/>
            <a:ext cx="105162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540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b="1" lang="hu-HU" sz="2800"/>
              <a:t>Autentikusság</a:t>
            </a:r>
            <a:r>
              <a:rPr lang="hu-HU" sz="2800"/>
              <a:t> </a:t>
            </a:r>
            <a:endParaRPr/>
          </a:p>
          <a:p>
            <a:pPr indent="-234950" lvl="1" marL="990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LcPeriod"/>
            </a:pPr>
            <a:r>
              <a:rPr lang="hu-HU" sz="2800"/>
              <a:t>A szerző (megbízólevelek, valamint a szakértők, akikre támaszkodnak). </a:t>
            </a:r>
            <a:endParaRPr/>
          </a:p>
          <a:p>
            <a:pPr indent="-234950" lvl="1" marL="990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800"/>
              <a:buAutoNum type="alphaLcPeriod"/>
            </a:pPr>
            <a:r>
              <a:rPr lang="hu-HU" sz="2800"/>
              <a:t>A közzétevő (platform).</a:t>
            </a:r>
            <a:endParaRPr/>
          </a:p>
          <a:p>
            <a:pPr indent="-234950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b="1" lang="hu-HU" sz="2800"/>
              <a:t>Objektivitás - </a:t>
            </a:r>
            <a:r>
              <a:rPr lang="hu-HU" sz="2800"/>
              <a:t>Felismerhetők a közzétevő/szerző érdekei? </a:t>
            </a:r>
            <a:endParaRPr/>
          </a:p>
          <a:p>
            <a:pPr indent="-234950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hu-HU" sz="2800"/>
              <a:t>Mennyire </a:t>
            </a:r>
            <a:r>
              <a:rPr b="1" lang="hu-HU" sz="2800"/>
              <a:t>aktuálisak </a:t>
            </a:r>
            <a:r>
              <a:rPr lang="hu-HU" sz="2800"/>
              <a:t>az információk?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7"/>
          <p:cNvGraphicFramePr/>
          <p:nvPr/>
        </p:nvGraphicFramePr>
        <p:xfrm>
          <a:off x="137750" y="115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{94E2B0CC-EBE8-42B0-873C-B34F4551CB35}</a:tableStyleId>
              </a:tblPr>
              <a:tblGrid>
                <a:gridCol w="1049775"/>
                <a:gridCol w="1164650"/>
                <a:gridCol w="3220050"/>
                <a:gridCol w="3399250"/>
                <a:gridCol w="3082775"/>
              </a:tblGrid>
              <a:tr h="434950">
                <a:tc gridSpan="2"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hu-HU" sz="1200" u="none" cap="none" strike="noStrike"/>
                        <a:t>Kritérium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hu-HU" sz="1400" u="none" cap="none" strike="noStrike"/>
                        <a:t>A kritérium megjelenésének mértéke az információs részben/tartalomban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4349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Nem jelenik meg (-)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Enyhén megjelenik (+)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nagymértékben (++)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26185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Autentikusság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szerző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 szakasz írójának nem szak</a:t>
                      </a:r>
                      <a:r>
                        <a:rPr lang="hu-HU" sz="1200"/>
                        <a:t>területe a téma,</a:t>
                      </a:r>
                      <a:r>
                        <a:rPr lang="hu-HU" sz="1200" u="none" cap="none" strike="noStrike"/>
                        <a:t>, és az írásból nem derül ki, hogy a terület szakértőit megkérdezték-e az íráshoz.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 szakasz írója nem ismert, vagy nem tudható, hogy milyen mértékben ismeri a </a:t>
                      </a:r>
                      <a:r>
                        <a:rPr lang="hu-HU" sz="1200"/>
                        <a:t>forrásokat,</a:t>
                      </a:r>
                      <a:r>
                        <a:rPr lang="hu-HU" sz="1200" u="none" cap="none" strike="noStrike"/>
                        <a:t> vagy olyan interjúalanyok nyilatkozatain alapul, akik nem jártasak a témában.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 szakasz írója a szakterületen jól ismert, vagy a szakterületen jól ismert testület képviselője, vagy a szakterület szakértőinek véleményére támaszkodik, és idézi szavaikat.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261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közzétevő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 forrás, ahol az információt közzéteszik, ismeretlen, vagy nem tartozik az adott területhez.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 forrás, ahol az információt közzéteszik, ismeretlen, vagy nem ismert, hogy milyen mértékben kapcsolódik az adott területhez.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 forrás, ahol az információt közzéteszik, a szakterület egy jól ismert </a:t>
                      </a:r>
                      <a:r>
                        <a:rPr lang="hu-HU" sz="1200"/>
                        <a:t>platformja</a:t>
                      </a:r>
                      <a:r>
                        <a:rPr lang="hu-HU" sz="1200" u="none" cap="none" strike="noStrike"/>
                        <a:t>, egy ismert újság vagy egy ismert könyvkiadó.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7867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Objektivitás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Az információ nem objektív. Valószínű, hogy a közzétevőnek érdekében áll az adatok elrejtése vagy felfedése. Az író úgy fejezi ki álláspontjait, mintha azok </a:t>
                      </a:r>
                      <a:r>
                        <a:rPr lang="hu-HU" sz="1200"/>
                        <a:t>alap igazságok</a:t>
                      </a:r>
                      <a:r>
                        <a:rPr lang="hu-HU" sz="1200" u="none" cap="none" strike="noStrike"/>
                        <a:t> lennének.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Az információ közzétevőjének objektivitása ismeretlen. Néha a tények és a vélemények keverednek.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Az információ közzétevőjének nem érdeke, hogy hamis adatokat jelenítsen meg. Elismert, vagy olyan objektív kutatóintézet vagy közintézmény tulajdona, amelynek nincs kereskedelmi érdeke a témában. A tények és a vélemények nem keverednek.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445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Aktuális/frissített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Az információ elavult, vagy a megírás dátuma ismeretlen. Tekintettel arra a témára, amelyről a szakasz szól, a megjelenés óta valószínűleg történtek újítások a területen.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Az információ meglehetősen elavult. Tekintettel arra a témára, amelyről a szakasz szól, a közzététel óta újítások történhettek.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hu-HU" sz="1200" u="none" cap="none" strike="noStrike"/>
                        <a:t>Az információk nagyon frissek. A hírek esetében az írás dátuma és a bejelentett esemény dátuma között összefüggés van, frissített linkek láthatók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673975" y="374475"/>
            <a:ext cx="9591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b="1" lang="hu-HU" sz="3600"/>
              <a:t>Az élelmiszerekkel kapcsolatos információk értékelésére vonatkozó kritériumok használata</a:t>
            </a:r>
            <a:endParaRPr/>
          </a:p>
        </p:txBody>
      </p:sp>
      <p:sp>
        <p:nvSpPr>
          <p:cNvPr id="189" name="Google Shape;189;p8"/>
          <p:cNvSpPr txBox="1"/>
          <p:nvPr>
            <p:ph idx="4" type="body"/>
          </p:nvPr>
        </p:nvSpPr>
        <p:spPr>
          <a:xfrm>
            <a:off x="1759150" y="1466775"/>
            <a:ext cx="76572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9387" lvl="0" marL="179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lang="hu-HU" sz="2800"/>
              <a:t>Kis csoportokban </a:t>
            </a:r>
            <a:endParaRPr/>
          </a:p>
          <a:p>
            <a:pPr indent="-179387" lvl="0" marL="179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lang="hu-HU" sz="2800"/>
              <a:t>Minden csoport megkapja a következőket: </a:t>
            </a:r>
            <a:endParaRPr/>
          </a:p>
          <a:p>
            <a:pPr indent="-230799" lvl="1" marL="647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LcPeriod"/>
            </a:pPr>
            <a:r>
              <a:rPr lang="hu-HU" sz="2800"/>
              <a:t>értékelési mátrix</a:t>
            </a:r>
            <a:endParaRPr/>
          </a:p>
          <a:p>
            <a:pPr indent="-230799" lvl="1" marL="647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LcPeriod"/>
            </a:pPr>
            <a:r>
              <a:rPr lang="hu-HU" sz="2800"/>
              <a:t>linkek 2 információ forráshoz</a:t>
            </a:r>
            <a:endParaRPr/>
          </a:p>
          <a:p>
            <a:pPr indent="-179387" lvl="0" marL="179387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lang="hu-HU" sz="2800"/>
              <a:t>Töltsétek ki a mátrixot minden egyes forráshoz </a:t>
            </a:r>
            <a:endParaRPr/>
          </a:p>
          <a:p>
            <a:pPr indent="-179387" lvl="0" marL="179387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rabicPeriod"/>
            </a:pPr>
            <a:r>
              <a:rPr lang="hu-HU" sz="2800"/>
              <a:t>Válasszatok egy képviselőt, aki bemutatja az egyik forrást és a ti mátrixotokat az osztálynak.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ucation 01.jpg" id="194" name="Google Shape;194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048" r="19048" t="0"/>
          <a:stretch/>
        </p:blipFill>
        <p:spPr>
          <a:xfrm>
            <a:off x="8112225" y="1196752"/>
            <a:ext cx="3456384" cy="4176464"/>
          </a:xfrm>
          <a:prstGeom prst="round2DiagRect">
            <a:avLst>
              <a:gd fmla="val 12259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95" name="Google Shape;195;p9"/>
          <p:cNvSpPr txBox="1"/>
          <p:nvPr>
            <p:ph idx="1" type="body"/>
          </p:nvPr>
        </p:nvSpPr>
        <p:spPr>
          <a:xfrm>
            <a:off x="623393" y="541719"/>
            <a:ext cx="7128000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</a:pPr>
            <a:r>
              <a:rPr b="1" lang="hu-HU" sz="4000"/>
              <a:t>Összefoglaló</a:t>
            </a:r>
            <a:endParaRPr/>
          </a:p>
        </p:txBody>
      </p:sp>
      <p:sp>
        <p:nvSpPr>
          <p:cNvPr id="196" name="Google Shape;196;p9"/>
          <p:cNvSpPr txBox="1"/>
          <p:nvPr>
            <p:ph idx="3" type="body"/>
          </p:nvPr>
        </p:nvSpPr>
        <p:spPr>
          <a:xfrm>
            <a:off x="623393" y="1196976"/>
            <a:ext cx="7128000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hu-HU" sz="2200"/>
              <a:t>Amikor a közösségi médiában vagy a mainstream médiában tudományos és élelmiszerekkel kapcsolatos információkkal találkozol, gondolkodj, mérlegelj és értékelj:</a:t>
            </a:r>
            <a:endParaRPr/>
          </a:p>
          <a:p>
            <a:pPr indent="-179387" lvl="0" marL="179387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hu-HU" sz="2200"/>
              <a:t> A tudomány és a tudományos munka természete - van-e információnk bármilyen tudományos bizonyítékról? Ki tudjuk értékelni? Ismerünk valakit, akit megkérdezhetnénk? </a:t>
            </a:r>
            <a:endParaRPr/>
          </a:p>
          <a:p>
            <a:pPr indent="-179388" lvl="0" marL="179388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hu-HU" sz="2200"/>
              <a:t>Milyen felhatalmazással rendelkezik az író vagy a közzétevő az általa tett állítások megtételére? </a:t>
            </a:r>
            <a:endParaRPr/>
          </a:p>
          <a:p>
            <a:pPr indent="-179387" lvl="0" marL="179387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•"/>
            </a:pPr>
            <a:r>
              <a:rPr lang="hu-HU" sz="2200"/>
              <a:t>Milyen érdekek állnak az információk közzétételének hátterében? </a:t>
            </a:r>
            <a:endParaRPr/>
          </a:p>
          <a:p>
            <a:pPr indent="-179388" lvl="0" marL="179388" rtl="0" algn="l">
              <a:lnSpc>
                <a:spcPct val="113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hu-HU" sz="2200"/>
              <a:t>Mennyire friss?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4_witte achtergrond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3_blauwe achtergrond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07_witte achtergrond, blauwe tekst">
  <a:themeElements>
    <a:clrScheme name="EIT Colour Palette">
      <a:dk1>
        <a:srgbClr val="333333"/>
      </a:dk1>
      <a:lt1>
        <a:srgbClr val="FFFFFF"/>
      </a:lt1>
      <a:dk2>
        <a:srgbClr val="034EA2"/>
      </a:dk2>
      <a:lt2>
        <a:srgbClr val="6BB745"/>
      </a:lt2>
      <a:accent1>
        <a:srgbClr val="73C4EE"/>
      </a:accent1>
      <a:accent2>
        <a:srgbClr val="630F7A"/>
      </a:accent2>
      <a:accent3>
        <a:srgbClr val="E74394"/>
      </a:accent3>
      <a:accent4>
        <a:srgbClr val="152D79"/>
      </a:accent4>
      <a:accent5>
        <a:srgbClr val="FDCD15"/>
      </a:accent5>
      <a:accent6>
        <a:srgbClr val="00AFAA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