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66" r:id="rId6"/>
    <p:sldMasterId id="2147483680" r:id="rId7"/>
    <p:sldMasterId id="214748369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Lnu8idHx19F/Gdh1XsRoBKYkl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B5AB93-8F19-4323-87A9-A5EDB619A0C8}">
  <a:tblStyle styleId="{87B5AB93-8F19-4323-87A9-A5EDB619A0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2.xml"/><Relationship Id="rId22" Type="http://schemas.openxmlformats.org/officeDocument/2006/relationships/font" Target="fonts/Roboto-italic.fntdata"/><Relationship Id="rId10" Type="http://schemas.openxmlformats.org/officeDocument/2006/relationships/slide" Target="slides/slide1.xml"/><Relationship Id="rId21" Type="http://schemas.openxmlformats.org/officeDocument/2006/relationships/font" Target="fonts/Roboto-bold.fntdata"/><Relationship Id="rId13" Type="http://schemas.openxmlformats.org/officeDocument/2006/relationships/slide" Target="slides/slide4.xml"/><Relationship Id="rId24" Type="http://customschemas.google.com/relationships/presentationmetadata" Target="metadata"/><Relationship Id="rId12" Type="http://schemas.openxmlformats.org/officeDocument/2006/relationships/slide" Target="slides/slide3.xml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8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2">
  <p:cSld name="Cover 02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2"/>
          <p:cNvSpPr txBox="1"/>
          <p:nvPr>
            <p:ph idx="1" type="body"/>
          </p:nvPr>
        </p:nvSpPr>
        <p:spPr>
          <a:xfrm>
            <a:off x="434430" y="4221088"/>
            <a:ext cx="57600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Text&#10;&#10;Description automatically generated" id="9" name="Google Shape;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891" y="5907669"/>
            <a:ext cx="2117759" cy="4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2"/>
          <p:cNvSpPr txBox="1"/>
          <p:nvPr>
            <p:ph idx="2" type="body"/>
          </p:nvPr>
        </p:nvSpPr>
        <p:spPr>
          <a:xfrm>
            <a:off x="434430" y="3501008"/>
            <a:ext cx="5760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/>
          <p:nvPr>
            <p:ph idx="3" type="pic"/>
          </p:nvPr>
        </p:nvSpPr>
        <p:spPr>
          <a:xfrm>
            <a:off x="7024934" y="1028586"/>
            <a:ext cx="7368054" cy="7368054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12"/>
          <p:cNvSpPr/>
          <p:nvPr/>
        </p:nvSpPr>
        <p:spPr>
          <a:xfrm>
            <a:off x="6496493" y="500145"/>
            <a:ext cx="8424936" cy="8424936"/>
          </a:xfrm>
          <a:prstGeom prst="donut">
            <a:avLst>
              <a:gd fmla="val 3102" name="adj"/>
            </a:avLst>
          </a:prstGeom>
          <a:solidFill>
            <a:srgbClr val="58595B">
              <a:alpha val="2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Image &amp; Text">
  <p:cSld name="Landscape Image &amp;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>
            <p:ph idx="2" type="pic"/>
          </p:nvPr>
        </p:nvSpPr>
        <p:spPr>
          <a:xfrm>
            <a:off x="645280" y="476672"/>
            <a:ext cx="10923328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623392" y="2276872"/>
            <a:ext cx="1094521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3" type="body"/>
          </p:nvPr>
        </p:nvSpPr>
        <p:spPr>
          <a:xfrm>
            <a:off x="623393" y="2924944"/>
            <a:ext cx="10945215" cy="24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">
  <p:cSld name="Blank Text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:\Birmingham\MSU\Creative Services\DG EAC Framework jobs\EIT\2014 EIT re-brand\Brand elements examples\Mock-ups\Examples\Powerpoint Template\Old\Graphic_element.png" id="67" name="Google Shape;67;p29"/>
          <p:cNvPicPr preferRelativeResize="0"/>
          <p:nvPr/>
        </p:nvPicPr>
        <p:blipFill rotWithShape="1">
          <a:blip r:embed="rId2">
            <a:alphaModFix/>
          </a:blip>
          <a:srcRect b="-2167" l="-5848" r="0" t="0"/>
          <a:stretch/>
        </p:blipFill>
        <p:spPr>
          <a:xfrm>
            <a:off x="9660205" y="0"/>
            <a:ext cx="2531795" cy="151441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2" type="body"/>
          </p:nvPr>
        </p:nvSpPr>
        <p:spPr>
          <a:xfrm>
            <a:off x="623393" y="1196976"/>
            <a:ext cx="864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 02">
  <p:cSld name="Blank Text Slide 0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71" name="Google Shape;7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51267" y="0"/>
            <a:ext cx="1940733" cy="260868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623393" y="541719"/>
            <a:ext cx="900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623393" y="1196976"/>
            <a:ext cx="900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02">
  <p:cSld name="Text &amp;  3 Image 0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/>
          <p:nvPr>
            <p:ph idx="2" type="pic"/>
          </p:nvPr>
        </p:nvSpPr>
        <p:spPr>
          <a:xfrm>
            <a:off x="7056968" y="3429000"/>
            <a:ext cx="4511641" cy="194421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76" name="Google Shape;76;p31"/>
          <p:cNvSpPr/>
          <p:nvPr>
            <p:ph idx="3" type="pic"/>
          </p:nvPr>
        </p:nvSpPr>
        <p:spPr>
          <a:xfrm>
            <a:off x="7056108" y="1196752"/>
            <a:ext cx="4511641" cy="195072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1"/>
          <p:cNvSpPr txBox="1"/>
          <p:nvPr>
            <p:ph idx="4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go only">
  <p:cSld name="Title and logo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only">
  <p:cSld name="Logo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/>
          <p:nvPr/>
        </p:nvSpPr>
        <p:spPr>
          <a:xfrm>
            <a:off x="1452000" y="-45721"/>
            <a:ext cx="9288000" cy="6938011"/>
          </a:xfrm>
          <a:prstGeom prst="rect">
            <a:avLst/>
          </a:prstGeom>
          <a:blipFill rotWithShape="1">
            <a:blip r:embed="rId2">
              <a:alphaModFix amt="28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2824939" y="3785892"/>
            <a:ext cx="654212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4"/>
          <p:cNvSpPr txBox="1"/>
          <p:nvPr/>
        </p:nvSpPr>
        <p:spPr>
          <a:xfrm>
            <a:off x="0" y="312789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eit.europa.eu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561" y="2132857"/>
            <a:ext cx="1696879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89" name="Google Shape;8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3936" y="4851298"/>
            <a:ext cx="2117759" cy="47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s">
  <p:cSld name="Text &amp; Image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94" name="Google Shape;94;p16"/>
          <p:cNvPicPr preferRelativeResize="0"/>
          <p:nvPr/>
        </p:nvPicPr>
        <p:blipFill rotWithShape="1">
          <a:blip r:embed="rId2">
            <a:alphaModFix/>
          </a:blip>
          <a:srcRect b="0" l="0" r="-26311" t="0"/>
          <a:stretch/>
        </p:blipFill>
        <p:spPr>
          <a:xfrm>
            <a:off x="9368454" y="0"/>
            <a:ext cx="3024138" cy="8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>
            <p:ph idx="2" type="pic"/>
          </p:nvPr>
        </p:nvSpPr>
        <p:spPr>
          <a:xfrm>
            <a:off x="4463819" y="1196752"/>
            <a:ext cx="3360373" cy="41764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96" name="Google Shape;96;p16"/>
          <p:cNvSpPr/>
          <p:nvPr>
            <p:ph idx="3" type="pic"/>
          </p:nvPr>
        </p:nvSpPr>
        <p:spPr>
          <a:xfrm>
            <a:off x="8208236" y="1196752"/>
            <a:ext cx="3360373" cy="41764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623394" y="541719"/>
            <a:ext cx="3456383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body"/>
          </p:nvPr>
        </p:nvSpPr>
        <p:spPr>
          <a:xfrm>
            <a:off x="623394" y="1196976"/>
            <a:ext cx="3456383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Image &amp; Text">
  <p:cSld name="Landscape Image &amp; 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/>
          <p:nvPr>
            <p:ph idx="2" type="pic"/>
          </p:nvPr>
        </p:nvSpPr>
        <p:spPr>
          <a:xfrm>
            <a:off x="645280" y="476672"/>
            <a:ext cx="10923328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623392" y="2276872"/>
            <a:ext cx="1094521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35"/>
          <p:cNvSpPr txBox="1"/>
          <p:nvPr>
            <p:ph idx="3" type="body"/>
          </p:nvPr>
        </p:nvSpPr>
        <p:spPr>
          <a:xfrm>
            <a:off x="623393" y="2924944"/>
            <a:ext cx="10945215" cy="24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" showMasterSp="0">
  <p:cSld name="Text &amp; Imag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104" name="Google Shape;104;p36"/>
          <p:cNvPicPr preferRelativeResize="0"/>
          <p:nvPr/>
        </p:nvPicPr>
        <p:blipFill rotWithShape="1">
          <a:blip r:embed="rId2">
            <a:alphaModFix/>
          </a:blip>
          <a:srcRect b="0" l="-381" r="0" t="-23485"/>
          <a:stretch/>
        </p:blipFill>
        <p:spPr>
          <a:xfrm>
            <a:off x="10050209" y="5335149"/>
            <a:ext cx="2141791" cy="15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6"/>
          <p:cNvSpPr/>
          <p:nvPr>
            <p:ph idx="2" type="pic"/>
          </p:nvPr>
        </p:nvSpPr>
        <p:spPr>
          <a:xfrm>
            <a:off x="8112225" y="1196752"/>
            <a:ext cx="3456384" cy="4176464"/>
          </a:xfrm>
          <a:prstGeom prst="round2DiagRect">
            <a:avLst>
              <a:gd fmla="val 12259" name="adj1"/>
              <a:gd fmla="val 0" name="adj2"/>
            </a:avLst>
          </a:prstGeom>
          <a:noFill/>
          <a:ln>
            <a:noFill/>
          </a:ln>
        </p:spPr>
      </p:sp>
      <p:pic>
        <p:nvPicPr>
          <p:cNvPr descr="Text&#10;&#10;Description automatically generated" id="106" name="Google Shape;1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2450" y="6072926"/>
            <a:ext cx="2117759" cy="4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623393" y="541719"/>
            <a:ext cx="7128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6"/>
          <p:cNvSpPr txBox="1"/>
          <p:nvPr>
            <p:ph idx="3" type="body"/>
          </p:nvPr>
        </p:nvSpPr>
        <p:spPr>
          <a:xfrm>
            <a:off x="623393" y="1196976"/>
            <a:ext cx="712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9" name="Google Shape;10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340" y="5877273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1">
  <p:cSld name="Cover 0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4" name="Google Shape;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437" y="5910121"/>
            <a:ext cx="2089022" cy="471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/>
          <p:nvPr>
            <p:ph idx="2" type="pic"/>
          </p:nvPr>
        </p:nvSpPr>
        <p:spPr>
          <a:xfrm>
            <a:off x="6889840" y="-1251520"/>
            <a:ext cx="6044400" cy="6045583"/>
          </a:xfrm>
          <a:prstGeom prst="ellipse">
            <a:avLst/>
          </a:prstGeom>
          <a:noFill/>
          <a:ln>
            <a:noFill/>
          </a:ln>
        </p:spPr>
      </p:sp>
      <p:sp>
        <p:nvSpPr>
          <p:cNvPr id="16" name="Google Shape;16;p22"/>
          <p:cNvSpPr/>
          <p:nvPr/>
        </p:nvSpPr>
        <p:spPr>
          <a:xfrm>
            <a:off x="6456040" y="-1685113"/>
            <a:ext cx="6912000" cy="6912768"/>
          </a:xfrm>
          <a:prstGeom prst="donut">
            <a:avLst>
              <a:gd fmla="val 3102" name="adj"/>
            </a:avLst>
          </a:prstGeom>
          <a:solidFill>
            <a:srgbClr val="58595B">
              <a:alpha val="2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413164" y="4149080"/>
            <a:ext cx="5976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3" type="body"/>
          </p:nvPr>
        </p:nvSpPr>
        <p:spPr>
          <a:xfrm>
            <a:off x="5135893" y="6121175"/>
            <a:ext cx="6432715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">
  <p:cSld name="Text &amp;  3 Image 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/>
          <p:nvPr>
            <p:ph idx="2" type="pic"/>
          </p:nvPr>
        </p:nvSpPr>
        <p:spPr>
          <a:xfrm>
            <a:off x="7063263" y="1196628"/>
            <a:ext cx="2016224" cy="23762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12" name="Google Shape;112;p37"/>
          <p:cNvSpPr/>
          <p:nvPr>
            <p:ph idx="3" type="pic"/>
          </p:nvPr>
        </p:nvSpPr>
        <p:spPr>
          <a:xfrm>
            <a:off x="7056968" y="3788892"/>
            <a:ext cx="4511641" cy="158432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13" name="Google Shape;113;p37"/>
          <p:cNvSpPr/>
          <p:nvPr>
            <p:ph idx="4" type="pic"/>
          </p:nvPr>
        </p:nvSpPr>
        <p:spPr>
          <a:xfrm>
            <a:off x="9552384" y="1196603"/>
            <a:ext cx="2016224" cy="23762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114" name="Google Shape;114;p37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5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3 Images 02">
  <p:cSld name="Text &amp; 3 Images 0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38"/>
          <p:cNvSpPr/>
          <p:nvPr>
            <p:ph idx="2" type="pic"/>
          </p:nvPr>
        </p:nvSpPr>
        <p:spPr>
          <a:xfrm>
            <a:off x="623392" y="3791021"/>
            <a:ext cx="6048672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19" name="Google Shape;119;p38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8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1" name="Google Shape;121;p38"/>
          <p:cNvSpPr/>
          <p:nvPr>
            <p:ph idx="5" type="pic"/>
          </p:nvPr>
        </p:nvSpPr>
        <p:spPr>
          <a:xfrm>
            <a:off x="6960096" y="3789040"/>
            <a:ext cx="4608512" cy="1584176"/>
          </a:xfrm>
          <a:prstGeom prst="round2DiagRect">
            <a:avLst>
              <a:gd fmla="val 0" name="adj1"/>
              <a:gd fmla="val 2085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">
  <p:cSld name="Blank Text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:\Birmingham\MSU\Creative Services\DG EAC Framework jobs\EIT\2014 EIT re-brand\Brand elements examples\Mock-ups\Examples\Powerpoint Template\Old\Graphic_element.png" id="124" name="Google Shape;124;p39"/>
          <p:cNvPicPr preferRelativeResize="0"/>
          <p:nvPr/>
        </p:nvPicPr>
        <p:blipFill rotWithShape="1">
          <a:blip r:embed="rId2">
            <a:alphaModFix/>
          </a:blip>
          <a:srcRect b="-2167" l="-5848" r="0" t="0"/>
          <a:stretch/>
        </p:blipFill>
        <p:spPr>
          <a:xfrm>
            <a:off x="9660205" y="0"/>
            <a:ext cx="2531795" cy="151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39"/>
          <p:cNvSpPr txBox="1"/>
          <p:nvPr>
            <p:ph idx="2" type="body"/>
          </p:nvPr>
        </p:nvSpPr>
        <p:spPr>
          <a:xfrm>
            <a:off x="623393" y="1196976"/>
            <a:ext cx="864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 02">
  <p:cSld name="Blank Text Slide 0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128" name="Google Shape;12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51267" y="0"/>
            <a:ext cx="1940733" cy="26086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0"/>
          <p:cNvSpPr txBox="1"/>
          <p:nvPr>
            <p:ph idx="1" type="body"/>
          </p:nvPr>
        </p:nvSpPr>
        <p:spPr>
          <a:xfrm>
            <a:off x="623393" y="541719"/>
            <a:ext cx="900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40"/>
          <p:cNvSpPr txBox="1"/>
          <p:nvPr>
            <p:ph idx="2" type="body"/>
          </p:nvPr>
        </p:nvSpPr>
        <p:spPr>
          <a:xfrm>
            <a:off x="623393" y="1196976"/>
            <a:ext cx="900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41"/>
          <p:cNvSpPr/>
          <p:nvPr>
            <p:ph idx="1" type="body"/>
          </p:nvPr>
        </p:nvSpPr>
        <p:spPr>
          <a:xfrm>
            <a:off x="1391479" y="1340643"/>
            <a:ext cx="3360373" cy="446462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254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Landscaper &amp; Portrait Image">
  <p:cSld name="Text with Landscaper &amp; Portrait Imag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42"/>
          <p:cNvSpPr/>
          <p:nvPr>
            <p:ph idx="2" type="pic"/>
          </p:nvPr>
        </p:nvSpPr>
        <p:spPr>
          <a:xfrm>
            <a:off x="623392" y="3791021"/>
            <a:ext cx="10945216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7" name="Google Shape;137;p42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42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02">
  <p:cSld name="Text &amp;  3 Image 0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/>
          <p:nvPr>
            <p:ph idx="2" type="pic"/>
          </p:nvPr>
        </p:nvSpPr>
        <p:spPr>
          <a:xfrm>
            <a:off x="7056968" y="3429000"/>
            <a:ext cx="4511641" cy="194421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1" name="Google Shape;141;p43"/>
          <p:cNvSpPr/>
          <p:nvPr>
            <p:ph idx="3" type="pic"/>
          </p:nvPr>
        </p:nvSpPr>
        <p:spPr>
          <a:xfrm>
            <a:off x="7056108" y="1196752"/>
            <a:ext cx="4511641" cy="195072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2" name="Google Shape;142;p43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3"/>
          <p:cNvSpPr txBox="1"/>
          <p:nvPr>
            <p:ph idx="4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go only">
  <p:cSld name="Title and logo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4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only">
  <p:cSld name="Logo 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6"/>
          <p:cNvSpPr/>
          <p:nvPr/>
        </p:nvSpPr>
        <p:spPr>
          <a:xfrm>
            <a:off x="1452000" y="-45721"/>
            <a:ext cx="9288000" cy="6938011"/>
          </a:xfrm>
          <a:prstGeom prst="rect">
            <a:avLst/>
          </a:prstGeom>
          <a:blipFill rotWithShape="1">
            <a:blip r:embed="rId2">
              <a:alphaModFix amt="28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51" name="Google Shape;1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3936" y="4851298"/>
            <a:ext cx="2117759" cy="4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6"/>
          <p:cNvSpPr txBox="1"/>
          <p:nvPr>
            <p:ph idx="1" type="body"/>
          </p:nvPr>
        </p:nvSpPr>
        <p:spPr>
          <a:xfrm>
            <a:off x="2824939" y="3785892"/>
            <a:ext cx="654212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34E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46"/>
          <p:cNvSpPr txBox="1"/>
          <p:nvPr/>
        </p:nvSpPr>
        <p:spPr>
          <a:xfrm>
            <a:off x="0" y="312789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eit.europa.eu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561" y="2132857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3">
  <p:cSld name="Cover 0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1478" y="537395"/>
            <a:ext cx="2117759" cy="4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3"/>
          <p:cNvSpPr/>
          <p:nvPr>
            <p:ph idx="2" type="pic"/>
          </p:nvPr>
        </p:nvSpPr>
        <p:spPr>
          <a:xfrm>
            <a:off x="-921361" y="2109017"/>
            <a:ext cx="5691600" cy="5691664"/>
          </a:xfrm>
          <a:prstGeom prst="ellipse">
            <a:avLst/>
          </a:prstGeom>
          <a:noFill/>
          <a:ln>
            <a:noFill/>
          </a:ln>
        </p:spPr>
      </p:sp>
      <p:sp>
        <p:nvSpPr>
          <p:cNvPr id="22" name="Google Shape;22;p23"/>
          <p:cNvSpPr/>
          <p:nvPr/>
        </p:nvSpPr>
        <p:spPr>
          <a:xfrm>
            <a:off x="-1329961" y="1700808"/>
            <a:ext cx="6508800" cy="6508082"/>
          </a:xfrm>
          <a:prstGeom prst="donut">
            <a:avLst>
              <a:gd fmla="val 3102" name="adj"/>
            </a:avLst>
          </a:prstGeom>
          <a:solidFill>
            <a:srgbClr val="58595B">
              <a:alpha val="2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5683237" y="4869160"/>
            <a:ext cx="59760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3" type="body"/>
          </p:nvPr>
        </p:nvSpPr>
        <p:spPr>
          <a:xfrm>
            <a:off x="5683237" y="4149080"/>
            <a:ext cx="5976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3 Images 02">
  <p:cSld name="Text &amp; 3 Images 0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/>
          <p:nvPr>
            <p:ph idx="2" type="pic"/>
          </p:nvPr>
        </p:nvSpPr>
        <p:spPr>
          <a:xfrm>
            <a:off x="623392" y="3791021"/>
            <a:ext cx="6048672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1" name="Google Shape;31;p14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3" name="Google Shape;33;p14"/>
          <p:cNvSpPr/>
          <p:nvPr>
            <p:ph idx="5" type="pic"/>
          </p:nvPr>
        </p:nvSpPr>
        <p:spPr>
          <a:xfrm>
            <a:off x="6960096" y="3789040"/>
            <a:ext cx="4608512" cy="1584176"/>
          </a:xfrm>
          <a:prstGeom prst="round2DiagRect">
            <a:avLst>
              <a:gd fmla="val 0" name="adj1"/>
              <a:gd fmla="val 2085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hapter Break 02">
  <p:cSld name="3 Chapter Break 02">
    <p:bg>
      <p:bgPr>
        <a:solidFill>
          <a:srgbClr val="004494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423665" y="2652006"/>
            <a:ext cx="6480000" cy="63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Birmingham\MSU\Creative Services\DG EAC Framework jobs\EIT\2014 EIT re-brand\Templates\Powerpoint\Elements\Graphic_element_WHITE.png" id="234" name="Google Shape;234;p21"/>
          <p:cNvPicPr preferRelativeResize="0"/>
          <p:nvPr/>
        </p:nvPicPr>
        <p:blipFill rotWithShape="1">
          <a:blip r:embed="rId3">
            <a:alphaModFix/>
          </a:blip>
          <a:srcRect b="1297" l="20417" r="-1892" t="33928"/>
          <a:stretch/>
        </p:blipFill>
        <p:spPr>
          <a:xfrm>
            <a:off x="2" y="1"/>
            <a:ext cx="8617145" cy="68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Break 01">
  <p:cSld name="Chapter Break 01">
    <p:bg>
      <p:bgPr>
        <a:solidFill>
          <a:srgbClr val="03124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7"/>
          <p:cNvSpPr txBox="1"/>
          <p:nvPr>
            <p:ph idx="1" type="body"/>
          </p:nvPr>
        </p:nvSpPr>
        <p:spPr>
          <a:xfrm>
            <a:off x="420424" y="4365104"/>
            <a:ext cx="7296811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F:\Birmingham\MSU\Creative Services\DG EAC Framework jobs\EIT\2014 EIT re-brand\Templates\Powerpoint\Elements\Graphic_element_WHITE.png" id="237" name="Google Shape;237;p57"/>
          <p:cNvPicPr preferRelativeResize="0"/>
          <p:nvPr/>
        </p:nvPicPr>
        <p:blipFill rotWithShape="1">
          <a:blip r:embed="rId2">
            <a:alphaModFix/>
          </a:blip>
          <a:srcRect b="-44645" l="-16365" r="0" t="0"/>
          <a:stretch/>
        </p:blipFill>
        <p:spPr>
          <a:xfrm>
            <a:off x="6896618" y="0"/>
            <a:ext cx="5295382" cy="686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apter Break 01">
  <p:cSld name="2 Chapter Break 01">
    <p:bg>
      <p:bgPr>
        <a:solidFill>
          <a:srgbClr val="03124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Templates\Powerpoint\Elements\Graphic_element_WHITE.png" id="240" name="Google Shape;240;p58"/>
          <p:cNvPicPr preferRelativeResize="0"/>
          <p:nvPr/>
        </p:nvPicPr>
        <p:blipFill rotWithShape="1">
          <a:blip r:embed="rId2">
            <a:alphaModFix/>
          </a:blip>
          <a:srcRect b="-44645" l="0" r="-2918" t="0"/>
          <a:stretch/>
        </p:blipFill>
        <p:spPr>
          <a:xfrm>
            <a:off x="0" y="0"/>
            <a:ext cx="5919496" cy="684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58"/>
          <p:cNvSpPr txBox="1"/>
          <p:nvPr>
            <p:ph idx="1" type="body"/>
          </p:nvPr>
        </p:nvSpPr>
        <p:spPr>
          <a:xfrm>
            <a:off x="4542524" y="4365104"/>
            <a:ext cx="64800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hapter Break 01">
  <p:cSld name="3 Chapter Break 01">
    <p:bg>
      <p:bgPr>
        <a:solidFill>
          <a:srgbClr val="03124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Templates\Powerpoint\Elements\Graphic_element_WHITE.png" id="244" name="Google Shape;244;p59"/>
          <p:cNvPicPr preferRelativeResize="0"/>
          <p:nvPr/>
        </p:nvPicPr>
        <p:blipFill rotWithShape="1">
          <a:blip r:embed="rId2">
            <a:alphaModFix/>
          </a:blip>
          <a:srcRect b="1297" l="20417" r="-1892" t="33928"/>
          <a:stretch/>
        </p:blipFill>
        <p:spPr>
          <a:xfrm>
            <a:off x="0" y="10799"/>
            <a:ext cx="8617145" cy="68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9"/>
          <p:cNvSpPr txBox="1"/>
          <p:nvPr>
            <p:ph idx="1" type="body"/>
          </p:nvPr>
        </p:nvSpPr>
        <p:spPr>
          <a:xfrm>
            <a:off x="423665" y="2652006"/>
            <a:ext cx="6480000" cy="63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6" name="Google Shape;24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Break 02">
  <p:cSld name="Chapter Break 02">
    <p:bg>
      <p:bgPr>
        <a:solidFill>
          <a:srgbClr val="004494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0"/>
          <p:cNvSpPr txBox="1"/>
          <p:nvPr>
            <p:ph idx="1" type="body"/>
          </p:nvPr>
        </p:nvSpPr>
        <p:spPr>
          <a:xfrm>
            <a:off x="420424" y="4365104"/>
            <a:ext cx="7296811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9" name="Google Shape;249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Birmingham\MSU\Creative Services\DG EAC Framework jobs\EIT\2014 EIT re-brand\Templates\Powerpoint\Elements\Graphic_element_WHITE.png" id="250" name="Google Shape;250;p60"/>
          <p:cNvPicPr preferRelativeResize="0"/>
          <p:nvPr/>
        </p:nvPicPr>
        <p:blipFill rotWithShape="1">
          <a:blip r:embed="rId3">
            <a:alphaModFix/>
          </a:blip>
          <a:srcRect b="-44645" l="-16365" r="0" t="0"/>
          <a:stretch/>
        </p:blipFill>
        <p:spPr>
          <a:xfrm>
            <a:off x="6896618" y="0"/>
            <a:ext cx="5295382" cy="686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apter Break 02">
  <p:cSld name="2 Chapter Break 02">
    <p:bg>
      <p:bgPr>
        <a:solidFill>
          <a:srgbClr val="004494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Birmingham\MSU\Creative Services\DG EAC Framework jobs\EIT\2014 EIT re-brand\Templates\Powerpoint\Elements\Graphic_element_WHITE.png" id="253" name="Google Shape;253;p61"/>
          <p:cNvPicPr preferRelativeResize="0"/>
          <p:nvPr/>
        </p:nvPicPr>
        <p:blipFill rotWithShape="1">
          <a:blip r:embed="rId3">
            <a:alphaModFix/>
          </a:blip>
          <a:srcRect b="-44645" l="0" r="-2918" t="0"/>
          <a:stretch/>
        </p:blipFill>
        <p:spPr>
          <a:xfrm>
            <a:off x="0" y="0"/>
            <a:ext cx="5919496" cy="684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1"/>
          <p:cNvSpPr txBox="1"/>
          <p:nvPr>
            <p:ph idx="1" type="body"/>
          </p:nvPr>
        </p:nvSpPr>
        <p:spPr>
          <a:xfrm>
            <a:off x="4542524" y="4365104"/>
            <a:ext cx="64800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Break 03">
  <p:cSld name="Chapter Break 03">
    <p:bg>
      <p:bgPr>
        <a:solidFill>
          <a:srgbClr val="76B11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2"/>
          <p:cNvSpPr txBox="1"/>
          <p:nvPr>
            <p:ph idx="1" type="body"/>
          </p:nvPr>
        </p:nvSpPr>
        <p:spPr>
          <a:xfrm>
            <a:off x="420424" y="4365104"/>
            <a:ext cx="7296811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7" name="Google Shape;257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Birmingham\MSU\Creative Services\DG EAC Framework jobs\EIT\2014 EIT re-brand\Templates\Powerpoint\Elements\Graphic_element_WHITE.png" id="258" name="Google Shape;258;p62"/>
          <p:cNvPicPr preferRelativeResize="0"/>
          <p:nvPr/>
        </p:nvPicPr>
        <p:blipFill rotWithShape="1">
          <a:blip r:embed="rId3">
            <a:alphaModFix/>
          </a:blip>
          <a:srcRect b="-44645" l="-16365" r="0" t="0"/>
          <a:stretch/>
        </p:blipFill>
        <p:spPr>
          <a:xfrm>
            <a:off x="6896618" y="0"/>
            <a:ext cx="5295382" cy="686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apter Break 03">
  <p:cSld name="2 Chapter Break 03">
    <p:bg>
      <p:bgPr>
        <a:solidFill>
          <a:srgbClr val="76B11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Birmingham\MSU\Creative Services\DG EAC Framework jobs\EIT\2014 EIT re-brand\Templates\Powerpoint\Elements\Graphic_element_WHITE.png" id="261" name="Google Shape;261;p63"/>
          <p:cNvPicPr preferRelativeResize="0"/>
          <p:nvPr/>
        </p:nvPicPr>
        <p:blipFill rotWithShape="1">
          <a:blip r:embed="rId3">
            <a:alphaModFix/>
          </a:blip>
          <a:srcRect b="-44645" l="0" r="-2918" t="0"/>
          <a:stretch/>
        </p:blipFill>
        <p:spPr>
          <a:xfrm>
            <a:off x="0" y="0"/>
            <a:ext cx="5919496" cy="684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3"/>
          <p:cNvSpPr txBox="1"/>
          <p:nvPr>
            <p:ph idx="1" type="body"/>
          </p:nvPr>
        </p:nvSpPr>
        <p:spPr>
          <a:xfrm>
            <a:off x="4542524" y="4365104"/>
            <a:ext cx="64800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hapter Break 03">
  <p:cSld name="3 Chapter Break 03">
    <p:bg>
      <p:bgPr>
        <a:solidFill>
          <a:srgbClr val="76B11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/>
          <p:nvPr>
            <p:ph idx="1" type="body"/>
          </p:nvPr>
        </p:nvSpPr>
        <p:spPr>
          <a:xfrm>
            <a:off x="423665" y="2652006"/>
            <a:ext cx="6480000" cy="63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65" name="Google Shape;265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372" y="332657"/>
            <a:ext cx="1696879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Birmingham\MSU\Creative Services\DG EAC Framework jobs\EIT\2014 EIT re-brand\Templates\Powerpoint\Elements\Graphic_element_WHITE.png" id="266" name="Google Shape;266;p64"/>
          <p:cNvPicPr preferRelativeResize="0"/>
          <p:nvPr/>
        </p:nvPicPr>
        <p:blipFill rotWithShape="1">
          <a:blip r:embed="rId3">
            <a:alphaModFix/>
          </a:blip>
          <a:srcRect b="1297" l="20417" r="-1892" t="33928"/>
          <a:stretch/>
        </p:blipFill>
        <p:spPr>
          <a:xfrm>
            <a:off x="2" y="1"/>
            <a:ext cx="8617145" cy="68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">
  <p:cSld name="Text &amp;  3 Image 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>
            <p:ph idx="2" type="pic"/>
          </p:nvPr>
        </p:nvSpPr>
        <p:spPr>
          <a:xfrm>
            <a:off x="7063263" y="1196628"/>
            <a:ext cx="2016224" cy="23762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6" name="Google Shape;36;p19"/>
          <p:cNvSpPr/>
          <p:nvPr>
            <p:ph idx="3" type="pic"/>
          </p:nvPr>
        </p:nvSpPr>
        <p:spPr>
          <a:xfrm>
            <a:off x="7056968" y="3788892"/>
            <a:ext cx="4511641" cy="158432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7" name="Google Shape;37;p19"/>
          <p:cNvSpPr/>
          <p:nvPr>
            <p:ph idx="4" type="pic"/>
          </p:nvPr>
        </p:nvSpPr>
        <p:spPr>
          <a:xfrm>
            <a:off x="9552384" y="1196603"/>
            <a:ext cx="2016224" cy="23762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5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Break 04">
  <p:cSld name="Chapter Break 0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5"/>
          <p:cNvSpPr txBox="1"/>
          <p:nvPr>
            <p:ph idx="1" type="body"/>
          </p:nvPr>
        </p:nvSpPr>
        <p:spPr>
          <a:xfrm>
            <a:off x="420424" y="4364549"/>
            <a:ext cx="6720747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69" name="Google Shape;269;p65"/>
          <p:cNvPicPr preferRelativeResize="0"/>
          <p:nvPr/>
        </p:nvPicPr>
        <p:blipFill rotWithShape="1">
          <a:blip r:embed="rId2">
            <a:alphaModFix/>
          </a:blip>
          <a:srcRect b="0" l="-6165" r="0" t="0"/>
          <a:stretch/>
        </p:blipFill>
        <p:spPr>
          <a:xfrm>
            <a:off x="7340028" y="0"/>
            <a:ext cx="4851972" cy="475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55" y="332657"/>
            <a:ext cx="1714177" cy="87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apter Break 04">
  <p:cSld name="2 Chapter Break 04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6"/>
          <p:cNvSpPr txBox="1"/>
          <p:nvPr>
            <p:ph idx="1" type="body"/>
          </p:nvPr>
        </p:nvSpPr>
        <p:spPr>
          <a:xfrm>
            <a:off x="4529475" y="4365104"/>
            <a:ext cx="64800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3" name="Google Shape;27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5768455" cy="47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55" y="332657"/>
            <a:ext cx="1714177" cy="87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hapter Break 04">
  <p:cSld name="3 Chapter Break 04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67"/>
          <p:cNvPicPr preferRelativeResize="0"/>
          <p:nvPr/>
        </p:nvPicPr>
        <p:blipFill rotWithShape="1">
          <a:blip r:embed="rId2">
            <a:alphaModFix/>
          </a:blip>
          <a:srcRect b="0" l="21746" r="0" t="35234"/>
          <a:stretch/>
        </p:blipFill>
        <p:spPr>
          <a:xfrm>
            <a:off x="0" y="0"/>
            <a:ext cx="8426961" cy="697115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7"/>
          <p:cNvSpPr txBox="1"/>
          <p:nvPr>
            <p:ph idx="1" type="body"/>
          </p:nvPr>
        </p:nvSpPr>
        <p:spPr>
          <a:xfrm>
            <a:off x="423665" y="2652006"/>
            <a:ext cx="6480000" cy="63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8" name="Google Shape;27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55" y="332657"/>
            <a:ext cx="1714177" cy="87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Landscaper &amp; Portrait Image">
  <p:cSld name="Text with Landscaper &amp; Portrait Im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4"/>
          <p:cNvSpPr/>
          <p:nvPr>
            <p:ph idx="2" type="pic"/>
          </p:nvPr>
        </p:nvSpPr>
        <p:spPr>
          <a:xfrm>
            <a:off x="623392" y="3791021"/>
            <a:ext cx="10945216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43" name="Google Shape;43;p24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4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" showMasterSp="0">
  <p:cSld name="Text &amp; Imag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>
            <p:ph idx="2" type="pic"/>
          </p:nvPr>
        </p:nvSpPr>
        <p:spPr>
          <a:xfrm>
            <a:off x="8112225" y="1196752"/>
            <a:ext cx="3456384" cy="4176464"/>
          </a:xfrm>
          <a:prstGeom prst="round2DiagRect">
            <a:avLst>
              <a:gd fmla="val 12259" name="adj1"/>
              <a:gd fmla="val 0" name="adj2"/>
            </a:avLst>
          </a:prstGeom>
          <a:noFill/>
          <a:ln>
            <a:noFill/>
          </a:ln>
        </p:spPr>
      </p:sp>
      <p:pic>
        <p:nvPicPr>
          <p:cNvPr descr="F:\Birmingham\MSU\Creative Services\DG EAC Framework jobs\EIT\2014 EIT re-brand\Brand elements examples\Mock-ups\Examples\Powerpoint Template\Old\Graphic_element.png" id="47" name="Google Shape;47;p25"/>
          <p:cNvPicPr preferRelativeResize="0"/>
          <p:nvPr/>
        </p:nvPicPr>
        <p:blipFill rotWithShape="1">
          <a:blip r:embed="rId2">
            <a:alphaModFix/>
          </a:blip>
          <a:srcRect b="0" l="-381" r="0" t="-23485"/>
          <a:stretch/>
        </p:blipFill>
        <p:spPr>
          <a:xfrm>
            <a:off x="10050209" y="5335149"/>
            <a:ext cx="2141791" cy="15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623393" y="541719"/>
            <a:ext cx="7128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Text&#10;&#10;Description automatically generated" id="49" name="Google Shape;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2450" y="6070859"/>
            <a:ext cx="2117759" cy="4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 txBox="1"/>
          <p:nvPr>
            <p:ph idx="3" type="body"/>
          </p:nvPr>
        </p:nvSpPr>
        <p:spPr>
          <a:xfrm>
            <a:off x="623393" y="1196976"/>
            <a:ext cx="712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1" name="Google Shape;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340" y="5877273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s">
  <p:cSld name="Text &amp; Image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53" name="Google Shape;53;p26"/>
          <p:cNvPicPr preferRelativeResize="0"/>
          <p:nvPr/>
        </p:nvPicPr>
        <p:blipFill rotWithShape="1">
          <a:blip r:embed="rId2">
            <a:alphaModFix/>
          </a:blip>
          <a:srcRect b="0" l="0" r="-26311" t="0"/>
          <a:stretch/>
        </p:blipFill>
        <p:spPr>
          <a:xfrm>
            <a:off x="9368454" y="0"/>
            <a:ext cx="3024138" cy="8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6"/>
          <p:cNvSpPr/>
          <p:nvPr>
            <p:ph idx="2" type="pic"/>
          </p:nvPr>
        </p:nvSpPr>
        <p:spPr>
          <a:xfrm>
            <a:off x="4463819" y="1196752"/>
            <a:ext cx="3360373" cy="41764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55" name="Google Shape;55;p26"/>
          <p:cNvSpPr/>
          <p:nvPr>
            <p:ph idx="3" type="pic"/>
          </p:nvPr>
        </p:nvSpPr>
        <p:spPr>
          <a:xfrm>
            <a:off x="8208236" y="1196752"/>
            <a:ext cx="3360373" cy="41764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623394" y="541719"/>
            <a:ext cx="3456383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6"/>
          <p:cNvSpPr txBox="1"/>
          <p:nvPr>
            <p:ph idx="4" type="body"/>
          </p:nvPr>
        </p:nvSpPr>
        <p:spPr>
          <a:xfrm>
            <a:off x="623394" y="1196976"/>
            <a:ext cx="3456383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7"/>
          <p:cNvSpPr/>
          <p:nvPr>
            <p:ph idx="1" type="body"/>
          </p:nvPr>
        </p:nvSpPr>
        <p:spPr>
          <a:xfrm>
            <a:off x="1391479" y="1340643"/>
            <a:ext cx="3360373" cy="446462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254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9855" y="332657"/>
            <a:ext cx="1714177" cy="8756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26" name="Google Shape;2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6799" y="6072926"/>
            <a:ext cx="2117759" cy="47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340" y="5877273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91" name="Google Shape;9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6799" y="6072926"/>
            <a:ext cx="2117759" cy="47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340" y="5877273"/>
            <a:ext cx="1696879" cy="866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jpg"/><Relationship Id="rId4" Type="http://schemas.openxmlformats.org/officeDocument/2006/relationships/image" Target="../media/image44.png"/><Relationship Id="rId9" Type="http://schemas.openxmlformats.org/officeDocument/2006/relationships/image" Target="../media/image46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1.png"/><Relationship Id="rId8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5" Type="http://schemas.openxmlformats.org/officeDocument/2006/relationships/image" Target="../media/image35.jpg"/><Relationship Id="rId6" Type="http://schemas.openxmlformats.org/officeDocument/2006/relationships/hyperlink" Target="https://www.youtube.com/watch?v=0eqxgvZNn0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itfood.eu/blog/transitioning-to-a-circular-food-economy-the-solution-for-food-waste-and-food-loss?gclid=CjwKCAjwkYGVBhArEiwA4sZLuJtWnsfpUNubYVBJ-grEx_G2zOPKNV7jwRJnoRg6kK__W8p8lgcHBBoC0bMQAvD_BwE" TargetMode="External"/><Relationship Id="rId4" Type="http://schemas.openxmlformats.org/officeDocument/2006/relationships/hyperlink" Target="https://www.eitfood.eu/blog/transitioning-to-a-circular-food-economy-the-solution-for-food-waste-and-food-loss?gclid=CjwKCAjwkYGVBhArEiwA4sZLuJtWnsfpUNubYVBJ-grEx_G2zOPKNV7jwRJnoRg6kK__W8p8lgcHBBoC0bMQAvD_BwE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hyperlink" Target="https://thekidshouldseethis.com/post/circular-econom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itfood.eu/blog/transitioning-to-a-circular-food-economy-the-solution-for-food-waste-and-food-loss?gclid=CjwKCAjwkYGVBhArEiwA4sZLuJtWnsfpUNubYVBJ-grEx_G2zOPKNV7jwRJnoRg6kK__W8p8lgcHBBoC0bMQAvD_BwE" TargetMode="External"/><Relationship Id="rId4" Type="http://schemas.openxmlformats.org/officeDocument/2006/relationships/hyperlink" Target="https://www.eitfood.eu/blog/transitioning-to-a-circular-food-economy-the-solution-for-food-waste-and-food-loss?gclid=CjwKCAjwkYGVBhArEiwA4sZLuJtWnsfpUNubYVBJ-grEx_G2zOPKNV7jwRJnoRg6kK__W8p8lgcHBBoC0bMQAvD_BwE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hyperlink" Target="https://thekidshouldseethis.com/post/circular-econom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28.jpg"/><Relationship Id="rId5" Type="http://schemas.openxmlformats.org/officeDocument/2006/relationships/image" Target="../media/image26.jp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jpg"/><Relationship Id="rId4" Type="http://schemas.openxmlformats.org/officeDocument/2006/relationships/image" Target="../media/image36.jpg"/><Relationship Id="rId5" Type="http://schemas.openxmlformats.org/officeDocument/2006/relationships/image" Target="../media/image33.jpg"/><Relationship Id="rId6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idx="2" type="body"/>
          </p:nvPr>
        </p:nvSpPr>
        <p:spPr>
          <a:xfrm>
            <a:off x="618774" y="2566950"/>
            <a:ext cx="6127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hu-HU" sz="4800"/>
              <a:t>Lineárisból körforgásosba</a:t>
            </a:r>
            <a:endParaRPr/>
          </a:p>
        </p:txBody>
      </p:sp>
      <p:sp>
        <p:nvSpPr>
          <p:cNvPr id="284" name="Google Shape;284;p1"/>
          <p:cNvSpPr txBox="1"/>
          <p:nvPr/>
        </p:nvSpPr>
        <p:spPr>
          <a:xfrm>
            <a:off x="635991" y="3432182"/>
            <a:ext cx="5760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"/>
          <p:cNvSpPr txBox="1"/>
          <p:nvPr/>
        </p:nvSpPr>
        <p:spPr>
          <a:xfrm>
            <a:off x="4724400" y="32004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"/>
          <p:cNvPicPr preferRelativeResize="0"/>
          <p:nvPr/>
        </p:nvPicPr>
        <p:blipFill rotWithShape="1">
          <a:blip r:embed="rId3">
            <a:alphaModFix/>
          </a:blip>
          <a:srcRect b="2173" l="42419" r="9789" t="6116"/>
          <a:stretch/>
        </p:blipFill>
        <p:spPr>
          <a:xfrm>
            <a:off x="7306300" y="1305225"/>
            <a:ext cx="6465000" cy="6203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9000"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"/>
          <p:cNvSpPr txBox="1"/>
          <p:nvPr/>
        </p:nvSpPr>
        <p:spPr>
          <a:xfrm>
            <a:off x="1356095" y="3136612"/>
            <a:ext cx="45218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B745"/>
              </a:buClr>
              <a:buSzPts val="3200"/>
              <a:buFont typeface="Arial"/>
              <a:buNone/>
            </a:pPr>
            <a:r>
              <a:rPr b="1" i="0" lang="hu-HU" sz="3200" u="none" cap="none" strike="noStrike">
                <a:solidFill>
                  <a:srgbClr val="6BB745"/>
                </a:solidFill>
                <a:latin typeface="Calibri"/>
                <a:ea typeface="Calibri"/>
                <a:cs typeface="Calibri"/>
                <a:sym typeface="Calibri"/>
              </a:rPr>
              <a:t>Az élelmiszerek javítása közösen </a:t>
            </a:r>
            <a:endParaRPr/>
          </a:p>
        </p:txBody>
      </p:sp>
      <p:sp>
        <p:nvSpPr>
          <p:cNvPr id="428" name="Google Shape;428;p10"/>
          <p:cNvSpPr txBox="1"/>
          <p:nvPr/>
        </p:nvSpPr>
        <p:spPr>
          <a:xfrm>
            <a:off x="2970414" y="3702067"/>
            <a:ext cx="12932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hu-HU" sz="20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eitfood.eu</a:t>
            </a:r>
            <a:endParaRPr/>
          </a:p>
        </p:txBody>
      </p:sp>
      <p:pic>
        <p:nvPicPr>
          <p:cNvPr descr="Afbeelding met object, tekening&#10;&#10;Automatisch gegenereerde beschrijving" id="429" name="Google Shape;4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180" y="4328985"/>
            <a:ext cx="359665" cy="359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 met tekening&#10;&#10;Automatisch gegenereerde beschrijving" id="430" name="Google Shape;43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5975" y="4328984"/>
            <a:ext cx="359665" cy="359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 met wiel&#10;&#10;Automatisch gegenereerde beschrijving" id="431" name="Google Shape;43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9770" y="4328984"/>
            <a:ext cx="362713" cy="362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 met tekening&#10;&#10;Automatisch gegenereerde beschrijving" id="432" name="Google Shape;43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3565" y="4328984"/>
            <a:ext cx="353569" cy="3535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 met tekening&#10;&#10;Automatisch gegenereerde beschrijving" id="433" name="Google Shape;43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6761" y="4328984"/>
            <a:ext cx="362713" cy="36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01197" y="4320159"/>
            <a:ext cx="347473" cy="34747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0"/>
          <p:cNvSpPr/>
          <p:nvPr/>
        </p:nvSpPr>
        <p:spPr>
          <a:xfrm>
            <a:off x="0" y="0"/>
            <a:ext cx="2285999" cy="1395571"/>
          </a:xfrm>
          <a:prstGeom prst="rect">
            <a:avLst/>
          </a:prstGeom>
          <a:solidFill>
            <a:srgbClr val="EEF2DF"/>
          </a:solidFill>
          <a:ln cap="flat" cmpd="sng" w="25400">
            <a:solidFill>
              <a:srgbClr val="EEF2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" id="436" name="Google Shape;436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72180" y="845615"/>
            <a:ext cx="3336142" cy="2008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ture_1987645979" id="437" name="Google Shape;437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06599" y="4328984"/>
            <a:ext cx="347473" cy="34747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0"/>
          <p:cNvSpPr/>
          <p:nvPr/>
        </p:nvSpPr>
        <p:spPr>
          <a:xfrm>
            <a:off x="6096000" y="4963886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6096000" y="5240111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0" name="Google Shape;440;p10"/>
          <p:cNvSpPr/>
          <p:nvPr/>
        </p:nvSpPr>
        <p:spPr>
          <a:xfrm>
            <a:off x="6096000" y="5516336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hu-H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hu-HU"/>
              <a:t>Élelmiszer-pazarlás</a:t>
            </a:r>
            <a:endParaRPr/>
          </a:p>
        </p:txBody>
      </p:sp>
      <p:pic>
        <p:nvPicPr>
          <p:cNvPr descr="A close-up of a coral reef&#10;&#10;Description automatically generated with low confidence" id="292" name="Google Shape;2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388" y="3327663"/>
            <a:ext cx="3945123" cy="2209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le of garbage&#10;&#10;Description automatically generated with low confidence" id="293" name="Google Shape;2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6775" y="741404"/>
            <a:ext cx="3319950" cy="2401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outdoor, container, bin&#10;&#10;Description automatically generated" id="294" name="Google Shape;2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6776" y="3327671"/>
            <a:ext cx="3319940" cy="220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"/>
          <p:cNvSpPr txBox="1"/>
          <p:nvPr/>
        </p:nvSpPr>
        <p:spPr>
          <a:xfrm>
            <a:off x="623400" y="2069275"/>
            <a:ext cx="604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hu-HU" sz="1900" u="none" cap="none" strike="noStrike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Videó: </a:t>
            </a:r>
            <a:r>
              <a:rPr b="0" i="0" lang="hu-HU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SavingFood Oktatás az élelmiszer-pazarlásról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"/>
          <p:cNvSpPr txBox="1"/>
          <p:nvPr>
            <p:ph idx="1" type="body"/>
          </p:nvPr>
        </p:nvSpPr>
        <p:spPr>
          <a:xfrm>
            <a:off x="623403" y="541725"/>
            <a:ext cx="4947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hu-HU"/>
              <a:t>Mi a kihívás?</a:t>
            </a:r>
            <a:endParaRPr/>
          </a:p>
        </p:txBody>
      </p:sp>
      <p:sp>
        <p:nvSpPr>
          <p:cNvPr id="301" name="Google Shape;301;p3"/>
          <p:cNvSpPr txBox="1"/>
          <p:nvPr/>
        </p:nvSpPr>
        <p:spPr>
          <a:xfrm>
            <a:off x="728426" y="4643787"/>
            <a:ext cx="5034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1. videó: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https://www.eitfood.eu/blog/transitioning-to-a-circular-food-economy-the-solution-for-food-waste-and-food-loss?gclid=CjwKCAjwkYGVBhArEiwA4sZLuJtWnsfpUNubYVBJ-grEx_G2zOPKNV7jwRJnoRg6kK__W8p8lgcHBBoC0bMQAvD_BwE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alendar&#10;&#10;Description automatically generated" id="302" name="Google Shape;3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425" y="1365350"/>
            <a:ext cx="5654200" cy="31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5144" y="1365351"/>
            <a:ext cx="4291024" cy="316212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"/>
          <p:cNvSpPr txBox="1"/>
          <p:nvPr/>
        </p:nvSpPr>
        <p:spPr>
          <a:xfrm>
            <a:off x="6708425" y="4790025"/>
            <a:ext cx="42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Forrás: National Geographic Kids https://www.natgeokids.com/uk/discover/science/general-science/all-about-the-circular-economy/</a:t>
            </a:r>
            <a:endParaRPr/>
          </a:p>
        </p:txBody>
      </p:sp>
      <p:sp>
        <p:nvSpPr>
          <p:cNvPr id="305" name="Google Shape;305;p3"/>
          <p:cNvSpPr txBox="1"/>
          <p:nvPr/>
        </p:nvSpPr>
        <p:spPr>
          <a:xfrm>
            <a:off x="806776" y="5472021"/>
            <a:ext cx="52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2. videó: https://thekidshouldseethis.com/post/circular-economy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>
            <p:ph type="ctrTitle"/>
          </p:nvPr>
        </p:nvSpPr>
        <p:spPr>
          <a:xfrm>
            <a:off x="1278903" y="373688"/>
            <a:ext cx="91440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Mi a kihívás?</a:t>
            </a:r>
            <a:endParaRPr/>
          </a:p>
        </p:txBody>
      </p:sp>
      <p:sp>
        <p:nvSpPr>
          <p:cNvPr id="311" name="Google Shape;311;p4"/>
          <p:cNvSpPr txBox="1"/>
          <p:nvPr/>
        </p:nvSpPr>
        <p:spPr>
          <a:xfrm>
            <a:off x="492001" y="4977637"/>
            <a:ext cx="5034270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1. videó: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https://www.eitfood.eu/blog/transitioning-to-a-circular-food-economy-the-solution-for-food-waste-and-food-loss?gclid=CjwKCAjwkYGVBhArEiwA4sZLuJtWnsfpUNubYVBJ-grEx_G2zOPKNV7jwRJnoRg6kK__W8p8lgcHBBoC0bMQAvD_BwE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alendar&#10;&#10;Description automatically generated" id="312" name="Google Shape;3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001" y="1870850"/>
            <a:ext cx="5034270" cy="28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5731" y="1524176"/>
            <a:ext cx="4291025" cy="3162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"/>
          <p:cNvSpPr txBox="1"/>
          <p:nvPr/>
        </p:nvSpPr>
        <p:spPr>
          <a:xfrm>
            <a:off x="6386775" y="4686300"/>
            <a:ext cx="5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Forrás: National Geographic Kids https://www.natgeokids.com/uk/discover/science/general-science/all-about-the-circular-economy/</a:t>
            </a:r>
            <a:endParaRPr/>
          </a:p>
        </p:txBody>
      </p:sp>
      <p:sp>
        <p:nvSpPr>
          <p:cNvPr id="315" name="Google Shape;315;p4"/>
          <p:cNvSpPr txBox="1"/>
          <p:nvPr/>
        </p:nvSpPr>
        <p:spPr>
          <a:xfrm>
            <a:off x="492001" y="6284596"/>
            <a:ext cx="52706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u-HU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2. videó: https://thekidshouldseethis.com/post/circular-economy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"/>
          <p:cNvSpPr txBox="1"/>
          <p:nvPr>
            <p:ph idx="1" type="body"/>
          </p:nvPr>
        </p:nvSpPr>
        <p:spPr>
          <a:xfrm>
            <a:off x="205550" y="541725"/>
            <a:ext cx="1181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2900"/>
              <a:t>Hogyan változtathatjuk meg az élelmiszerrendszert lineárisról körforgásosra?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21" name="Google Shape;321;p5"/>
          <p:cNvSpPr txBox="1"/>
          <p:nvPr/>
        </p:nvSpPr>
        <p:spPr>
          <a:xfrm>
            <a:off x="846725" y="1165400"/>
            <a:ext cx="58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hu-HU" sz="19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 GAZDASÁGBAN/FELDOLGOZÓIPARBAN</a:t>
            </a:r>
            <a:endParaRPr/>
          </a:p>
        </p:txBody>
      </p:sp>
      <p:sp>
        <p:nvSpPr>
          <p:cNvPr id="322" name="Google Shape;322;p5"/>
          <p:cNvSpPr txBox="1"/>
          <p:nvPr/>
        </p:nvSpPr>
        <p:spPr>
          <a:xfrm>
            <a:off x="2884575" y="5944125"/>
            <a:ext cx="5883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hu-H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Forrás: Characterization of Agricultural Waste Co- and By-Products. Agrocycle Project (2016)</a:t>
            </a:r>
            <a:endParaRPr/>
          </a:p>
        </p:txBody>
      </p:sp>
      <p:graphicFrame>
        <p:nvGraphicFramePr>
          <p:cNvPr id="323" name="Google Shape;323;p5"/>
          <p:cNvGraphicFramePr/>
          <p:nvPr/>
        </p:nvGraphicFramePr>
        <p:xfrm>
          <a:off x="921075" y="17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{87B5AB93-8F19-4323-87A9-A5EDB619A0C8}</a:tableStyleId>
              </a:tblPr>
              <a:tblGrid>
                <a:gridCol w="2437025"/>
                <a:gridCol w="2437025"/>
              </a:tblGrid>
              <a:tr h="31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hu-HU" sz="1600" u="none" cap="none" strike="noStrike">
                          <a:solidFill>
                            <a:srgbClr val="FF0000"/>
                          </a:solidFill>
                        </a:rPr>
                        <a:t>Hulladék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hu-HU" sz="1600" u="none" cap="none" strike="noStrike">
                          <a:solidFill>
                            <a:srgbClr val="FF0000"/>
                          </a:solidFill>
                        </a:rPr>
                        <a:t>Mit lehet tenni?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Búza szerveshulladék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Trágyaként visszajuttatva a talajba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75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Kukoricacsutka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Takarmány-</a:t>
                      </a:r>
                      <a:b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összetevőként használják (alacsony értékű megoldás)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  <a:tr h="5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Rizs héja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Takarmányként használják (alacsony értékű megoldás)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6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Szarvasmarha-trágya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Talaj trágyázása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6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Paradicsommagok/héj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Állati takarmány/trágya vissza a talajba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4" name="Google Shape;324;p5"/>
          <p:cNvGraphicFramePr/>
          <p:nvPr/>
        </p:nvGraphicFramePr>
        <p:xfrm>
          <a:off x="6169275" y="1741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{87B5AB93-8F19-4323-87A9-A5EDB619A0C8}</a:tableStyleId>
              </a:tblPr>
              <a:tblGrid>
                <a:gridCol w="2437025"/>
                <a:gridCol w="2437025"/>
              </a:tblGrid>
              <a:tr h="31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hu-HU" sz="1600" u="none" cap="none" strike="noStrike">
                          <a:solidFill>
                            <a:srgbClr val="FF0000"/>
                          </a:solidFill>
                        </a:rPr>
                        <a:t>Hulladék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hu-HU" sz="1600" u="none" cap="none" strike="noStrike">
                          <a:solidFill>
                            <a:srgbClr val="FF0000"/>
                          </a:solidFill>
                        </a:rPr>
                        <a:t>Mit lehet tenni?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Olívapogácsa (olívaolaj-előállításból)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Felhasználható élelmiszer-antioxidáns előállítására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Almamaghéj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Pektin kivonása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Almaültetvények hulladékai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hu-H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Bioüzemanyag, természetes antioxidánsok forrása az élelmiszeripar számára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/>
          <p:nvPr>
            <p:ph idx="1" type="body"/>
          </p:nvPr>
        </p:nvSpPr>
        <p:spPr>
          <a:xfrm>
            <a:off x="452000" y="278400"/>
            <a:ext cx="108828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hu-HU" sz="3600"/>
              <a:t>A lineáristól</a:t>
            </a:r>
            <a:r>
              <a:rPr lang="hu-HU" sz="6000">
                <a:solidFill>
                  <a:schemeClr val="dk1"/>
                </a:solidFill>
              </a:rPr>
              <a:t> </a:t>
            </a:r>
            <a:r>
              <a:rPr lang="hu-HU" sz="3600"/>
              <a:t>a körforgásos élelmiszerrendszerekig: </a:t>
            </a:r>
            <a:r>
              <a:rPr lang="hu-HU" sz="2700"/>
              <a:t>Narancslé ellátási lánc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cxnSp>
        <p:nvCxnSpPr>
          <p:cNvPr id="330" name="Google Shape;330;p6"/>
          <p:cNvCxnSpPr/>
          <p:nvPr/>
        </p:nvCxnSpPr>
        <p:spPr>
          <a:xfrm>
            <a:off x="4074590" y="3835369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6"/>
          <p:cNvCxnSpPr/>
          <p:nvPr/>
        </p:nvCxnSpPr>
        <p:spPr>
          <a:xfrm>
            <a:off x="2577759" y="3285253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6"/>
          <p:cNvCxnSpPr/>
          <p:nvPr/>
        </p:nvCxnSpPr>
        <p:spPr>
          <a:xfrm>
            <a:off x="1427311" y="3807913"/>
            <a:ext cx="0" cy="74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6"/>
          <p:cNvCxnSpPr/>
          <p:nvPr/>
        </p:nvCxnSpPr>
        <p:spPr>
          <a:xfrm>
            <a:off x="5663346" y="3184458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4" name="Google Shape;334;p6"/>
          <p:cNvCxnSpPr/>
          <p:nvPr/>
        </p:nvCxnSpPr>
        <p:spPr>
          <a:xfrm>
            <a:off x="8228725" y="3198002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5" name="Google Shape;335;p6"/>
          <p:cNvSpPr txBox="1"/>
          <p:nvPr/>
        </p:nvSpPr>
        <p:spPr>
          <a:xfrm>
            <a:off x="997004" y="2995407"/>
            <a:ext cx="11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Narancs-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gyártó</a:t>
            </a:r>
            <a:endParaRPr/>
          </a:p>
        </p:txBody>
      </p:sp>
      <p:sp>
        <p:nvSpPr>
          <p:cNvPr id="336" name="Google Shape;336;p6"/>
          <p:cNvSpPr txBox="1"/>
          <p:nvPr/>
        </p:nvSpPr>
        <p:spPr>
          <a:xfrm>
            <a:off x="3246098" y="2903074"/>
            <a:ext cx="22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Narancsfeldolgozó narancslé előállításához</a:t>
            </a:r>
            <a:endParaRPr/>
          </a:p>
        </p:txBody>
      </p:sp>
      <p:sp>
        <p:nvSpPr>
          <p:cNvPr id="337" name="Google Shape;337;p6"/>
          <p:cNvSpPr txBox="1"/>
          <p:nvPr/>
        </p:nvSpPr>
        <p:spPr>
          <a:xfrm>
            <a:off x="6066428" y="29954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Kiskereskedő</a:t>
            </a:r>
            <a:endParaRPr/>
          </a:p>
        </p:txBody>
      </p:sp>
      <p:sp>
        <p:nvSpPr>
          <p:cNvPr id="338" name="Google Shape;338;p6"/>
          <p:cNvSpPr txBox="1"/>
          <p:nvPr/>
        </p:nvSpPr>
        <p:spPr>
          <a:xfrm>
            <a:off x="8766349" y="2971025"/>
            <a:ext cx="30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Fogyasztó (otthon, étterem)</a:t>
            </a:r>
            <a:endParaRPr/>
          </a:p>
        </p:txBody>
      </p:sp>
      <p:sp>
        <p:nvSpPr>
          <p:cNvPr id="339" name="Google Shape;339;p6"/>
          <p:cNvSpPr txBox="1"/>
          <p:nvPr/>
        </p:nvSpPr>
        <p:spPr>
          <a:xfrm>
            <a:off x="3133984" y="4699917"/>
            <a:ext cx="2435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HULLADÉK (gyümölcshús, héj, sérült narancs, narancsfeldolgozási szennyvíz)</a:t>
            </a:r>
            <a:endParaRPr/>
          </a:p>
        </p:txBody>
      </p:sp>
      <p:sp>
        <p:nvSpPr>
          <p:cNvPr id="340" name="Google Shape;340;p6"/>
          <p:cNvSpPr txBox="1"/>
          <p:nvPr/>
        </p:nvSpPr>
        <p:spPr>
          <a:xfrm>
            <a:off x="650550" y="4719525"/>
            <a:ext cx="181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Kevés hulladék (pl. nyesedék)</a:t>
            </a:r>
            <a:endParaRPr/>
          </a:p>
        </p:txBody>
      </p:sp>
      <p:sp>
        <p:nvSpPr>
          <p:cNvPr id="341" name="Google Shape;341;p6"/>
          <p:cNvSpPr txBox="1"/>
          <p:nvPr/>
        </p:nvSpPr>
        <p:spPr>
          <a:xfrm>
            <a:off x="6551317" y="4699918"/>
            <a:ext cx="14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HULLADÉK (Lejárt, problémás csomagolások)</a:t>
            </a:r>
            <a:endParaRPr/>
          </a:p>
        </p:txBody>
      </p:sp>
      <p:cxnSp>
        <p:nvCxnSpPr>
          <p:cNvPr id="342" name="Google Shape;342;p6"/>
          <p:cNvCxnSpPr/>
          <p:nvPr/>
        </p:nvCxnSpPr>
        <p:spPr>
          <a:xfrm>
            <a:off x="6997084" y="3764213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3" name="Google Shape;343;p6"/>
          <p:cNvSpPr txBox="1"/>
          <p:nvPr/>
        </p:nvSpPr>
        <p:spPr>
          <a:xfrm>
            <a:off x="9339340" y="4699917"/>
            <a:ext cx="190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HULLADÉK (Lejárt termék, csomagolás)</a:t>
            </a:r>
            <a:endParaRPr/>
          </a:p>
        </p:txBody>
      </p:sp>
      <p:cxnSp>
        <p:nvCxnSpPr>
          <p:cNvPr id="344" name="Google Shape;344;p6"/>
          <p:cNvCxnSpPr/>
          <p:nvPr/>
        </p:nvCxnSpPr>
        <p:spPr>
          <a:xfrm>
            <a:off x="9845976" y="3764212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 picture containing text, marketplace&#10;&#10;Description automatically generated" id="345" name="Google Shape;3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6077" y="1424171"/>
            <a:ext cx="2090546" cy="1609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able, indoor, yellow, drink&#10;&#10;Description automatically generated" id="346" name="Google Shape;3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3984" y="1568750"/>
            <a:ext cx="2305050" cy="12965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ree, plant&#10;&#10;Description automatically generated" id="347" name="Google Shape;3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294" y="1533492"/>
            <a:ext cx="2114007" cy="1416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of orange juice next to a couple of oranges&#10;&#10;Description automatically generated with low confidence" id="348" name="Google Shape;34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22219" y="1427397"/>
            <a:ext cx="1633505" cy="163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7"/>
          <p:cNvCxnSpPr/>
          <p:nvPr/>
        </p:nvCxnSpPr>
        <p:spPr>
          <a:xfrm>
            <a:off x="3914775" y="3696696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" name="Google Shape;354;p7"/>
          <p:cNvSpPr txBox="1"/>
          <p:nvPr/>
        </p:nvSpPr>
        <p:spPr>
          <a:xfrm>
            <a:off x="2874364" y="3050406"/>
            <a:ext cx="22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Narancsfeldolgozó narancslé előállításához</a:t>
            </a:r>
            <a:endParaRPr/>
          </a:p>
        </p:txBody>
      </p:sp>
      <p:sp>
        <p:nvSpPr>
          <p:cNvPr id="355" name="Google Shape;355;p7"/>
          <p:cNvSpPr txBox="1"/>
          <p:nvPr/>
        </p:nvSpPr>
        <p:spPr>
          <a:xfrm>
            <a:off x="2286000" y="4485779"/>
            <a:ext cx="334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sng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HULLADÉK</a:t>
            </a: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1. gyümölcshús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2. héj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3. sérült narancsok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4. narancsfeldolgozás szennyvize</a:t>
            </a:r>
            <a:endParaRPr/>
          </a:p>
        </p:txBody>
      </p:sp>
      <p:pic>
        <p:nvPicPr>
          <p:cNvPr descr="A picture containing table, indoor, yellow, drink&#10;&#10;Description automatically generated" id="356" name="Google Shape;3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088" y="1582876"/>
            <a:ext cx="2305050" cy="129659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7"/>
          <p:cNvSpPr/>
          <p:nvPr/>
        </p:nvSpPr>
        <p:spPr>
          <a:xfrm>
            <a:off x="3729213" y="3691388"/>
            <a:ext cx="1647825" cy="1143000"/>
          </a:xfrm>
          <a:custGeom>
            <a:rect b="b" l="l" r="r" t="t"/>
            <a:pathLst>
              <a:path extrusionOk="0" h="1143000" w="1647825">
                <a:moveTo>
                  <a:pt x="0" y="1143000"/>
                </a:moveTo>
                <a:cubicBezTo>
                  <a:pt x="177800" y="1139825"/>
                  <a:pt x="355735" y="1141089"/>
                  <a:pt x="533400" y="1133475"/>
                </a:cubicBezTo>
                <a:cubicBezTo>
                  <a:pt x="615780" y="1129944"/>
                  <a:pt x="668023" y="1114107"/>
                  <a:pt x="742950" y="1095375"/>
                </a:cubicBezTo>
                <a:cubicBezTo>
                  <a:pt x="755650" y="1092200"/>
                  <a:pt x="768213" y="1088417"/>
                  <a:pt x="781050" y="1085850"/>
                </a:cubicBezTo>
                <a:cubicBezTo>
                  <a:pt x="809003" y="1080259"/>
                  <a:pt x="831622" y="1077783"/>
                  <a:pt x="857250" y="1066800"/>
                </a:cubicBezTo>
                <a:cubicBezTo>
                  <a:pt x="870301" y="1061207"/>
                  <a:pt x="882055" y="1052736"/>
                  <a:pt x="895350" y="1047750"/>
                </a:cubicBezTo>
                <a:cubicBezTo>
                  <a:pt x="907607" y="1043153"/>
                  <a:pt x="921122" y="1042628"/>
                  <a:pt x="933450" y="1038225"/>
                </a:cubicBezTo>
                <a:cubicBezTo>
                  <a:pt x="965654" y="1026724"/>
                  <a:pt x="996259" y="1010939"/>
                  <a:pt x="1028700" y="1000125"/>
                </a:cubicBezTo>
                <a:cubicBezTo>
                  <a:pt x="1079896" y="983060"/>
                  <a:pt x="1087381" y="982061"/>
                  <a:pt x="1152525" y="942975"/>
                </a:cubicBezTo>
                <a:cubicBezTo>
                  <a:pt x="1168400" y="933450"/>
                  <a:pt x="1185339" y="925508"/>
                  <a:pt x="1200150" y="914400"/>
                </a:cubicBezTo>
                <a:cubicBezTo>
                  <a:pt x="1346829" y="804391"/>
                  <a:pt x="1124027" y="955624"/>
                  <a:pt x="1257300" y="866775"/>
                </a:cubicBezTo>
                <a:cubicBezTo>
                  <a:pt x="1278066" y="804477"/>
                  <a:pt x="1249782" y="869837"/>
                  <a:pt x="1295400" y="819150"/>
                </a:cubicBezTo>
                <a:cubicBezTo>
                  <a:pt x="1316640" y="795550"/>
                  <a:pt x="1334938" y="769368"/>
                  <a:pt x="1352550" y="742950"/>
                </a:cubicBezTo>
                <a:cubicBezTo>
                  <a:pt x="1378739" y="703667"/>
                  <a:pt x="1396806" y="678530"/>
                  <a:pt x="1419225" y="638175"/>
                </a:cubicBezTo>
                <a:cubicBezTo>
                  <a:pt x="1426121" y="625763"/>
                  <a:pt x="1431230" y="612403"/>
                  <a:pt x="1438275" y="600075"/>
                </a:cubicBezTo>
                <a:cubicBezTo>
                  <a:pt x="1449417" y="580576"/>
                  <a:pt x="1473634" y="549755"/>
                  <a:pt x="1485900" y="533400"/>
                </a:cubicBezTo>
                <a:cubicBezTo>
                  <a:pt x="1489075" y="520700"/>
                  <a:pt x="1490108" y="507263"/>
                  <a:pt x="1495425" y="495300"/>
                </a:cubicBezTo>
                <a:cubicBezTo>
                  <a:pt x="1502944" y="478382"/>
                  <a:pt x="1517673" y="465074"/>
                  <a:pt x="1524000" y="447675"/>
                </a:cubicBezTo>
                <a:cubicBezTo>
                  <a:pt x="1530600" y="429525"/>
                  <a:pt x="1527709" y="408941"/>
                  <a:pt x="1533525" y="390525"/>
                </a:cubicBezTo>
                <a:cubicBezTo>
                  <a:pt x="1546842" y="348355"/>
                  <a:pt x="1570424" y="309602"/>
                  <a:pt x="1581150" y="266700"/>
                </a:cubicBezTo>
                <a:cubicBezTo>
                  <a:pt x="1584325" y="254000"/>
                  <a:pt x="1586535" y="241019"/>
                  <a:pt x="1590675" y="228600"/>
                </a:cubicBezTo>
                <a:cubicBezTo>
                  <a:pt x="1596082" y="212380"/>
                  <a:pt x="1604697" y="197317"/>
                  <a:pt x="1609725" y="180975"/>
                </a:cubicBezTo>
                <a:cubicBezTo>
                  <a:pt x="1636339" y="94479"/>
                  <a:pt x="1623255" y="120846"/>
                  <a:pt x="1638300" y="38100"/>
                </a:cubicBezTo>
                <a:cubicBezTo>
                  <a:pt x="1640642" y="25220"/>
                  <a:pt x="1647825" y="0"/>
                  <a:pt x="1647825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"/>
          <p:cNvSpPr txBox="1"/>
          <p:nvPr/>
        </p:nvSpPr>
        <p:spPr>
          <a:xfrm>
            <a:off x="4913177" y="2985625"/>
            <a:ext cx="154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Komposztálás (trágyázás)</a:t>
            </a:r>
            <a:endParaRPr/>
          </a:p>
        </p:txBody>
      </p:sp>
      <p:sp>
        <p:nvSpPr>
          <p:cNvPr id="359" name="Google Shape;359;p7"/>
          <p:cNvSpPr txBox="1"/>
          <p:nvPr/>
        </p:nvSpPr>
        <p:spPr>
          <a:xfrm>
            <a:off x="6279938" y="3258132"/>
            <a:ext cx="13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Állati takarmány</a:t>
            </a: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4321743" y="3917482"/>
            <a:ext cx="4244741" cy="1376413"/>
          </a:xfrm>
          <a:custGeom>
            <a:rect b="b" l="l" r="r" t="t"/>
            <a:pathLst>
              <a:path extrusionOk="0" h="1376413" w="4244741">
                <a:moveTo>
                  <a:pt x="0" y="1299411"/>
                </a:moveTo>
                <a:cubicBezTo>
                  <a:pt x="109086" y="1302619"/>
                  <a:pt x="218515" y="1299820"/>
                  <a:pt x="327259" y="1309036"/>
                </a:cubicBezTo>
                <a:cubicBezTo>
                  <a:pt x="447112" y="1319193"/>
                  <a:pt x="582418" y="1350650"/>
                  <a:pt x="702644" y="1376413"/>
                </a:cubicBezTo>
                <a:lnTo>
                  <a:pt x="972152" y="1366787"/>
                </a:lnTo>
                <a:lnTo>
                  <a:pt x="1607419" y="1357162"/>
                </a:lnTo>
                <a:cubicBezTo>
                  <a:pt x="1650316" y="1355970"/>
                  <a:pt x="1672013" y="1342040"/>
                  <a:pt x="1713297" y="1337912"/>
                </a:cubicBezTo>
                <a:cubicBezTo>
                  <a:pt x="1761291" y="1333112"/>
                  <a:pt x="1809509" y="1330821"/>
                  <a:pt x="1857676" y="1328286"/>
                </a:cubicBezTo>
                <a:lnTo>
                  <a:pt x="2261937" y="1309036"/>
                </a:lnTo>
                <a:cubicBezTo>
                  <a:pt x="2407958" y="1294434"/>
                  <a:pt x="2314257" y="1308497"/>
                  <a:pt x="2473693" y="1270535"/>
                </a:cubicBezTo>
                <a:cubicBezTo>
                  <a:pt x="2540672" y="1254587"/>
                  <a:pt x="2565398" y="1252800"/>
                  <a:pt x="2627697" y="1232034"/>
                </a:cubicBezTo>
                <a:cubicBezTo>
                  <a:pt x="2644088" y="1226570"/>
                  <a:pt x="2659309" y="1217864"/>
                  <a:pt x="2675823" y="1212783"/>
                </a:cubicBezTo>
                <a:cubicBezTo>
                  <a:pt x="2747669" y="1190676"/>
                  <a:pt x="2796029" y="1191183"/>
                  <a:pt x="2868329" y="1155032"/>
                </a:cubicBezTo>
                <a:cubicBezTo>
                  <a:pt x="2881163" y="1148615"/>
                  <a:pt x="2893218" y="1140318"/>
                  <a:pt x="2906830" y="1135781"/>
                </a:cubicBezTo>
                <a:cubicBezTo>
                  <a:pt x="2922350" y="1130608"/>
                  <a:pt x="2939085" y="1130124"/>
                  <a:pt x="2954956" y="1126156"/>
                </a:cubicBezTo>
                <a:cubicBezTo>
                  <a:pt x="3041098" y="1104620"/>
                  <a:pt x="3000822" y="1111433"/>
                  <a:pt x="3080084" y="1087655"/>
                </a:cubicBezTo>
                <a:cubicBezTo>
                  <a:pt x="3092755" y="1083854"/>
                  <a:pt x="3105751" y="1081238"/>
                  <a:pt x="3118585" y="1078030"/>
                </a:cubicBezTo>
                <a:cubicBezTo>
                  <a:pt x="3276118" y="999264"/>
                  <a:pt x="3115320" y="1072703"/>
                  <a:pt x="3272590" y="1020278"/>
                </a:cubicBezTo>
                <a:cubicBezTo>
                  <a:pt x="3286202" y="1015740"/>
                  <a:pt x="3298029" y="1006964"/>
                  <a:pt x="3311091" y="1001027"/>
                </a:cubicBezTo>
                <a:cubicBezTo>
                  <a:pt x="3333335" y="990916"/>
                  <a:pt x="3356282" y="982391"/>
                  <a:pt x="3378468" y="972152"/>
                </a:cubicBezTo>
                <a:cubicBezTo>
                  <a:pt x="3468595" y="930555"/>
                  <a:pt x="3404166" y="958134"/>
                  <a:pt x="3484345" y="914400"/>
                </a:cubicBezTo>
                <a:cubicBezTo>
                  <a:pt x="3503240" y="904094"/>
                  <a:pt x="3523992" y="897163"/>
                  <a:pt x="3542097" y="885524"/>
                </a:cubicBezTo>
                <a:cubicBezTo>
                  <a:pt x="3569085" y="868174"/>
                  <a:pt x="3592404" y="845570"/>
                  <a:pt x="3619099" y="827773"/>
                </a:cubicBezTo>
                <a:cubicBezTo>
                  <a:pt x="3628724" y="821356"/>
                  <a:pt x="3638844" y="815624"/>
                  <a:pt x="3647975" y="808522"/>
                </a:cubicBezTo>
                <a:cubicBezTo>
                  <a:pt x="3667755" y="793138"/>
                  <a:pt x="3685679" y="775431"/>
                  <a:pt x="3705726" y="760396"/>
                </a:cubicBezTo>
                <a:cubicBezTo>
                  <a:pt x="3724235" y="746514"/>
                  <a:pt x="3744767" y="735503"/>
                  <a:pt x="3763478" y="721895"/>
                </a:cubicBezTo>
                <a:cubicBezTo>
                  <a:pt x="3780093" y="709812"/>
                  <a:pt x="3796143" y="696922"/>
                  <a:pt x="3811604" y="683394"/>
                </a:cubicBezTo>
                <a:cubicBezTo>
                  <a:pt x="3821848" y="674430"/>
                  <a:pt x="3829590" y="662685"/>
                  <a:pt x="3840480" y="654518"/>
                </a:cubicBezTo>
                <a:cubicBezTo>
                  <a:pt x="3903839" y="606999"/>
                  <a:pt x="3875698" y="647898"/>
                  <a:pt x="3927108" y="587141"/>
                </a:cubicBezTo>
                <a:cubicBezTo>
                  <a:pt x="4029298" y="466372"/>
                  <a:pt x="3967924" y="542182"/>
                  <a:pt x="4013735" y="462013"/>
                </a:cubicBezTo>
                <a:cubicBezTo>
                  <a:pt x="4051957" y="395124"/>
                  <a:pt x="4046061" y="451658"/>
                  <a:pt x="4090737" y="317634"/>
                </a:cubicBezTo>
                <a:cubicBezTo>
                  <a:pt x="4097154" y="298383"/>
                  <a:pt x="4101747" y="278425"/>
                  <a:pt x="4109988" y="259882"/>
                </a:cubicBezTo>
                <a:cubicBezTo>
                  <a:pt x="4114686" y="249311"/>
                  <a:pt x="4124065" y="241353"/>
                  <a:pt x="4129238" y="231006"/>
                </a:cubicBezTo>
                <a:cubicBezTo>
                  <a:pt x="4136965" y="215552"/>
                  <a:pt x="4140762" y="198334"/>
                  <a:pt x="4148489" y="182880"/>
                </a:cubicBezTo>
                <a:cubicBezTo>
                  <a:pt x="4153662" y="172533"/>
                  <a:pt x="4162121" y="164116"/>
                  <a:pt x="4167739" y="154004"/>
                </a:cubicBezTo>
                <a:cubicBezTo>
                  <a:pt x="4178191" y="135190"/>
                  <a:pt x="4186990" y="115503"/>
                  <a:pt x="4196615" y="96253"/>
                </a:cubicBezTo>
                <a:cubicBezTo>
                  <a:pt x="4199823" y="83419"/>
                  <a:pt x="4201029" y="69911"/>
                  <a:pt x="4206240" y="57752"/>
                </a:cubicBezTo>
                <a:cubicBezTo>
                  <a:pt x="4210797" y="47119"/>
                  <a:pt x="4219074" y="38501"/>
                  <a:pt x="4225491" y="28876"/>
                </a:cubicBezTo>
                <a:lnTo>
                  <a:pt x="4244741" y="0"/>
                </a:ln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"/>
          <p:cNvSpPr txBox="1"/>
          <p:nvPr/>
        </p:nvSpPr>
        <p:spPr>
          <a:xfrm>
            <a:off x="7789433" y="2519488"/>
            <a:ext cx="188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Pl. illóolajok, pektin, oldható rostok stb. kivonása (nagy értékű termékek)</a:t>
            </a:r>
            <a:endParaRPr/>
          </a:p>
        </p:txBody>
      </p:sp>
      <p:sp>
        <p:nvSpPr>
          <p:cNvPr id="362" name="Google Shape;362;p7"/>
          <p:cNvSpPr/>
          <p:nvPr/>
        </p:nvSpPr>
        <p:spPr>
          <a:xfrm>
            <a:off x="4891045" y="3627423"/>
            <a:ext cx="1540493" cy="1020278"/>
          </a:xfrm>
          <a:custGeom>
            <a:rect b="b" l="l" r="r" t="t"/>
            <a:pathLst>
              <a:path extrusionOk="0" h="1020278" w="1540493">
                <a:moveTo>
                  <a:pt x="0" y="1020278"/>
                </a:moveTo>
                <a:cubicBezTo>
                  <a:pt x="32084" y="1017070"/>
                  <a:pt x="64724" y="1017409"/>
                  <a:pt x="96252" y="1010653"/>
                </a:cubicBezTo>
                <a:cubicBezTo>
                  <a:pt x="110282" y="1007647"/>
                  <a:pt x="121141" y="995939"/>
                  <a:pt x="134753" y="991402"/>
                </a:cubicBezTo>
                <a:cubicBezTo>
                  <a:pt x="150273" y="986229"/>
                  <a:pt x="167096" y="986081"/>
                  <a:pt x="182880" y="981777"/>
                </a:cubicBezTo>
                <a:cubicBezTo>
                  <a:pt x="202457" y="976438"/>
                  <a:pt x="221120" y="968102"/>
                  <a:pt x="240631" y="962527"/>
                </a:cubicBezTo>
                <a:cubicBezTo>
                  <a:pt x="266070" y="955259"/>
                  <a:pt x="292533" y="951642"/>
                  <a:pt x="317633" y="943276"/>
                </a:cubicBezTo>
                <a:cubicBezTo>
                  <a:pt x="327258" y="940068"/>
                  <a:pt x="336753" y="936438"/>
                  <a:pt x="346509" y="933651"/>
                </a:cubicBezTo>
                <a:cubicBezTo>
                  <a:pt x="396143" y="919470"/>
                  <a:pt x="385580" y="927648"/>
                  <a:pt x="442762" y="904775"/>
                </a:cubicBezTo>
                <a:cubicBezTo>
                  <a:pt x="458804" y="898358"/>
                  <a:pt x="475255" y="892881"/>
                  <a:pt x="490888" y="885524"/>
                </a:cubicBezTo>
                <a:cubicBezTo>
                  <a:pt x="529836" y="867195"/>
                  <a:pt x="563778" y="833860"/>
                  <a:pt x="606391" y="827773"/>
                </a:cubicBezTo>
                <a:lnTo>
                  <a:pt x="673768" y="818148"/>
                </a:lnTo>
                <a:cubicBezTo>
                  <a:pt x="729631" y="784630"/>
                  <a:pt x="721960" y="786285"/>
                  <a:pt x="789271" y="760396"/>
                </a:cubicBezTo>
                <a:cubicBezTo>
                  <a:pt x="828215" y="745418"/>
                  <a:pt x="858153" y="740393"/>
                  <a:pt x="895149" y="721895"/>
                </a:cubicBezTo>
                <a:cubicBezTo>
                  <a:pt x="911882" y="713528"/>
                  <a:pt x="927458" y="703009"/>
                  <a:pt x="943275" y="693019"/>
                </a:cubicBezTo>
                <a:cubicBezTo>
                  <a:pt x="1087021" y="602232"/>
                  <a:pt x="1050799" y="628474"/>
                  <a:pt x="1164656" y="539015"/>
                </a:cubicBezTo>
                <a:cubicBezTo>
                  <a:pt x="1180810" y="526322"/>
                  <a:pt x="1199134" y="515869"/>
                  <a:pt x="1212783" y="500514"/>
                </a:cubicBezTo>
                <a:cubicBezTo>
                  <a:pt x="1238450" y="471638"/>
                  <a:pt x="1263424" y="442131"/>
                  <a:pt x="1289785" y="413887"/>
                </a:cubicBezTo>
                <a:cubicBezTo>
                  <a:pt x="1327976" y="372968"/>
                  <a:pt x="1364421" y="345245"/>
                  <a:pt x="1395663" y="298383"/>
                </a:cubicBezTo>
                <a:cubicBezTo>
                  <a:pt x="1420388" y="261296"/>
                  <a:pt x="1443106" y="222747"/>
                  <a:pt x="1463040" y="182880"/>
                </a:cubicBezTo>
                <a:cubicBezTo>
                  <a:pt x="1505335" y="98290"/>
                  <a:pt x="1512395" y="92566"/>
                  <a:pt x="1540042" y="9626"/>
                </a:cubicBezTo>
                <a:cubicBezTo>
                  <a:pt x="1541057" y="6582"/>
                  <a:pt x="1540042" y="3209"/>
                  <a:pt x="1540042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"/>
          <p:cNvSpPr/>
          <p:nvPr/>
        </p:nvSpPr>
        <p:spPr>
          <a:xfrm>
            <a:off x="1694020" y="4100362"/>
            <a:ext cx="1280186" cy="1386038"/>
          </a:xfrm>
          <a:custGeom>
            <a:rect b="b" l="l" r="r" t="t"/>
            <a:pathLst>
              <a:path extrusionOk="0" h="1386038" w="1280186">
                <a:moveTo>
                  <a:pt x="1280186" y="1386038"/>
                </a:moveTo>
                <a:cubicBezTo>
                  <a:pt x="1182621" y="1369778"/>
                  <a:pt x="1145938" y="1367041"/>
                  <a:pt x="1029929" y="1309036"/>
                </a:cubicBezTo>
                <a:cubicBezTo>
                  <a:pt x="985011" y="1286577"/>
                  <a:pt x="940773" y="1262704"/>
                  <a:pt x="895176" y="1241659"/>
                </a:cubicBezTo>
                <a:cubicBezTo>
                  <a:pt x="857306" y="1224180"/>
                  <a:pt x="814910" y="1215850"/>
                  <a:pt x="779673" y="1193533"/>
                </a:cubicBezTo>
                <a:cubicBezTo>
                  <a:pt x="717863" y="1154387"/>
                  <a:pt x="664034" y="1103870"/>
                  <a:pt x="606418" y="1058779"/>
                </a:cubicBezTo>
                <a:cubicBezTo>
                  <a:pt x="590240" y="1046118"/>
                  <a:pt x="574508" y="1032891"/>
                  <a:pt x="558292" y="1020278"/>
                </a:cubicBezTo>
                <a:cubicBezTo>
                  <a:pt x="545629" y="1010429"/>
                  <a:pt x="531135" y="1002746"/>
                  <a:pt x="519791" y="991402"/>
                </a:cubicBezTo>
                <a:cubicBezTo>
                  <a:pt x="449563" y="921174"/>
                  <a:pt x="545657" y="1015792"/>
                  <a:pt x="423538" y="904775"/>
                </a:cubicBezTo>
                <a:cubicBezTo>
                  <a:pt x="355368" y="842802"/>
                  <a:pt x="412071" y="890441"/>
                  <a:pt x="346536" y="808522"/>
                </a:cubicBezTo>
                <a:cubicBezTo>
                  <a:pt x="335198" y="794350"/>
                  <a:pt x="320869" y="782855"/>
                  <a:pt x="308035" y="770021"/>
                </a:cubicBezTo>
                <a:cubicBezTo>
                  <a:pt x="304826" y="757187"/>
                  <a:pt x="303620" y="743679"/>
                  <a:pt x="298409" y="731520"/>
                </a:cubicBezTo>
                <a:cubicBezTo>
                  <a:pt x="293852" y="720887"/>
                  <a:pt x="284777" y="712756"/>
                  <a:pt x="279159" y="702644"/>
                </a:cubicBezTo>
                <a:cubicBezTo>
                  <a:pt x="268707" y="683830"/>
                  <a:pt x="260735" y="663707"/>
                  <a:pt x="250283" y="644893"/>
                </a:cubicBezTo>
                <a:cubicBezTo>
                  <a:pt x="244665" y="634781"/>
                  <a:pt x="235959" y="626484"/>
                  <a:pt x="231033" y="616017"/>
                </a:cubicBezTo>
                <a:cubicBezTo>
                  <a:pt x="210225" y="571799"/>
                  <a:pt x="197527" y="523694"/>
                  <a:pt x="173281" y="481263"/>
                </a:cubicBezTo>
                <a:cubicBezTo>
                  <a:pt x="160447" y="458804"/>
                  <a:pt x="145620" y="437372"/>
                  <a:pt x="134780" y="413886"/>
                </a:cubicBezTo>
                <a:cubicBezTo>
                  <a:pt x="126277" y="395462"/>
                  <a:pt x="121360" y="375571"/>
                  <a:pt x="115529" y="356135"/>
                </a:cubicBezTo>
                <a:cubicBezTo>
                  <a:pt x="99426" y="302460"/>
                  <a:pt x="110973" y="317134"/>
                  <a:pt x="86654" y="250257"/>
                </a:cubicBezTo>
                <a:cubicBezTo>
                  <a:pt x="78951" y="229074"/>
                  <a:pt x="32848" y="151285"/>
                  <a:pt x="28902" y="144379"/>
                </a:cubicBezTo>
                <a:cubicBezTo>
                  <a:pt x="25694" y="131545"/>
                  <a:pt x="21643" y="118893"/>
                  <a:pt x="19277" y="105878"/>
                </a:cubicBezTo>
                <a:cubicBezTo>
                  <a:pt x="15219" y="83557"/>
                  <a:pt x="14101" y="60747"/>
                  <a:pt x="9652" y="38501"/>
                </a:cubicBezTo>
                <a:cubicBezTo>
                  <a:pt x="-989" y="-14701"/>
                  <a:pt x="26" y="26501"/>
                  <a:pt x="26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"/>
          <p:cNvSpPr txBox="1"/>
          <p:nvPr/>
        </p:nvSpPr>
        <p:spPr>
          <a:xfrm>
            <a:off x="665301" y="3435475"/>
            <a:ext cx="154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Komposztálás (trágyázás)</a:t>
            </a:r>
            <a:endParaRPr/>
          </a:p>
        </p:txBody>
      </p:sp>
      <p:sp>
        <p:nvSpPr>
          <p:cNvPr id="365" name="Google Shape;365;p7"/>
          <p:cNvSpPr/>
          <p:nvPr/>
        </p:nvSpPr>
        <p:spPr>
          <a:xfrm>
            <a:off x="7815715" y="3869356"/>
            <a:ext cx="2101147" cy="981777"/>
          </a:xfrm>
          <a:custGeom>
            <a:rect b="b" l="l" r="r" t="t"/>
            <a:pathLst>
              <a:path extrusionOk="0" h="981777" w="2858703">
                <a:moveTo>
                  <a:pt x="0" y="981777"/>
                </a:moveTo>
                <a:lnTo>
                  <a:pt x="721894" y="943276"/>
                </a:lnTo>
                <a:cubicBezTo>
                  <a:pt x="827986" y="936400"/>
                  <a:pt x="933716" y="924723"/>
                  <a:pt x="1039528" y="914400"/>
                </a:cubicBezTo>
                <a:cubicBezTo>
                  <a:pt x="1451501" y="874208"/>
                  <a:pt x="746965" y="937917"/>
                  <a:pt x="1203158" y="895149"/>
                </a:cubicBezTo>
                <a:cubicBezTo>
                  <a:pt x="1404967" y="876229"/>
                  <a:pt x="1394665" y="877891"/>
                  <a:pt x="1568918" y="866273"/>
                </a:cubicBezTo>
                <a:cubicBezTo>
                  <a:pt x="1724910" y="843989"/>
                  <a:pt x="1548695" y="867004"/>
                  <a:pt x="1838425" y="847023"/>
                </a:cubicBezTo>
                <a:cubicBezTo>
                  <a:pt x="1864231" y="845243"/>
                  <a:pt x="1889760" y="840606"/>
                  <a:pt x="1915427" y="837398"/>
                </a:cubicBezTo>
                <a:cubicBezTo>
                  <a:pt x="1981929" y="815229"/>
                  <a:pt x="1913115" y="836842"/>
                  <a:pt x="2040555" y="808522"/>
                </a:cubicBezTo>
                <a:cubicBezTo>
                  <a:pt x="2066383" y="802783"/>
                  <a:pt x="2092175" y="796736"/>
                  <a:pt x="2117558" y="789271"/>
                </a:cubicBezTo>
                <a:cubicBezTo>
                  <a:pt x="2193310" y="766991"/>
                  <a:pt x="2208902" y="757336"/>
                  <a:pt x="2281187" y="731520"/>
                </a:cubicBezTo>
                <a:cubicBezTo>
                  <a:pt x="2300297" y="724695"/>
                  <a:pt x="2320396" y="720510"/>
                  <a:pt x="2338939" y="712269"/>
                </a:cubicBezTo>
                <a:cubicBezTo>
                  <a:pt x="2349510" y="707571"/>
                  <a:pt x="2357962" y="699082"/>
                  <a:pt x="2367814" y="693019"/>
                </a:cubicBezTo>
                <a:cubicBezTo>
                  <a:pt x="2399680" y="673409"/>
                  <a:pt x="2431983" y="654518"/>
                  <a:pt x="2464067" y="635267"/>
                </a:cubicBezTo>
                <a:cubicBezTo>
                  <a:pt x="2494977" y="616721"/>
                  <a:pt x="2542454" y="589272"/>
                  <a:pt x="2569945" y="567890"/>
                </a:cubicBezTo>
                <a:cubicBezTo>
                  <a:pt x="2624021" y="525832"/>
                  <a:pt x="2572472" y="547799"/>
                  <a:pt x="2627697" y="529389"/>
                </a:cubicBezTo>
                <a:cubicBezTo>
                  <a:pt x="2634114" y="519764"/>
                  <a:pt x="2639208" y="509111"/>
                  <a:pt x="2646947" y="500513"/>
                </a:cubicBezTo>
                <a:cubicBezTo>
                  <a:pt x="2668194" y="476905"/>
                  <a:pt x="2714324" y="433137"/>
                  <a:pt x="2714324" y="433137"/>
                </a:cubicBezTo>
                <a:lnTo>
                  <a:pt x="2752825" y="356135"/>
                </a:lnTo>
                <a:lnTo>
                  <a:pt x="2772075" y="317633"/>
                </a:lnTo>
                <a:cubicBezTo>
                  <a:pt x="2775284" y="295174"/>
                  <a:pt x="2775182" y="271987"/>
                  <a:pt x="2781701" y="250257"/>
                </a:cubicBezTo>
                <a:cubicBezTo>
                  <a:pt x="2785025" y="239177"/>
                  <a:pt x="2796655" y="232122"/>
                  <a:pt x="2800951" y="221381"/>
                </a:cubicBezTo>
                <a:cubicBezTo>
                  <a:pt x="2809626" y="199694"/>
                  <a:pt x="2812816" y="176163"/>
                  <a:pt x="2820202" y="154004"/>
                </a:cubicBezTo>
                <a:cubicBezTo>
                  <a:pt x="2825666" y="137613"/>
                  <a:pt x="2833385" y="122056"/>
                  <a:pt x="2839452" y="105878"/>
                </a:cubicBezTo>
                <a:cubicBezTo>
                  <a:pt x="2843015" y="96378"/>
                  <a:pt x="2845869" y="86627"/>
                  <a:pt x="2849078" y="77002"/>
                </a:cubicBezTo>
                <a:lnTo>
                  <a:pt x="2858703" y="0"/>
                </a:ln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"/>
          <p:cNvSpPr txBox="1"/>
          <p:nvPr/>
        </p:nvSpPr>
        <p:spPr>
          <a:xfrm>
            <a:off x="9877350" y="1692100"/>
            <a:ext cx="209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Egyéb kreatív megoldások/termékek: pl. narancshéj felhasználása szövet vagy a műanyag biológiailag lebomló alternatívájaként </a:t>
            </a:r>
            <a:endParaRPr/>
          </a:p>
        </p:txBody>
      </p:sp>
      <p:sp>
        <p:nvSpPr>
          <p:cNvPr id="367" name="Google Shape;367;p7"/>
          <p:cNvSpPr/>
          <p:nvPr/>
        </p:nvSpPr>
        <p:spPr>
          <a:xfrm>
            <a:off x="6266046" y="3647975"/>
            <a:ext cx="1020278" cy="1588168"/>
          </a:xfrm>
          <a:custGeom>
            <a:rect b="b" l="l" r="r" t="t"/>
            <a:pathLst>
              <a:path extrusionOk="0" h="1588168" w="1020278">
                <a:moveTo>
                  <a:pt x="0" y="1588168"/>
                </a:moveTo>
                <a:cubicBezTo>
                  <a:pt x="111080" y="1556432"/>
                  <a:pt x="119974" y="1554946"/>
                  <a:pt x="269508" y="1501541"/>
                </a:cubicBezTo>
                <a:cubicBezTo>
                  <a:pt x="292519" y="1493323"/>
                  <a:pt x="314426" y="1482290"/>
                  <a:pt x="336885" y="1472665"/>
                </a:cubicBezTo>
                <a:cubicBezTo>
                  <a:pt x="427509" y="1382040"/>
                  <a:pt x="511467" y="1306075"/>
                  <a:pt x="587141" y="1203158"/>
                </a:cubicBezTo>
                <a:cubicBezTo>
                  <a:pt x="635111" y="1137919"/>
                  <a:pt x="682569" y="1071814"/>
                  <a:pt x="721895" y="1001027"/>
                </a:cubicBezTo>
                <a:cubicBezTo>
                  <a:pt x="768131" y="917803"/>
                  <a:pt x="776219" y="906198"/>
                  <a:pt x="818148" y="818147"/>
                </a:cubicBezTo>
                <a:cubicBezTo>
                  <a:pt x="881901" y="684266"/>
                  <a:pt x="882963" y="670486"/>
                  <a:pt x="943276" y="500513"/>
                </a:cubicBezTo>
                <a:cubicBezTo>
                  <a:pt x="953455" y="471828"/>
                  <a:pt x="972152" y="413886"/>
                  <a:pt x="972152" y="413886"/>
                </a:cubicBezTo>
                <a:cubicBezTo>
                  <a:pt x="1012565" y="110781"/>
                  <a:pt x="973481" y="428138"/>
                  <a:pt x="1001028" y="125128"/>
                </a:cubicBezTo>
                <a:cubicBezTo>
                  <a:pt x="1003082" y="102534"/>
                  <a:pt x="1007203" y="80174"/>
                  <a:pt x="1010653" y="57751"/>
                </a:cubicBezTo>
                <a:cubicBezTo>
                  <a:pt x="1013620" y="38462"/>
                  <a:pt x="1020278" y="0"/>
                  <a:pt x="1020278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4774131" y="3744149"/>
            <a:ext cx="1193532" cy="1501619"/>
          </a:xfrm>
          <a:custGeom>
            <a:rect b="b" l="l" r="r" t="t"/>
            <a:pathLst>
              <a:path extrusionOk="0" h="1501619" w="1193532">
                <a:moveTo>
                  <a:pt x="0" y="1501619"/>
                </a:moveTo>
                <a:cubicBezTo>
                  <a:pt x="89146" y="1483790"/>
                  <a:pt x="89378" y="1490618"/>
                  <a:pt x="163629" y="1453493"/>
                </a:cubicBezTo>
                <a:cubicBezTo>
                  <a:pt x="173976" y="1448320"/>
                  <a:pt x="182461" y="1439982"/>
                  <a:pt x="192505" y="1434243"/>
                </a:cubicBezTo>
                <a:cubicBezTo>
                  <a:pt x="204963" y="1427124"/>
                  <a:pt x="218463" y="1421960"/>
                  <a:pt x="231006" y="1414992"/>
                </a:cubicBezTo>
                <a:cubicBezTo>
                  <a:pt x="247360" y="1405906"/>
                  <a:pt x="262708" y="1395074"/>
                  <a:pt x="279132" y="1386116"/>
                </a:cubicBezTo>
                <a:cubicBezTo>
                  <a:pt x="298027" y="1375810"/>
                  <a:pt x="318197" y="1367918"/>
                  <a:pt x="336884" y="1357240"/>
                </a:cubicBezTo>
                <a:cubicBezTo>
                  <a:pt x="441750" y="1297317"/>
                  <a:pt x="378715" y="1320837"/>
                  <a:pt x="442762" y="1299489"/>
                </a:cubicBezTo>
                <a:cubicBezTo>
                  <a:pt x="581764" y="1125738"/>
                  <a:pt x="361988" y="1393880"/>
                  <a:pt x="539014" y="1203236"/>
                </a:cubicBezTo>
                <a:cubicBezTo>
                  <a:pt x="637168" y="1097531"/>
                  <a:pt x="577708" y="1147423"/>
                  <a:pt x="644892" y="1049232"/>
                </a:cubicBezTo>
                <a:cubicBezTo>
                  <a:pt x="672068" y="1009513"/>
                  <a:pt x="709998" y="976775"/>
                  <a:pt x="731520" y="933729"/>
                </a:cubicBezTo>
                <a:cubicBezTo>
                  <a:pt x="781282" y="834201"/>
                  <a:pt x="762626" y="873980"/>
                  <a:pt x="827772" y="721973"/>
                </a:cubicBezTo>
                <a:cubicBezTo>
                  <a:pt x="834578" y="706092"/>
                  <a:pt x="838451" y="688848"/>
                  <a:pt x="847023" y="673847"/>
                </a:cubicBezTo>
                <a:cubicBezTo>
                  <a:pt x="896202" y="587783"/>
                  <a:pt x="873956" y="629606"/>
                  <a:pt x="914400" y="548718"/>
                </a:cubicBezTo>
                <a:cubicBezTo>
                  <a:pt x="935939" y="441019"/>
                  <a:pt x="905611" y="556671"/>
                  <a:pt x="952901" y="462091"/>
                </a:cubicBezTo>
                <a:cubicBezTo>
                  <a:pt x="968355" y="431183"/>
                  <a:pt x="971586" y="394147"/>
                  <a:pt x="991402" y="365838"/>
                </a:cubicBezTo>
                <a:cubicBezTo>
                  <a:pt x="1085944" y="230777"/>
                  <a:pt x="1040211" y="304068"/>
                  <a:pt x="1126155" y="144457"/>
                </a:cubicBezTo>
                <a:cubicBezTo>
                  <a:pt x="1129364" y="131623"/>
                  <a:pt x="1130693" y="118167"/>
                  <a:pt x="1135781" y="105956"/>
                </a:cubicBezTo>
                <a:cubicBezTo>
                  <a:pt x="1146818" y="79467"/>
                  <a:pt x="1165208" y="56178"/>
                  <a:pt x="1174282" y="28954"/>
                </a:cubicBezTo>
                <a:cubicBezTo>
                  <a:pt x="1184922" y="-2966"/>
                  <a:pt x="1173761" y="78"/>
                  <a:pt x="1193532" y="78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"/>
          <p:cNvSpPr/>
          <p:nvPr/>
        </p:nvSpPr>
        <p:spPr>
          <a:xfrm>
            <a:off x="5629275" y="5775158"/>
            <a:ext cx="338400" cy="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5986496" y="5634029"/>
            <a:ext cx="13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kezelés</a:t>
            </a:r>
            <a:endParaRPr/>
          </a:p>
        </p:txBody>
      </p:sp>
      <p:sp>
        <p:nvSpPr>
          <p:cNvPr id="371" name="Google Shape;371;p7"/>
          <p:cNvSpPr txBox="1"/>
          <p:nvPr>
            <p:ph idx="1" type="body"/>
          </p:nvPr>
        </p:nvSpPr>
        <p:spPr>
          <a:xfrm>
            <a:off x="437225" y="441150"/>
            <a:ext cx="114102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hu-HU" sz="3600"/>
              <a:t>Hogyan változtathatjuk meg az élelmiszerrendszert lineárisról körforgásosra?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"/>
          <p:cNvSpPr txBox="1"/>
          <p:nvPr>
            <p:ph type="ctrTitle"/>
          </p:nvPr>
        </p:nvSpPr>
        <p:spPr>
          <a:xfrm>
            <a:off x="354900" y="699100"/>
            <a:ext cx="118371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400"/>
              <a:buFont typeface="Calibri"/>
              <a:buNone/>
            </a:pPr>
            <a:r>
              <a:rPr lang="hu-HU" sz="3400">
                <a:solidFill>
                  <a:srgbClr val="6BB745"/>
                </a:solidFill>
              </a:rPr>
              <a:t>Hogyan változtathatjuk meg az élelmiszerrendszert lineárisról körforgásosra?</a:t>
            </a:r>
            <a:endParaRPr sz="5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3700"/>
          </a:p>
        </p:txBody>
      </p:sp>
      <p:cxnSp>
        <p:nvCxnSpPr>
          <p:cNvPr id="377" name="Google Shape;377;p8"/>
          <p:cNvCxnSpPr/>
          <p:nvPr/>
        </p:nvCxnSpPr>
        <p:spPr>
          <a:xfrm>
            <a:off x="3914775" y="3696696"/>
            <a:ext cx="0" cy="7890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8" name="Google Shape;378;p8"/>
          <p:cNvSpPr txBox="1"/>
          <p:nvPr/>
        </p:nvSpPr>
        <p:spPr>
          <a:xfrm>
            <a:off x="2874364" y="3050406"/>
            <a:ext cx="221077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Narancsfeldolgozó narancslé előállításához</a:t>
            </a:r>
            <a:endParaRPr/>
          </a:p>
        </p:txBody>
      </p:sp>
      <p:sp>
        <p:nvSpPr>
          <p:cNvPr id="379" name="Google Shape;379;p8"/>
          <p:cNvSpPr txBox="1"/>
          <p:nvPr/>
        </p:nvSpPr>
        <p:spPr>
          <a:xfrm>
            <a:off x="2286000" y="4485779"/>
            <a:ext cx="3343275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sng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HULLADÉK</a:t>
            </a: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1. gyümölcshús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2. héj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3. sérült narancsok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4. narancsfeldolgozás szennyvize</a:t>
            </a:r>
            <a:endParaRPr/>
          </a:p>
        </p:txBody>
      </p:sp>
      <p:pic>
        <p:nvPicPr>
          <p:cNvPr descr="A picture containing table, indoor, yellow, drink&#10;&#10;Description automatically generated" id="380" name="Google Shape;3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088" y="1582876"/>
            <a:ext cx="2305050" cy="129659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8"/>
          <p:cNvSpPr/>
          <p:nvPr/>
        </p:nvSpPr>
        <p:spPr>
          <a:xfrm>
            <a:off x="3729213" y="3691388"/>
            <a:ext cx="1647825" cy="1143000"/>
          </a:xfrm>
          <a:custGeom>
            <a:rect b="b" l="l" r="r" t="t"/>
            <a:pathLst>
              <a:path extrusionOk="0" h="1143000" w="1647825">
                <a:moveTo>
                  <a:pt x="0" y="1143000"/>
                </a:moveTo>
                <a:cubicBezTo>
                  <a:pt x="177800" y="1139825"/>
                  <a:pt x="355735" y="1141089"/>
                  <a:pt x="533400" y="1133475"/>
                </a:cubicBezTo>
                <a:cubicBezTo>
                  <a:pt x="615780" y="1129944"/>
                  <a:pt x="668023" y="1114107"/>
                  <a:pt x="742950" y="1095375"/>
                </a:cubicBezTo>
                <a:cubicBezTo>
                  <a:pt x="755650" y="1092200"/>
                  <a:pt x="768213" y="1088417"/>
                  <a:pt x="781050" y="1085850"/>
                </a:cubicBezTo>
                <a:cubicBezTo>
                  <a:pt x="809003" y="1080259"/>
                  <a:pt x="831622" y="1077783"/>
                  <a:pt x="857250" y="1066800"/>
                </a:cubicBezTo>
                <a:cubicBezTo>
                  <a:pt x="870301" y="1061207"/>
                  <a:pt x="882055" y="1052736"/>
                  <a:pt x="895350" y="1047750"/>
                </a:cubicBezTo>
                <a:cubicBezTo>
                  <a:pt x="907607" y="1043153"/>
                  <a:pt x="921122" y="1042628"/>
                  <a:pt x="933450" y="1038225"/>
                </a:cubicBezTo>
                <a:cubicBezTo>
                  <a:pt x="965654" y="1026724"/>
                  <a:pt x="996259" y="1010939"/>
                  <a:pt x="1028700" y="1000125"/>
                </a:cubicBezTo>
                <a:cubicBezTo>
                  <a:pt x="1079896" y="983060"/>
                  <a:pt x="1087381" y="982061"/>
                  <a:pt x="1152525" y="942975"/>
                </a:cubicBezTo>
                <a:cubicBezTo>
                  <a:pt x="1168400" y="933450"/>
                  <a:pt x="1185339" y="925508"/>
                  <a:pt x="1200150" y="914400"/>
                </a:cubicBezTo>
                <a:cubicBezTo>
                  <a:pt x="1346829" y="804391"/>
                  <a:pt x="1124027" y="955624"/>
                  <a:pt x="1257300" y="866775"/>
                </a:cubicBezTo>
                <a:cubicBezTo>
                  <a:pt x="1278066" y="804477"/>
                  <a:pt x="1249782" y="869837"/>
                  <a:pt x="1295400" y="819150"/>
                </a:cubicBezTo>
                <a:cubicBezTo>
                  <a:pt x="1316640" y="795550"/>
                  <a:pt x="1334938" y="769368"/>
                  <a:pt x="1352550" y="742950"/>
                </a:cubicBezTo>
                <a:cubicBezTo>
                  <a:pt x="1378739" y="703667"/>
                  <a:pt x="1396806" y="678530"/>
                  <a:pt x="1419225" y="638175"/>
                </a:cubicBezTo>
                <a:cubicBezTo>
                  <a:pt x="1426121" y="625763"/>
                  <a:pt x="1431230" y="612403"/>
                  <a:pt x="1438275" y="600075"/>
                </a:cubicBezTo>
                <a:cubicBezTo>
                  <a:pt x="1449417" y="580576"/>
                  <a:pt x="1473634" y="549755"/>
                  <a:pt x="1485900" y="533400"/>
                </a:cubicBezTo>
                <a:cubicBezTo>
                  <a:pt x="1489075" y="520700"/>
                  <a:pt x="1490108" y="507263"/>
                  <a:pt x="1495425" y="495300"/>
                </a:cubicBezTo>
                <a:cubicBezTo>
                  <a:pt x="1502944" y="478382"/>
                  <a:pt x="1517673" y="465074"/>
                  <a:pt x="1524000" y="447675"/>
                </a:cubicBezTo>
                <a:cubicBezTo>
                  <a:pt x="1530600" y="429525"/>
                  <a:pt x="1527709" y="408941"/>
                  <a:pt x="1533525" y="390525"/>
                </a:cubicBezTo>
                <a:cubicBezTo>
                  <a:pt x="1546842" y="348355"/>
                  <a:pt x="1570424" y="309602"/>
                  <a:pt x="1581150" y="266700"/>
                </a:cubicBezTo>
                <a:cubicBezTo>
                  <a:pt x="1584325" y="254000"/>
                  <a:pt x="1586535" y="241019"/>
                  <a:pt x="1590675" y="228600"/>
                </a:cubicBezTo>
                <a:cubicBezTo>
                  <a:pt x="1596082" y="212380"/>
                  <a:pt x="1604697" y="197317"/>
                  <a:pt x="1609725" y="180975"/>
                </a:cubicBezTo>
                <a:cubicBezTo>
                  <a:pt x="1636339" y="94479"/>
                  <a:pt x="1623255" y="120846"/>
                  <a:pt x="1638300" y="38100"/>
                </a:cubicBezTo>
                <a:cubicBezTo>
                  <a:pt x="1640642" y="25220"/>
                  <a:pt x="1647825" y="0"/>
                  <a:pt x="1647825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8"/>
          <p:cNvSpPr txBox="1"/>
          <p:nvPr/>
        </p:nvSpPr>
        <p:spPr>
          <a:xfrm>
            <a:off x="4903677" y="3105850"/>
            <a:ext cx="154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Komposztálás (trágyázás)</a:t>
            </a:r>
            <a:endParaRPr/>
          </a:p>
        </p:txBody>
      </p:sp>
      <p:sp>
        <p:nvSpPr>
          <p:cNvPr id="383" name="Google Shape;383;p8"/>
          <p:cNvSpPr txBox="1"/>
          <p:nvPr/>
        </p:nvSpPr>
        <p:spPr>
          <a:xfrm>
            <a:off x="6279938" y="3258132"/>
            <a:ext cx="131034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Állati takarmány</a:t>
            </a:r>
            <a:endParaRPr/>
          </a:p>
        </p:txBody>
      </p:sp>
      <p:sp>
        <p:nvSpPr>
          <p:cNvPr id="384" name="Google Shape;384;p8"/>
          <p:cNvSpPr/>
          <p:nvPr/>
        </p:nvSpPr>
        <p:spPr>
          <a:xfrm>
            <a:off x="4321743" y="3917482"/>
            <a:ext cx="4244741" cy="1376413"/>
          </a:xfrm>
          <a:custGeom>
            <a:rect b="b" l="l" r="r" t="t"/>
            <a:pathLst>
              <a:path extrusionOk="0" h="1376413" w="4244741">
                <a:moveTo>
                  <a:pt x="0" y="1299411"/>
                </a:moveTo>
                <a:cubicBezTo>
                  <a:pt x="109086" y="1302619"/>
                  <a:pt x="218515" y="1299820"/>
                  <a:pt x="327259" y="1309036"/>
                </a:cubicBezTo>
                <a:cubicBezTo>
                  <a:pt x="447112" y="1319193"/>
                  <a:pt x="582418" y="1350650"/>
                  <a:pt x="702644" y="1376413"/>
                </a:cubicBezTo>
                <a:lnTo>
                  <a:pt x="972152" y="1366787"/>
                </a:lnTo>
                <a:lnTo>
                  <a:pt x="1607419" y="1357162"/>
                </a:lnTo>
                <a:cubicBezTo>
                  <a:pt x="1650316" y="1355970"/>
                  <a:pt x="1672013" y="1342040"/>
                  <a:pt x="1713297" y="1337912"/>
                </a:cubicBezTo>
                <a:cubicBezTo>
                  <a:pt x="1761291" y="1333112"/>
                  <a:pt x="1809509" y="1330821"/>
                  <a:pt x="1857676" y="1328286"/>
                </a:cubicBezTo>
                <a:lnTo>
                  <a:pt x="2261937" y="1309036"/>
                </a:lnTo>
                <a:cubicBezTo>
                  <a:pt x="2407958" y="1294434"/>
                  <a:pt x="2314257" y="1308497"/>
                  <a:pt x="2473693" y="1270535"/>
                </a:cubicBezTo>
                <a:cubicBezTo>
                  <a:pt x="2540672" y="1254587"/>
                  <a:pt x="2565398" y="1252800"/>
                  <a:pt x="2627697" y="1232034"/>
                </a:cubicBezTo>
                <a:cubicBezTo>
                  <a:pt x="2644088" y="1226570"/>
                  <a:pt x="2659309" y="1217864"/>
                  <a:pt x="2675823" y="1212783"/>
                </a:cubicBezTo>
                <a:cubicBezTo>
                  <a:pt x="2747669" y="1190676"/>
                  <a:pt x="2796029" y="1191183"/>
                  <a:pt x="2868329" y="1155032"/>
                </a:cubicBezTo>
                <a:cubicBezTo>
                  <a:pt x="2881163" y="1148615"/>
                  <a:pt x="2893218" y="1140318"/>
                  <a:pt x="2906830" y="1135781"/>
                </a:cubicBezTo>
                <a:cubicBezTo>
                  <a:pt x="2922350" y="1130608"/>
                  <a:pt x="2939085" y="1130124"/>
                  <a:pt x="2954956" y="1126156"/>
                </a:cubicBezTo>
                <a:cubicBezTo>
                  <a:pt x="3041098" y="1104620"/>
                  <a:pt x="3000822" y="1111433"/>
                  <a:pt x="3080084" y="1087655"/>
                </a:cubicBezTo>
                <a:cubicBezTo>
                  <a:pt x="3092755" y="1083854"/>
                  <a:pt x="3105751" y="1081238"/>
                  <a:pt x="3118585" y="1078030"/>
                </a:cubicBezTo>
                <a:cubicBezTo>
                  <a:pt x="3276118" y="999264"/>
                  <a:pt x="3115320" y="1072703"/>
                  <a:pt x="3272590" y="1020278"/>
                </a:cubicBezTo>
                <a:cubicBezTo>
                  <a:pt x="3286202" y="1015740"/>
                  <a:pt x="3298029" y="1006964"/>
                  <a:pt x="3311091" y="1001027"/>
                </a:cubicBezTo>
                <a:cubicBezTo>
                  <a:pt x="3333335" y="990916"/>
                  <a:pt x="3356282" y="982391"/>
                  <a:pt x="3378468" y="972152"/>
                </a:cubicBezTo>
                <a:cubicBezTo>
                  <a:pt x="3468595" y="930555"/>
                  <a:pt x="3404166" y="958134"/>
                  <a:pt x="3484345" y="914400"/>
                </a:cubicBezTo>
                <a:cubicBezTo>
                  <a:pt x="3503240" y="904094"/>
                  <a:pt x="3523992" y="897163"/>
                  <a:pt x="3542097" y="885524"/>
                </a:cubicBezTo>
                <a:cubicBezTo>
                  <a:pt x="3569085" y="868174"/>
                  <a:pt x="3592404" y="845570"/>
                  <a:pt x="3619099" y="827773"/>
                </a:cubicBezTo>
                <a:cubicBezTo>
                  <a:pt x="3628724" y="821356"/>
                  <a:pt x="3638844" y="815624"/>
                  <a:pt x="3647975" y="808522"/>
                </a:cubicBezTo>
                <a:cubicBezTo>
                  <a:pt x="3667755" y="793138"/>
                  <a:pt x="3685679" y="775431"/>
                  <a:pt x="3705726" y="760396"/>
                </a:cubicBezTo>
                <a:cubicBezTo>
                  <a:pt x="3724235" y="746514"/>
                  <a:pt x="3744767" y="735503"/>
                  <a:pt x="3763478" y="721895"/>
                </a:cubicBezTo>
                <a:cubicBezTo>
                  <a:pt x="3780093" y="709812"/>
                  <a:pt x="3796143" y="696922"/>
                  <a:pt x="3811604" y="683394"/>
                </a:cubicBezTo>
                <a:cubicBezTo>
                  <a:pt x="3821848" y="674430"/>
                  <a:pt x="3829590" y="662685"/>
                  <a:pt x="3840480" y="654518"/>
                </a:cubicBezTo>
                <a:cubicBezTo>
                  <a:pt x="3903839" y="606999"/>
                  <a:pt x="3875698" y="647898"/>
                  <a:pt x="3927108" y="587141"/>
                </a:cubicBezTo>
                <a:cubicBezTo>
                  <a:pt x="4029298" y="466372"/>
                  <a:pt x="3967924" y="542182"/>
                  <a:pt x="4013735" y="462013"/>
                </a:cubicBezTo>
                <a:cubicBezTo>
                  <a:pt x="4051957" y="395124"/>
                  <a:pt x="4046061" y="451658"/>
                  <a:pt x="4090737" y="317634"/>
                </a:cubicBezTo>
                <a:cubicBezTo>
                  <a:pt x="4097154" y="298383"/>
                  <a:pt x="4101747" y="278425"/>
                  <a:pt x="4109988" y="259882"/>
                </a:cubicBezTo>
                <a:cubicBezTo>
                  <a:pt x="4114686" y="249311"/>
                  <a:pt x="4124065" y="241353"/>
                  <a:pt x="4129238" y="231006"/>
                </a:cubicBezTo>
                <a:cubicBezTo>
                  <a:pt x="4136965" y="215552"/>
                  <a:pt x="4140762" y="198334"/>
                  <a:pt x="4148489" y="182880"/>
                </a:cubicBezTo>
                <a:cubicBezTo>
                  <a:pt x="4153662" y="172533"/>
                  <a:pt x="4162121" y="164116"/>
                  <a:pt x="4167739" y="154004"/>
                </a:cubicBezTo>
                <a:cubicBezTo>
                  <a:pt x="4178191" y="135190"/>
                  <a:pt x="4186990" y="115503"/>
                  <a:pt x="4196615" y="96253"/>
                </a:cubicBezTo>
                <a:cubicBezTo>
                  <a:pt x="4199823" y="83419"/>
                  <a:pt x="4201029" y="69911"/>
                  <a:pt x="4206240" y="57752"/>
                </a:cubicBezTo>
                <a:cubicBezTo>
                  <a:pt x="4210797" y="47119"/>
                  <a:pt x="4219074" y="38501"/>
                  <a:pt x="4225491" y="28876"/>
                </a:cubicBezTo>
                <a:lnTo>
                  <a:pt x="4244741" y="0"/>
                </a:ln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8"/>
          <p:cNvSpPr txBox="1"/>
          <p:nvPr/>
        </p:nvSpPr>
        <p:spPr>
          <a:xfrm>
            <a:off x="7789433" y="2519488"/>
            <a:ext cx="1888769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Pl. illóolajok, pektin, oldható rostok stb. kivonása (nagy értékű termékek)</a:t>
            </a:r>
            <a:endParaRPr/>
          </a:p>
        </p:txBody>
      </p:sp>
      <p:sp>
        <p:nvSpPr>
          <p:cNvPr id="386" name="Google Shape;386;p8"/>
          <p:cNvSpPr/>
          <p:nvPr/>
        </p:nvSpPr>
        <p:spPr>
          <a:xfrm>
            <a:off x="4891045" y="3627423"/>
            <a:ext cx="1540493" cy="1020278"/>
          </a:xfrm>
          <a:custGeom>
            <a:rect b="b" l="l" r="r" t="t"/>
            <a:pathLst>
              <a:path extrusionOk="0" h="1020278" w="1540493">
                <a:moveTo>
                  <a:pt x="0" y="1020278"/>
                </a:moveTo>
                <a:cubicBezTo>
                  <a:pt x="32084" y="1017070"/>
                  <a:pt x="64724" y="1017409"/>
                  <a:pt x="96252" y="1010653"/>
                </a:cubicBezTo>
                <a:cubicBezTo>
                  <a:pt x="110282" y="1007647"/>
                  <a:pt x="121141" y="995939"/>
                  <a:pt x="134753" y="991402"/>
                </a:cubicBezTo>
                <a:cubicBezTo>
                  <a:pt x="150273" y="986229"/>
                  <a:pt x="167096" y="986081"/>
                  <a:pt x="182880" y="981777"/>
                </a:cubicBezTo>
                <a:cubicBezTo>
                  <a:pt x="202457" y="976438"/>
                  <a:pt x="221120" y="968102"/>
                  <a:pt x="240631" y="962527"/>
                </a:cubicBezTo>
                <a:cubicBezTo>
                  <a:pt x="266070" y="955259"/>
                  <a:pt x="292533" y="951642"/>
                  <a:pt x="317633" y="943276"/>
                </a:cubicBezTo>
                <a:cubicBezTo>
                  <a:pt x="327258" y="940068"/>
                  <a:pt x="336753" y="936438"/>
                  <a:pt x="346509" y="933651"/>
                </a:cubicBezTo>
                <a:cubicBezTo>
                  <a:pt x="396143" y="919470"/>
                  <a:pt x="385580" y="927648"/>
                  <a:pt x="442762" y="904775"/>
                </a:cubicBezTo>
                <a:cubicBezTo>
                  <a:pt x="458804" y="898358"/>
                  <a:pt x="475255" y="892881"/>
                  <a:pt x="490888" y="885524"/>
                </a:cubicBezTo>
                <a:cubicBezTo>
                  <a:pt x="529836" y="867195"/>
                  <a:pt x="563778" y="833860"/>
                  <a:pt x="606391" y="827773"/>
                </a:cubicBezTo>
                <a:lnTo>
                  <a:pt x="673768" y="818148"/>
                </a:lnTo>
                <a:cubicBezTo>
                  <a:pt x="729631" y="784630"/>
                  <a:pt x="721960" y="786285"/>
                  <a:pt x="789271" y="760396"/>
                </a:cubicBezTo>
                <a:cubicBezTo>
                  <a:pt x="828215" y="745418"/>
                  <a:pt x="858153" y="740393"/>
                  <a:pt x="895149" y="721895"/>
                </a:cubicBezTo>
                <a:cubicBezTo>
                  <a:pt x="911882" y="713528"/>
                  <a:pt x="927458" y="703009"/>
                  <a:pt x="943275" y="693019"/>
                </a:cubicBezTo>
                <a:cubicBezTo>
                  <a:pt x="1087021" y="602232"/>
                  <a:pt x="1050799" y="628474"/>
                  <a:pt x="1164656" y="539015"/>
                </a:cubicBezTo>
                <a:cubicBezTo>
                  <a:pt x="1180810" y="526322"/>
                  <a:pt x="1199134" y="515869"/>
                  <a:pt x="1212783" y="500514"/>
                </a:cubicBezTo>
                <a:cubicBezTo>
                  <a:pt x="1238450" y="471638"/>
                  <a:pt x="1263424" y="442131"/>
                  <a:pt x="1289785" y="413887"/>
                </a:cubicBezTo>
                <a:cubicBezTo>
                  <a:pt x="1327976" y="372968"/>
                  <a:pt x="1364421" y="345245"/>
                  <a:pt x="1395663" y="298383"/>
                </a:cubicBezTo>
                <a:cubicBezTo>
                  <a:pt x="1420388" y="261296"/>
                  <a:pt x="1443106" y="222747"/>
                  <a:pt x="1463040" y="182880"/>
                </a:cubicBezTo>
                <a:cubicBezTo>
                  <a:pt x="1505335" y="98290"/>
                  <a:pt x="1512395" y="92566"/>
                  <a:pt x="1540042" y="9626"/>
                </a:cubicBezTo>
                <a:cubicBezTo>
                  <a:pt x="1541057" y="6582"/>
                  <a:pt x="1540042" y="3209"/>
                  <a:pt x="1540042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1694020" y="4100362"/>
            <a:ext cx="1280186" cy="1386038"/>
          </a:xfrm>
          <a:custGeom>
            <a:rect b="b" l="l" r="r" t="t"/>
            <a:pathLst>
              <a:path extrusionOk="0" h="1386038" w="1280186">
                <a:moveTo>
                  <a:pt x="1280186" y="1386038"/>
                </a:moveTo>
                <a:cubicBezTo>
                  <a:pt x="1182621" y="1369778"/>
                  <a:pt x="1145938" y="1367041"/>
                  <a:pt x="1029929" y="1309036"/>
                </a:cubicBezTo>
                <a:cubicBezTo>
                  <a:pt x="985011" y="1286577"/>
                  <a:pt x="940773" y="1262704"/>
                  <a:pt x="895176" y="1241659"/>
                </a:cubicBezTo>
                <a:cubicBezTo>
                  <a:pt x="857306" y="1224180"/>
                  <a:pt x="814910" y="1215850"/>
                  <a:pt x="779673" y="1193533"/>
                </a:cubicBezTo>
                <a:cubicBezTo>
                  <a:pt x="717863" y="1154387"/>
                  <a:pt x="664034" y="1103870"/>
                  <a:pt x="606418" y="1058779"/>
                </a:cubicBezTo>
                <a:cubicBezTo>
                  <a:pt x="590240" y="1046118"/>
                  <a:pt x="574508" y="1032891"/>
                  <a:pt x="558292" y="1020278"/>
                </a:cubicBezTo>
                <a:cubicBezTo>
                  <a:pt x="545629" y="1010429"/>
                  <a:pt x="531135" y="1002746"/>
                  <a:pt x="519791" y="991402"/>
                </a:cubicBezTo>
                <a:cubicBezTo>
                  <a:pt x="449563" y="921174"/>
                  <a:pt x="545657" y="1015792"/>
                  <a:pt x="423538" y="904775"/>
                </a:cubicBezTo>
                <a:cubicBezTo>
                  <a:pt x="355368" y="842802"/>
                  <a:pt x="412071" y="890441"/>
                  <a:pt x="346536" y="808522"/>
                </a:cubicBezTo>
                <a:cubicBezTo>
                  <a:pt x="335198" y="794350"/>
                  <a:pt x="320869" y="782855"/>
                  <a:pt x="308035" y="770021"/>
                </a:cubicBezTo>
                <a:cubicBezTo>
                  <a:pt x="304826" y="757187"/>
                  <a:pt x="303620" y="743679"/>
                  <a:pt x="298409" y="731520"/>
                </a:cubicBezTo>
                <a:cubicBezTo>
                  <a:pt x="293852" y="720887"/>
                  <a:pt x="284777" y="712756"/>
                  <a:pt x="279159" y="702644"/>
                </a:cubicBezTo>
                <a:cubicBezTo>
                  <a:pt x="268707" y="683830"/>
                  <a:pt x="260735" y="663707"/>
                  <a:pt x="250283" y="644893"/>
                </a:cubicBezTo>
                <a:cubicBezTo>
                  <a:pt x="244665" y="634781"/>
                  <a:pt x="235959" y="626484"/>
                  <a:pt x="231033" y="616017"/>
                </a:cubicBezTo>
                <a:cubicBezTo>
                  <a:pt x="210225" y="571799"/>
                  <a:pt x="197527" y="523694"/>
                  <a:pt x="173281" y="481263"/>
                </a:cubicBezTo>
                <a:cubicBezTo>
                  <a:pt x="160447" y="458804"/>
                  <a:pt x="145620" y="437372"/>
                  <a:pt x="134780" y="413886"/>
                </a:cubicBezTo>
                <a:cubicBezTo>
                  <a:pt x="126277" y="395462"/>
                  <a:pt x="121360" y="375571"/>
                  <a:pt x="115529" y="356135"/>
                </a:cubicBezTo>
                <a:cubicBezTo>
                  <a:pt x="99426" y="302460"/>
                  <a:pt x="110973" y="317134"/>
                  <a:pt x="86654" y="250257"/>
                </a:cubicBezTo>
                <a:cubicBezTo>
                  <a:pt x="78951" y="229074"/>
                  <a:pt x="32848" y="151285"/>
                  <a:pt x="28902" y="144379"/>
                </a:cubicBezTo>
                <a:cubicBezTo>
                  <a:pt x="25694" y="131545"/>
                  <a:pt x="21643" y="118893"/>
                  <a:pt x="19277" y="105878"/>
                </a:cubicBezTo>
                <a:cubicBezTo>
                  <a:pt x="15219" y="83557"/>
                  <a:pt x="14101" y="60747"/>
                  <a:pt x="9652" y="38501"/>
                </a:cubicBezTo>
                <a:cubicBezTo>
                  <a:pt x="-989" y="-14701"/>
                  <a:pt x="26" y="26501"/>
                  <a:pt x="26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8"/>
          <p:cNvSpPr txBox="1"/>
          <p:nvPr/>
        </p:nvSpPr>
        <p:spPr>
          <a:xfrm>
            <a:off x="665302" y="3435475"/>
            <a:ext cx="16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Komposztálás (trágyázás)</a:t>
            </a:r>
            <a:endParaRPr/>
          </a:p>
        </p:txBody>
      </p:sp>
      <p:sp>
        <p:nvSpPr>
          <p:cNvPr id="389" name="Google Shape;389;p8"/>
          <p:cNvSpPr/>
          <p:nvPr/>
        </p:nvSpPr>
        <p:spPr>
          <a:xfrm>
            <a:off x="7815715" y="3869356"/>
            <a:ext cx="2098306" cy="981777"/>
          </a:xfrm>
          <a:custGeom>
            <a:rect b="b" l="l" r="r" t="t"/>
            <a:pathLst>
              <a:path extrusionOk="0" h="981777" w="2858703">
                <a:moveTo>
                  <a:pt x="0" y="981777"/>
                </a:moveTo>
                <a:lnTo>
                  <a:pt x="721894" y="943276"/>
                </a:lnTo>
                <a:cubicBezTo>
                  <a:pt x="827986" y="936400"/>
                  <a:pt x="933716" y="924723"/>
                  <a:pt x="1039528" y="914400"/>
                </a:cubicBezTo>
                <a:cubicBezTo>
                  <a:pt x="1451501" y="874208"/>
                  <a:pt x="746965" y="937917"/>
                  <a:pt x="1203158" y="895149"/>
                </a:cubicBezTo>
                <a:cubicBezTo>
                  <a:pt x="1404967" y="876229"/>
                  <a:pt x="1394665" y="877891"/>
                  <a:pt x="1568918" y="866273"/>
                </a:cubicBezTo>
                <a:cubicBezTo>
                  <a:pt x="1724910" y="843989"/>
                  <a:pt x="1548695" y="867004"/>
                  <a:pt x="1838425" y="847023"/>
                </a:cubicBezTo>
                <a:cubicBezTo>
                  <a:pt x="1864231" y="845243"/>
                  <a:pt x="1889760" y="840606"/>
                  <a:pt x="1915427" y="837398"/>
                </a:cubicBezTo>
                <a:cubicBezTo>
                  <a:pt x="1981929" y="815229"/>
                  <a:pt x="1913115" y="836842"/>
                  <a:pt x="2040555" y="808522"/>
                </a:cubicBezTo>
                <a:cubicBezTo>
                  <a:pt x="2066383" y="802783"/>
                  <a:pt x="2092175" y="796736"/>
                  <a:pt x="2117558" y="789271"/>
                </a:cubicBezTo>
                <a:cubicBezTo>
                  <a:pt x="2193310" y="766991"/>
                  <a:pt x="2208902" y="757336"/>
                  <a:pt x="2281187" y="731520"/>
                </a:cubicBezTo>
                <a:cubicBezTo>
                  <a:pt x="2300297" y="724695"/>
                  <a:pt x="2320396" y="720510"/>
                  <a:pt x="2338939" y="712269"/>
                </a:cubicBezTo>
                <a:cubicBezTo>
                  <a:pt x="2349510" y="707571"/>
                  <a:pt x="2357962" y="699082"/>
                  <a:pt x="2367814" y="693019"/>
                </a:cubicBezTo>
                <a:cubicBezTo>
                  <a:pt x="2399680" y="673409"/>
                  <a:pt x="2431983" y="654518"/>
                  <a:pt x="2464067" y="635267"/>
                </a:cubicBezTo>
                <a:cubicBezTo>
                  <a:pt x="2494977" y="616721"/>
                  <a:pt x="2542454" y="589272"/>
                  <a:pt x="2569945" y="567890"/>
                </a:cubicBezTo>
                <a:cubicBezTo>
                  <a:pt x="2624021" y="525832"/>
                  <a:pt x="2572472" y="547799"/>
                  <a:pt x="2627697" y="529389"/>
                </a:cubicBezTo>
                <a:cubicBezTo>
                  <a:pt x="2634114" y="519764"/>
                  <a:pt x="2639208" y="509111"/>
                  <a:pt x="2646947" y="500513"/>
                </a:cubicBezTo>
                <a:cubicBezTo>
                  <a:pt x="2668194" y="476905"/>
                  <a:pt x="2714324" y="433137"/>
                  <a:pt x="2714324" y="433137"/>
                </a:cubicBezTo>
                <a:lnTo>
                  <a:pt x="2752825" y="356135"/>
                </a:lnTo>
                <a:lnTo>
                  <a:pt x="2772075" y="317633"/>
                </a:lnTo>
                <a:cubicBezTo>
                  <a:pt x="2775284" y="295174"/>
                  <a:pt x="2775182" y="271987"/>
                  <a:pt x="2781701" y="250257"/>
                </a:cubicBezTo>
                <a:cubicBezTo>
                  <a:pt x="2785025" y="239177"/>
                  <a:pt x="2796655" y="232122"/>
                  <a:pt x="2800951" y="221381"/>
                </a:cubicBezTo>
                <a:cubicBezTo>
                  <a:pt x="2809626" y="199694"/>
                  <a:pt x="2812816" y="176163"/>
                  <a:pt x="2820202" y="154004"/>
                </a:cubicBezTo>
                <a:cubicBezTo>
                  <a:pt x="2825666" y="137613"/>
                  <a:pt x="2833385" y="122056"/>
                  <a:pt x="2839452" y="105878"/>
                </a:cubicBezTo>
                <a:cubicBezTo>
                  <a:pt x="2843015" y="96378"/>
                  <a:pt x="2845869" y="86627"/>
                  <a:pt x="2849078" y="77002"/>
                </a:cubicBezTo>
                <a:lnTo>
                  <a:pt x="2858703" y="0"/>
                </a:ln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"/>
          <p:cNvSpPr txBox="1"/>
          <p:nvPr/>
        </p:nvSpPr>
        <p:spPr>
          <a:xfrm>
            <a:off x="9877350" y="1692100"/>
            <a:ext cx="209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Egyéb kreatív megoldások/termékek: pl. narancshéj felhasználása szövet vagy a műanyag biológiailag lebomló alternatívájaként </a:t>
            </a:r>
            <a:endParaRPr/>
          </a:p>
        </p:txBody>
      </p:sp>
      <p:sp>
        <p:nvSpPr>
          <p:cNvPr id="391" name="Google Shape;391;p8"/>
          <p:cNvSpPr/>
          <p:nvPr/>
        </p:nvSpPr>
        <p:spPr>
          <a:xfrm>
            <a:off x="6266046" y="3647975"/>
            <a:ext cx="1020278" cy="1588168"/>
          </a:xfrm>
          <a:custGeom>
            <a:rect b="b" l="l" r="r" t="t"/>
            <a:pathLst>
              <a:path extrusionOk="0" h="1588168" w="1020278">
                <a:moveTo>
                  <a:pt x="0" y="1588168"/>
                </a:moveTo>
                <a:cubicBezTo>
                  <a:pt x="111080" y="1556432"/>
                  <a:pt x="119974" y="1554946"/>
                  <a:pt x="269508" y="1501541"/>
                </a:cubicBezTo>
                <a:cubicBezTo>
                  <a:pt x="292519" y="1493323"/>
                  <a:pt x="314426" y="1482290"/>
                  <a:pt x="336885" y="1472665"/>
                </a:cubicBezTo>
                <a:cubicBezTo>
                  <a:pt x="427509" y="1382040"/>
                  <a:pt x="511467" y="1306075"/>
                  <a:pt x="587141" y="1203158"/>
                </a:cubicBezTo>
                <a:cubicBezTo>
                  <a:pt x="635111" y="1137919"/>
                  <a:pt x="682569" y="1071814"/>
                  <a:pt x="721895" y="1001027"/>
                </a:cubicBezTo>
                <a:cubicBezTo>
                  <a:pt x="768131" y="917803"/>
                  <a:pt x="776219" y="906198"/>
                  <a:pt x="818148" y="818147"/>
                </a:cubicBezTo>
                <a:cubicBezTo>
                  <a:pt x="881901" y="684266"/>
                  <a:pt x="882963" y="670486"/>
                  <a:pt x="943276" y="500513"/>
                </a:cubicBezTo>
                <a:cubicBezTo>
                  <a:pt x="953455" y="471828"/>
                  <a:pt x="972152" y="413886"/>
                  <a:pt x="972152" y="413886"/>
                </a:cubicBezTo>
                <a:cubicBezTo>
                  <a:pt x="1012565" y="110781"/>
                  <a:pt x="973481" y="428138"/>
                  <a:pt x="1001028" y="125128"/>
                </a:cubicBezTo>
                <a:cubicBezTo>
                  <a:pt x="1003082" y="102534"/>
                  <a:pt x="1007203" y="80174"/>
                  <a:pt x="1010653" y="57751"/>
                </a:cubicBezTo>
                <a:cubicBezTo>
                  <a:pt x="1013620" y="38462"/>
                  <a:pt x="1020278" y="0"/>
                  <a:pt x="1020278" y="0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4774131" y="3744149"/>
            <a:ext cx="1193532" cy="1501619"/>
          </a:xfrm>
          <a:custGeom>
            <a:rect b="b" l="l" r="r" t="t"/>
            <a:pathLst>
              <a:path extrusionOk="0" h="1501619" w="1193532">
                <a:moveTo>
                  <a:pt x="0" y="1501619"/>
                </a:moveTo>
                <a:cubicBezTo>
                  <a:pt x="89146" y="1483790"/>
                  <a:pt x="89378" y="1490618"/>
                  <a:pt x="163629" y="1453493"/>
                </a:cubicBezTo>
                <a:cubicBezTo>
                  <a:pt x="173976" y="1448320"/>
                  <a:pt x="182461" y="1439982"/>
                  <a:pt x="192505" y="1434243"/>
                </a:cubicBezTo>
                <a:cubicBezTo>
                  <a:pt x="204963" y="1427124"/>
                  <a:pt x="218463" y="1421960"/>
                  <a:pt x="231006" y="1414992"/>
                </a:cubicBezTo>
                <a:cubicBezTo>
                  <a:pt x="247360" y="1405906"/>
                  <a:pt x="262708" y="1395074"/>
                  <a:pt x="279132" y="1386116"/>
                </a:cubicBezTo>
                <a:cubicBezTo>
                  <a:pt x="298027" y="1375810"/>
                  <a:pt x="318197" y="1367918"/>
                  <a:pt x="336884" y="1357240"/>
                </a:cubicBezTo>
                <a:cubicBezTo>
                  <a:pt x="441750" y="1297317"/>
                  <a:pt x="378715" y="1320837"/>
                  <a:pt x="442762" y="1299489"/>
                </a:cubicBezTo>
                <a:cubicBezTo>
                  <a:pt x="581764" y="1125738"/>
                  <a:pt x="361988" y="1393880"/>
                  <a:pt x="539014" y="1203236"/>
                </a:cubicBezTo>
                <a:cubicBezTo>
                  <a:pt x="637168" y="1097531"/>
                  <a:pt x="577708" y="1147423"/>
                  <a:pt x="644892" y="1049232"/>
                </a:cubicBezTo>
                <a:cubicBezTo>
                  <a:pt x="672068" y="1009513"/>
                  <a:pt x="709998" y="976775"/>
                  <a:pt x="731520" y="933729"/>
                </a:cubicBezTo>
                <a:cubicBezTo>
                  <a:pt x="781282" y="834201"/>
                  <a:pt x="762626" y="873980"/>
                  <a:pt x="827772" y="721973"/>
                </a:cubicBezTo>
                <a:cubicBezTo>
                  <a:pt x="834578" y="706092"/>
                  <a:pt x="838451" y="688848"/>
                  <a:pt x="847023" y="673847"/>
                </a:cubicBezTo>
                <a:cubicBezTo>
                  <a:pt x="896202" y="587783"/>
                  <a:pt x="873956" y="629606"/>
                  <a:pt x="914400" y="548718"/>
                </a:cubicBezTo>
                <a:cubicBezTo>
                  <a:pt x="935939" y="441019"/>
                  <a:pt x="905611" y="556671"/>
                  <a:pt x="952901" y="462091"/>
                </a:cubicBezTo>
                <a:cubicBezTo>
                  <a:pt x="968355" y="431183"/>
                  <a:pt x="971586" y="394147"/>
                  <a:pt x="991402" y="365838"/>
                </a:cubicBezTo>
                <a:cubicBezTo>
                  <a:pt x="1085944" y="230777"/>
                  <a:pt x="1040211" y="304068"/>
                  <a:pt x="1126155" y="144457"/>
                </a:cubicBezTo>
                <a:cubicBezTo>
                  <a:pt x="1129364" y="131623"/>
                  <a:pt x="1130693" y="118167"/>
                  <a:pt x="1135781" y="105956"/>
                </a:cubicBezTo>
                <a:cubicBezTo>
                  <a:pt x="1146818" y="79467"/>
                  <a:pt x="1165208" y="56178"/>
                  <a:pt x="1174282" y="28954"/>
                </a:cubicBezTo>
                <a:cubicBezTo>
                  <a:pt x="1184922" y="-2966"/>
                  <a:pt x="1173761" y="78"/>
                  <a:pt x="1193532" y="78"/>
                </a:cubicBezTo>
              </a:path>
            </a:pathLst>
          </a:cu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5629275" y="5775158"/>
            <a:ext cx="338388" cy="870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 txBox="1"/>
          <p:nvPr/>
        </p:nvSpPr>
        <p:spPr>
          <a:xfrm>
            <a:off x="5986496" y="5634029"/>
            <a:ext cx="131034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kezelés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>
            <p:ph idx="1" type="body"/>
          </p:nvPr>
        </p:nvSpPr>
        <p:spPr>
          <a:xfrm>
            <a:off x="452000" y="278400"/>
            <a:ext cx="108828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hu-HU" sz="3600"/>
              <a:t>Paradicsomszósz ellátási lánc: </a:t>
            </a:r>
            <a:r>
              <a:rPr lang="hu-HU" sz="2700"/>
              <a:t>Hogyan zárhatjuk be a köröket?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t/>
            </a:r>
            <a:endParaRPr/>
          </a:p>
        </p:txBody>
      </p:sp>
      <p:cxnSp>
        <p:nvCxnSpPr>
          <p:cNvPr id="400" name="Google Shape;400;p9"/>
          <p:cNvCxnSpPr/>
          <p:nvPr/>
        </p:nvCxnSpPr>
        <p:spPr>
          <a:xfrm>
            <a:off x="4368540" y="3302744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1" name="Google Shape;401;p9"/>
          <p:cNvCxnSpPr/>
          <p:nvPr/>
        </p:nvCxnSpPr>
        <p:spPr>
          <a:xfrm>
            <a:off x="2871709" y="2752628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2" name="Google Shape;402;p9"/>
          <p:cNvCxnSpPr/>
          <p:nvPr/>
        </p:nvCxnSpPr>
        <p:spPr>
          <a:xfrm>
            <a:off x="1721261" y="3275288"/>
            <a:ext cx="0" cy="74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9"/>
          <p:cNvCxnSpPr/>
          <p:nvPr/>
        </p:nvCxnSpPr>
        <p:spPr>
          <a:xfrm>
            <a:off x="5957296" y="2651833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4" name="Google Shape;404;p9"/>
          <p:cNvCxnSpPr/>
          <p:nvPr/>
        </p:nvCxnSpPr>
        <p:spPr>
          <a:xfrm>
            <a:off x="8522675" y="2665377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5" name="Google Shape;405;p9"/>
          <p:cNvSpPr txBox="1"/>
          <p:nvPr/>
        </p:nvSpPr>
        <p:spPr>
          <a:xfrm>
            <a:off x="871450" y="2462775"/>
            <a:ext cx="209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Paradicsomtermelő</a:t>
            </a:r>
            <a:endParaRPr/>
          </a:p>
        </p:txBody>
      </p:sp>
      <p:sp>
        <p:nvSpPr>
          <p:cNvPr id="406" name="Google Shape;406;p9"/>
          <p:cNvSpPr txBox="1"/>
          <p:nvPr/>
        </p:nvSpPr>
        <p:spPr>
          <a:xfrm>
            <a:off x="3540048" y="2370449"/>
            <a:ext cx="221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Paradicsomfeldolgozó paradicsomszósz előállításához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6845267" y="2462782"/>
            <a:ext cx="11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Kiskereskedő</a:t>
            </a:r>
            <a:endParaRPr/>
          </a:p>
        </p:txBody>
      </p:sp>
      <p:sp>
        <p:nvSpPr>
          <p:cNvPr id="408" name="Google Shape;408;p9"/>
          <p:cNvSpPr txBox="1"/>
          <p:nvPr/>
        </p:nvSpPr>
        <p:spPr>
          <a:xfrm>
            <a:off x="9462959" y="2441259"/>
            <a:ext cx="197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Fogyasztó (pl. otthon/étterem)</a:t>
            </a:r>
            <a:endParaRPr/>
          </a:p>
        </p:txBody>
      </p:sp>
      <p:sp>
        <p:nvSpPr>
          <p:cNvPr id="409" name="Google Shape;409;p9"/>
          <p:cNvSpPr txBox="1"/>
          <p:nvPr/>
        </p:nvSpPr>
        <p:spPr>
          <a:xfrm>
            <a:off x="3810450" y="4167300"/>
            <a:ext cx="17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HULLADÉK (Héj, sérült, éretlen paradicsomok)</a:t>
            </a:r>
            <a:endParaRPr/>
          </a:p>
        </p:txBody>
      </p:sp>
      <p:sp>
        <p:nvSpPr>
          <p:cNvPr id="410" name="Google Shape;410;p9"/>
          <p:cNvSpPr txBox="1"/>
          <p:nvPr/>
        </p:nvSpPr>
        <p:spPr>
          <a:xfrm>
            <a:off x="1290954" y="4091827"/>
            <a:ext cx="141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HULLADÉK (Növényi részek, amelyeket már nem eszünk meg/nem kellenek)</a:t>
            </a:r>
            <a:endParaRPr/>
          </a:p>
        </p:txBody>
      </p:sp>
      <p:sp>
        <p:nvSpPr>
          <p:cNvPr id="411" name="Google Shape;411;p9"/>
          <p:cNvSpPr txBox="1"/>
          <p:nvPr/>
        </p:nvSpPr>
        <p:spPr>
          <a:xfrm>
            <a:off x="6845267" y="4167293"/>
            <a:ext cx="14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HULLADÉK (Lejárt, problémás csomagolások)</a:t>
            </a:r>
            <a:endParaRPr/>
          </a:p>
        </p:txBody>
      </p:sp>
      <p:cxnSp>
        <p:nvCxnSpPr>
          <p:cNvPr id="412" name="Google Shape;412;p9"/>
          <p:cNvCxnSpPr/>
          <p:nvPr/>
        </p:nvCxnSpPr>
        <p:spPr>
          <a:xfrm>
            <a:off x="7291034" y="3231588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3" name="Google Shape;413;p9"/>
          <p:cNvSpPr txBox="1"/>
          <p:nvPr/>
        </p:nvSpPr>
        <p:spPr>
          <a:xfrm>
            <a:off x="9633290" y="4167292"/>
            <a:ext cx="14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HULLADÉK (Lejárt termék, csomagolás)</a:t>
            </a:r>
            <a:endParaRPr/>
          </a:p>
        </p:txBody>
      </p:sp>
      <p:cxnSp>
        <p:nvCxnSpPr>
          <p:cNvPr id="414" name="Google Shape;414;p9"/>
          <p:cNvCxnSpPr/>
          <p:nvPr/>
        </p:nvCxnSpPr>
        <p:spPr>
          <a:xfrm>
            <a:off x="10139926" y="3231587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5" name="Google Shape;415;p9"/>
          <p:cNvSpPr txBox="1"/>
          <p:nvPr/>
        </p:nvSpPr>
        <p:spPr>
          <a:xfrm>
            <a:off x="1786706" y="3293779"/>
            <a:ext cx="2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6" name="Google Shape;416;p9"/>
          <p:cNvSpPr txBox="1"/>
          <p:nvPr/>
        </p:nvSpPr>
        <p:spPr>
          <a:xfrm>
            <a:off x="4406187" y="3369245"/>
            <a:ext cx="2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7" name="Google Shape;417;p9"/>
          <p:cNvSpPr txBox="1"/>
          <p:nvPr/>
        </p:nvSpPr>
        <p:spPr>
          <a:xfrm>
            <a:off x="7328680" y="3341756"/>
            <a:ext cx="2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18" name="Google Shape;418;p9"/>
          <p:cNvSpPr txBox="1"/>
          <p:nvPr/>
        </p:nvSpPr>
        <p:spPr>
          <a:xfrm>
            <a:off x="10213528" y="3341756"/>
            <a:ext cx="2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descr="A group of tomatoes&#10;&#10;Description automatically generated with medium confidence" id="419" name="Google Shape;4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458" y="1243575"/>
            <a:ext cx="1514496" cy="1259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owl of red soup&#10;&#10;Description automatically generated with low confidence" id="420" name="Google Shape;4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1931" y="1309947"/>
            <a:ext cx="1106115" cy="11061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helf, marketplace, vending machine&#10;&#10;Description automatically generated" id="421" name="Google Shape;4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1180" y="1331268"/>
            <a:ext cx="1758866" cy="1170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owl of spaghetti with a spoon&#10;&#10;Description automatically generated with medium confidence" id="422" name="Google Shape;4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1921" y="1192633"/>
            <a:ext cx="1170444" cy="117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7_witte achtergrond, blauwe tekst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5_titels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04_witte achtergrond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08_witte achtergrond, groene tekst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