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5" r:id="rId2"/>
    <p:sldId id="359" r:id="rId3"/>
    <p:sldId id="307" r:id="rId4"/>
    <p:sldId id="589" r:id="rId5"/>
    <p:sldId id="568" r:id="rId6"/>
    <p:sldId id="582" r:id="rId7"/>
    <p:sldId id="591" r:id="rId8"/>
    <p:sldId id="593" r:id="rId9"/>
    <p:sldId id="569" r:id="rId10"/>
    <p:sldId id="570" r:id="rId11"/>
    <p:sldId id="583" r:id="rId12"/>
    <p:sldId id="571" r:id="rId13"/>
    <p:sldId id="572" r:id="rId14"/>
    <p:sldId id="592" r:id="rId15"/>
    <p:sldId id="573" r:id="rId16"/>
    <p:sldId id="574" r:id="rId17"/>
    <p:sldId id="576" r:id="rId18"/>
    <p:sldId id="577" r:id="rId19"/>
    <p:sldId id="578" r:id="rId20"/>
    <p:sldId id="586" r:id="rId21"/>
    <p:sldId id="587" r:id="rId22"/>
    <p:sldId id="580" r:id="rId23"/>
    <p:sldId id="579" r:id="rId24"/>
    <p:sldId id="588" r:id="rId25"/>
    <p:sldId id="581" r:id="rId26"/>
    <p:sldId id="590" r:id="rId27"/>
    <p:sldId id="350" r:id="rId28"/>
    <p:sldId id="567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91"/>
            <p14:sldId id="593"/>
            <p14:sldId id="569"/>
            <p14:sldId id="570"/>
            <p14:sldId id="583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79"/>
            <p14:sldId id="588"/>
            <p14:sldId id="581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59"/>
    <a:srgbClr val="05F170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54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10.png"/><Relationship Id="rId4" Type="http://schemas.openxmlformats.org/officeDocument/2006/relationships/image" Target="../media/image4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10.png"/><Relationship Id="rId4" Type="http://schemas.openxmlformats.org/officeDocument/2006/relationships/image" Target="../media/image4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5" y="0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685214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5" y="8685214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699" rIns="91399" bIns="45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4"/>
            <a:ext cx="5486400" cy="4114800"/>
          </a:xfrm>
          <a:prstGeom prst="rect">
            <a:avLst/>
          </a:prstGeom>
        </p:spPr>
        <p:txBody>
          <a:bodyPr vert="horz" lIns="91399" tIns="45699" rIns="91399" bIns="456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685214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5" y="8685214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984">
              <a:defRPr/>
            </a:pPr>
            <a:r>
              <a:rPr lang="en-US" dirty="0"/>
              <a:t>This method reduces recompiles</a:t>
            </a:r>
          </a:p>
          <a:p>
            <a:pPr defTabSz="913984">
              <a:defRPr/>
            </a:pPr>
            <a:endParaRPr lang="en-US" dirty="0"/>
          </a:p>
          <a:p>
            <a:pPr defTabSz="913984">
              <a:defRPr/>
            </a:pPr>
            <a:r>
              <a:rPr lang="en-US" dirty="0"/>
              <a:t>See a couple examples of output query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defTabSz="913984"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496" indent="-228496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496" indent="-228496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496" indent="-228496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486" lvl="1" indent="-228496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486" lvl="1" indent="-228496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GitHub.</a:t>
            </a:r>
          </a:p>
          <a:p>
            <a:r>
              <a:rPr lang="en-US" dirty="0"/>
              <a:t>Also, since I’ll be continuing on delivering this presentation in other channels, I’ll be continuously improving the project with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sophisticated example preventing SQL injection (e.g. LINQ or Entity Framework)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image" Target="../media/image38.png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20" Type="http://schemas.openxmlformats.org/officeDocument/2006/relationships/image" Target="../media/image40.png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5" Type="http://schemas.openxmlformats.org/officeDocument/2006/relationships/image" Target="../media/image33.svg"/><Relationship Id="rId10" Type="http://schemas.openxmlformats.org/officeDocument/2006/relationships/image" Target="../media/image36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41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39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23" Type="http://schemas.openxmlformats.org/officeDocument/2006/relationships/image" Target="../media/image44.png"/><Relationship Id="rId10" Type="http://schemas.openxmlformats.org/officeDocument/2006/relationships/image" Target="../media/image30.png"/><Relationship Id="rId19" Type="http://schemas.openxmlformats.org/officeDocument/2006/relationships/image" Target="../media/image41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Relationship Id="rId2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12" Type="http://schemas.openxmlformats.org/officeDocument/2006/relationships/hyperlink" Target="https://github.com/EitanBlumin/DynamicFilter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20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786237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1242624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517367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 by 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F59E-4BF6-4C2F-B8CA-9E28D71DEF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41" y="2051999"/>
            <a:ext cx="1163593" cy="1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(...)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N'SELECT * FROM Members WHERE IsActive=1'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Name LIKE @Name'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Country = @Country'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RegistrationDate &gt;= @RegistrationDateFrom'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@CMD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N'@Name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nvarchar(...), @Country int, @RegistrationDateFrom datetime, ...'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Name = @Name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RegistrationDate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E408406A-B65F-4E44-99E5-C580EBCB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wanted: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IsActive=1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RegistrationDate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SearchMembers</a:t>
            </a: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nvarchar(…)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@RegistrationDateFrom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@RegistrationDateFrom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RegistrationDate &gt;= @RegistrationDateFrom’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nvarchar(…), @Country int, @RegistrationDateFrom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@RegistrationDateFrom,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SearchMembers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nvarchar(…),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709237" y="24152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7439269" y="34608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CE74B-689B-474C-AFF6-9C55B568D0DD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19" name="Content Placeholder 4" descr="Warning">
              <a:extLst>
                <a:ext uri="{FF2B5EF4-FFF2-40B4-BE49-F238E27FC236}">
                  <a16:creationId xmlns:a16="http://schemas.microsoft.com/office/drawing/2014/main" id="{F42A2A07-3EF8-4D0D-A941-E6B4C74C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Filter">
              <a:extLst>
                <a:ext uri="{FF2B5EF4-FFF2-40B4-BE49-F238E27FC236}">
                  <a16:creationId xmlns:a16="http://schemas.microsoft.com/office/drawing/2014/main" id="{004B4125-F9F4-4D67-BB53-8857A124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List">
              <a:extLst>
                <a:ext uri="{FF2B5EF4-FFF2-40B4-BE49-F238E27FC236}">
                  <a16:creationId xmlns:a16="http://schemas.microsoft.com/office/drawing/2014/main" id="{4E1C54B1-0187-40B1-A511-79641E6C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6EFC4A-C1B2-4A6A-A727-A0C1CA4FDA01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56B71E48-33DA-43D1-9A20-F8ADC8D7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E65812F9-D91C-4F60-96D5-F2A75D45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EC67AC2A-B20D-433F-B889-39CED0F9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</a:p>
          <a:p>
            <a:r>
              <a:rPr lang="en-US" sz="1600" dirty="0"/>
              <a:t>{id:2, name: “Not 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  <a:br>
              <a:rPr lang="en-US" sz="1600" dirty="0"/>
            </a:br>
            <a:r>
              <a:rPr lang="en-US" sz="1600" dirty="0"/>
              <a:t>{id:3, name: “Contains”, </a:t>
            </a:r>
            <a:r>
              <a:rPr lang="en-US" sz="1600" dirty="0" err="1"/>
              <a:t>multi_value</a:t>
            </a:r>
            <a:r>
              <a:rPr lang="en-US" sz="1600" dirty="0"/>
              <a:t>: false}</a:t>
            </a:r>
          </a:p>
          <a:p>
            <a:r>
              <a:rPr lang="en-US" sz="1600" dirty="0"/>
              <a:t>{id:4, name: “In”, </a:t>
            </a:r>
            <a:r>
              <a:rPr lang="en-US" sz="1600" dirty="0" err="1"/>
              <a:t>multi_value</a:t>
            </a:r>
            <a:r>
              <a:rPr lang="en-US" sz="1600" dirty="0"/>
              <a:t>: true},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AC98C-5B66-442A-AC1D-DAB02FCAA988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0" name="Content Placeholder 4" descr="Warning">
              <a:extLst>
                <a:ext uri="{FF2B5EF4-FFF2-40B4-BE49-F238E27FC236}">
                  <a16:creationId xmlns:a16="http://schemas.microsoft.com/office/drawing/2014/main" id="{34E93C5E-CA04-49B5-AA9C-E16B2CB3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Filter">
              <a:extLst>
                <a:ext uri="{FF2B5EF4-FFF2-40B4-BE49-F238E27FC236}">
                  <a16:creationId xmlns:a16="http://schemas.microsoft.com/office/drawing/2014/main" id="{F3A13463-243F-438D-B67F-D041A489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E119D85-B574-40B3-A8C6-C9FF5DBB7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D0DEA-3FCA-429C-A80E-16D6C7E8C664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7" name="Content Placeholder 4" descr="Warning">
              <a:extLst>
                <a:ext uri="{FF2B5EF4-FFF2-40B4-BE49-F238E27FC236}">
                  <a16:creationId xmlns:a16="http://schemas.microsoft.com/office/drawing/2014/main" id="{39A4160D-74CB-4981-8BE4-D1B037CF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Filter">
              <a:extLst>
                <a:ext uri="{FF2B5EF4-FFF2-40B4-BE49-F238E27FC236}">
                  <a16:creationId xmlns:a16="http://schemas.microsoft.com/office/drawing/2014/main" id="{D0C472ED-C39C-4518-A4C5-33E3C975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5BB23186-7527-42F7-B772-B09684BA9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0F7DA-9015-4D93-AAA1-688BAE4E3DBB}"/>
              </a:ext>
            </a:extLst>
          </p:cNvPr>
          <p:cNvGrpSpPr/>
          <p:nvPr/>
        </p:nvGrpSpPr>
        <p:grpSpPr>
          <a:xfrm>
            <a:off x="3360002" y="754309"/>
            <a:ext cx="5211614" cy="2824521"/>
            <a:chOff x="1403498" y="594821"/>
            <a:chExt cx="5211614" cy="2824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2EA2F-5BDF-411F-8894-11B51DE7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37367" y="2019299"/>
              <a:ext cx="5177745" cy="14000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4FF7E6-72E7-400C-8309-0A531EEB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403498" y="594821"/>
              <a:ext cx="4133850" cy="1323975"/>
            </a:xfrm>
            <a:prstGeom prst="rect">
              <a:avLst/>
            </a:prstGeom>
          </p:spPr>
        </p:pic>
      </p:grp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199292" y="486801"/>
            <a:ext cx="5229725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sz="1400" dirty="0"/>
              <a:t>    SET </a:t>
            </a:r>
            <a:r>
              <a:rPr lang="en-US" sz="1400" dirty="0">
                <a:highlight>
                  <a:srgbClr val="00FFFF"/>
                </a:highlight>
              </a:rPr>
              <a:t>@p1</a:t>
            </a:r>
            <a:r>
              <a:rPr lang="en-US" sz="1400" dirty="0"/>
              <a:t> =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id=1</a:t>
            </a:r>
            <a:r>
              <a:rPr lang="en-US" sz="1400" dirty="0"/>
              <a:t>]</a:t>
            </a:r>
          </a:p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sz="1400" dirty="0"/>
              <a:t>    INSERT INTO </a:t>
            </a:r>
            <a:r>
              <a:rPr lang="en-US" sz="1400" dirty="0">
                <a:highlight>
                  <a:srgbClr val="00FFFF"/>
                </a:highlight>
              </a:rPr>
              <a:t>@p2 </a:t>
            </a:r>
            <a:r>
              <a:rPr lang="en-US" sz="1400" dirty="0"/>
              <a:t>SELECT value FROM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id=2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SELECT * FROM Members WHERE 1=1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Name = @p1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Country IN (SELECT value FROM @p2)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75F5BB-0BF4-4A4A-A8BC-3DEC469924FA}"/>
              </a:ext>
            </a:extLst>
          </p:cNvPr>
          <p:cNvSpPr/>
          <p:nvPr/>
        </p:nvSpPr>
        <p:spPr>
          <a:xfrm>
            <a:off x="1379820" y="787737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733EE-B1B2-400D-A1AC-00F6588758F1}"/>
              </a:ext>
            </a:extLst>
          </p:cNvPr>
          <p:cNvSpPr/>
          <p:nvPr/>
        </p:nvSpPr>
        <p:spPr>
          <a:xfrm>
            <a:off x="3546707" y="1231586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BB72D-F040-4E3D-B5C1-0730249F795D}"/>
              </a:ext>
            </a:extLst>
          </p:cNvPr>
          <p:cNvSpPr txBox="1"/>
          <p:nvPr/>
        </p:nvSpPr>
        <p:spPr>
          <a:xfrm>
            <a:off x="954905" y="2563168"/>
            <a:ext cx="5172122" cy="148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dirty="0"/>
              <a:t>    SET </a:t>
            </a:r>
            <a:r>
              <a:rPr lang="en-US" dirty="0">
                <a:highlight>
                  <a:srgbClr val="00FFFF"/>
                </a:highlight>
              </a:rPr>
              <a:t>@p1</a:t>
            </a:r>
            <a:r>
              <a:rPr lang="en-US" dirty="0"/>
              <a:t> =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id=1</a:t>
            </a:r>
            <a:r>
              <a:rPr lang="en-US" dirty="0"/>
              <a:t>]</a:t>
            </a:r>
          </a:p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dirty="0"/>
              <a:t>    INSERT INTO </a:t>
            </a:r>
            <a:r>
              <a:rPr lang="en-US" dirty="0">
                <a:highlight>
                  <a:srgbClr val="00FFFF"/>
                </a:highlight>
              </a:rPr>
              <a:t>@p2 </a:t>
            </a:r>
            <a:r>
              <a:rPr lang="en-US" dirty="0"/>
              <a:t>SELECT value FROM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id=2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@CMD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CMDParams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@p1, @p2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033662-5671-42A1-9A13-3E969F51B2E9}"/>
              </a:ext>
            </a:extLst>
          </p:cNvPr>
          <p:cNvSpPr/>
          <p:nvPr/>
        </p:nvSpPr>
        <p:spPr>
          <a:xfrm>
            <a:off x="4322053" y="3295114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6FC4C-FE4E-42F6-AC74-7DA0D6D2CA76}"/>
              </a:ext>
            </a:extLst>
          </p:cNvPr>
          <p:cNvSpPr/>
          <p:nvPr/>
        </p:nvSpPr>
        <p:spPr>
          <a:xfrm>
            <a:off x="2130469" y="2856025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" grpId="0" animBg="1"/>
      <p:bldP spid="34" grpId="0" animBg="1"/>
      <p:bldP spid="39" grpId="0" animBg="1"/>
      <p:bldP spid="40" grpId="0" animBg="1"/>
      <p:bldP spid="5" grpId="0" animBg="1"/>
      <p:bldP spid="37" grpId="0" build="p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u="sng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0276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CFF8F-EEF8-4EA6-B254-E732EAA1A7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F66826-658B-4C78-BF25-A3EAE4523938}"/>
              </a:ext>
            </a:extLst>
          </p:cNvPr>
          <p:cNvSpPr txBox="1"/>
          <p:nvPr/>
        </p:nvSpPr>
        <p:spPr>
          <a:xfrm>
            <a:off x="2768172" y="199324"/>
            <a:ext cx="427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7A118-E56F-4500-B68A-5C3B5F559B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37" y="946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4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296228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About Me: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7ED9A-B6DB-45DB-8DD9-99E357424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7008136" y="1871271"/>
            <a:ext cx="180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811615"/>
            <a:ext cx="5603631" cy="4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5B0AC02-C380-499D-913D-C1D817A2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had:</a:t>
            </a:r>
          </a:p>
        </p:txBody>
      </p:sp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'%{0}%'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'{2}'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'%John%'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'2018-01-01'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{0}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{1}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{2}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@p2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@p3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84990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(…)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11188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RECOMPILE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21.2|27.3|1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3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7.7|103.2|164"/>
</p:tagLst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15191</TotalTime>
  <Words>2059</Words>
  <Application>Microsoft Office PowerPoint</Application>
  <PresentationFormat>On-screen Show (16:9)</PresentationFormat>
  <Paragraphs>353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 Dynamic Search Queries and How to Protect Them</vt:lpstr>
      <vt:lpstr>PowerPoint Presentation</vt:lpstr>
      <vt:lpstr>About Me:</vt:lpstr>
      <vt:lpstr>Before we start…</vt:lpstr>
      <vt:lpstr>We’ll start with a story…</vt:lpstr>
      <vt:lpstr>What they had:</vt:lpstr>
      <vt:lpstr>Common Dynamic Search Queries</vt:lpstr>
      <vt:lpstr>Common Dynamic Search Queries</vt:lpstr>
      <vt:lpstr>Common Dynamic Search Queries</vt:lpstr>
      <vt:lpstr>Common Dynamic Search Queries</vt:lpstr>
      <vt:lpstr>What they wanted: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Let’s see it in action!</vt:lpstr>
      <vt:lpstr>Let’s see it in action!</vt:lpstr>
      <vt:lpstr>What have we achieved?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542</cp:revision>
  <cp:lastPrinted>2019-04-30T06:36:21Z</cp:lastPrinted>
  <dcterms:created xsi:type="dcterms:W3CDTF">2013-07-12T18:23:55Z</dcterms:created>
  <dcterms:modified xsi:type="dcterms:W3CDTF">2019-04-30T09:33:03Z</dcterms:modified>
</cp:coreProperties>
</file>