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359" r:id="rId3"/>
    <p:sldId id="307" r:id="rId4"/>
    <p:sldId id="589" r:id="rId5"/>
    <p:sldId id="568" r:id="rId6"/>
    <p:sldId id="582" r:id="rId7"/>
    <p:sldId id="583" r:id="rId8"/>
    <p:sldId id="591" r:id="rId9"/>
    <p:sldId id="569" r:id="rId10"/>
    <p:sldId id="570" r:id="rId11"/>
    <p:sldId id="571" r:id="rId12"/>
    <p:sldId id="572" r:id="rId13"/>
    <p:sldId id="592" r:id="rId14"/>
    <p:sldId id="573" r:id="rId15"/>
    <p:sldId id="574" r:id="rId16"/>
    <p:sldId id="576" r:id="rId17"/>
    <p:sldId id="577" r:id="rId18"/>
    <p:sldId id="578" r:id="rId19"/>
    <p:sldId id="586" r:id="rId20"/>
    <p:sldId id="587" r:id="rId21"/>
    <p:sldId id="580" r:id="rId22"/>
    <p:sldId id="581" r:id="rId23"/>
    <p:sldId id="579" r:id="rId24"/>
    <p:sldId id="588" r:id="rId25"/>
    <p:sldId id="590" r:id="rId26"/>
    <p:sldId id="350" r:id="rId27"/>
    <p:sldId id="56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83"/>
            <p14:sldId id="591"/>
            <p14:sldId id="569"/>
            <p14:sldId id="570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81"/>
            <p14:sldId id="579"/>
            <p14:sldId id="588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170"/>
    <a:srgbClr val="252B59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54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image" Target="../media/image10.png"/><Relationship Id="rId4" Type="http://schemas.openxmlformats.org/officeDocument/2006/relationships/image" Target="../media/image4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image" Target="../media/image10.png"/><Relationship Id="rId4" Type="http://schemas.openxmlformats.org/officeDocument/2006/relationships/image" Target="../media/image4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1</a:t>
          </a:r>
          <a:br>
            <a:rPr lang="en-US" dirty="0"/>
          </a:br>
          <a:r>
            <a:rPr lang="en-US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2</a:t>
          </a:r>
          <a:br>
            <a:rPr lang="en-US" dirty="0"/>
          </a:br>
          <a:r>
            <a:rPr lang="en-US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3</a:t>
          </a:r>
          <a:br>
            <a:rPr lang="en-US" dirty="0"/>
          </a:br>
          <a:r>
            <a:rPr lang="en-US" dirty="0"/>
            <a:t>Go to your developers and tell them you have a nice surprise for them</a:t>
          </a:r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4</a:t>
          </a:r>
          <a:br>
            <a:rPr lang="en-US" dirty="0"/>
          </a:br>
          <a:r>
            <a:rPr lang="en-US" dirty="0"/>
            <a:t>Start worrying about end users going wild</a:t>
          </a:r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3</a:t>
          </a:r>
          <a:br>
            <a:rPr lang="en-US" sz="1300" kern="1200" dirty="0"/>
          </a:br>
          <a:r>
            <a:rPr lang="en-US" sz="1300" kern="1200" dirty="0"/>
            <a:t>Go to your developers and tell them you have a nice surprise for them</a:t>
          </a:r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4</a:t>
          </a:r>
          <a:br>
            <a:rPr lang="en-US" sz="1300" kern="1200" dirty="0"/>
          </a:br>
          <a:r>
            <a:rPr lang="en-US" sz="1300" kern="1200" dirty="0"/>
            <a:t>Start worrying about end users going wild</a:t>
          </a:r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  <a:p>
            <a:endParaRPr lang="en-US" dirty="0"/>
          </a:p>
          <a:p>
            <a:r>
              <a:rPr lang="en-US" dirty="0"/>
              <a:t>TODO: Change the code samples to be consistent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  <a:p>
            <a:endParaRPr lang="en-US" dirty="0"/>
          </a:p>
          <a:p>
            <a:r>
              <a:rPr lang="en-US" dirty="0"/>
              <a:t>TODO: Change the code samples to be consistent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600" indent="-228600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0" indent="0">
              <a:buNone/>
            </a:pPr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method reduces recompiles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 couple examples of output query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37.svg"/><Relationship Id="rId9" Type="http://schemas.openxmlformats.org/officeDocument/2006/relationships/image" Target="../media/image34.png"/><Relationship Id="rId1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786237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1242624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517367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 by 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F59E-4BF6-4C2F-B8CA-9E28D71DE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41" y="2051999"/>
            <a:ext cx="1163593" cy="1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SearchMembers</a:t>
            </a:r>
            <a:endParaRPr lang="en-US" dirty="0"/>
          </a:p>
          <a:p>
            <a:r>
              <a:rPr lang="en-US" dirty="0"/>
              <a:t> @Name </a:t>
            </a:r>
            <a:r>
              <a:rPr lang="en-US" dirty="0" err="1"/>
              <a:t>nvarchar</a:t>
            </a:r>
            <a:r>
              <a:rPr lang="en-US" dirty="0"/>
              <a:t>(…) = NULL,</a:t>
            </a:r>
          </a:p>
          <a:p>
            <a:r>
              <a:rPr lang="en-US" dirty="0"/>
              <a:t> @Country int = NULL,</a:t>
            </a:r>
          </a:p>
          <a:p>
            <a:r>
              <a:rPr lang="en-US" dirty="0"/>
              <a:t> @</a:t>
            </a:r>
            <a:r>
              <a:rPr lang="en-US" dirty="0" err="1"/>
              <a:t>RegistrationDateFrom</a:t>
            </a:r>
            <a:r>
              <a:rPr lang="en-US" dirty="0"/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</a:t>
            </a:r>
            <a:r>
              <a:rPr lang="en-US" dirty="0">
                <a:solidFill>
                  <a:srgbClr val="FF0000"/>
                </a:solidFill>
              </a:rPr>
              <a:t>N’SELECT * FROM Members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=1’</a:t>
            </a:r>
          </a:p>
          <a:p>
            <a:r>
              <a:rPr lang="en-US" dirty="0"/>
              <a:t>IF @Name IS NOT NULL SET @CMD = @CMD + </a:t>
            </a:r>
            <a:r>
              <a:rPr lang="en-US" dirty="0">
                <a:solidFill>
                  <a:srgbClr val="FF0000"/>
                </a:solidFill>
              </a:rPr>
              <a:t>N’ AND Name LIKE @Name’</a:t>
            </a:r>
          </a:p>
          <a:p>
            <a:r>
              <a:rPr lang="en-US" dirty="0"/>
              <a:t>IF @Country IS NOT NULL SET @CMD = @CMD + </a:t>
            </a:r>
            <a:r>
              <a:rPr lang="en-US" dirty="0">
                <a:solidFill>
                  <a:srgbClr val="FF0000"/>
                </a:solidFill>
              </a:rPr>
              <a:t>N’ AND Country = @Country’</a:t>
            </a:r>
          </a:p>
          <a:p>
            <a:r>
              <a:rPr lang="en-US" dirty="0"/>
              <a:t>IF @</a:t>
            </a:r>
            <a:r>
              <a:rPr lang="en-US" dirty="0" err="1"/>
              <a:t>RegistrationDateFrom</a:t>
            </a:r>
            <a:r>
              <a:rPr lang="en-US" dirty="0"/>
              <a:t> IS NOT NULL SET @CMD = @CMD + </a:t>
            </a:r>
            <a:r>
              <a:rPr lang="en-US" dirty="0">
                <a:solidFill>
                  <a:srgbClr val="FF0000"/>
                </a:solidFill>
              </a:rPr>
              <a:t>N’ AND </a:t>
            </a:r>
            <a:r>
              <a:rPr lang="en-US" dirty="0" err="1">
                <a:solidFill>
                  <a:srgbClr val="FF0000"/>
                </a:solidFill>
              </a:rPr>
              <a:t>RegistrationDate</a:t>
            </a:r>
            <a:r>
              <a:rPr lang="en-US" dirty="0">
                <a:solidFill>
                  <a:srgbClr val="FF0000"/>
                </a:solidFill>
              </a:rPr>
              <a:t> &gt;=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@CMD</a:t>
            </a:r>
          </a:p>
          <a:p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N’@Name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nvarchar</a:t>
            </a:r>
            <a:r>
              <a:rPr lang="en-US" dirty="0">
                <a:solidFill>
                  <a:srgbClr val="FF0000"/>
                </a:solidFill>
              </a:rPr>
              <a:t>(…), @Country int,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 datetime, …’</a:t>
            </a:r>
          </a:p>
          <a:p>
            <a:r>
              <a:rPr lang="en-US" dirty="0"/>
              <a:t>, @Name, @Country, @</a:t>
            </a:r>
            <a:r>
              <a:rPr lang="en-US" dirty="0" err="1"/>
              <a:t>RegistrationDateFrom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>
                <a:latin typeface="Consolas" panose="020B0609020204030204" pitchFamily="49" charset="0"/>
              </a:rPr>
              <a:t>AND Name = @Name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</a:t>
            </a:r>
            <a:r>
              <a:rPr lang="en-US" sz="1600" dirty="0" err="1">
                <a:latin typeface="Consolas" panose="020B0609020204030204" pitchFamily="49" charset="0"/>
              </a:rPr>
              <a:t>IsActive</a:t>
            </a:r>
            <a:r>
              <a:rPr lang="en-US" sz="1600" dirty="0">
                <a:latin typeface="Consolas" panose="020B0609020204030204" pitchFamily="49" charset="0"/>
              </a:rPr>
              <a:t>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</a:t>
            </a:r>
            <a:r>
              <a:rPr lang="en-US" sz="1600" dirty="0" err="1">
                <a:latin typeface="Consolas" panose="020B0609020204030204" pitchFamily="49" charset="0"/>
              </a:rPr>
              <a:t>RegistrationDate</a:t>
            </a:r>
            <a:r>
              <a:rPr lang="en-US" sz="1600" dirty="0">
                <a:latin typeface="Consolas" panose="020B0609020204030204" pitchFamily="49" charset="0"/>
              </a:rPr>
              <a:t>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</a:t>
            </a:r>
            <a:r>
              <a:rPr lang="en-US" dirty="0" err="1">
                <a:solidFill>
                  <a:schemeClr val="tx1"/>
                </a:solidFill>
                <a:latin typeface="Consolas"/>
              </a:rPr>
              <a:t>IsActive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RegistrationDate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5F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</a:t>
            </a:r>
            <a:r>
              <a:rPr lang="en-US" sz="1300" dirty="0" err="1">
                <a:highlight>
                  <a:srgbClr val="00FF00"/>
                </a:highlight>
              </a:rPr>
              <a:t>SearchMembers</a:t>
            </a:r>
            <a:endParaRPr lang="en-US" sz="1300" dirty="0">
              <a:highlight>
                <a:srgbClr val="00FF00"/>
              </a:highlight>
            </a:endParaRP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</a:t>
            </a:r>
            <a:r>
              <a:rPr lang="en-US" sz="1300" dirty="0" err="1">
                <a:highlight>
                  <a:srgbClr val="FFFF00"/>
                </a:highlight>
              </a:rPr>
              <a:t>nvarchar</a:t>
            </a:r>
            <a:r>
              <a:rPr lang="en-US" sz="1300" dirty="0">
                <a:highlight>
                  <a:srgbClr val="FFFF00"/>
                </a:highlight>
              </a:rPr>
              <a:t>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&gt;=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nvarchar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(…), @Country int,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/>
              <a:t>,…)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 </a:t>
            </a:r>
            <a:r>
              <a:rPr lang="en-US" sz="1100" dirty="0" err="1">
                <a:highlight>
                  <a:srgbClr val="FFFF00"/>
                </a:highlight>
              </a:rPr>
              <a:t>nvarchar</a:t>
            </a:r>
            <a:r>
              <a:rPr lang="en-US" sz="1100" dirty="0">
                <a:highlight>
                  <a:srgbClr val="FFFF00"/>
                </a:highlight>
              </a:rPr>
              <a:t>(…)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“Equals”},</a:t>
            </a:r>
          </a:p>
          <a:p>
            <a:r>
              <a:rPr lang="en-US" sz="1600" dirty="0"/>
              <a:t>{id:2, name: “Not Equals”},</a:t>
            </a:r>
            <a:br>
              <a:rPr lang="en-US" sz="1600" dirty="0"/>
            </a:br>
            <a:r>
              <a:rPr lang="en-US" sz="1600" dirty="0"/>
              <a:t>{id:3, name: “Contains”}</a:t>
            </a:r>
          </a:p>
          <a:p>
            <a:r>
              <a:rPr lang="en-US" sz="1600" dirty="0"/>
              <a:t>{id:4, name: “In”},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057493"/>
            <a:ext cx="3238294" cy="1585351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42445"/>
              <a:gd name="adj4" fmla="val 1467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632841" y="486801"/>
            <a:ext cx="4796176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@p1 </a:t>
            </a:r>
            <a:r>
              <a:rPr lang="en-US" sz="1400" dirty="0" err="1"/>
              <a:t>nvarchar</a:t>
            </a:r>
            <a:r>
              <a:rPr lang="en-US" sz="1400" dirty="0"/>
              <a:t>(100)</a:t>
            </a:r>
          </a:p>
          <a:p>
            <a:r>
              <a:rPr lang="en-US" sz="1400" dirty="0"/>
              <a:t>    SET @p1 = @Params[id=1]</a:t>
            </a:r>
          </a:p>
          <a:p>
            <a:r>
              <a:rPr lang="en-US" sz="1400" dirty="0"/>
              <a:t>DECLARE @p2 TABLE (int)</a:t>
            </a:r>
          </a:p>
          <a:p>
            <a:r>
              <a:rPr lang="en-US" sz="1400" dirty="0"/>
              <a:t>    INSERT INTO @p2 SELECT value FROM @Params[id=2]</a:t>
            </a:r>
          </a:p>
          <a:p>
            <a:endParaRPr lang="en-US" sz="1400" dirty="0"/>
          </a:p>
          <a:p>
            <a:r>
              <a:rPr lang="en-US" sz="1400" dirty="0"/>
              <a:t>SELECT * FROM Contacts WHERE 1=1</a:t>
            </a:r>
          </a:p>
          <a:p>
            <a:r>
              <a:rPr lang="en-US" sz="1400" dirty="0"/>
              <a:t>AND Name = @p1</a:t>
            </a:r>
          </a:p>
          <a:p>
            <a:r>
              <a:rPr lang="en-US" sz="1400" dirty="0"/>
              <a:t>AND Country IN (SELECT value FROM @p2)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2"/>
          </p:cNvCxnSpPr>
          <p:nvPr/>
        </p:nvCxnSpPr>
        <p:spPr>
          <a:xfrm flipH="1" flipV="1">
            <a:off x="4551481" y="3232653"/>
            <a:ext cx="2775442" cy="82505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 animBg="1"/>
      <p:bldP spid="34" grpId="1" animBg="1"/>
      <p:bldP spid="37" grpId="0" build="p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052323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CFF8F-EEF8-4EA6-B254-E732EAA1A7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296228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About Me: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7ED9A-B6DB-45DB-8DD9-99E357424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2CDDA-FB8B-4EEF-BB23-BCBCCB2570B9}"/>
              </a:ext>
            </a:extLst>
          </p:cNvPr>
          <p:cNvSpPr txBox="1"/>
          <p:nvPr/>
        </p:nvSpPr>
        <p:spPr>
          <a:xfrm>
            <a:off x="7209692" y="1315825"/>
            <a:ext cx="159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consultant in: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294380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5155549" y="370721"/>
            <a:ext cx="36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Server DBA since 2005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682"/>
            <a:ext cx="6400800" cy="4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6732D-DFFA-4E74-9BE9-D499CC4A7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343025"/>
            <a:ext cx="5019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‘{0}’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{1}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‘{2}’</a:t>
            </a: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‘%John%’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11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‘2018-01-01’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Clr>
                <a:srgbClr val="FCB327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SearchMembers</a:t>
            </a:r>
            <a:endParaRPr lang="en-US" sz="1400" dirty="0"/>
          </a:p>
          <a:p>
            <a:r>
              <a:rPr lang="en-US" sz="1400" dirty="0"/>
              <a:t> @Name </a:t>
            </a:r>
            <a:r>
              <a:rPr lang="en-US" sz="1400" dirty="0" err="1"/>
              <a:t>nvarchar</a:t>
            </a:r>
            <a:r>
              <a:rPr lang="en-US" sz="1400" dirty="0"/>
              <a:t>(…) = NULL,</a:t>
            </a:r>
          </a:p>
          <a:p>
            <a:r>
              <a:rPr lang="en-US" sz="1400" dirty="0"/>
              <a:t> @Country int = NULL,</a:t>
            </a:r>
          </a:p>
          <a:p>
            <a:r>
              <a:rPr lang="en-US" sz="1400" dirty="0"/>
              <a:t> @</a:t>
            </a:r>
            <a:r>
              <a:rPr lang="en-US" sz="1400" dirty="0" err="1"/>
              <a:t>RegistrationDateFrom</a:t>
            </a:r>
            <a:r>
              <a:rPr lang="en-US" sz="1400" dirty="0"/>
              <a:t> datetime = NULL,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AS</a:t>
            </a:r>
          </a:p>
          <a:p>
            <a:endParaRPr lang="en-US" sz="1400" dirty="0"/>
          </a:p>
          <a:p>
            <a:r>
              <a:rPr lang="en-US" sz="1400" dirty="0"/>
              <a:t>SELECT * FROM Members WHERE </a:t>
            </a:r>
            <a:r>
              <a:rPr lang="en-US" sz="1400" dirty="0" err="1"/>
              <a:t>IsActive</a:t>
            </a:r>
            <a:r>
              <a:rPr lang="en-US" sz="1400" dirty="0"/>
              <a:t>=1</a:t>
            </a:r>
          </a:p>
          <a:p>
            <a:r>
              <a:rPr lang="en-US" sz="1400" dirty="0"/>
              <a:t>AND (@Name IS NULL OR Name LIKE @Name)</a:t>
            </a:r>
          </a:p>
          <a:p>
            <a:r>
              <a:rPr lang="en-US" sz="1400" dirty="0"/>
              <a:t>AND (@Country IS NULL OR Country = @Country)</a:t>
            </a:r>
          </a:p>
          <a:p>
            <a:r>
              <a:rPr lang="en-US" sz="1400" dirty="0"/>
              <a:t>AND (@</a:t>
            </a:r>
            <a:r>
              <a:rPr lang="en-US" sz="1400" dirty="0" err="1"/>
              <a:t>RegistrationDateFrom</a:t>
            </a:r>
            <a:r>
              <a:rPr lang="en-US" sz="1400" dirty="0"/>
              <a:t> IS NULL OR </a:t>
            </a:r>
            <a:r>
              <a:rPr lang="en-US" sz="1400" dirty="0" err="1"/>
              <a:t>RegistrationDate</a:t>
            </a:r>
            <a:r>
              <a:rPr lang="en-US" sz="1400" dirty="0"/>
              <a:t> &gt;= @</a:t>
            </a:r>
            <a:r>
              <a:rPr lang="en-US" sz="1400" dirty="0" err="1"/>
              <a:t>RegistrationDateFrom</a:t>
            </a:r>
            <a:r>
              <a:rPr lang="en-US" sz="1400" dirty="0"/>
              <a:t>)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34634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OPTION (RECOMPILE)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13780</TotalTime>
  <Words>1851</Words>
  <Application>Microsoft Office PowerPoint</Application>
  <PresentationFormat>On-screen Show (16:9)</PresentationFormat>
  <Paragraphs>307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 Dynamic Search Queries and How to Protect Them</vt:lpstr>
      <vt:lpstr>PowerPoint Presentation</vt:lpstr>
      <vt:lpstr>About Me:</vt:lpstr>
      <vt:lpstr>Before we start…</vt:lpstr>
      <vt:lpstr>We’ll start with a story…</vt:lpstr>
      <vt:lpstr>PowerPoint Presentation</vt:lpstr>
      <vt:lpstr>PowerPoint Presentation</vt:lpstr>
      <vt:lpstr>Common Dynamic Search Queries</vt:lpstr>
      <vt:lpstr>Common Dynamic Search Queries</vt:lpstr>
      <vt:lpstr>Common Dynamic Search Queries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What have we achieved?</vt:lpstr>
      <vt:lpstr>Let’s see it in action!</vt:lpstr>
      <vt:lpstr>Let’s see it in action!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483</cp:revision>
  <dcterms:created xsi:type="dcterms:W3CDTF">2013-07-12T18:23:55Z</dcterms:created>
  <dcterms:modified xsi:type="dcterms:W3CDTF">2019-04-20T13:11:33Z</dcterms:modified>
</cp:coreProperties>
</file>