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5" r:id="rId2"/>
    <p:sldId id="359" r:id="rId3"/>
    <p:sldId id="307" r:id="rId4"/>
    <p:sldId id="589" r:id="rId5"/>
    <p:sldId id="568" r:id="rId6"/>
    <p:sldId id="582" r:id="rId7"/>
    <p:sldId id="591" r:id="rId8"/>
    <p:sldId id="593" r:id="rId9"/>
    <p:sldId id="569" r:id="rId10"/>
    <p:sldId id="570" r:id="rId11"/>
    <p:sldId id="583" r:id="rId12"/>
    <p:sldId id="571" r:id="rId13"/>
    <p:sldId id="572" r:id="rId14"/>
    <p:sldId id="592" r:id="rId15"/>
    <p:sldId id="573" r:id="rId16"/>
    <p:sldId id="574" r:id="rId17"/>
    <p:sldId id="576" r:id="rId18"/>
    <p:sldId id="577" r:id="rId19"/>
    <p:sldId id="578" r:id="rId20"/>
    <p:sldId id="586" r:id="rId21"/>
    <p:sldId id="587" r:id="rId22"/>
    <p:sldId id="580" r:id="rId23"/>
    <p:sldId id="579" r:id="rId24"/>
    <p:sldId id="588" r:id="rId25"/>
    <p:sldId id="581" r:id="rId26"/>
    <p:sldId id="590" r:id="rId27"/>
    <p:sldId id="350" r:id="rId28"/>
    <p:sldId id="567" r:id="rId2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91"/>
            <p14:sldId id="593"/>
            <p14:sldId id="569"/>
            <p14:sldId id="570"/>
            <p14:sldId id="583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59"/>
    <a:srgbClr val="05F170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1" d="100"/>
          <a:sy n="81" d="100"/>
        </p:scale>
        <p:origin x="113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11.png"/><Relationship Id="rId4" Type="http://schemas.openxmlformats.org/officeDocument/2006/relationships/image" Target="../media/image4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11.png"/><Relationship Id="rId4" Type="http://schemas.openxmlformats.org/officeDocument/2006/relationships/image" Target="../media/image4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699" rIns="91399" bIns="45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3"/>
            <a:ext cx="7315200" cy="3086100"/>
          </a:xfrm>
          <a:prstGeom prst="rect">
            <a:avLst/>
          </a:prstGeom>
        </p:spPr>
        <p:txBody>
          <a:bodyPr vert="horz" lIns="91399" tIns="45699" rIns="91399" bIns="456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984">
              <a:defRPr/>
            </a:pPr>
            <a:r>
              <a:rPr lang="en-US" dirty="0"/>
              <a:t>This method reduces recompiles.</a:t>
            </a:r>
          </a:p>
          <a:p>
            <a:pPr defTabSz="913984">
              <a:defRPr/>
            </a:pPr>
            <a:r>
              <a:rPr lang="en-US" dirty="0"/>
              <a:t>See a couple examples of output query code.</a:t>
            </a:r>
          </a:p>
          <a:p>
            <a:pPr defTabSz="913984">
              <a:defRPr/>
            </a:pPr>
            <a:r>
              <a:rPr lang="en-US" dirty="0"/>
              <a:t>We’ll assume this to be our common standard from now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definitions.</a:t>
            </a:r>
          </a:p>
          <a:p>
            <a:r>
              <a:rPr lang="en-US" dirty="0"/>
              <a:t>Where’s the green part? That’s the entire query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collection.</a:t>
            </a:r>
          </a:p>
          <a:p>
            <a:r>
              <a:rPr lang="en-US" dirty="0"/>
              <a:t>Parameters and parameter collections are no longer defined or maintained by code. They’re maintained by data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defTabSz="913984"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generated parsed SQL consists of two main parts: 1) parameter initialization. 2) generated query.</a:t>
            </a:r>
          </a:p>
          <a:p>
            <a:r>
              <a:rPr lang="en-US" dirty="0"/>
              <a:t>These two parts could either be executed as a single command [1] or as “encapsulated” </a:t>
            </a:r>
            <a:r>
              <a:rPr lang="en-US" dirty="0" err="1"/>
              <a:t>sp_executesql</a:t>
            </a:r>
            <a:r>
              <a:rPr lang="en-US" dirty="0"/>
              <a:t> [2].</a:t>
            </a:r>
          </a:p>
          <a:p>
            <a:r>
              <a:rPr lang="en-US" dirty="0"/>
              <a:t>The parameter collection itself could be either of the following: XML, JSON, or Table-Valued Parameter. Anything that can serve as a collection of values but also have its individual values be accessible deterministically (using an “indexer” of sorts).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496" indent="-228496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496" indent="-228496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496" indent="-228496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486" lvl="1" indent="-228496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486" lvl="1" indent="-228496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most.</a:t>
            </a:r>
          </a:p>
          <a:p>
            <a:r>
              <a:rPr lang="en-US" dirty="0"/>
              <a:t>How did they implement it? See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sophisticated example preventing SQL injection (e.g. LINQ or Entity Framework)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users/AnnaliseArt-7089643/?utm_source=link-attribution&amp;utm_medium=referral&amp;utm_campaign=image&amp;utm_content=3774083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26.svg"/><Relationship Id="rId10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20" Type="http://schemas.openxmlformats.org/officeDocument/2006/relationships/image" Target="../media/image41.png"/><Relationship Id="rId1" Type="http://schemas.openxmlformats.org/officeDocument/2006/relationships/tags" Target="../tags/tag7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37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4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2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41.png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5.png"/><Relationship Id="rId10" Type="http://schemas.openxmlformats.org/officeDocument/2006/relationships/image" Target="../media/image31.png"/><Relationship Id="rId19" Type="http://schemas.openxmlformats.org/officeDocument/2006/relationships/image" Target="../media/image42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itanblumin.com/" TargetMode="External"/><Relationship Id="rId13" Type="http://schemas.openxmlformats.org/officeDocument/2006/relationships/image" Target="../media/image54.png"/><Relationship Id="rId3" Type="http://schemas.openxmlformats.org/officeDocument/2006/relationships/hyperlink" Target="https://github.com/EitanBlumin/DynamicFilters" TargetMode="External"/><Relationship Id="rId7" Type="http://schemas.openxmlformats.org/officeDocument/2006/relationships/hyperlink" Target="http://www.linkedin.com/in/eitanblumin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7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EitanBlumin" TargetMode="External"/><Relationship Id="rId11" Type="http://schemas.openxmlformats.org/officeDocument/2006/relationships/hyperlink" Target="http://www.madeiradata.com/" TargetMode="External"/><Relationship Id="rId5" Type="http://schemas.openxmlformats.org/officeDocument/2006/relationships/hyperlink" Target="mailto:eitan@madeiradata.com" TargetMode="External"/><Relationship Id="rId15" Type="http://schemas.openxmlformats.org/officeDocument/2006/relationships/image" Target="../media/image56.png"/><Relationship Id="rId10" Type="http://schemas.openxmlformats.org/officeDocument/2006/relationships/image" Target="../media/image52.jpeg"/><Relationship Id="rId4" Type="http://schemas.openxmlformats.org/officeDocument/2006/relationships/image" Target="../media/image11.png"/><Relationship Id="rId9" Type="http://schemas.openxmlformats.org/officeDocument/2006/relationships/image" Target="../media/image51.jpe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E8FF2F-D360-4199-A799-7FB8331BD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3" y="0"/>
            <a:ext cx="7234813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14" y="261257"/>
            <a:ext cx="1163782" cy="11637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32249-70BF-41D6-B3C6-B8F81E1C3AAC}"/>
              </a:ext>
            </a:extLst>
          </p:cNvPr>
          <p:cNvSpPr/>
          <p:nvPr/>
        </p:nvSpPr>
        <p:spPr>
          <a:xfrm>
            <a:off x="8189406" y="4635669"/>
            <a:ext cx="954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333333"/>
                </a:solidFill>
                <a:latin typeface="Helvetica Neue"/>
              </a:rPr>
              <a:t>Image by </a:t>
            </a:r>
            <a:r>
              <a:rPr lang="en-US" sz="900" u="sng" dirty="0">
                <a:solidFill>
                  <a:srgbClr val="333333"/>
                </a:solidFill>
                <a:latin typeface="Helvetica Neue"/>
                <a:hlinkClick r:id="rId5"/>
              </a:rPr>
              <a:t>Annalise Batista</a:t>
            </a:r>
            <a:r>
              <a:rPr lang="en-US" sz="900" dirty="0">
                <a:solidFill>
                  <a:srgbClr val="333333"/>
                </a:solidFill>
                <a:latin typeface="Helvetica Neue"/>
              </a:rPr>
              <a:t> 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(...)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Members WHERE IsActive=1'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Name LIKE @Name'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Country = @Country'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RegistrationDate &gt;= @RegistrationDateFrom'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@CMD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N'@Name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nvarchar(...), @Country int, @RegistrationDateFrom datetime, ...'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Name = @Name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RegistrationDate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E408406A-B65F-4E44-99E5-C580EBCB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wanted: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IsActive=1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RegistrationDate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SearchMembers</a:t>
            </a: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nvarchar(…)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@RegistrationDateFrom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@RegistrationDateFrom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RegistrationDate &gt;= @RegistrationDateFrom’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nvarchar(…), @Country int, @RegistrationDateFrom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@RegistrationDateFrom,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SearchMembers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nvarchar(…),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CE74B-689B-474C-AFF6-9C55B568D0DD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19" name="Content Placeholder 4" descr="Warning">
              <a:extLst>
                <a:ext uri="{FF2B5EF4-FFF2-40B4-BE49-F238E27FC236}">
                  <a16:creationId xmlns:a16="http://schemas.microsoft.com/office/drawing/2014/main" id="{F42A2A07-3EF8-4D0D-A941-E6B4C74C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Filter">
              <a:extLst>
                <a:ext uri="{FF2B5EF4-FFF2-40B4-BE49-F238E27FC236}">
                  <a16:creationId xmlns:a16="http://schemas.microsoft.com/office/drawing/2014/main" id="{004B4125-F9F4-4D67-BB53-8857A124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List">
              <a:extLst>
                <a:ext uri="{FF2B5EF4-FFF2-40B4-BE49-F238E27FC236}">
                  <a16:creationId xmlns:a16="http://schemas.microsoft.com/office/drawing/2014/main" id="{4E1C54B1-0187-40B1-A511-79641E6C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6EFC4A-C1B2-4A6A-A727-A0C1CA4FDA01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56B71E48-33DA-43D1-9A20-F8ADC8D7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E65812F9-D91C-4F60-96D5-F2A75D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EC67AC2A-B20D-433F-B889-39CED0F9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</a:p>
          <a:p>
            <a:r>
              <a:rPr lang="en-US" sz="1600" dirty="0"/>
              <a:t>{id:2, name: “Not 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  <a:br>
              <a:rPr lang="en-US" sz="1600" dirty="0"/>
            </a:br>
            <a:r>
              <a:rPr lang="en-US" sz="1600" dirty="0"/>
              <a:t>{id:3, name: “Contains”, </a:t>
            </a:r>
            <a:r>
              <a:rPr lang="en-US" sz="1600" dirty="0" err="1"/>
              <a:t>multi_value</a:t>
            </a:r>
            <a:r>
              <a:rPr lang="en-US" sz="1600" dirty="0"/>
              <a:t>: false}</a:t>
            </a:r>
          </a:p>
          <a:p>
            <a:r>
              <a:rPr lang="en-US" sz="1600" dirty="0"/>
              <a:t>{id:4, name: “In”, </a:t>
            </a:r>
            <a:r>
              <a:rPr lang="en-US" sz="1600" dirty="0" err="1"/>
              <a:t>multi_value</a:t>
            </a:r>
            <a:r>
              <a:rPr lang="en-US" sz="1600" dirty="0"/>
              <a:t>: true},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AC98C-5B66-442A-AC1D-DAB02FCAA988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0" name="Content Placeholder 4" descr="Warning">
              <a:extLst>
                <a:ext uri="{FF2B5EF4-FFF2-40B4-BE49-F238E27FC236}">
                  <a16:creationId xmlns:a16="http://schemas.microsoft.com/office/drawing/2014/main" id="{34E93C5E-CA04-49B5-AA9C-E16B2CB3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Filter">
              <a:extLst>
                <a:ext uri="{FF2B5EF4-FFF2-40B4-BE49-F238E27FC236}">
                  <a16:creationId xmlns:a16="http://schemas.microsoft.com/office/drawing/2014/main" id="{F3A13463-243F-438D-B67F-D041A489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E119D85-B574-40B3-A8C6-C9FF5DBB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D0DEA-3FCA-429C-A80E-16D6C7E8C664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7" name="Content Placeholder 4" descr="Warning">
              <a:extLst>
                <a:ext uri="{FF2B5EF4-FFF2-40B4-BE49-F238E27FC236}">
                  <a16:creationId xmlns:a16="http://schemas.microsoft.com/office/drawing/2014/main" id="{39A4160D-74CB-4981-8BE4-D1B037CF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D0C472ED-C39C-4518-A4C5-33E3C975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5BB23186-7527-42F7-B772-B09684BA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0F7DA-9015-4D93-AAA1-688BAE4E3DBB}"/>
              </a:ext>
            </a:extLst>
          </p:cNvPr>
          <p:cNvGrpSpPr/>
          <p:nvPr/>
        </p:nvGrpSpPr>
        <p:grpSpPr>
          <a:xfrm>
            <a:off x="3360002" y="754309"/>
            <a:ext cx="5211614" cy="2824521"/>
            <a:chOff x="1403498" y="594821"/>
            <a:chExt cx="5211614" cy="2824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2EA2F-5BDF-411F-8894-11B51DE7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37367" y="2019299"/>
              <a:ext cx="5177745" cy="14000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4FF7E6-72E7-400C-8309-0A531EEB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403498" y="594821"/>
              <a:ext cx="4133850" cy="1323975"/>
            </a:xfrm>
            <a:prstGeom prst="rect">
              <a:avLst/>
            </a:prstGeom>
          </p:spPr>
        </p:pic>
      </p:grp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5F5BB-0BF4-4A4A-A8BC-3DEC469924FA}"/>
              </a:ext>
            </a:extLst>
          </p:cNvPr>
          <p:cNvSpPr/>
          <p:nvPr/>
        </p:nvSpPr>
        <p:spPr>
          <a:xfrm>
            <a:off x="1379820" y="787737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733EE-B1B2-400D-A1AC-00F6588758F1}"/>
              </a:ext>
            </a:extLst>
          </p:cNvPr>
          <p:cNvSpPr/>
          <p:nvPr/>
        </p:nvSpPr>
        <p:spPr>
          <a:xfrm>
            <a:off x="3546707" y="1231586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BB72D-F040-4E3D-B5C1-0730249F795D}"/>
              </a:ext>
            </a:extLst>
          </p:cNvPr>
          <p:cNvSpPr txBox="1"/>
          <p:nvPr/>
        </p:nvSpPr>
        <p:spPr>
          <a:xfrm>
            <a:off x="954905" y="2563168"/>
            <a:ext cx="5172122" cy="148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dirty="0"/>
              <a:t>    SET </a:t>
            </a:r>
            <a:r>
              <a:rPr lang="en-US" dirty="0">
                <a:highlight>
                  <a:srgbClr val="00FFFF"/>
                </a:highlight>
              </a:rPr>
              <a:t>@p1</a:t>
            </a:r>
            <a:r>
              <a:rPr lang="en-US" dirty="0"/>
              <a:t> =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id=1</a:t>
            </a:r>
            <a:r>
              <a:rPr lang="en-US" dirty="0"/>
              <a:t>]</a:t>
            </a:r>
          </a:p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dirty="0"/>
              <a:t>    INSERT INTO </a:t>
            </a:r>
            <a:r>
              <a:rPr lang="en-US" dirty="0">
                <a:highlight>
                  <a:srgbClr val="00FFFF"/>
                </a:highlight>
              </a:rPr>
              <a:t>@p2 </a:t>
            </a:r>
            <a:r>
              <a:rPr lang="en-US" dirty="0"/>
              <a:t>SELECT value FROM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id=2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@CMD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CMDParams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@p1, @p2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033662-5671-42A1-9A13-3E969F51B2E9}"/>
              </a:ext>
            </a:extLst>
          </p:cNvPr>
          <p:cNvSpPr/>
          <p:nvPr/>
        </p:nvSpPr>
        <p:spPr>
          <a:xfrm>
            <a:off x="4322053" y="3295114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6FC4C-FE4E-42F6-AC74-7DA0D6D2CA76}"/>
              </a:ext>
            </a:extLst>
          </p:cNvPr>
          <p:cNvSpPr/>
          <p:nvPr/>
        </p:nvSpPr>
        <p:spPr>
          <a:xfrm>
            <a:off x="2130469" y="2856025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878D29-D7F1-4717-8BE8-959911BAD982}"/>
              </a:ext>
            </a:extLst>
          </p:cNvPr>
          <p:cNvSpPr/>
          <p:nvPr/>
        </p:nvSpPr>
        <p:spPr>
          <a:xfrm>
            <a:off x="5884005" y="4254353"/>
            <a:ext cx="782845" cy="21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1C6A34-6302-409A-BD2C-DF64A7686B65}"/>
              </a:ext>
            </a:extLst>
          </p:cNvPr>
          <p:cNvSpPr/>
          <p:nvPr/>
        </p:nvSpPr>
        <p:spPr>
          <a:xfrm>
            <a:off x="2336309" y="4912573"/>
            <a:ext cx="852373" cy="19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D1390C-F97A-4DF7-A379-508B26420CA5}"/>
              </a:ext>
            </a:extLst>
          </p:cNvPr>
          <p:cNvGrpSpPr/>
          <p:nvPr/>
        </p:nvGrpSpPr>
        <p:grpSpPr>
          <a:xfrm>
            <a:off x="43244" y="414275"/>
            <a:ext cx="8442585" cy="4734231"/>
            <a:chOff x="43244" y="414275"/>
            <a:chExt cx="8442585" cy="47342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4F939-7D1D-4BDB-BE21-3B4ABFE403F1}"/>
                </a:ext>
              </a:extLst>
            </p:cNvPr>
            <p:cNvSpPr txBox="1"/>
            <p:nvPr/>
          </p:nvSpPr>
          <p:spPr>
            <a:xfrm>
              <a:off x="1215890" y="4194399"/>
              <a:ext cx="7269939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???'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???, @CMD nvarchar(max), @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CMDParams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nvarchar(max)’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@CMD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CMDParams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AAE880-D614-453A-9D6B-D0F66BD88F08}"/>
                </a:ext>
              </a:extLst>
            </p:cNvPr>
            <p:cNvSpPr txBox="1"/>
            <p:nvPr/>
          </p:nvSpPr>
          <p:spPr>
            <a:xfrm>
              <a:off x="1004095" y="4219814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88EDCE-B756-4C14-83FF-01C07FB63158}"/>
                </a:ext>
              </a:extLst>
            </p:cNvPr>
            <p:cNvSpPr txBox="1"/>
            <p:nvPr/>
          </p:nvSpPr>
          <p:spPr>
            <a:xfrm>
              <a:off x="43244" y="414275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49E8D0-9EAA-4DB2-A14F-6E66542A4503}"/>
                </a:ext>
              </a:extLst>
            </p:cNvPr>
            <p:cNvSpPr txBox="1"/>
            <p:nvPr/>
          </p:nvSpPr>
          <p:spPr>
            <a:xfrm>
              <a:off x="1004095" y="4466358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0C592-C1E7-40BB-B886-5247FCA34619}"/>
                </a:ext>
              </a:extLst>
            </p:cNvPr>
            <p:cNvSpPr txBox="1"/>
            <p:nvPr/>
          </p:nvSpPr>
          <p:spPr>
            <a:xfrm>
              <a:off x="828107" y="2451143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" grpId="0" animBg="1"/>
      <p:bldP spid="34" grpId="0" animBg="1"/>
      <p:bldP spid="39" grpId="0" animBg="1"/>
      <p:bldP spid="40" grpId="0" animBg="1"/>
      <p:bldP spid="5" grpId="0" animBg="1"/>
      <p:bldP spid="37" grpId="0" build="p" animBg="1"/>
      <p:bldP spid="44" grpId="0" animBg="1"/>
      <p:bldP spid="45" grpId="0" animBg="1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u="sng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F66826-658B-4C78-BF25-A3EAE4523938}"/>
              </a:ext>
            </a:extLst>
          </p:cNvPr>
          <p:cNvSpPr txBox="1"/>
          <p:nvPr/>
        </p:nvSpPr>
        <p:spPr>
          <a:xfrm>
            <a:off x="815830" y="156402"/>
            <a:ext cx="427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A118-E56F-4500-B68A-5C3B5F559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" y="51752"/>
            <a:ext cx="609600" cy="60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89D114-791D-43C3-B9C1-6D09A4DE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37" y="761245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92D26-AB51-4BF0-9072-DED0EE4164ED}"/>
              </a:ext>
            </a:extLst>
          </p:cNvPr>
          <p:cNvSpPr txBox="1"/>
          <p:nvPr/>
        </p:nvSpPr>
        <p:spPr>
          <a:xfrm>
            <a:off x="218137" y="1663111"/>
            <a:ext cx="6550798" cy="31393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@EitanBlumin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8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Also in: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16" name="Picture 15" descr="https://pbs.twimg.com/profile_banners/416148647/1541847820/1500x500">
            <a:extLst>
              <a:ext uri="{FF2B5EF4-FFF2-40B4-BE49-F238E27FC236}">
                <a16:creationId xmlns:a16="http://schemas.microsoft.com/office/drawing/2014/main" id="{C9EB4002-42F0-45EB-8E3B-76E2D70CD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02732" y="0"/>
            <a:ext cx="3323131" cy="287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B3C23E6-927B-43EE-8607-AFBE14E46E51}"/>
              </a:ext>
            </a:extLst>
          </p:cNvPr>
          <p:cNvGrpSpPr/>
          <p:nvPr/>
        </p:nvGrpSpPr>
        <p:grpSpPr>
          <a:xfrm>
            <a:off x="6924020" y="3042011"/>
            <a:ext cx="2199641" cy="1816608"/>
            <a:chOff x="6285686" y="3158887"/>
            <a:chExt cx="2199641" cy="181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54DB96-DFEB-4710-B7D3-DC820EC9F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6238" y="3158887"/>
              <a:ext cx="1816608" cy="181660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54AEFC-2763-47EA-AF45-42E57DC08FE7}"/>
                </a:ext>
              </a:extLst>
            </p:cNvPr>
            <p:cNvSpPr txBox="1"/>
            <p:nvPr/>
          </p:nvSpPr>
          <p:spPr>
            <a:xfrm>
              <a:off x="6285686" y="4522039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11"/>
                </a:rPr>
                <a:t>madeiradata.com</a:t>
              </a:r>
              <a:r>
                <a:rPr lang="en-US" b="1" dirty="0"/>
                <a:t> </a:t>
              </a:r>
              <a:endParaRPr lang="LID4096" b="1" dirty="0"/>
            </a:p>
          </p:txBody>
        </p:sp>
      </p:grpSp>
      <p:pic>
        <p:nvPicPr>
          <p:cNvPr id="20" name="Picture 19" descr="https://mspoweruser.com/wp-content/uploads/2019/04/microsoft-technet.png">
            <a:extLst>
              <a:ext uri="{FF2B5EF4-FFF2-40B4-BE49-F238E27FC236}">
                <a16:creationId xmlns:a16="http://schemas.microsoft.com/office/drawing/2014/main" id="{E9B8FA39-BDEF-4EF2-8A3A-6ACB3BC2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7744" y="4452736"/>
            <a:ext cx="1147189" cy="4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pngimg.com/uploads/github/github_PNG20.png">
            <a:extLst>
              <a:ext uri="{FF2B5EF4-FFF2-40B4-BE49-F238E27FC236}">
                <a16:creationId xmlns:a16="http://schemas.microsoft.com/office/drawing/2014/main" id="{D7FC3553-66CF-4F32-91CA-0283D139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0896" y="4185459"/>
            <a:ext cx="745462" cy="6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github gist logo">
            <a:extLst>
              <a:ext uri="{FF2B5EF4-FFF2-40B4-BE49-F238E27FC236}">
                <a16:creationId xmlns:a16="http://schemas.microsoft.com/office/drawing/2014/main" id="{EBA9E7E0-34CD-4749-87E8-7F09C095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1332" y="4483627"/>
            <a:ext cx="1497603" cy="40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s://im5.ezgif.com/tmp/ezgif-5-eb799a4d79b5.png">
            <a:extLst>
              <a:ext uri="{FF2B5EF4-FFF2-40B4-BE49-F238E27FC236}">
                <a16:creationId xmlns:a16="http://schemas.microsoft.com/office/drawing/2014/main" id="{C8B9C66C-CCF1-46F7-810A-DCCD4A703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35485" y="4376333"/>
            <a:ext cx="1220437" cy="72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Image result for youtube logo">
            <a:extLst>
              <a:ext uri="{FF2B5EF4-FFF2-40B4-BE49-F238E27FC236}">
                <a16:creationId xmlns:a16="http://schemas.microsoft.com/office/drawing/2014/main" id="{A06230CE-B2BE-477E-9EF8-CB076EF3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8137" y="4511486"/>
            <a:ext cx="1308709" cy="3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AD83D0E-5592-4302-BF7D-1646FCE79B7F}"/>
              </a:ext>
            </a:extLst>
          </p:cNvPr>
          <p:cNvSpPr txBox="1"/>
          <p:nvPr/>
        </p:nvSpPr>
        <p:spPr>
          <a:xfrm>
            <a:off x="218137" y="1128713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3392266" y="3728586"/>
            <a:ext cx="180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</p:txBody>
      </p:sp>
      <p:pic>
        <p:nvPicPr>
          <p:cNvPr id="1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5F5623B5-B768-4C77-B164-028A95B4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02" y="3579741"/>
            <a:ext cx="1139702" cy="1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CSA: SQL Server 2012/2014 - Certified 2016">
            <a:extLst>
              <a:ext uri="{FF2B5EF4-FFF2-40B4-BE49-F238E27FC236}">
                <a16:creationId xmlns:a16="http://schemas.microsoft.com/office/drawing/2014/main" id="{784BBAEE-876C-4125-B973-42786C5F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884" y="3579743"/>
            <a:ext cx="1139702" cy="1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22CD1D8-C18B-477C-B55A-3E274F7AE342}"/>
              </a:ext>
            </a:extLst>
          </p:cNvPr>
          <p:cNvSpPr txBox="1">
            <a:spLocks/>
          </p:cNvSpPr>
          <p:nvPr/>
        </p:nvSpPr>
        <p:spPr>
          <a:xfrm>
            <a:off x="457200" y="27146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4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CA" dirty="0">
                <a:solidFill>
                  <a:srgbClr val="0090D2"/>
                </a:solidFill>
                <a:latin typeface="Segoe UI" charset="0"/>
                <a:ea typeface="Segoe UI" charset="0"/>
                <a:cs typeface="Segoe UI" charset="0"/>
              </a:rPr>
              <a:t>About Me…</a:t>
            </a:r>
          </a:p>
        </p:txBody>
      </p:sp>
      <p:pic>
        <p:nvPicPr>
          <p:cNvPr id="19" name="Picture 18" descr="A picture containing grass, person, outdoor, child&#10;&#10;Description automatically generated">
            <a:extLst>
              <a:ext uri="{FF2B5EF4-FFF2-40B4-BE49-F238E27FC236}">
                <a16:creationId xmlns:a16="http://schemas.microsoft.com/office/drawing/2014/main" id="{BDDB6F9C-ED8E-4134-B063-F167FBD620B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5154" y="161365"/>
            <a:ext cx="3260709" cy="2162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492056-A1A8-4B4C-9D33-2C0F4FDED6EA}"/>
              </a:ext>
            </a:extLst>
          </p:cNvPr>
          <p:cNvSpPr/>
          <p:nvPr/>
        </p:nvSpPr>
        <p:spPr>
          <a:xfrm>
            <a:off x="7052654" y="2602986"/>
            <a:ext cx="169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811615"/>
            <a:ext cx="5603631" cy="4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5B0AC02-C380-499D-913D-C1D817A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had:</a:t>
            </a:r>
          </a:p>
        </p:txBody>
      </p:sp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'%{0}%'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'{2}'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'%John%'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'2018-01-01'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{0}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{1}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{2}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@p2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@p3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8499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(…)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11188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21.2|27.3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3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7.7|103.2|164"/>
</p:tagLst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15273</TotalTime>
  <Words>2212</Words>
  <Application>Microsoft Office PowerPoint</Application>
  <PresentationFormat>On-screen Show (16:9)</PresentationFormat>
  <Paragraphs>366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Helvetica Neue</vt:lpstr>
      <vt:lpstr>Segoe UI</vt:lpstr>
      <vt:lpstr>PASS 2013_SpeakerTemplate_16x9</vt:lpstr>
      <vt:lpstr>PowerPoint Presentation</vt:lpstr>
      <vt:lpstr>PowerPoint Presentation</vt:lpstr>
      <vt:lpstr>PowerPoint Presentation</vt:lpstr>
      <vt:lpstr>Before we start…</vt:lpstr>
      <vt:lpstr>We’ll start with a story…</vt:lpstr>
      <vt:lpstr>What they had:</vt:lpstr>
      <vt:lpstr>Common Dynamic Search Queries</vt:lpstr>
      <vt:lpstr>Common Dynamic Search Queries</vt:lpstr>
      <vt:lpstr>Common Dynamic Search Queries</vt:lpstr>
      <vt:lpstr>Common Dynamic Search Queries</vt:lpstr>
      <vt:lpstr>What they wanted: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Let’s see it in action!</vt:lpstr>
      <vt:lpstr>Let’s see it in action!</vt:lpstr>
      <vt:lpstr>What have we achieved?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555</cp:revision>
  <cp:lastPrinted>2019-04-30T06:36:21Z</cp:lastPrinted>
  <dcterms:created xsi:type="dcterms:W3CDTF">2013-07-12T18:23:55Z</dcterms:created>
  <dcterms:modified xsi:type="dcterms:W3CDTF">2019-09-26T18:55:12Z</dcterms:modified>
</cp:coreProperties>
</file>