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5" r:id="rId2"/>
    <p:sldId id="359" r:id="rId3"/>
    <p:sldId id="30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6" r:id="rId12"/>
    <p:sldId id="577" r:id="rId13"/>
    <p:sldId id="578" r:id="rId14"/>
    <p:sldId id="580" r:id="rId15"/>
    <p:sldId id="579" r:id="rId16"/>
    <p:sldId id="581" r:id="rId17"/>
    <p:sldId id="350" r:id="rId18"/>
    <p:sldId id="5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68"/>
            <p14:sldId id="569"/>
            <p14:sldId id="570"/>
            <p14:sldId id="571"/>
            <p14:sldId id="572"/>
            <p14:sldId id="573"/>
            <p14:sldId id="574"/>
            <p14:sldId id="576"/>
            <p14:sldId id="577"/>
            <p14:sldId id="578"/>
            <p14:sldId id="580"/>
            <p14:sldId id="579"/>
            <p14:sldId id="581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FF6600"/>
    <a:srgbClr val="5E729B"/>
    <a:srgbClr val="9E01F5"/>
    <a:srgbClr val="E8F0F0"/>
    <a:srgbClr val="DAF5FE"/>
    <a:srgbClr val="E8F5FC"/>
    <a:srgbClr val="20254C"/>
    <a:srgbClr val="252B59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110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all know how to prevent SQL injection: Use strongly typed parameters and stored procedures.</a:t>
            </a:r>
          </a:p>
          <a:p>
            <a:r>
              <a:rPr lang="en-US" dirty="0"/>
              <a:t>Let’s see a couple of examples in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  <a:p>
            <a:r>
              <a:rPr lang="en-US" dirty="0"/>
              <a:t>The parameter collection itself could be either of the following: XML, JSON, or Table-Valued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Show tables ERD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Common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identify these parts in the procedure…</a:t>
            </a:r>
          </a:p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parameter collection is explicitly defined in each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Generator /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generator / parser.</a:t>
            </a:r>
          </a:p>
          <a:p>
            <a:r>
              <a:rPr lang="en-US" dirty="0"/>
              <a:t>The collection of parameters (and operators) would be defined in one place only: in the DB – single point of maintenance.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5" b="1906"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5.svg"/><Relationship Id="rId4" Type="http://schemas.openxmlformats.org/officeDocument/2006/relationships/image" Target="../media/image11.sv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1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Relationship Id="rId1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Relationship Id="rId1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itanBlumin/DynamicFilter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g"/><Relationship Id="rId7" Type="http://schemas.openxmlformats.org/officeDocument/2006/relationships/hyperlink" Target="http://www.eitanblumin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g"/><Relationship Id="rId7" Type="http://schemas.openxmlformats.org/officeDocument/2006/relationships/hyperlink" Target="http://www.eitanblumin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openclipart.org/detail/167095/secure-gold-by-ryg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387655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2309422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Advanced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177400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problem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/>
              <a:t>frm.Name</a:t>
            </a:r>
            <a:r>
              <a:rPr lang="en-US" sz="1100" dirty="0"/>
              <a:t>, </a:t>
            </a:r>
            <a:r>
              <a:rPr lang="en-US" sz="1100" dirty="0" err="1"/>
              <a:t>frm.Country</a:t>
            </a:r>
            <a:r>
              <a:rPr lang="en-US" sz="1100" dirty="0"/>
              <a:t>,…)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@Name, </a:t>
            </a:r>
            <a:r>
              <a:rPr lang="en-US" sz="1100" dirty="0" err="1"/>
              <a:t>pName</a:t>
            </a:r>
            <a:endParaRPr lang="en-US" sz="1100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@Name </a:t>
            </a:r>
            <a:r>
              <a:rPr lang="en-US" sz="1100" dirty="0" err="1"/>
              <a:t>nvarchar</a:t>
            </a:r>
            <a:r>
              <a:rPr lang="en-US" sz="1100" dirty="0"/>
              <a:t>(…)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5BAD2131-13CF-4AE4-A7B9-D95622BD28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4735" y="2757162"/>
            <a:ext cx="439535" cy="439535"/>
          </a:xfrm>
          <a:prstGeom prst="rect">
            <a:avLst/>
          </a:prstGeom>
        </p:spPr>
      </p:pic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57FE48B1-EFD3-4A04-839C-9DE264EBB8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2632" y="2739228"/>
            <a:ext cx="439535" cy="4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 requires change in: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Frontend GUI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Generator /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Parameter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/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@Params (???)</a:t>
            </a:r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5BAD2131-13CF-4AE4-A7B9-D95622BD28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4735" y="2757162"/>
            <a:ext cx="439535" cy="439535"/>
          </a:xfrm>
          <a:prstGeom prst="rect">
            <a:avLst/>
          </a:prstGeom>
        </p:spPr>
      </p:pic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57FE48B1-EFD3-4A04-839C-9DE264EBB8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632" y="2739228"/>
            <a:ext cx="439535" cy="439535"/>
          </a:xfrm>
          <a:prstGeom prst="rect">
            <a:avLst/>
          </a:prstGeom>
        </p:spPr>
      </p:pic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0227" y="2535970"/>
            <a:ext cx="914400" cy="914400"/>
          </a:xfrm>
          <a:prstGeom prst="rect">
            <a:avLst/>
          </a:prstGeom>
        </p:spPr>
      </p:pic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9ADD8B94-DE64-4AB4-826A-D72B1EFDBB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62549" y="2829502"/>
            <a:ext cx="914400" cy="914400"/>
          </a:xfrm>
          <a:prstGeom prst="rect">
            <a:avLst/>
          </a:prstGeom>
        </p:spPr>
      </p:pic>
      <p:pic>
        <p:nvPicPr>
          <p:cNvPr id="58" name="Graphic 57" descr="Magnifying glass">
            <a:extLst>
              <a:ext uri="{FF2B5EF4-FFF2-40B4-BE49-F238E27FC236}">
                <a16:creationId xmlns:a16="http://schemas.microsoft.com/office/drawing/2014/main" id="{FF5E96CA-0F3E-4219-ABB3-2AC96BA939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44020" y="2562970"/>
            <a:ext cx="914400" cy="914400"/>
          </a:xfrm>
          <a:prstGeom prst="rect">
            <a:avLst/>
          </a:prstGeom>
        </p:spPr>
      </p:pic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CDA5D270-E2D6-433F-B60F-D1D7366C21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8039" y="2787694"/>
            <a:ext cx="439535" cy="439535"/>
          </a:xfrm>
          <a:prstGeom prst="rect">
            <a:avLst/>
          </a:prstGeom>
        </p:spPr>
      </p:pic>
      <p:sp>
        <p:nvSpPr>
          <p:cNvPr id="57" name="Callout: Line 56">
            <a:extLst>
              <a:ext uri="{FF2B5EF4-FFF2-40B4-BE49-F238E27FC236}">
                <a16:creationId xmlns:a16="http://schemas.microsoft.com/office/drawing/2014/main" id="{7D3A15DA-9CC6-4AF5-8A95-8727327D6CA0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sp>
        <p:nvSpPr>
          <p:cNvPr id="55" name="Callout: Line 54">
            <a:extLst>
              <a:ext uri="{FF2B5EF4-FFF2-40B4-BE49-F238E27FC236}">
                <a16:creationId xmlns:a16="http://schemas.microsoft.com/office/drawing/2014/main" id="{7778E516-E675-43F1-B5F0-1B6C4FE505DF}"/>
              </a:ext>
            </a:extLst>
          </p:cNvPr>
          <p:cNvSpPr/>
          <p:nvPr/>
        </p:nvSpPr>
        <p:spPr>
          <a:xfrm>
            <a:off x="3032990" y="615135"/>
            <a:ext cx="4423763" cy="2563627"/>
          </a:xfrm>
          <a:prstGeom prst="borderCallout1">
            <a:avLst>
              <a:gd name="adj1" fmla="val 35526"/>
              <a:gd name="adj2" fmla="val -146"/>
              <a:gd name="adj3" fmla="val 37118"/>
              <a:gd name="adj4" fmla="val -235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“In”, list: [“Israel”, “USA”, “Italy”,…]},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sp>
        <p:nvSpPr>
          <p:cNvPr id="59" name="Callout: Line 58">
            <a:extLst>
              <a:ext uri="{FF2B5EF4-FFF2-40B4-BE49-F238E27FC236}">
                <a16:creationId xmlns:a16="http://schemas.microsoft.com/office/drawing/2014/main" id="{B57CFB92-E5A6-494C-85E3-2D9614EA56AF}"/>
              </a:ext>
            </a:extLst>
          </p:cNvPr>
          <p:cNvSpPr/>
          <p:nvPr/>
        </p:nvSpPr>
        <p:spPr>
          <a:xfrm>
            <a:off x="632841" y="486801"/>
            <a:ext cx="4796176" cy="1635375"/>
          </a:xfrm>
          <a:prstGeom prst="borderCallout1">
            <a:avLst>
              <a:gd name="adj1" fmla="val 46995"/>
              <a:gd name="adj2" fmla="val 100068"/>
              <a:gd name="adj3" fmla="val 139219"/>
              <a:gd name="adj4" fmla="val 1477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SELECT * FROM Contacts WHERE 1=1</a:t>
            </a:r>
          </a:p>
          <a:p>
            <a:r>
              <a:rPr lang="en-US" sz="1600" dirty="0"/>
              <a:t>AND Name = @p1</a:t>
            </a:r>
          </a:p>
          <a:p>
            <a:r>
              <a:rPr lang="en-US" sz="1600" dirty="0"/>
              <a:t>AND Country IN (SELECT value FROM @p2)</a:t>
            </a:r>
          </a:p>
        </p:txBody>
      </p:sp>
      <p:sp>
        <p:nvSpPr>
          <p:cNvPr id="60" name="Callout: Line 59">
            <a:extLst>
              <a:ext uri="{FF2B5EF4-FFF2-40B4-BE49-F238E27FC236}">
                <a16:creationId xmlns:a16="http://schemas.microsoft.com/office/drawing/2014/main" id="{017447C2-3D51-4060-99F9-A425EF2351D3}"/>
              </a:ext>
            </a:extLst>
          </p:cNvPr>
          <p:cNvSpPr/>
          <p:nvPr/>
        </p:nvSpPr>
        <p:spPr>
          <a:xfrm>
            <a:off x="455631" y="245287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2409"/>
              <a:gd name="adj4" fmla="val 13553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23457E-7 L 0.48298 -0.001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5" grpId="0" animBg="1"/>
      <p:bldP spid="55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/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@Params (???)</a:t>
            </a:r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5BAD2131-13CF-4AE4-A7B9-D95622BD28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4735" y="2757162"/>
            <a:ext cx="439535" cy="439535"/>
          </a:xfrm>
          <a:prstGeom prst="rect">
            <a:avLst/>
          </a:prstGeom>
        </p:spPr>
      </p:pic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57FE48B1-EFD3-4A04-839C-9DE264EBB8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632" y="2739228"/>
            <a:ext cx="439535" cy="439535"/>
          </a:xfrm>
          <a:prstGeom prst="rect">
            <a:avLst/>
          </a:prstGeom>
        </p:spPr>
      </p:pic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ilter">
            <a:extLst>
              <a:ext uri="{FF2B5EF4-FFF2-40B4-BE49-F238E27FC236}">
                <a16:creationId xmlns:a16="http://schemas.microsoft.com/office/drawing/2014/main" id="{05ACDD97-1F3E-47DE-B44A-447746A0AF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CDA5D270-E2D6-433F-B60F-D1D7366C21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8039" y="2787694"/>
            <a:ext cx="439535" cy="43953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3FA00B-C9B9-487D-AD05-4D970DDE42B6}"/>
              </a:ext>
            </a:extLst>
          </p:cNvPr>
          <p:cNvSpPr txBox="1"/>
          <p:nvPr/>
        </p:nvSpPr>
        <p:spPr>
          <a:xfrm>
            <a:off x="7523112" y="4316824"/>
            <a:ext cx="1318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TVP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8A5575-59D6-4339-94B6-B3A72643D7E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182143" y="4148377"/>
            <a:ext cx="0" cy="168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8463" y="2527850"/>
            <a:ext cx="914400" cy="914400"/>
          </a:xfrm>
          <a:prstGeom prst="rect">
            <a:avLst/>
          </a:prstGeom>
        </p:spPr>
      </p:pic>
      <p:pic>
        <p:nvPicPr>
          <p:cNvPr id="34" name="Graphic 33" descr="List">
            <a:extLst>
              <a:ext uri="{FF2B5EF4-FFF2-40B4-BE49-F238E27FC236}">
                <a16:creationId xmlns:a16="http://schemas.microsoft.com/office/drawing/2014/main" id="{41683CD1-3EB6-4CDE-A2ED-AF72E63EF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56887" y="2517096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F611E-28C3-4ACB-8FAD-8E9743AE79AD}"/>
              </a:ext>
            </a:extLst>
          </p:cNvPr>
          <p:cNvCxnSpPr>
            <a:cxnSpLocks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Let’s see it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/>
              <a:t>SQL injection is impossible because we never concatenate literal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github.com/EitanBlumin/</a:t>
            </a:r>
            <a:r>
              <a:rPr lang="en-US" dirty="0" err="1">
                <a:hlinkClick r:id="rId4"/>
              </a:rPr>
              <a:t>DynamicFilters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0637" cy="1657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0637" cy="1657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 Few Words about Me…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F68A309-1C70-494F-A9B1-4D5E7CA017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This is NOT yet another presentation about preventing SQL injection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first: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D3DFC-B61F-4AF2-9B80-77C94CDE8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96093" y="2066371"/>
            <a:ext cx="2551814" cy="2551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SearchContacts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/>
              <a:t>AND (@Name IS NULL OR Name =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OPTION (RECOMPILE)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SearchContacts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Contacts WHERE 1=1’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=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 requires change in: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Frontend GUI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Parameter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CREATE PROCEDURE </a:t>
            </a:r>
            <a:r>
              <a:rPr lang="en-US" dirty="0" err="1">
                <a:solidFill>
                  <a:schemeClr val="accent5"/>
                </a:solidFill>
              </a:rPr>
              <a:t>SearchContacts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@Name </a:t>
            </a:r>
            <a:r>
              <a:rPr lang="en-US" dirty="0" err="1">
                <a:solidFill>
                  <a:srgbClr val="FFC000"/>
                </a:solidFill>
              </a:rPr>
              <a:t>nvarchar</a:t>
            </a:r>
            <a:r>
              <a:rPr lang="en-US" dirty="0">
                <a:solidFill>
                  <a:srgbClr val="FFC000"/>
                </a:solidFill>
              </a:rPr>
              <a:t>(…) = NULL,</a:t>
            </a:r>
          </a:p>
          <a:p>
            <a:r>
              <a:rPr lang="en-US" dirty="0">
                <a:solidFill>
                  <a:srgbClr val="FFC000"/>
                </a:solidFill>
              </a:rPr>
              <a:t> @Country int = NULL,</a:t>
            </a:r>
          </a:p>
          <a:p>
            <a:r>
              <a:rPr lang="en-US" dirty="0">
                <a:solidFill>
                  <a:srgbClr val="FFC000"/>
                </a:solidFill>
              </a:rPr>
              <a:t> @</a:t>
            </a:r>
            <a:r>
              <a:rPr lang="en-US" dirty="0" err="1">
                <a:solidFill>
                  <a:srgbClr val="FFC000"/>
                </a:solidFill>
              </a:rPr>
              <a:t>RegistrationDateFrom</a:t>
            </a:r>
            <a:r>
              <a:rPr lang="en-US" dirty="0">
                <a:solidFill>
                  <a:srgbClr val="FFC000"/>
                </a:solidFill>
              </a:rPr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N’SELECT * FROM Contacts WHERE 1=1’</a:t>
            </a:r>
          </a:p>
          <a:p>
            <a:r>
              <a:rPr lang="en-US" dirty="0">
                <a:solidFill>
                  <a:srgbClr val="FFC000"/>
                </a:solidFill>
              </a:rPr>
              <a:t>IF @Name IS NOT NULL SET @CMD = @CMD + N’ AND Name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 @Name’</a:t>
            </a:r>
          </a:p>
          <a:p>
            <a:r>
              <a:rPr lang="en-US" dirty="0">
                <a:solidFill>
                  <a:srgbClr val="FFC000"/>
                </a:solidFill>
              </a:rPr>
              <a:t>IF @Country IS NOT NULL SET @CMD = @CMD + N’ AND Country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 @Country’</a:t>
            </a:r>
          </a:p>
          <a:p>
            <a:r>
              <a:rPr lang="en-US" dirty="0">
                <a:solidFill>
                  <a:srgbClr val="FFC000"/>
                </a:solidFill>
              </a:rPr>
              <a:t>IF @</a:t>
            </a:r>
            <a:r>
              <a:rPr lang="en-US" dirty="0" err="1">
                <a:solidFill>
                  <a:srgbClr val="FFC000"/>
                </a:solidFill>
              </a:rPr>
              <a:t>RegistrationDateFrom</a:t>
            </a:r>
            <a:r>
              <a:rPr lang="en-US" dirty="0">
                <a:solidFill>
                  <a:srgbClr val="FFC000"/>
                </a:solidFill>
              </a:rPr>
              <a:t> IS NOT NULL SET @CMD = @CMD + N’ AND </a:t>
            </a:r>
            <a:r>
              <a:rPr lang="en-US" dirty="0" err="1">
                <a:solidFill>
                  <a:srgbClr val="FFC000"/>
                </a:solidFill>
              </a:rPr>
              <a:t>RegistrationDate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&gt;=</a:t>
            </a:r>
            <a:r>
              <a:rPr lang="en-US" dirty="0">
                <a:solidFill>
                  <a:srgbClr val="FFC000"/>
                </a:solidFill>
              </a:rPr>
              <a:t> @</a:t>
            </a:r>
            <a:r>
              <a:rPr lang="en-US" dirty="0" err="1">
                <a:solidFill>
                  <a:srgbClr val="FFC000"/>
                </a:solidFill>
              </a:rPr>
              <a:t>RegistrationDateFrom</a:t>
            </a:r>
            <a:r>
              <a:rPr lang="en-US" dirty="0">
                <a:solidFill>
                  <a:srgbClr val="FFC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EXEC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sp_executesql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@CMD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N’@Name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nvarchar</a:t>
            </a:r>
            <a:r>
              <a:rPr lang="en-US" dirty="0">
                <a:solidFill>
                  <a:srgbClr val="FFC000"/>
                </a:solidFill>
              </a:rPr>
              <a:t>(…), @Country int, @</a:t>
            </a:r>
            <a:r>
              <a:rPr lang="en-US" dirty="0" err="1">
                <a:solidFill>
                  <a:srgbClr val="FFC000"/>
                </a:solidFill>
              </a:rPr>
              <a:t>RegistrationDateFrom</a:t>
            </a:r>
            <a:r>
              <a:rPr lang="en-US" dirty="0">
                <a:solidFill>
                  <a:srgbClr val="FFC000"/>
                </a:solidFill>
              </a:rPr>
              <a:t> datetime, …’</a:t>
            </a:r>
          </a:p>
          <a:p>
            <a:r>
              <a:rPr lang="en-US" dirty="0">
                <a:solidFill>
                  <a:srgbClr val="FFC000"/>
                </a:solidFill>
              </a:rPr>
              <a:t>, @Name, @Country, @</a:t>
            </a:r>
            <a:r>
              <a:rPr lang="en-US" dirty="0" err="1">
                <a:solidFill>
                  <a:srgbClr val="FFC000"/>
                </a:solidFill>
              </a:rPr>
              <a:t>RegistrationDateFrom</a:t>
            </a:r>
            <a:r>
              <a:rPr lang="en-US" dirty="0">
                <a:solidFill>
                  <a:srgbClr val="FFC000"/>
                </a:solidFill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13385</TotalTime>
  <Words>1245</Words>
  <Application>Microsoft Office PowerPoint</Application>
  <PresentationFormat>On-screen Show (16:9)</PresentationFormat>
  <Paragraphs>202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Advanced Dynamic Search Queries and How to Protect Them</vt:lpstr>
      <vt:lpstr>PowerPoint Presentation</vt:lpstr>
      <vt:lpstr>A Few Words about Me…</vt:lpstr>
      <vt:lpstr>First thing first: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Let’s understand the problem</vt:lpstr>
      <vt:lpstr>Let’s understand the problem</vt:lpstr>
      <vt:lpstr>How do we solve it?</vt:lpstr>
      <vt:lpstr>Solution: We add another layer of abstraction</vt:lpstr>
      <vt:lpstr>We add another layer of abstraction</vt:lpstr>
      <vt:lpstr>We add another layer of abstraction</vt:lpstr>
      <vt:lpstr>Let’s see it in action</vt:lpstr>
      <vt:lpstr>What have we achieved?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414</cp:revision>
  <dcterms:created xsi:type="dcterms:W3CDTF">2013-07-12T18:23:55Z</dcterms:created>
  <dcterms:modified xsi:type="dcterms:W3CDTF">2019-01-21T13:24:15Z</dcterms:modified>
</cp:coreProperties>
</file>