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85" r:id="rId2"/>
    <p:sldId id="359" r:id="rId3"/>
    <p:sldId id="307" r:id="rId4"/>
    <p:sldId id="589" r:id="rId5"/>
    <p:sldId id="568" r:id="rId6"/>
    <p:sldId id="582" r:id="rId7"/>
    <p:sldId id="583" r:id="rId8"/>
    <p:sldId id="569" r:id="rId9"/>
    <p:sldId id="570" r:id="rId10"/>
    <p:sldId id="571" r:id="rId11"/>
    <p:sldId id="572" r:id="rId12"/>
    <p:sldId id="573" r:id="rId13"/>
    <p:sldId id="574" r:id="rId14"/>
    <p:sldId id="576" r:id="rId15"/>
    <p:sldId id="577" r:id="rId16"/>
    <p:sldId id="578" r:id="rId17"/>
    <p:sldId id="586" r:id="rId18"/>
    <p:sldId id="587" r:id="rId19"/>
    <p:sldId id="580" r:id="rId20"/>
    <p:sldId id="579" r:id="rId21"/>
    <p:sldId id="588" r:id="rId22"/>
    <p:sldId id="581" r:id="rId23"/>
    <p:sldId id="350" r:id="rId24"/>
    <p:sldId id="567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tion 1" id="{42D8459F-7683-F84D-8DE6-C3C38246EA5E}">
          <p14:sldIdLst>
            <p14:sldId id="285"/>
            <p14:sldId id="359"/>
            <p14:sldId id="307"/>
            <p14:sldId id="589"/>
            <p14:sldId id="568"/>
            <p14:sldId id="582"/>
            <p14:sldId id="583"/>
            <p14:sldId id="569"/>
            <p14:sldId id="570"/>
            <p14:sldId id="571"/>
            <p14:sldId id="572"/>
            <p14:sldId id="573"/>
            <p14:sldId id="574"/>
            <p14:sldId id="576"/>
            <p14:sldId id="577"/>
            <p14:sldId id="578"/>
            <p14:sldId id="586"/>
            <p14:sldId id="587"/>
            <p14:sldId id="580"/>
            <p14:sldId id="579"/>
            <p14:sldId id="588"/>
            <p14:sldId id="581"/>
            <p14:sldId id="350"/>
            <p14:sldId id="5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F170"/>
    <a:srgbClr val="FF6600"/>
    <a:srgbClr val="5E729B"/>
    <a:srgbClr val="9E01F5"/>
    <a:srgbClr val="E8F0F0"/>
    <a:srgbClr val="DAF5FE"/>
    <a:srgbClr val="E8F5FC"/>
    <a:srgbClr val="20254C"/>
    <a:srgbClr val="252B59"/>
    <a:srgbClr val="05A3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5451" autoAdjust="0"/>
  </p:normalViewPr>
  <p:slideViewPr>
    <p:cSldViewPr snapToGrid="0">
      <p:cViewPr varScale="1">
        <p:scale>
          <a:sx n="82" d="100"/>
          <a:sy n="82" d="100"/>
        </p:scale>
        <p:origin x="546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F17F-797E-F743-99C7-34FA65335D3C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know that the solution is open source and available in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91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for suggestions from the crowd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21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implement a “Parameter Generator / Parser”, which would be generic and agnostic to any specific parameter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0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layer would implement a generic parameter generator / parser.</a:t>
            </a:r>
          </a:p>
          <a:p>
            <a:r>
              <a:rPr lang="en-US" dirty="0"/>
              <a:t>The collection of parameters (and operators) would be defined in one place only: in the DB – single point of maintenance.</a:t>
            </a:r>
          </a:p>
          <a:p>
            <a:r>
              <a:rPr lang="en-US" dirty="0"/>
              <a:t>Each layer would pass along the entire parameter collection for the next layer, thus they’d be completely agnostic to its contents.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68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layer would pass along the entire parameter collection for the next layer, thus they’d be completely agnostic to its contents.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Optionally, there would be no logic at all at the BL level:</a:t>
            </a:r>
          </a:p>
          <a:p>
            <a:r>
              <a:rPr lang="en-US" dirty="0"/>
              <a:t>The GUI would generate the parameter collection based on user interactions, and the DB would parse the collection based on strongly typed ruleset.</a:t>
            </a:r>
          </a:p>
          <a:p>
            <a:r>
              <a:rPr lang="en-US" dirty="0"/>
              <a:t>The BL would only be responsible for delivering the data as it is to the next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9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parameter collection itself could be either of the following: XML, JSON, or Table-Valued Parameter.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02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70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steps:</a:t>
            </a:r>
          </a:p>
          <a:p>
            <a:pPr marL="228600" indent="-228600">
              <a:buAutoNum type="arabicPeriod"/>
            </a:pPr>
            <a:r>
              <a:rPr lang="en-US" dirty="0"/>
              <a:t>Demonstrate the GUI + SQL Profiler to capture resulting DB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8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steps:</a:t>
            </a:r>
          </a:p>
          <a:p>
            <a:pPr marL="0" indent="0">
              <a:buNone/>
            </a:pPr>
            <a:r>
              <a:rPr lang="en-US" dirty="0"/>
              <a:t>2. Show tables ERD and contents of meta-data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33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methods:</a:t>
            </a:r>
          </a:p>
          <a:p>
            <a:pPr marL="228600" indent="-228600">
              <a:buAutoNum type="arabicPeriod"/>
            </a:pPr>
            <a:r>
              <a:rPr lang="en-US" dirty="0"/>
              <a:t>Talk about recursive nested conditions with dynamic AND/OR setting.</a:t>
            </a:r>
          </a:p>
          <a:p>
            <a:pPr marL="228600" indent="-228600">
              <a:buAutoNum type="arabicPeriod"/>
            </a:pPr>
            <a:r>
              <a:rPr lang="en-US" dirty="0"/>
              <a:t>Talk about various alternative methods:</a:t>
            </a:r>
          </a:p>
          <a:p>
            <a:pPr marL="685800" lvl="1" indent="-228600">
              <a:buAutoNum type="arabicPeriod"/>
            </a:pPr>
            <a:r>
              <a:rPr lang="en-US" dirty="0"/>
              <a:t>Column -&gt; Operators vs. Column -&gt; Type -&gt; Operators</a:t>
            </a:r>
          </a:p>
          <a:p>
            <a:pPr marL="685800" lvl="1" indent="-228600">
              <a:buAutoNum type="arabicPeriod"/>
            </a:pPr>
            <a:r>
              <a:rPr lang="en-US" dirty="0"/>
              <a:t>LINQ for SQL and other BL-only logic for parameter generation/parsing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99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had a GUI where they allowed users to search in a database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6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sort of what they had before: single parameter per column at most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11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they wanted it to look like.</a:t>
            </a:r>
          </a:p>
          <a:p>
            <a:r>
              <a:rPr lang="en-US" dirty="0"/>
              <a:t>They wanted to allow full customizability…</a:t>
            </a:r>
          </a:p>
          <a:p>
            <a:r>
              <a:rPr lang="en-US" dirty="0"/>
              <a:t>Not just any combination of columns to filter by</a:t>
            </a:r>
          </a:p>
          <a:p>
            <a:r>
              <a:rPr lang="en-US" dirty="0"/>
              <a:t>But also the type of operator to use per each column (equals, not equals, less than, in, not in,…)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70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Example 1</a:t>
            </a:r>
          </a:p>
          <a:p>
            <a:endParaRPr lang="en-US" dirty="0"/>
          </a:p>
          <a:p>
            <a:r>
              <a:rPr lang="en-US" dirty="0"/>
              <a:t>OPTION(RECOMPILE) is a good solution to parameter sniffing problem, but only if it’s not being called too frequently, otherwise would cause CPU stress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75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Common 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39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let’s set a few definitions:</a:t>
            </a:r>
          </a:p>
          <a:p>
            <a:r>
              <a:rPr lang="en-US" dirty="0"/>
              <a:t>A parameter value (red) is a literal value of a parameter, let’s say “John” for the @Name parameter</a:t>
            </a:r>
          </a:p>
          <a:p>
            <a:r>
              <a:rPr lang="en-US" dirty="0"/>
              <a:t>A parameter (orange) is the parameter itself, let’s say @Name</a:t>
            </a:r>
          </a:p>
          <a:p>
            <a:r>
              <a:rPr lang="en-US" dirty="0"/>
              <a:t>A parameter collection (green) is the total set of parameters (@Name, @Country,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85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identify these parts in the procedure…</a:t>
            </a:r>
          </a:p>
          <a:p>
            <a:r>
              <a:rPr lang="en-US" dirty="0"/>
              <a:t>The procedure itself serves as the parameter collection, explicitly defining each parameter.</a:t>
            </a:r>
          </a:p>
          <a:p>
            <a:r>
              <a:rPr lang="en-US" dirty="0"/>
              <a:t>That means that any change in a parameter would require changing each yellow section.</a:t>
            </a:r>
          </a:p>
          <a:p>
            <a:r>
              <a:rPr lang="en-US" dirty="0"/>
              <a:t>Since we know how to prevent SQL injection, there’s no “parameter value” part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56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how the parameter collection is explicitly defined in each layer: GUI, BL and DB.</a:t>
            </a:r>
          </a:p>
          <a:p>
            <a:r>
              <a:rPr lang="en-US" dirty="0"/>
              <a:t>The objects passed between each layer are each parameter individually.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380308" y="2455629"/>
            <a:ext cx="4520276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40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0731" y="3159156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dirty="0">
                <a:solidFill>
                  <a:schemeClr val="accent4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B305D-F296-4F54-8AF2-330FA2DCA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4FE575-5CAC-478E-BA92-6566FDEF5A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>
            <a:noAutofit/>
          </a:bodyPr>
          <a:lstStyle>
            <a:lvl1pPr>
              <a:defRPr>
                <a:solidFill>
                  <a:srgbClr val="58585A"/>
                </a:solidFill>
                <a:latin typeface="+mn-lt"/>
              </a:defRPr>
            </a:lvl1pPr>
            <a:lvl2pPr>
              <a:defRPr>
                <a:solidFill>
                  <a:srgbClr val="58585A"/>
                </a:solidFill>
                <a:latin typeface="+mn-lt"/>
              </a:defRPr>
            </a:lvl2pPr>
            <a:lvl3pPr>
              <a:defRPr>
                <a:solidFill>
                  <a:srgbClr val="58585A"/>
                </a:solidFill>
                <a:latin typeface="+mn-lt"/>
              </a:defRPr>
            </a:lvl3pPr>
            <a:lvl4pPr>
              <a:defRPr>
                <a:solidFill>
                  <a:srgbClr val="58585A"/>
                </a:solidFill>
                <a:latin typeface="+mn-lt"/>
              </a:defRPr>
            </a:lvl4pPr>
            <a:lvl5pP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747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119188"/>
            <a:ext cx="8261350" cy="3529012"/>
          </a:xfrm>
        </p:spPr>
        <p:txBody>
          <a:bodyPr/>
          <a:lstStyle>
            <a:lvl1pPr marL="0" indent="0">
              <a:buNone/>
              <a:defRPr sz="1800"/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 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Two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THREE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D208D-BC43-40B1-8219-EB1D304BDE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1766" y="1376479"/>
            <a:ext cx="4040859" cy="3071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636995" y="1376479"/>
            <a:ext cx="4040859" cy="3071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38431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290BDD-1D7E-4796-9B6C-FD4B49CBBC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3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FF280C-1486-4CE3-87E9-F26AE1D304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4634" y="1279902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 descr="PASS_14_Templat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35" b="1906"/>
          <a:stretch/>
        </p:blipFill>
        <p:spPr>
          <a:xfrm>
            <a:off x="-4572" y="0"/>
            <a:ext cx="9153144" cy="111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B8A3A0-778E-47C4-81DF-BC6FEB6F81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613577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12899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0DAB05-DCF3-4BB4-9EEA-3B1DAE918C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9789AD6-860C-4E7D-839F-BDD5D0D3B7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1338" y="677863"/>
            <a:ext cx="3833812" cy="35210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0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613577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12899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28" y="804915"/>
            <a:ext cx="3810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0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2" r:id="rId4"/>
    <p:sldLayoutId id="2147483654" r:id="rId5"/>
    <p:sldLayoutId id="2147483657" r:id="rId6"/>
    <p:sldLayoutId id="2147483656" r:id="rId7"/>
    <p:sldLayoutId id="2147483660" r:id="rId8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rgbClr val="003A78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58585A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58585A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58585A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12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1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25.svg"/><Relationship Id="rId4" Type="http://schemas.openxmlformats.org/officeDocument/2006/relationships/image" Target="../media/image13.sv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16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11" Type="http://schemas.openxmlformats.org/officeDocument/2006/relationships/image" Target="../media/image14.png"/><Relationship Id="rId5" Type="http://schemas.openxmlformats.org/officeDocument/2006/relationships/image" Target="../media/image20.png"/><Relationship Id="rId15" Type="http://schemas.openxmlformats.org/officeDocument/2006/relationships/image" Target="../media/image26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17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1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17.sv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11" Type="http://schemas.openxmlformats.org/officeDocument/2006/relationships/image" Target="../media/image16.png"/><Relationship Id="rId5" Type="http://schemas.openxmlformats.org/officeDocument/2006/relationships/image" Target="../media/image20.png"/><Relationship Id="rId15" Type="http://schemas.openxmlformats.org/officeDocument/2006/relationships/image" Target="../media/image26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13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zaikazabardast.com/2012/06/08/1birthdaywinners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EitanBlumin/DynamicFilters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jpg"/><Relationship Id="rId7" Type="http://schemas.openxmlformats.org/officeDocument/2006/relationships/hyperlink" Target="http://www.eitanblumin.com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linkedin.com/in/eitanblumin" TargetMode="External"/><Relationship Id="rId5" Type="http://schemas.openxmlformats.org/officeDocument/2006/relationships/hyperlink" Target="https://twitter.com/EitanBlumin" TargetMode="External"/><Relationship Id="rId10" Type="http://schemas.openxmlformats.org/officeDocument/2006/relationships/image" Target="../media/image1.jpeg"/><Relationship Id="rId4" Type="http://schemas.openxmlformats.org/officeDocument/2006/relationships/hyperlink" Target="mailto:eitan@madeiradata.com" TargetMode="Externa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jpg"/><Relationship Id="rId7" Type="http://schemas.openxmlformats.org/officeDocument/2006/relationships/hyperlink" Target="http://www.eitanblumin.com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linkedin.com/in/eitanblumin" TargetMode="External"/><Relationship Id="rId5" Type="http://schemas.openxmlformats.org/officeDocument/2006/relationships/hyperlink" Target="https://twitter.com/EitanBlumin" TargetMode="External"/><Relationship Id="rId10" Type="http://schemas.openxmlformats.org/officeDocument/2006/relationships/image" Target="../media/image1.jpeg"/><Relationship Id="rId4" Type="http://schemas.openxmlformats.org/officeDocument/2006/relationships/hyperlink" Target="mailto:eitan@madeiradata.com" TargetMode="Externa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itanBlumin/DynamicFilter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1.jpeg"/><Relationship Id="rId4" Type="http://schemas.openxmlformats.org/officeDocument/2006/relationships/hyperlink" Target="http://www.lfgss.com/thread17172-10.htm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734" y="3387655"/>
            <a:ext cx="1816608" cy="181660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0257" y="2309422"/>
            <a:ext cx="8730183" cy="706657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Advanced</a:t>
            </a:r>
            <a:b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Dynamic Search Queries</a:t>
            </a:r>
            <a:b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and How to Protect Them</a:t>
            </a:r>
            <a:endParaRPr lang="en-US" sz="6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3061182" y="3177400"/>
            <a:ext cx="2949713" cy="4537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entury Gothic"/>
              </a:rPr>
              <a:t>Eitan Blumin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568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F1EC8C-DFF0-4BC0-BD7A-D4020F484D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parameters is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Operator type per parameter is fixed or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new column/parameter requires change in: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Frontend GUI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BL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6BB280-30D9-49C9-9EC6-83057F2B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to the common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54AFC-BCD0-432E-843B-BCCC35C677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54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B50DBEF-7BE8-48C0-B7B1-5346B1660DFF}"/>
              </a:ext>
            </a:extLst>
          </p:cNvPr>
          <p:cNvSpPr txBox="1"/>
          <p:nvPr/>
        </p:nvSpPr>
        <p:spPr>
          <a:xfrm>
            <a:off x="542260" y="1584257"/>
            <a:ext cx="4912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Parameter Collection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Parameter Value</a:t>
            </a:r>
          </a:p>
        </p:txBody>
      </p:sp>
      <p:pic>
        <p:nvPicPr>
          <p:cNvPr id="5" name="Content Placeholder 4" descr="Warning">
            <a:extLst>
              <a:ext uri="{FF2B5EF4-FFF2-40B4-BE49-F238E27FC236}">
                <a16:creationId xmlns:a16="http://schemas.microsoft.com/office/drawing/2014/main" id="{B8A746CF-9246-45BD-A5DA-F881B4EB6EB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9200" y="3178950"/>
            <a:ext cx="914400" cy="914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09C23D-614C-4909-A512-0D33F366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these limitations exist?</a:t>
            </a:r>
            <a:br>
              <a:rPr lang="en-US" dirty="0"/>
            </a:br>
            <a:r>
              <a:rPr lang="en-US" dirty="0"/>
              <a:t>Let’s understand the problem</a:t>
            </a:r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B1129745-025E-4196-9084-7BA2C6152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4800" y="2264550"/>
            <a:ext cx="914400" cy="914400"/>
          </a:xfrm>
          <a:prstGeom prst="rect">
            <a:avLst/>
          </a:prstGeom>
        </p:spPr>
      </p:pic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9C6875A6-4F51-4DDE-A9D7-EEEFE00C53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52688" y="13501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721235"/>
          </a:xfrm>
        </p:spPr>
        <p:txBody>
          <a:bodyPr>
            <a:normAutofit lnSpcReduction="10000"/>
          </a:bodyPr>
          <a:lstStyle/>
          <a:p>
            <a:r>
              <a:rPr lang="en-US" sz="1300" dirty="0">
                <a:highlight>
                  <a:srgbClr val="00FF00"/>
                </a:highlight>
              </a:rPr>
              <a:t>CREATE PROCEDURE </a:t>
            </a:r>
            <a:r>
              <a:rPr lang="en-US" sz="1300" dirty="0" err="1">
                <a:highlight>
                  <a:srgbClr val="00FF00"/>
                </a:highlight>
              </a:rPr>
              <a:t>SearchMembers</a:t>
            </a:r>
            <a:endParaRPr lang="en-US" sz="1300" dirty="0">
              <a:highlight>
                <a:srgbClr val="00FF00"/>
              </a:highlight>
            </a:endParaRPr>
          </a:p>
          <a:p>
            <a:r>
              <a:rPr lang="en-US" sz="1300" dirty="0"/>
              <a:t> </a:t>
            </a:r>
            <a:r>
              <a:rPr lang="en-US" sz="1300" dirty="0">
                <a:highlight>
                  <a:srgbClr val="FFFF00"/>
                </a:highlight>
              </a:rPr>
              <a:t>@Name </a:t>
            </a:r>
            <a:r>
              <a:rPr lang="en-US" sz="1300" dirty="0" err="1">
                <a:highlight>
                  <a:srgbClr val="FFFF00"/>
                </a:highlight>
              </a:rPr>
              <a:t>nvarchar</a:t>
            </a:r>
            <a:r>
              <a:rPr lang="en-US" sz="1300" dirty="0">
                <a:highlight>
                  <a:srgbClr val="FFFF00"/>
                </a:highlight>
              </a:rPr>
              <a:t>(…)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 @Country int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 @</a:t>
            </a:r>
            <a:r>
              <a:rPr lang="en-US" sz="1300" dirty="0" err="1">
                <a:highlight>
                  <a:srgbClr val="FFFF00"/>
                </a:highlight>
              </a:rPr>
              <a:t>RegistrationDateFrom</a:t>
            </a:r>
            <a:r>
              <a:rPr lang="en-US" sz="1300" dirty="0">
                <a:highlight>
                  <a:srgbClr val="FFFF00"/>
                </a:highlight>
              </a:rPr>
              <a:t> datetime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…</a:t>
            </a:r>
          </a:p>
          <a:p>
            <a:r>
              <a:rPr lang="en-US" sz="1300" dirty="0"/>
              <a:t>AS</a:t>
            </a:r>
          </a:p>
          <a:p>
            <a:r>
              <a:rPr lang="en-US" sz="1300" dirty="0"/>
              <a:t>DECLARE @CMD NVARCHAR(MAX)</a:t>
            </a:r>
          </a:p>
          <a:p>
            <a:r>
              <a:rPr lang="en-US" sz="1300" dirty="0"/>
              <a:t>SET @CMD = </a:t>
            </a:r>
            <a:r>
              <a:rPr lang="en-US" sz="1300" dirty="0">
                <a:solidFill>
                  <a:srgbClr val="FF0000"/>
                </a:solidFill>
              </a:rPr>
              <a:t>N’SELECT * FROM Members WHERE 1=1’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@Name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Name = @Name’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@Country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Country = @Country’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</a:t>
            </a:r>
            <a:r>
              <a:rPr lang="en-US" sz="1300" dirty="0" err="1">
                <a:highlight>
                  <a:srgbClr val="FFFF00"/>
                </a:highlight>
              </a:rPr>
              <a:t>RegistrationDateFrom</a:t>
            </a:r>
            <a:r>
              <a:rPr lang="en-US" sz="1300" dirty="0">
                <a:highlight>
                  <a:srgbClr val="FFFF00"/>
                </a:highlight>
              </a:rPr>
              <a:t>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RegistrationDate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 &gt;= @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RegistrationDateFrom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’</a:t>
            </a:r>
          </a:p>
          <a:p>
            <a:r>
              <a:rPr lang="en-US" sz="1300" dirty="0"/>
              <a:t>…</a:t>
            </a:r>
          </a:p>
          <a:p>
            <a:r>
              <a:rPr lang="en-US" sz="1300" dirty="0"/>
              <a:t>EXEC </a:t>
            </a:r>
            <a:r>
              <a:rPr lang="en-US" sz="1300" dirty="0" err="1"/>
              <a:t>sp_executesql</a:t>
            </a:r>
            <a:r>
              <a:rPr lang="en-US" sz="1300" dirty="0"/>
              <a:t> @CMD</a:t>
            </a:r>
          </a:p>
          <a:p>
            <a:r>
              <a:rPr lang="en-US" sz="1300" dirty="0"/>
              <a:t>, 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N’@Name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nvarchar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(…), @Country int, @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RegistrationDateFrom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 datetime, …’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, @Name, @Country, @</a:t>
            </a:r>
            <a:r>
              <a:rPr lang="en-US" sz="1300" dirty="0" err="1">
                <a:highlight>
                  <a:srgbClr val="FFFF00"/>
                </a:highlight>
              </a:rPr>
              <a:t>RegistrationDateFrom</a:t>
            </a:r>
            <a:r>
              <a:rPr lang="en-US" sz="1300" dirty="0">
                <a:highlight>
                  <a:srgbClr val="FFFF00"/>
                </a:highlight>
              </a:rPr>
              <a:t>, 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understand the 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DCAF8-CCFE-4896-95B2-981DB2FE72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71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understand the problem</a:t>
            </a:r>
          </a:p>
        </p:txBody>
      </p:sp>
      <p:pic>
        <p:nvPicPr>
          <p:cNvPr id="4" name="Graphic 3" descr="List">
            <a:extLst>
              <a:ext uri="{FF2B5EF4-FFF2-40B4-BE49-F238E27FC236}">
                <a16:creationId xmlns:a16="http://schemas.microsoft.com/office/drawing/2014/main" id="{D811F640-CA9A-476E-A0C7-DB6B49E53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172" y="1605330"/>
            <a:ext cx="914400" cy="91440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pic>
        <p:nvPicPr>
          <p:cNvPr id="11" name="Graphic 10" descr="List">
            <a:extLst>
              <a:ext uri="{FF2B5EF4-FFF2-40B4-BE49-F238E27FC236}">
                <a16:creationId xmlns:a16="http://schemas.microsoft.com/office/drawing/2014/main" id="{76D88313-E33A-4DC9-A580-4F5966324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1906" y="1605330"/>
            <a:ext cx="914400" cy="914400"/>
          </a:xfrm>
          <a:prstGeom prst="rect">
            <a:avLst/>
          </a:prstGeom>
        </p:spPr>
      </p:pic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0968" y="16053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FFFF00"/>
                </a:highlight>
              </a:rPr>
              <a:t>frm.Name</a:t>
            </a:r>
            <a:r>
              <a:rPr lang="en-US" sz="1100" dirty="0">
                <a:highlight>
                  <a:srgbClr val="FFFF00"/>
                </a:highlight>
              </a:rPr>
              <a:t>, </a:t>
            </a:r>
            <a:r>
              <a:rPr lang="en-US" sz="1100" dirty="0" err="1">
                <a:highlight>
                  <a:srgbClr val="FFFF00"/>
                </a:highlight>
              </a:rPr>
              <a:t>frm.Country</a:t>
            </a:r>
            <a:r>
              <a:rPr lang="en-US" sz="1100" dirty="0"/>
              <a:t>,…)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FFFF00"/>
                </a:highlight>
              </a:rPr>
              <a:t>@Name, </a:t>
            </a:r>
            <a:r>
              <a:rPr lang="en-US" sz="1100" dirty="0" err="1">
                <a:highlight>
                  <a:srgbClr val="FFFF00"/>
                </a:highlight>
              </a:rPr>
              <a:t>pName</a:t>
            </a:r>
            <a:endParaRPr lang="en-US" sz="1100" dirty="0">
              <a:highlight>
                <a:srgbClr val="FFFF00"/>
              </a:highlight>
            </a:endParaRP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FFFF00"/>
                </a:highlight>
              </a:rPr>
              <a:t>@Name </a:t>
            </a:r>
            <a:r>
              <a:rPr lang="en-US" sz="1100" dirty="0" err="1">
                <a:highlight>
                  <a:srgbClr val="FFFF00"/>
                </a:highlight>
              </a:rPr>
              <a:t>nvarchar</a:t>
            </a:r>
            <a:r>
              <a:rPr lang="en-US" sz="1100" dirty="0">
                <a:highlight>
                  <a:srgbClr val="FFFF00"/>
                </a:highlight>
              </a:rPr>
              <a:t>(…)</a:t>
            </a:r>
          </a:p>
        </p:txBody>
      </p:sp>
      <p:pic>
        <p:nvPicPr>
          <p:cNvPr id="35" name="Graphic 34" descr="Filter">
            <a:extLst>
              <a:ext uri="{FF2B5EF4-FFF2-40B4-BE49-F238E27FC236}">
                <a16:creationId xmlns:a16="http://schemas.microsoft.com/office/drawing/2014/main" id="{0561ACDF-E050-4C85-91CA-53DE60A77E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79961" y="2571750"/>
            <a:ext cx="914400" cy="914400"/>
          </a:xfrm>
          <a:prstGeom prst="rect">
            <a:avLst/>
          </a:prstGeom>
        </p:spPr>
      </p:pic>
      <p:pic>
        <p:nvPicPr>
          <p:cNvPr id="27" name="Graphic 26" descr="Filter">
            <a:extLst>
              <a:ext uri="{FF2B5EF4-FFF2-40B4-BE49-F238E27FC236}">
                <a16:creationId xmlns:a16="http://schemas.microsoft.com/office/drawing/2014/main" id="{F3CB7029-D324-4CB6-A9E6-9B9623EC29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1574" y="2582196"/>
            <a:ext cx="914400" cy="914400"/>
          </a:xfrm>
          <a:prstGeom prst="rect">
            <a:avLst/>
          </a:prstGeom>
        </p:spPr>
      </p:pic>
      <p:pic>
        <p:nvPicPr>
          <p:cNvPr id="21" name="Content Placeholder 4" descr="Warning">
            <a:extLst>
              <a:ext uri="{FF2B5EF4-FFF2-40B4-BE49-F238E27FC236}">
                <a16:creationId xmlns:a16="http://schemas.microsoft.com/office/drawing/2014/main" id="{7D26BCD3-FAB4-45DF-89AF-CBBD2D2664A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23276" y="2728978"/>
            <a:ext cx="354008" cy="354008"/>
          </a:xfrm>
        </p:spPr>
      </p:pic>
    </p:spTree>
    <p:extLst>
      <p:ext uri="{BB962C8B-B14F-4D97-AF65-F5344CB8AC3E}">
        <p14:creationId xmlns:p14="http://schemas.microsoft.com/office/powerpoint/2010/main" val="86607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F1EC8C-DFF0-4BC0-BD7A-D4020F484D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parameters is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Operator type per parameter is fixed or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new column/parameter requires change in: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Frontend GUI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BL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6BB280-30D9-49C9-9EC6-83057F2B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solve it?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54AFC-BCD0-432E-843B-BCCC35C677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24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B50DBEF-7BE8-48C0-B7B1-5346B1660DFF}"/>
              </a:ext>
            </a:extLst>
          </p:cNvPr>
          <p:cNvSpPr txBox="1"/>
          <p:nvPr/>
        </p:nvSpPr>
        <p:spPr>
          <a:xfrm>
            <a:off x="596654" y="1239105"/>
            <a:ext cx="64645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Parameter Generator /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Parameter Collection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Parameter Value</a:t>
            </a:r>
          </a:p>
        </p:txBody>
      </p:sp>
      <p:pic>
        <p:nvPicPr>
          <p:cNvPr id="5" name="Content Placeholder 4" descr="Warning">
            <a:extLst>
              <a:ext uri="{FF2B5EF4-FFF2-40B4-BE49-F238E27FC236}">
                <a16:creationId xmlns:a16="http://schemas.microsoft.com/office/drawing/2014/main" id="{B8A746CF-9246-45BD-A5DA-F881B4EB6EB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2634" y="3959092"/>
            <a:ext cx="914400" cy="914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09C23D-614C-4909-A512-0D33F366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171"/>
            <a:ext cx="8229600" cy="612956"/>
          </a:xfrm>
        </p:spPr>
        <p:txBody>
          <a:bodyPr/>
          <a:lstStyle/>
          <a:p>
            <a:r>
              <a:rPr lang="en-US" dirty="0"/>
              <a:t>Solution:</a:t>
            </a:r>
            <a:br>
              <a:rPr lang="en-US" dirty="0"/>
            </a:br>
            <a:r>
              <a:rPr lang="en-US" dirty="0"/>
              <a:t>We add another layer of abstraction</a:t>
            </a:r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B1129745-025E-4196-9084-7BA2C6152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8234" y="3044692"/>
            <a:ext cx="914400" cy="914400"/>
          </a:xfrm>
          <a:prstGeom prst="rect">
            <a:avLst/>
          </a:prstGeom>
        </p:spPr>
      </p:pic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9C6875A6-4F51-4DDE-A9D7-EEEFE00C53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36122" y="2130292"/>
            <a:ext cx="914400" cy="914400"/>
          </a:xfrm>
          <a:prstGeom prst="rect">
            <a:avLst/>
          </a:prstGeom>
        </p:spPr>
      </p:pic>
      <p:pic>
        <p:nvPicPr>
          <p:cNvPr id="4" name="Graphic 3" descr="Robot">
            <a:extLst>
              <a:ext uri="{FF2B5EF4-FFF2-40B4-BE49-F238E27FC236}">
                <a16:creationId xmlns:a16="http://schemas.microsoft.com/office/drawing/2014/main" id="{B0694CB3-B908-42AE-87D1-0B257DAAB0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14330" y="10197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53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add another layer of abstraction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2" name="Graphic 21" descr="Robot">
            <a:extLst>
              <a:ext uri="{FF2B5EF4-FFF2-40B4-BE49-F238E27FC236}">
                <a16:creationId xmlns:a16="http://schemas.microsoft.com/office/drawing/2014/main" id="{2DCCBE74-E9A9-4BE5-A57C-539B6C4322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06675" y="1614646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stCxn id="12" idx="1"/>
          </p:cNvCxnSpPr>
          <p:nvPr/>
        </p:nvCxnSpPr>
        <p:spPr>
          <a:xfrm flipV="1">
            <a:off x="7684695" y="2976930"/>
            <a:ext cx="1115521" cy="94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Filter">
            <a:extLst>
              <a:ext uri="{FF2B5EF4-FFF2-40B4-BE49-F238E27FC236}">
                <a16:creationId xmlns:a16="http://schemas.microsoft.com/office/drawing/2014/main" id="{4A1574B5-5EEB-42EB-9795-23EAE47EB3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94271" y="2754470"/>
            <a:ext cx="563880" cy="56388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ECA8A7-2A97-4B28-AFC8-010CCB99F281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463875" y="935663"/>
            <a:ext cx="1" cy="678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84695" y="2529222"/>
            <a:ext cx="914400" cy="914400"/>
          </a:xfrm>
          <a:prstGeom prst="rect">
            <a:avLst/>
          </a:prstGeom>
        </p:spPr>
      </p:pic>
      <p:pic>
        <p:nvPicPr>
          <p:cNvPr id="54" name="Graphic 53" descr="Magnifying glass">
            <a:extLst>
              <a:ext uri="{FF2B5EF4-FFF2-40B4-BE49-F238E27FC236}">
                <a16:creationId xmlns:a16="http://schemas.microsoft.com/office/drawing/2014/main" id="{DA2839B0-A4B8-4191-A243-EC509AF679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6890" y="1198807"/>
            <a:ext cx="914400" cy="914400"/>
          </a:xfrm>
          <a:prstGeom prst="rect">
            <a:avLst/>
          </a:prstGeom>
        </p:spPr>
      </p:pic>
      <p:sp>
        <p:nvSpPr>
          <p:cNvPr id="35" name="Callout: Line 34">
            <a:extLst>
              <a:ext uri="{FF2B5EF4-FFF2-40B4-BE49-F238E27FC236}">
                <a16:creationId xmlns:a16="http://schemas.microsoft.com/office/drawing/2014/main" id="{84A79BE9-0217-4FCD-8B9D-14BF0AD5E4BF}"/>
              </a:ext>
            </a:extLst>
          </p:cNvPr>
          <p:cNvSpPr/>
          <p:nvPr/>
        </p:nvSpPr>
        <p:spPr>
          <a:xfrm>
            <a:off x="2435240" y="615135"/>
            <a:ext cx="6588645" cy="2563627"/>
          </a:xfrm>
          <a:prstGeom prst="borderCallout1">
            <a:avLst>
              <a:gd name="adj1" fmla="val 35526"/>
              <a:gd name="adj2" fmla="val -146"/>
              <a:gd name="adj3" fmla="val 39862"/>
              <a:gd name="adj4" fmla="val -698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/>
              <a:t>filterColumns</a:t>
            </a:r>
            <a:r>
              <a:rPr lang="en-US" sz="1600" dirty="0"/>
              <a:t>: [</a:t>
            </a:r>
          </a:p>
          <a:p>
            <a:r>
              <a:rPr lang="en-US" sz="1600" dirty="0"/>
              <a:t>{id:1, name: “Name”, operators: [1,2,3] },</a:t>
            </a:r>
          </a:p>
          <a:p>
            <a:r>
              <a:rPr lang="en-US" sz="1600" dirty="0"/>
              <a:t>{id:2, name: “Country”, operators: [1,2,4], list: [“Israel”, “USA”, “Italy”,…] },</a:t>
            </a:r>
            <a:br>
              <a:rPr lang="en-US" sz="1600" dirty="0"/>
            </a:br>
            <a:r>
              <a:rPr lang="en-US" sz="1600" dirty="0"/>
              <a:t>… ],</a:t>
            </a:r>
          </a:p>
          <a:p>
            <a:r>
              <a:rPr lang="en-US" sz="1600" dirty="0" err="1"/>
              <a:t>filterOperators</a:t>
            </a:r>
            <a:r>
              <a:rPr lang="en-US" sz="1600" dirty="0"/>
              <a:t>: [</a:t>
            </a:r>
          </a:p>
          <a:p>
            <a:r>
              <a:rPr lang="en-US" sz="1600" dirty="0"/>
              <a:t>{id:1, name: “Equals”},</a:t>
            </a:r>
          </a:p>
          <a:p>
            <a:r>
              <a:rPr lang="en-US" sz="1600" dirty="0"/>
              <a:t>{id:2, name: “Not Equals”},</a:t>
            </a:r>
            <a:br>
              <a:rPr lang="en-US" sz="1600" dirty="0"/>
            </a:br>
            <a:r>
              <a:rPr lang="en-US" sz="1600" dirty="0"/>
              <a:t>{id:3, name: “Contains”}</a:t>
            </a:r>
          </a:p>
          <a:p>
            <a:r>
              <a:rPr lang="en-US" sz="1600" dirty="0"/>
              <a:t>{id:4, name: “In”},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</p:spTree>
    <p:extLst>
      <p:ext uri="{BB962C8B-B14F-4D97-AF65-F5344CB8AC3E}">
        <p14:creationId xmlns:p14="http://schemas.microsoft.com/office/powerpoint/2010/main" val="23863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 0.00277 L 0.07361 0.0003 L 0.07101 -0.39815 L -0.71476 -0.39815 L -0.71476 -0.25031 " pathEditMode="relative" ptsTypes="AAAAA">
                                      <p:cBhvr>
                                        <p:cTn id="8" dur="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add another layer of abstraction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2" name="Graphic 21" descr="Robot">
            <a:extLst>
              <a:ext uri="{FF2B5EF4-FFF2-40B4-BE49-F238E27FC236}">
                <a16:creationId xmlns:a16="http://schemas.microsoft.com/office/drawing/2014/main" id="{2DCCBE74-E9A9-4BE5-A57C-539B6C4322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06675" y="1614646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cxnSpLocks/>
          </p:cNvCxnSpPr>
          <p:nvPr/>
        </p:nvCxnSpPr>
        <p:spPr>
          <a:xfrm flipV="1">
            <a:off x="7684695" y="2976930"/>
            <a:ext cx="1115521" cy="94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ECA8A7-2A97-4B28-AFC8-010CCB99F281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463875" y="935663"/>
            <a:ext cx="1" cy="678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Robot">
            <a:extLst>
              <a:ext uri="{FF2B5EF4-FFF2-40B4-BE49-F238E27FC236}">
                <a16:creationId xmlns:a16="http://schemas.microsoft.com/office/drawing/2014/main" id="{EB6C3355-188F-4C89-A9EE-B0590841ED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2705" y="1613450"/>
            <a:ext cx="914400" cy="914400"/>
          </a:xfrm>
          <a:prstGeom prst="rect">
            <a:avLst/>
          </a:prstGeom>
        </p:spPr>
      </p:pic>
      <p:pic>
        <p:nvPicPr>
          <p:cNvPr id="29" name="Graphic 28" descr="List">
            <a:extLst>
              <a:ext uri="{FF2B5EF4-FFF2-40B4-BE49-F238E27FC236}">
                <a16:creationId xmlns:a16="http://schemas.microsoft.com/office/drawing/2014/main" id="{24DEB382-D8D6-431F-B219-20421388E2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23024" y="2756451"/>
            <a:ext cx="914400" cy="914400"/>
          </a:xfrm>
          <a:prstGeom prst="rect">
            <a:avLst/>
          </a:prstGeom>
        </p:spPr>
      </p:pic>
      <p:pic>
        <p:nvPicPr>
          <p:cNvPr id="36" name="Content Placeholder 4" descr="Warning">
            <a:extLst>
              <a:ext uri="{FF2B5EF4-FFF2-40B4-BE49-F238E27FC236}">
                <a16:creationId xmlns:a16="http://schemas.microsoft.com/office/drawing/2014/main" id="{2D209573-DE7A-4504-AE97-D3E6CF44F15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23276" y="2728978"/>
            <a:ext cx="354008" cy="354008"/>
          </a:xfrm>
          <a:prstGeom prst="rect">
            <a:avLst/>
          </a:prstGeom>
        </p:spPr>
      </p:pic>
      <p:sp>
        <p:nvSpPr>
          <p:cNvPr id="37" name="Callout: Line 36">
            <a:extLst>
              <a:ext uri="{FF2B5EF4-FFF2-40B4-BE49-F238E27FC236}">
                <a16:creationId xmlns:a16="http://schemas.microsoft.com/office/drawing/2014/main" id="{C51CF222-9EE5-4048-A56A-16004DC6B438}"/>
              </a:ext>
            </a:extLst>
          </p:cNvPr>
          <p:cNvSpPr/>
          <p:nvPr/>
        </p:nvSpPr>
        <p:spPr>
          <a:xfrm>
            <a:off x="4089916" y="3149361"/>
            <a:ext cx="4796176" cy="1635375"/>
          </a:xfrm>
          <a:prstGeom prst="borderCallout1">
            <a:avLst>
              <a:gd name="adj1" fmla="val 35526"/>
              <a:gd name="adj2" fmla="val -146"/>
              <a:gd name="adj3" fmla="val 11621"/>
              <a:gd name="adj4" fmla="val -2187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filters: [</a:t>
            </a:r>
          </a:p>
          <a:p>
            <a:r>
              <a:rPr lang="en-US" sz="1600" dirty="0"/>
              <a:t>{columnId:1, </a:t>
            </a:r>
            <a:r>
              <a:rPr lang="en-US" sz="1600" dirty="0" err="1"/>
              <a:t>operatorId</a:t>
            </a:r>
            <a:r>
              <a:rPr lang="en-US" sz="1600" dirty="0"/>
              <a:t>: 1, value: [“John”] },</a:t>
            </a:r>
          </a:p>
          <a:p>
            <a:r>
              <a:rPr lang="en-US" sz="1600" dirty="0"/>
              <a:t>{columnId:2, </a:t>
            </a:r>
            <a:r>
              <a:rPr lang="en-US" sz="1600" dirty="0" err="1"/>
              <a:t>operatorId</a:t>
            </a:r>
            <a:r>
              <a:rPr lang="en-US" sz="1600" dirty="0"/>
              <a:t>: 4, value: [“Israel”, “USA”] 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  <p:pic>
        <p:nvPicPr>
          <p:cNvPr id="38" name="Graphic 37" descr="Magnifying glass">
            <a:extLst>
              <a:ext uri="{FF2B5EF4-FFF2-40B4-BE49-F238E27FC236}">
                <a16:creationId xmlns:a16="http://schemas.microsoft.com/office/drawing/2014/main" id="{90632FB8-3B0C-4FDA-9B91-F6534ED1552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71654" y="2756450"/>
            <a:ext cx="914400" cy="914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10C54A-FF30-45E0-94D5-B6B3B907240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2898" y="1057493"/>
            <a:ext cx="3238294" cy="158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0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35802E-6 L 0.55156 -0.0015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6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8596" y="2733423"/>
            <a:ext cx="914400" cy="9144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add another layer of abstraction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740502" y="2976930"/>
            <a:ext cx="105971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Magnifying glass">
            <a:extLst>
              <a:ext uri="{FF2B5EF4-FFF2-40B4-BE49-F238E27FC236}">
                <a16:creationId xmlns:a16="http://schemas.microsoft.com/office/drawing/2014/main" id="{DA2839B0-A4B8-4191-A243-EC509AF679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70085" y="3106804"/>
            <a:ext cx="914400" cy="914400"/>
          </a:xfrm>
          <a:prstGeom prst="rect">
            <a:avLst/>
          </a:prstGeom>
        </p:spPr>
      </p:pic>
      <p:sp>
        <p:nvSpPr>
          <p:cNvPr id="29" name="Callout: Line 28">
            <a:extLst>
              <a:ext uri="{FF2B5EF4-FFF2-40B4-BE49-F238E27FC236}">
                <a16:creationId xmlns:a16="http://schemas.microsoft.com/office/drawing/2014/main" id="{D333C6C6-D26B-4813-BD06-B52EF352D7AE}"/>
              </a:ext>
            </a:extLst>
          </p:cNvPr>
          <p:cNvSpPr/>
          <p:nvPr/>
        </p:nvSpPr>
        <p:spPr>
          <a:xfrm>
            <a:off x="427818" y="2853163"/>
            <a:ext cx="4796176" cy="1635375"/>
          </a:xfrm>
          <a:prstGeom prst="borderCallout1">
            <a:avLst>
              <a:gd name="adj1" fmla="val 44845"/>
              <a:gd name="adj2" fmla="val 99580"/>
              <a:gd name="adj3" fmla="val 42445"/>
              <a:gd name="adj4" fmla="val 14677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filters: [</a:t>
            </a:r>
          </a:p>
          <a:p>
            <a:r>
              <a:rPr lang="en-US" sz="1600" dirty="0"/>
              <a:t>{columnId:1, </a:t>
            </a:r>
            <a:r>
              <a:rPr lang="en-US" sz="1600" dirty="0" err="1"/>
              <a:t>operatorId</a:t>
            </a:r>
            <a:r>
              <a:rPr lang="en-US" sz="1600" dirty="0"/>
              <a:t>: 1, value: [“John”] },</a:t>
            </a:r>
          </a:p>
          <a:p>
            <a:r>
              <a:rPr lang="en-US" sz="1600" dirty="0"/>
              <a:t>{columnId:2, </a:t>
            </a:r>
            <a:r>
              <a:rPr lang="en-US" sz="1600" dirty="0" err="1"/>
              <a:t>operatorId</a:t>
            </a:r>
            <a:r>
              <a:rPr lang="en-US" sz="1600" dirty="0"/>
              <a:t>: 4, value: [“Israel”, “USA”] 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  <p:pic>
        <p:nvPicPr>
          <p:cNvPr id="36" name="Graphic 35" descr="Robot">
            <a:extLst>
              <a:ext uri="{FF2B5EF4-FFF2-40B4-BE49-F238E27FC236}">
                <a16:creationId xmlns:a16="http://schemas.microsoft.com/office/drawing/2014/main" id="{08477763-FBE2-4E28-AA4F-A633D4B5D6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26101" y="1662147"/>
            <a:ext cx="914400" cy="914400"/>
          </a:xfrm>
          <a:prstGeom prst="rect">
            <a:avLst/>
          </a:prstGeom>
        </p:spPr>
      </p:pic>
      <p:sp>
        <p:nvSpPr>
          <p:cNvPr id="34" name="Callout: Line 33">
            <a:extLst>
              <a:ext uri="{FF2B5EF4-FFF2-40B4-BE49-F238E27FC236}">
                <a16:creationId xmlns:a16="http://schemas.microsoft.com/office/drawing/2014/main" id="{995EF453-4B78-432C-9EDA-A59DC5BFA48C}"/>
              </a:ext>
            </a:extLst>
          </p:cNvPr>
          <p:cNvSpPr/>
          <p:nvPr/>
        </p:nvSpPr>
        <p:spPr>
          <a:xfrm>
            <a:off x="632841" y="486801"/>
            <a:ext cx="4796176" cy="1915195"/>
          </a:xfrm>
          <a:prstGeom prst="borderCallout1">
            <a:avLst>
              <a:gd name="adj1" fmla="val 46995"/>
              <a:gd name="adj2" fmla="val 100068"/>
              <a:gd name="adj3" fmla="val 92624"/>
              <a:gd name="adj4" fmla="val 12869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DECLARE @p1 </a:t>
            </a:r>
            <a:r>
              <a:rPr lang="en-US" sz="1400" dirty="0" err="1"/>
              <a:t>nvarchar</a:t>
            </a:r>
            <a:r>
              <a:rPr lang="en-US" sz="1400" dirty="0"/>
              <a:t>(100)</a:t>
            </a:r>
          </a:p>
          <a:p>
            <a:r>
              <a:rPr lang="en-US" sz="1400" dirty="0"/>
              <a:t>    SET @p1 = @Params[id=1]</a:t>
            </a:r>
          </a:p>
          <a:p>
            <a:r>
              <a:rPr lang="en-US" sz="1400" dirty="0"/>
              <a:t>DECLARE @p2 TABLE (int)</a:t>
            </a:r>
          </a:p>
          <a:p>
            <a:r>
              <a:rPr lang="en-US" sz="1400" dirty="0"/>
              <a:t>    INSERT INTO @p2 SELECT value FROM @Params[id=2]</a:t>
            </a:r>
          </a:p>
          <a:p>
            <a:endParaRPr lang="en-US" sz="1400" dirty="0"/>
          </a:p>
          <a:p>
            <a:r>
              <a:rPr lang="en-US" sz="1400" dirty="0"/>
              <a:t>SELECT * FROM Contacts WHERE 1=1</a:t>
            </a:r>
          </a:p>
          <a:p>
            <a:r>
              <a:rPr lang="en-US" sz="1400" dirty="0"/>
              <a:t>AND Name = @p1</a:t>
            </a:r>
          </a:p>
          <a:p>
            <a:r>
              <a:rPr lang="en-US" sz="1400" dirty="0"/>
              <a:t>AND Country IN (SELECT value FROM @p2)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99E325-A5FE-4DA0-84AB-C53D2EB94D1F}"/>
              </a:ext>
            </a:extLst>
          </p:cNvPr>
          <p:cNvSpPr txBox="1"/>
          <p:nvPr/>
        </p:nvSpPr>
        <p:spPr>
          <a:xfrm>
            <a:off x="7523112" y="4316824"/>
            <a:ext cx="1318062" cy="738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TVP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72E8DD-1982-4870-839E-C0922D91FFC8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8182143" y="4148377"/>
            <a:ext cx="0" cy="1684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32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4" grpId="0" animBg="1"/>
      <p:bldP spid="34" grpId="1" animBg="1"/>
      <p:bldP spid="3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415A92-2DC1-44A3-97A8-C08A7DAA389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358291263"/>
              </p:ext>
            </p:extLst>
          </p:nvPr>
        </p:nvGraphicFramePr>
        <p:xfrm>
          <a:off x="452438" y="844549"/>
          <a:ext cx="8242300" cy="34578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121150">
                  <a:extLst>
                    <a:ext uri="{9D8B030D-6E8A-4147-A177-3AD203B41FA5}">
                      <a16:colId xmlns:a16="http://schemas.microsoft.com/office/drawing/2014/main" val="1867699742"/>
                    </a:ext>
                  </a:extLst>
                </a:gridCol>
                <a:gridCol w="4121150">
                  <a:extLst>
                    <a:ext uri="{9D8B030D-6E8A-4147-A177-3AD203B41FA5}">
                      <a16:colId xmlns:a16="http://schemas.microsoft.com/office/drawing/2014/main" val="1804281219"/>
                    </a:ext>
                  </a:extLst>
                </a:gridCol>
              </a:tblGrid>
              <a:tr h="559691">
                <a:tc>
                  <a:txBody>
                    <a:bodyPr/>
                    <a:lstStyle/>
                    <a:p>
                      <a:r>
                        <a:rPr lang="en-US" dirty="0"/>
                        <a:t>With Abstraction 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Without Abstraction 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623713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GUI receives meta-data from DB and uses it to generate search form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GUI is hard-coded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583031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r>
                        <a:rPr lang="en-US" dirty="0"/>
                        <a:t>BL receives single object from GUI and executes DB proc with single param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 executes DB proc with multiple params (and again: hard-coded)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785232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r>
                        <a:rPr lang="en-US" dirty="0"/>
                        <a:t>DB proc parses param collection and dynamically generates command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 proc dynamically generates command based on hard-coded logic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8770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Review the Steps…</a:t>
            </a:r>
          </a:p>
        </p:txBody>
      </p:sp>
    </p:spTree>
    <p:extLst>
      <p:ext uri="{BB962C8B-B14F-4D97-AF65-F5344CB8AC3E}">
        <p14:creationId xmlns:p14="http://schemas.microsoft.com/office/powerpoint/2010/main" val="3420793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57" y="1304780"/>
            <a:ext cx="6858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Copyright © 2019 Madeira Ltd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All Rights Reserved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Full rights, including copyrights, belong exclusively to Madeira Ltd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No use of the materials, in any form, is allowed,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unless receiving a prior written permission from Madeira Ltd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0667" y="3034934"/>
            <a:ext cx="1958779" cy="1083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301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6D5F-AD7E-416E-945B-E7A98B71F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423946"/>
            <a:ext cx="4445659" cy="706657"/>
          </a:xfrm>
        </p:spPr>
        <p:txBody>
          <a:bodyPr/>
          <a:lstStyle/>
          <a:p>
            <a:r>
              <a:rPr lang="en-US" sz="3600" dirty="0"/>
              <a:t>Let’s see it in action!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DEF74-0B1A-4134-99D2-8132560BE6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6E2303-D50A-4A10-A751-1E4919C9D24F}"/>
              </a:ext>
            </a:extLst>
          </p:cNvPr>
          <p:cNvSpPr txBox="1"/>
          <p:nvPr/>
        </p:nvSpPr>
        <p:spPr>
          <a:xfrm>
            <a:off x="4572000" y="2202418"/>
            <a:ext cx="44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Demo web GUI + SQL Profiler</a:t>
            </a:r>
          </a:p>
        </p:txBody>
      </p:sp>
    </p:spTree>
    <p:extLst>
      <p:ext uri="{BB962C8B-B14F-4D97-AF65-F5344CB8AC3E}">
        <p14:creationId xmlns:p14="http://schemas.microsoft.com/office/powerpoint/2010/main" val="3633769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6D5F-AD7E-416E-945B-E7A98B71F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423946"/>
            <a:ext cx="4445659" cy="706657"/>
          </a:xfrm>
        </p:spPr>
        <p:txBody>
          <a:bodyPr/>
          <a:lstStyle/>
          <a:p>
            <a:r>
              <a:rPr lang="en-US" sz="3600" dirty="0"/>
              <a:t>Let’s see it in action!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DEF74-0B1A-4134-99D2-8132560BE6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6E2303-D50A-4A10-A751-1E4919C9D24F}"/>
              </a:ext>
            </a:extLst>
          </p:cNvPr>
          <p:cNvSpPr txBox="1"/>
          <p:nvPr/>
        </p:nvSpPr>
        <p:spPr>
          <a:xfrm>
            <a:off x="4572000" y="2202418"/>
            <a:ext cx="44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Database Tables</a:t>
            </a:r>
          </a:p>
        </p:txBody>
      </p:sp>
    </p:spTree>
    <p:extLst>
      <p:ext uri="{BB962C8B-B14F-4D97-AF65-F5344CB8AC3E}">
        <p14:creationId xmlns:p14="http://schemas.microsoft.com/office/powerpoint/2010/main" val="3423067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2EA1FF-3AA5-42BE-BE74-B48223E8E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0850" y="1910773"/>
            <a:ext cx="8242300" cy="32327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Number of conditions is unlimited:</a:t>
            </a:r>
            <a:br>
              <a:rPr lang="en-US" sz="2000" dirty="0"/>
            </a:br>
            <a:r>
              <a:rPr lang="en-US" sz="2000" dirty="0"/>
              <a:t>As much as the user wants, in any combination</a:t>
            </a:r>
            <a:br>
              <a:rPr lang="en-US" sz="2000" dirty="0"/>
            </a:br>
            <a:r>
              <a:rPr lang="en-US" sz="2000" dirty="0"/>
              <a:t>(as per the limitations defined in the metadata)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Multiple operator types per parameter are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Single point of maintenance: Database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Despite all of the above: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SQL injection is impossible because we never concatenate literal values entered by an end-user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BB8EA0-5311-473D-AE1A-473DBAEA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achieved?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BD9A7-C2FA-49FC-AE1B-72632E4B6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43521" y="230908"/>
            <a:ext cx="2199769" cy="2076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D6793F-5040-40D7-A353-807F1DDCEAD8}"/>
              </a:ext>
            </a:extLst>
          </p:cNvPr>
          <p:cNvSpPr txBox="1"/>
          <p:nvPr/>
        </p:nvSpPr>
        <p:spPr>
          <a:xfrm>
            <a:off x="5990492" y="4912592"/>
            <a:ext cx="3607166" cy="230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://zaikazabardast.com/2012/06/08/1birthdaywinners/"/>
              </a:rPr>
              <a:t>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-nd/3.0/"/>
              </a:rPr>
              <a:t>CC BY-NC-ND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434451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82680" y="4962418"/>
            <a:ext cx="4461320" cy="181082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r"/>
            <a:r>
              <a:rPr lang="en-US" sz="800" dirty="0"/>
              <a:t>Image courtesy of David Castillo Dominici / FreeDigitalPhotos.net</a:t>
            </a:r>
            <a:endParaRPr lang="he-IL" sz="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4" y="886500"/>
            <a:ext cx="3810000" cy="285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8E5A27-B135-4937-8E76-C8AA62E941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D340DB-8B74-4576-8181-1CE6EAAAF201}"/>
              </a:ext>
            </a:extLst>
          </p:cNvPr>
          <p:cNvSpPr txBox="1"/>
          <p:nvPr/>
        </p:nvSpPr>
        <p:spPr>
          <a:xfrm>
            <a:off x="4110184" y="1853585"/>
            <a:ext cx="4270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Code: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github.com/EitanBlumin/</a:t>
            </a:r>
            <a:r>
              <a:rPr lang="en-US" dirty="0" err="1">
                <a:hlinkClick r:id="rId4"/>
              </a:rPr>
              <a:t>DynamicFilters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280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34" y="1554154"/>
            <a:ext cx="1816608" cy="18166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10637" cy="16579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37" y="920836"/>
            <a:ext cx="5906278" cy="555604"/>
          </a:xfrm>
          <a:ln>
            <a:noFill/>
          </a:ln>
        </p:spPr>
        <p:txBody>
          <a:bodyPr/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Calibri" panose="020F0502020204030204" pitchFamily="34" charset="0"/>
              </a:rPr>
              <a:t>Keep in Touch…</a:t>
            </a:r>
            <a:endParaRPr lang="en-US" sz="40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82680" y="4962418"/>
            <a:ext cx="4461320" cy="181082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r" rtl="0"/>
            <a:r>
              <a:rPr lang="en-US" sz="800" dirty="0"/>
              <a:t>Image courtesy of Mister GC / FreeDigitalPhotos.net</a:t>
            </a:r>
            <a:endParaRPr lang="he-IL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218137" y="2018147"/>
            <a:ext cx="8590306" cy="224676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Name:	Eitan Blumin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Email Address: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4"/>
              </a:rPr>
              <a:t>eitan@madeiradata.com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Twitter: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5"/>
              </a:rPr>
              <a:t>@</a:t>
            </a:r>
            <a:r>
              <a:rPr lang="en-US" sz="2400" dirty="0" err="1">
                <a:solidFill>
                  <a:srgbClr val="002060"/>
                </a:solidFill>
                <a:latin typeface="Calibri" pitchFamily="34" charset="0"/>
                <a:hlinkClick r:id="rId5"/>
              </a:rPr>
              <a:t>EitanBlumin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  <a:p>
            <a:pPr marL="360000" lvl="0" indent="-36000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LinkedIn: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6"/>
              </a:rPr>
              <a:t>www.linkedin.com/in/eitanblumin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Blog: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7"/>
              </a:rPr>
              <a:t>www.eitanblumin.com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1026" name="Picture 2" descr="MCSE: Data Management and Analytics â Certified 2016">
            <a:extLst>
              <a:ext uri="{FF2B5EF4-FFF2-40B4-BE49-F238E27FC236}">
                <a16:creationId xmlns:a16="http://schemas.microsoft.com/office/drawing/2014/main" id="{76DA40FD-9D6D-45F6-B9EA-80FCA74F8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732" y="1583103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CSA: SQL Server 2012/2014 - Certified 2016">
            <a:extLst>
              <a:ext uri="{FF2B5EF4-FFF2-40B4-BE49-F238E27FC236}">
                <a16:creationId xmlns:a16="http://schemas.microsoft.com/office/drawing/2014/main" id="{0F7D29F2-7C53-4F84-A4AA-D0C79B5E1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434" y="1583104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05F474-C8D9-4412-8F5D-1F45FF18197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2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34" y="1554154"/>
            <a:ext cx="1816608" cy="18166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10637" cy="16579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37" y="920836"/>
            <a:ext cx="5906278" cy="555604"/>
          </a:xfrm>
          <a:ln>
            <a:noFill/>
          </a:ln>
        </p:spPr>
        <p:txBody>
          <a:bodyPr/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Calibri" panose="020F0502020204030204" pitchFamily="34" charset="0"/>
              </a:rPr>
              <a:t>A Few Words about Me…</a:t>
            </a:r>
            <a:endParaRPr lang="en-US" sz="40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82680" y="4962418"/>
            <a:ext cx="4461320" cy="181082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r" rtl="0"/>
            <a:r>
              <a:rPr lang="en-US" sz="800" dirty="0"/>
              <a:t>Image courtesy of Mister GC / FreeDigitalPhotos.net</a:t>
            </a:r>
            <a:endParaRPr lang="he-IL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218137" y="2018147"/>
            <a:ext cx="8590306" cy="224676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Name:	Eitan Blumin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Email Address: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4"/>
              </a:rPr>
              <a:t>eitan@madeiradata.com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Twitter: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5"/>
              </a:rPr>
              <a:t>@</a:t>
            </a:r>
            <a:r>
              <a:rPr lang="en-US" sz="2400" dirty="0" err="1">
                <a:solidFill>
                  <a:srgbClr val="002060"/>
                </a:solidFill>
                <a:latin typeface="Calibri" pitchFamily="34" charset="0"/>
                <a:hlinkClick r:id="rId5"/>
              </a:rPr>
              <a:t>EitanBlumin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  <a:p>
            <a:pPr marL="360000" lvl="0" indent="-36000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LinkedIn: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6"/>
              </a:rPr>
              <a:t>www.linkedin.com/in/eitanblumin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Blog: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7"/>
              </a:rPr>
              <a:t>www.eitanblumin.com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1026" name="Picture 2" descr="MCSE: Data Management and Analytics â Certified 2016">
            <a:extLst>
              <a:ext uri="{FF2B5EF4-FFF2-40B4-BE49-F238E27FC236}">
                <a16:creationId xmlns:a16="http://schemas.microsoft.com/office/drawing/2014/main" id="{76DA40FD-9D6D-45F6-B9EA-80FCA74F8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732" y="1583103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CSA: SQL Server 2012/2014 - Certified 2016">
            <a:extLst>
              <a:ext uri="{FF2B5EF4-FFF2-40B4-BE49-F238E27FC236}">
                <a16:creationId xmlns:a16="http://schemas.microsoft.com/office/drawing/2014/main" id="{0F7D29F2-7C53-4F84-A4AA-D0C79B5E1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434" y="1583104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7FC5C0-98E8-477F-B1DB-DA92F47AAE30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4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82680" y="4962418"/>
            <a:ext cx="4461320" cy="181082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r"/>
            <a:r>
              <a:rPr lang="en-US" sz="800" dirty="0"/>
              <a:t>Image courtesy of David Castillo Dominici / FreeDigitalPhotos.net</a:t>
            </a:r>
            <a:endParaRPr lang="he-IL" sz="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E5A27-B135-4937-8E76-C8AA62E941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D340DB-8B74-4576-8181-1CE6EAAAF201}"/>
              </a:ext>
            </a:extLst>
          </p:cNvPr>
          <p:cNvSpPr txBox="1"/>
          <p:nvPr/>
        </p:nvSpPr>
        <p:spPr>
          <a:xfrm>
            <a:off x="4110184" y="1853585"/>
            <a:ext cx="4270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Code: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github.com/EitanBlumin/</a:t>
            </a:r>
            <a:r>
              <a:rPr lang="en-US" dirty="0" err="1">
                <a:hlinkClick r:id="rId4"/>
              </a:rPr>
              <a:t>DynamicFilters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17BB8-5DBD-4155-A9FF-039640D7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start…</a:t>
            </a:r>
          </a:p>
        </p:txBody>
      </p:sp>
    </p:spTree>
    <p:extLst>
      <p:ext uri="{BB962C8B-B14F-4D97-AF65-F5344CB8AC3E}">
        <p14:creationId xmlns:p14="http://schemas.microsoft.com/office/powerpoint/2010/main" val="133632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8AA999-C8CF-4B73-970B-24CF7ADC5C6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79403" y="1385888"/>
            <a:ext cx="4788370" cy="32321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AFDEA8-EF1B-4264-8CBD-E6E9BB3C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We’ll start with a story…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0D466-6C7E-4DD5-9E39-EF38B0CFE7F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9269C3-5088-4557-BACF-8AE9B4FD774A}"/>
              </a:ext>
            </a:extLst>
          </p:cNvPr>
          <p:cNvSpPr txBox="1"/>
          <p:nvPr/>
        </p:nvSpPr>
        <p:spPr>
          <a:xfrm>
            <a:off x="2179403" y="4618038"/>
            <a:ext cx="4788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www.lfgss.com/thread17172-10.html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112770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oderexample.com/wp-content/uploads/2015/01/dataTable-custom-column-search.gif">
            <a:extLst>
              <a:ext uri="{FF2B5EF4-FFF2-40B4-BE49-F238E27FC236}">
                <a16:creationId xmlns:a16="http://schemas.microsoft.com/office/drawing/2014/main" id="{B44E58D7-ECDA-40E5-8EB0-941030F0705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7682"/>
            <a:ext cx="6400800" cy="494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103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66732D-DFFA-4E74-9BE9-D499CC4A7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62" y="1343025"/>
            <a:ext cx="50196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25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493675"/>
          </a:xfrm>
        </p:spPr>
        <p:txBody>
          <a:bodyPr>
            <a:normAutofit/>
          </a:bodyPr>
          <a:lstStyle/>
          <a:p>
            <a:r>
              <a:rPr lang="en-US" sz="1400" dirty="0"/>
              <a:t>CREATE PROCEDURE </a:t>
            </a:r>
            <a:r>
              <a:rPr lang="en-US" sz="1400" dirty="0" err="1"/>
              <a:t>SearchMembers</a:t>
            </a:r>
            <a:endParaRPr lang="en-US" sz="1400" dirty="0"/>
          </a:p>
          <a:p>
            <a:r>
              <a:rPr lang="en-US" sz="1400" dirty="0"/>
              <a:t> @Name </a:t>
            </a:r>
            <a:r>
              <a:rPr lang="en-US" sz="1400" dirty="0" err="1"/>
              <a:t>nvarchar</a:t>
            </a:r>
            <a:r>
              <a:rPr lang="en-US" sz="1400" dirty="0"/>
              <a:t>(…) = NULL,</a:t>
            </a:r>
          </a:p>
          <a:p>
            <a:r>
              <a:rPr lang="en-US" sz="1400" dirty="0"/>
              <a:t> @Country int = NULL,</a:t>
            </a:r>
          </a:p>
          <a:p>
            <a:r>
              <a:rPr lang="en-US" sz="1400" dirty="0"/>
              <a:t> @</a:t>
            </a:r>
            <a:r>
              <a:rPr lang="en-US" sz="1400" dirty="0" err="1"/>
              <a:t>RegistrationDateFrom</a:t>
            </a:r>
            <a:r>
              <a:rPr lang="en-US" sz="1400" dirty="0"/>
              <a:t> datetime = NULL,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AS</a:t>
            </a:r>
          </a:p>
          <a:p>
            <a:endParaRPr lang="en-US" sz="1400" dirty="0"/>
          </a:p>
          <a:p>
            <a:r>
              <a:rPr lang="en-US" sz="1400" dirty="0"/>
              <a:t>SELECT * FROM Members WHERE </a:t>
            </a:r>
            <a:r>
              <a:rPr lang="en-US" sz="1400" dirty="0" err="1"/>
              <a:t>IsActive</a:t>
            </a:r>
            <a:r>
              <a:rPr lang="en-US" sz="1400" dirty="0"/>
              <a:t>=1</a:t>
            </a:r>
          </a:p>
          <a:p>
            <a:r>
              <a:rPr lang="en-US" sz="1400" dirty="0"/>
              <a:t>AND (@Name IS NULL OR Name = @Name)</a:t>
            </a:r>
          </a:p>
          <a:p>
            <a:r>
              <a:rPr lang="en-US" sz="1400" dirty="0"/>
              <a:t>AND (@Country IS NULL OR Country = @Country)</a:t>
            </a:r>
          </a:p>
          <a:p>
            <a:r>
              <a:rPr lang="en-US" sz="1400" dirty="0"/>
              <a:t>AND (@</a:t>
            </a:r>
            <a:r>
              <a:rPr lang="en-US" sz="1400" dirty="0" err="1"/>
              <a:t>RegistrationDateFrom</a:t>
            </a:r>
            <a:r>
              <a:rPr lang="en-US" sz="1400" dirty="0"/>
              <a:t> IS NULL OR </a:t>
            </a:r>
            <a:r>
              <a:rPr lang="en-US" sz="1400" dirty="0" err="1"/>
              <a:t>RegistrationDate</a:t>
            </a:r>
            <a:r>
              <a:rPr lang="en-US" sz="1400" dirty="0"/>
              <a:t> &gt;= @</a:t>
            </a:r>
            <a:r>
              <a:rPr lang="en-US" sz="1400" dirty="0" err="1"/>
              <a:t>RegistrationDateFrom</a:t>
            </a:r>
            <a:r>
              <a:rPr lang="en-US" sz="1400" dirty="0"/>
              <a:t>)</a:t>
            </a:r>
          </a:p>
          <a:p>
            <a:r>
              <a:rPr lang="en-US" sz="1400" dirty="0"/>
              <a:t>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Dynamic Search Queries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333BB-5AEF-4A47-A890-C51F572FEE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B48128-0BAD-4481-A214-1A9C68F6B058}"/>
              </a:ext>
            </a:extLst>
          </p:cNvPr>
          <p:cNvSpPr/>
          <p:nvPr/>
        </p:nvSpPr>
        <p:spPr>
          <a:xfrm>
            <a:off x="434634" y="4097116"/>
            <a:ext cx="2411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OPTION (RECOMPILE)</a:t>
            </a:r>
          </a:p>
        </p:txBody>
      </p:sp>
    </p:spTree>
    <p:extLst>
      <p:ext uri="{BB962C8B-B14F-4D97-AF65-F5344CB8AC3E}">
        <p14:creationId xmlns:p14="http://schemas.microsoft.com/office/powerpoint/2010/main" val="1707642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72123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CREATE PROCEDURE </a:t>
            </a:r>
            <a:r>
              <a:rPr lang="en-US" dirty="0" err="1"/>
              <a:t>SearchMembers</a:t>
            </a:r>
            <a:endParaRPr lang="en-US" dirty="0"/>
          </a:p>
          <a:p>
            <a:r>
              <a:rPr lang="en-US" dirty="0"/>
              <a:t> @Name </a:t>
            </a:r>
            <a:r>
              <a:rPr lang="en-US" dirty="0" err="1"/>
              <a:t>nvarchar</a:t>
            </a:r>
            <a:r>
              <a:rPr lang="en-US" dirty="0"/>
              <a:t>(…) = NULL,</a:t>
            </a:r>
          </a:p>
          <a:p>
            <a:r>
              <a:rPr lang="en-US" dirty="0"/>
              <a:t> @Country int = NULL,</a:t>
            </a:r>
          </a:p>
          <a:p>
            <a:r>
              <a:rPr lang="en-US" dirty="0"/>
              <a:t> @</a:t>
            </a:r>
            <a:r>
              <a:rPr lang="en-US" dirty="0" err="1"/>
              <a:t>RegistrationDateFrom</a:t>
            </a:r>
            <a:r>
              <a:rPr lang="en-US" dirty="0"/>
              <a:t> datetime = NULL,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AS</a:t>
            </a:r>
          </a:p>
          <a:p>
            <a:r>
              <a:rPr lang="en-US" dirty="0"/>
              <a:t>DECLARE @CMD NVARCHAR(MAX)</a:t>
            </a:r>
          </a:p>
          <a:p>
            <a:r>
              <a:rPr lang="en-US" dirty="0"/>
              <a:t>SET @CMD = </a:t>
            </a:r>
            <a:r>
              <a:rPr lang="en-US" dirty="0">
                <a:solidFill>
                  <a:srgbClr val="FF0000"/>
                </a:solidFill>
              </a:rPr>
              <a:t>N’SELECT * FROM Members WHERE </a:t>
            </a:r>
            <a:r>
              <a:rPr lang="en-US" dirty="0" err="1">
                <a:solidFill>
                  <a:srgbClr val="FF0000"/>
                </a:solidFill>
              </a:rPr>
              <a:t>IsActive</a:t>
            </a:r>
            <a:r>
              <a:rPr lang="en-US" dirty="0">
                <a:solidFill>
                  <a:srgbClr val="FF0000"/>
                </a:solidFill>
              </a:rPr>
              <a:t>=1’</a:t>
            </a:r>
          </a:p>
          <a:p>
            <a:r>
              <a:rPr lang="en-US" dirty="0"/>
              <a:t>IF @Name IS NOT NULL SET @CMD = @CMD + </a:t>
            </a:r>
            <a:r>
              <a:rPr lang="en-US" dirty="0">
                <a:solidFill>
                  <a:srgbClr val="FF0000"/>
                </a:solidFill>
              </a:rPr>
              <a:t>N’ AND Name = @Name’</a:t>
            </a:r>
          </a:p>
          <a:p>
            <a:r>
              <a:rPr lang="en-US" dirty="0"/>
              <a:t>IF @Country IS NOT NULL SET @CMD = @CMD + </a:t>
            </a:r>
            <a:r>
              <a:rPr lang="en-US" dirty="0">
                <a:solidFill>
                  <a:srgbClr val="FF0000"/>
                </a:solidFill>
              </a:rPr>
              <a:t>N’ AND Country = @Country’</a:t>
            </a:r>
          </a:p>
          <a:p>
            <a:r>
              <a:rPr lang="en-US" dirty="0"/>
              <a:t>IF @</a:t>
            </a:r>
            <a:r>
              <a:rPr lang="en-US" dirty="0" err="1"/>
              <a:t>RegistrationDateFrom</a:t>
            </a:r>
            <a:r>
              <a:rPr lang="en-US" dirty="0"/>
              <a:t> IS NOT NULL SET @CMD = @CMD + </a:t>
            </a:r>
            <a:r>
              <a:rPr lang="en-US" dirty="0">
                <a:solidFill>
                  <a:srgbClr val="FF0000"/>
                </a:solidFill>
              </a:rPr>
              <a:t>N’ AND </a:t>
            </a:r>
            <a:r>
              <a:rPr lang="en-US" dirty="0" err="1">
                <a:solidFill>
                  <a:srgbClr val="FF0000"/>
                </a:solidFill>
              </a:rPr>
              <a:t>RegistrationDate</a:t>
            </a:r>
            <a:r>
              <a:rPr lang="en-US" dirty="0">
                <a:solidFill>
                  <a:srgbClr val="FF0000"/>
                </a:solidFill>
              </a:rPr>
              <a:t> &gt;= @</a:t>
            </a:r>
            <a:r>
              <a:rPr lang="en-US" dirty="0" err="1">
                <a:solidFill>
                  <a:srgbClr val="FF0000"/>
                </a:solidFill>
              </a:rPr>
              <a:t>RegistrationDateFrom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EXEC </a:t>
            </a:r>
            <a:r>
              <a:rPr lang="en-US" dirty="0" err="1"/>
              <a:t>sp_executesql</a:t>
            </a:r>
            <a:r>
              <a:rPr lang="en-US" dirty="0"/>
              <a:t> @CMD</a:t>
            </a:r>
          </a:p>
          <a:p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N’@Name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nvarchar</a:t>
            </a:r>
            <a:r>
              <a:rPr lang="en-US" dirty="0">
                <a:solidFill>
                  <a:srgbClr val="FF0000"/>
                </a:solidFill>
              </a:rPr>
              <a:t>(…), @Country int, @</a:t>
            </a:r>
            <a:r>
              <a:rPr lang="en-US" dirty="0" err="1">
                <a:solidFill>
                  <a:srgbClr val="FF0000"/>
                </a:solidFill>
              </a:rPr>
              <a:t>RegistrationDateFrom</a:t>
            </a:r>
            <a:r>
              <a:rPr lang="en-US" dirty="0">
                <a:solidFill>
                  <a:srgbClr val="FF0000"/>
                </a:solidFill>
              </a:rPr>
              <a:t> datetime, …’</a:t>
            </a:r>
          </a:p>
          <a:p>
            <a:r>
              <a:rPr lang="en-US" dirty="0"/>
              <a:t>, @Name, @Country, @</a:t>
            </a:r>
            <a:r>
              <a:rPr lang="en-US" dirty="0" err="1"/>
              <a:t>RegistrationDateFrom</a:t>
            </a:r>
            <a:r>
              <a:rPr lang="en-US" dirty="0"/>
              <a:t>, 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Dynamic Search Queries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DCAF8-CCFE-4896-95B2-981DB2FE72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85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SS 2013_SpeakerTemplate_16x9">
  <a:themeElements>
    <a:clrScheme name="Custom 3">
      <a:dk1>
        <a:srgbClr val="58585A"/>
      </a:dk1>
      <a:lt1>
        <a:sysClr val="window" lastClr="FFFFFF"/>
      </a:lt1>
      <a:dk2>
        <a:srgbClr val="003A78"/>
      </a:dk2>
      <a:lt2>
        <a:srgbClr val="0061B0"/>
      </a:lt2>
      <a:accent1>
        <a:srgbClr val="0084CC"/>
      </a:accent1>
      <a:accent2>
        <a:srgbClr val="52C3D8"/>
      </a:accent2>
      <a:accent3>
        <a:srgbClr val="FCB327"/>
      </a:accent3>
      <a:accent4>
        <a:srgbClr val="7EB241"/>
      </a:accent4>
      <a:accent5>
        <a:srgbClr val="1D9C48"/>
      </a:accent5>
      <a:accent6>
        <a:srgbClr val="181651"/>
      </a:accent6>
      <a:hlink>
        <a:srgbClr val="0084CC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13626</TotalTime>
  <Words>1553</Words>
  <Application>Microsoft Office PowerPoint</Application>
  <PresentationFormat>On-screen Show (16:9)</PresentationFormat>
  <Paragraphs>243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Century Gothic</vt:lpstr>
      <vt:lpstr>Consolas</vt:lpstr>
      <vt:lpstr>Segoe</vt:lpstr>
      <vt:lpstr>Segoe UI</vt:lpstr>
      <vt:lpstr>Segoe UI Light</vt:lpstr>
      <vt:lpstr>PASS 2013_SpeakerTemplate_16x9</vt:lpstr>
      <vt:lpstr>Advanced Dynamic Search Queries and How to Protect Them</vt:lpstr>
      <vt:lpstr>PowerPoint Presentation</vt:lpstr>
      <vt:lpstr>A Few Words about Me…</vt:lpstr>
      <vt:lpstr>Before we start…</vt:lpstr>
      <vt:lpstr>We’ll start with a story…</vt:lpstr>
      <vt:lpstr>PowerPoint Presentation</vt:lpstr>
      <vt:lpstr>PowerPoint Presentation</vt:lpstr>
      <vt:lpstr>Common Dynamic Search Queries</vt:lpstr>
      <vt:lpstr>Common Dynamic Search Queries</vt:lpstr>
      <vt:lpstr>Limitations to the common methods</vt:lpstr>
      <vt:lpstr>Why do these limitations exist? Let’s understand the problem</vt:lpstr>
      <vt:lpstr>Let’s understand the problem</vt:lpstr>
      <vt:lpstr>Let’s understand the problem</vt:lpstr>
      <vt:lpstr>How do we solve it?</vt:lpstr>
      <vt:lpstr>Solution: We add another layer of abstraction</vt:lpstr>
      <vt:lpstr>We add another layer of abstraction</vt:lpstr>
      <vt:lpstr>We add another layer of abstraction</vt:lpstr>
      <vt:lpstr>We add another layer of abstraction</vt:lpstr>
      <vt:lpstr>Let’s Review the Steps…</vt:lpstr>
      <vt:lpstr>Let’s see it in action!</vt:lpstr>
      <vt:lpstr>Let’s see it in action!</vt:lpstr>
      <vt:lpstr>What have we achieved?</vt:lpstr>
      <vt:lpstr>PowerPoint Presentation</vt:lpstr>
      <vt:lpstr>Keep in Touch…</vt:lpstr>
    </vt:vector>
  </TitlesOfParts>
  <Company>Madeira Data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Best Practices</dc:title>
  <dc:subject>Training</dc:subject>
  <dc:creator>Guy Glantser</dc:creator>
  <cp:lastModifiedBy>Eitan Blumin</cp:lastModifiedBy>
  <cp:revision>452</cp:revision>
  <dcterms:created xsi:type="dcterms:W3CDTF">2013-07-12T18:23:55Z</dcterms:created>
  <dcterms:modified xsi:type="dcterms:W3CDTF">2019-02-07T12:33:45Z</dcterms:modified>
</cp:coreProperties>
</file>