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85" r:id="rId2"/>
    <p:sldId id="359" r:id="rId3"/>
    <p:sldId id="307" r:id="rId4"/>
    <p:sldId id="589" r:id="rId5"/>
    <p:sldId id="568" r:id="rId6"/>
    <p:sldId id="582" r:id="rId7"/>
    <p:sldId id="583" r:id="rId8"/>
    <p:sldId id="591" r:id="rId9"/>
    <p:sldId id="569" r:id="rId10"/>
    <p:sldId id="570" r:id="rId11"/>
    <p:sldId id="571" r:id="rId12"/>
    <p:sldId id="572" r:id="rId13"/>
    <p:sldId id="592" r:id="rId14"/>
    <p:sldId id="573" r:id="rId15"/>
    <p:sldId id="574" r:id="rId16"/>
    <p:sldId id="576" r:id="rId17"/>
    <p:sldId id="577" r:id="rId18"/>
    <p:sldId id="578" r:id="rId19"/>
    <p:sldId id="586" r:id="rId20"/>
    <p:sldId id="587" r:id="rId21"/>
    <p:sldId id="580" r:id="rId22"/>
    <p:sldId id="581" r:id="rId23"/>
    <p:sldId id="579" r:id="rId24"/>
    <p:sldId id="588" r:id="rId25"/>
    <p:sldId id="590" r:id="rId26"/>
    <p:sldId id="350" r:id="rId27"/>
    <p:sldId id="567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tion 1" id="{42D8459F-7683-F84D-8DE6-C3C38246EA5E}">
          <p14:sldIdLst>
            <p14:sldId id="285"/>
            <p14:sldId id="359"/>
            <p14:sldId id="307"/>
            <p14:sldId id="589"/>
            <p14:sldId id="568"/>
            <p14:sldId id="582"/>
            <p14:sldId id="583"/>
            <p14:sldId id="591"/>
            <p14:sldId id="569"/>
            <p14:sldId id="570"/>
            <p14:sldId id="571"/>
            <p14:sldId id="572"/>
            <p14:sldId id="592"/>
            <p14:sldId id="573"/>
            <p14:sldId id="574"/>
            <p14:sldId id="576"/>
            <p14:sldId id="577"/>
            <p14:sldId id="578"/>
            <p14:sldId id="586"/>
            <p14:sldId id="587"/>
            <p14:sldId id="580"/>
            <p14:sldId id="581"/>
            <p14:sldId id="579"/>
            <p14:sldId id="588"/>
            <p14:sldId id="590"/>
            <p14:sldId id="350"/>
            <p14:sldId id="5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F170"/>
    <a:srgbClr val="252B59"/>
    <a:srgbClr val="FF6600"/>
    <a:srgbClr val="5E729B"/>
    <a:srgbClr val="9E01F5"/>
    <a:srgbClr val="E8F0F0"/>
    <a:srgbClr val="DAF5FE"/>
    <a:srgbClr val="E8F5FC"/>
    <a:srgbClr val="20254C"/>
    <a:srgbClr val="05A3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5451" autoAdjust="0"/>
  </p:normalViewPr>
  <p:slideViewPr>
    <p:cSldViewPr snapToGrid="0">
      <p:cViewPr varScale="1">
        <p:scale>
          <a:sx n="82" d="100"/>
          <a:sy n="82" d="100"/>
        </p:scale>
        <p:origin x="546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image" Target="../media/image10.png"/><Relationship Id="rId4" Type="http://schemas.openxmlformats.org/officeDocument/2006/relationships/image" Target="../media/image48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image" Target="../media/image10.png"/><Relationship Id="rId4" Type="http://schemas.openxmlformats.org/officeDocument/2006/relationships/image" Target="../media/image4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A2AFF8-7CFD-4F4E-84A6-6DB5F9A3B547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D667A4-33A7-48AE-9DD6-73F8E3567422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1</a:t>
          </a:r>
          <a:br>
            <a:rPr lang="en-US" sz="1300" dirty="0"/>
          </a:br>
          <a:r>
            <a:rPr lang="en-US" sz="1300" dirty="0"/>
            <a:t>Go to my GitHub repository and download the project</a:t>
          </a:r>
        </a:p>
      </dgm:t>
    </dgm:pt>
    <dgm:pt modelId="{EF7BCE81-E6F5-4D3E-BD98-057E0DD3AAB5}" type="parTrans" cxnId="{E8CDA14D-E63D-493E-BEC3-3D9A3EB8F2C6}">
      <dgm:prSet/>
      <dgm:spPr/>
      <dgm:t>
        <a:bodyPr/>
        <a:lstStyle/>
        <a:p>
          <a:endParaRPr lang="en-US"/>
        </a:p>
      </dgm:t>
    </dgm:pt>
    <dgm:pt modelId="{EEF8DF88-49B6-4726-9207-9C2CB2DAF80B}" type="sibTrans" cxnId="{E8CDA14D-E63D-493E-BEC3-3D9A3EB8F2C6}">
      <dgm:prSet/>
      <dgm:spPr/>
      <dgm:t>
        <a:bodyPr/>
        <a:lstStyle/>
        <a:p>
          <a:endParaRPr lang="en-US"/>
        </a:p>
      </dgm:t>
    </dgm:pt>
    <dgm:pt modelId="{1113E082-BE16-4010-A112-94EBA383F0D8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2</a:t>
          </a:r>
          <a:br>
            <a:rPr lang="en-US" sz="1300" dirty="0"/>
          </a:br>
          <a:r>
            <a:rPr lang="en-US" sz="1300" dirty="0"/>
            <a:t>Review and study the SP responsible for parsing filters (or build your own based on your understanding of this presentation)</a:t>
          </a:r>
        </a:p>
      </dgm:t>
    </dgm:pt>
    <dgm:pt modelId="{1E2734CA-DDE9-4287-86CC-85F42D30DF10}" type="parTrans" cxnId="{900D58A2-406C-485E-B109-D8C364D65BA1}">
      <dgm:prSet/>
      <dgm:spPr/>
      <dgm:t>
        <a:bodyPr/>
        <a:lstStyle/>
        <a:p>
          <a:endParaRPr lang="en-US"/>
        </a:p>
      </dgm:t>
    </dgm:pt>
    <dgm:pt modelId="{943F27EB-0759-45F3-9779-3E28D7FF5E74}" type="sibTrans" cxnId="{900D58A2-406C-485E-B109-D8C364D65BA1}">
      <dgm:prSet/>
      <dgm:spPr/>
      <dgm:t>
        <a:bodyPr/>
        <a:lstStyle/>
        <a:p>
          <a:endParaRPr lang="en-US"/>
        </a:p>
      </dgm:t>
    </dgm:pt>
    <dgm:pt modelId="{A3CDB910-BC04-492F-9400-F1CB7A9C5B46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3</a:t>
          </a:r>
          <a:br>
            <a:rPr lang="en-US" sz="1500" dirty="0"/>
          </a:br>
          <a:r>
            <a:rPr lang="en-US" sz="1400" dirty="0"/>
            <a:t>Go to your developers and tell them you have a nice surprise for them</a:t>
          </a:r>
          <a:endParaRPr lang="en-US" sz="1500" dirty="0"/>
        </a:p>
      </dgm:t>
    </dgm:pt>
    <dgm:pt modelId="{4FF8059B-8BBC-43C2-B7D3-B36EA4420DE1}" type="parTrans" cxnId="{7EAFABF7-0BAD-4C1D-B742-6F28601C74C6}">
      <dgm:prSet/>
      <dgm:spPr/>
      <dgm:t>
        <a:bodyPr/>
        <a:lstStyle/>
        <a:p>
          <a:endParaRPr lang="en-US"/>
        </a:p>
      </dgm:t>
    </dgm:pt>
    <dgm:pt modelId="{579C859A-85EA-4BE5-9131-94C848178AB1}" type="sibTrans" cxnId="{7EAFABF7-0BAD-4C1D-B742-6F28601C74C6}">
      <dgm:prSet/>
      <dgm:spPr/>
      <dgm:t>
        <a:bodyPr/>
        <a:lstStyle/>
        <a:p>
          <a:endParaRPr lang="en-US"/>
        </a:p>
      </dgm:t>
    </dgm:pt>
    <dgm:pt modelId="{2E58F353-AF1A-4953-82A0-5909404B5CFF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4</a:t>
          </a:r>
          <a:br>
            <a:rPr lang="en-US" sz="1800" dirty="0"/>
          </a:br>
          <a:r>
            <a:rPr lang="en-US" sz="1400" dirty="0"/>
            <a:t>Start worrying about end users going wild and abusing your indexes</a:t>
          </a:r>
          <a:endParaRPr lang="en-US" sz="1800" dirty="0"/>
        </a:p>
      </dgm:t>
    </dgm:pt>
    <dgm:pt modelId="{7524E18D-42BB-49E7-92EE-79F53D36F3F6}" type="parTrans" cxnId="{4EF16241-DB39-4407-93B7-76EA5C900757}">
      <dgm:prSet/>
      <dgm:spPr/>
      <dgm:t>
        <a:bodyPr/>
        <a:lstStyle/>
        <a:p>
          <a:endParaRPr lang="en-US"/>
        </a:p>
      </dgm:t>
    </dgm:pt>
    <dgm:pt modelId="{1C92A9B8-811A-4535-AA4D-8591988CEF1C}" type="sibTrans" cxnId="{4EF16241-DB39-4407-93B7-76EA5C900757}">
      <dgm:prSet/>
      <dgm:spPr/>
      <dgm:t>
        <a:bodyPr/>
        <a:lstStyle/>
        <a:p>
          <a:endParaRPr lang="en-US"/>
        </a:p>
      </dgm:t>
    </dgm:pt>
    <dgm:pt modelId="{D0911257-F921-4BF0-A560-6EEFA4EE08CF}" type="pres">
      <dgm:prSet presAssocID="{07A2AFF8-7CFD-4F4E-84A6-6DB5F9A3B547}" presName="Name0" presStyleCnt="0">
        <dgm:presLayoutVars>
          <dgm:dir/>
          <dgm:resizeHandles val="exact"/>
        </dgm:presLayoutVars>
      </dgm:prSet>
      <dgm:spPr/>
    </dgm:pt>
    <dgm:pt modelId="{4E091D00-4355-4347-8251-82AF3D951EAD}" type="pres">
      <dgm:prSet presAssocID="{07A2AFF8-7CFD-4F4E-84A6-6DB5F9A3B547}" presName="bkgdShp" presStyleLbl="alignAccFollowNode1" presStyleIdx="0" presStyleCnt="1"/>
      <dgm:spPr/>
    </dgm:pt>
    <dgm:pt modelId="{9C88EEC3-EED2-472D-9B49-409B742054CE}" type="pres">
      <dgm:prSet presAssocID="{07A2AFF8-7CFD-4F4E-84A6-6DB5F9A3B547}" presName="linComp" presStyleCnt="0"/>
      <dgm:spPr/>
    </dgm:pt>
    <dgm:pt modelId="{5EE47ED3-B005-452D-A3C6-23147C11755A}" type="pres">
      <dgm:prSet presAssocID="{8BD667A4-33A7-48AE-9DD6-73F8E3567422}" presName="compNode" presStyleCnt="0"/>
      <dgm:spPr/>
    </dgm:pt>
    <dgm:pt modelId="{FF10AD97-B38A-4A46-9E02-97E954DB4BB6}" type="pres">
      <dgm:prSet presAssocID="{8BD667A4-33A7-48AE-9DD6-73F8E3567422}" presName="node" presStyleLbl="node1" presStyleIdx="0" presStyleCnt="4">
        <dgm:presLayoutVars>
          <dgm:bulletEnabled val="1"/>
        </dgm:presLayoutVars>
      </dgm:prSet>
      <dgm:spPr/>
    </dgm:pt>
    <dgm:pt modelId="{F5D3324B-E9BA-4101-9E8E-3B3E33D87028}" type="pres">
      <dgm:prSet presAssocID="{8BD667A4-33A7-48AE-9DD6-73F8E3567422}" presName="invisiNode" presStyleLbl="node1" presStyleIdx="0" presStyleCnt="4"/>
      <dgm:spPr/>
    </dgm:pt>
    <dgm:pt modelId="{CC067046-CE29-4DFE-A167-8F80D8CA3CDD}" type="pres">
      <dgm:prSet presAssocID="{8BD667A4-33A7-48AE-9DD6-73F8E3567422}" presName="imagNode" presStyleLbl="fgImgPlace1" presStyleIdx="0" presStyleCnt="4" custScaleX="50286" custScaleY="72218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DFBD054-A8DB-4B9F-8807-6A2E8D43375D}" type="pres">
      <dgm:prSet presAssocID="{EEF8DF88-49B6-4726-9207-9C2CB2DAF80B}" presName="sibTrans" presStyleLbl="sibTrans2D1" presStyleIdx="0" presStyleCnt="0"/>
      <dgm:spPr/>
    </dgm:pt>
    <dgm:pt modelId="{BE8F712A-5ED0-4706-A2AD-B6569CDF574F}" type="pres">
      <dgm:prSet presAssocID="{1113E082-BE16-4010-A112-94EBA383F0D8}" presName="compNode" presStyleCnt="0"/>
      <dgm:spPr/>
    </dgm:pt>
    <dgm:pt modelId="{FA0620B8-708D-46BC-BC4D-440D8158D1AD}" type="pres">
      <dgm:prSet presAssocID="{1113E082-BE16-4010-A112-94EBA383F0D8}" presName="node" presStyleLbl="node1" presStyleIdx="1" presStyleCnt="4">
        <dgm:presLayoutVars>
          <dgm:bulletEnabled val="1"/>
        </dgm:presLayoutVars>
      </dgm:prSet>
      <dgm:spPr/>
    </dgm:pt>
    <dgm:pt modelId="{A19511A6-0C22-4476-B7A2-637D8A6E6777}" type="pres">
      <dgm:prSet presAssocID="{1113E082-BE16-4010-A112-94EBA383F0D8}" presName="invisiNode" presStyleLbl="node1" presStyleIdx="1" presStyleCnt="4"/>
      <dgm:spPr/>
    </dgm:pt>
    <dgm:pt modelId="{A0E6DA8A-5320-4B03-B658-7CCE37B89396}" type="pres">
      <dgm:prSet presAssocID="{1113E082-BE16-4010-A112-94EBA383F0D8}" presName="imagNode" presStyleLbl="fgImgPlace1" presStyleIdx="1" presStyleCnt="4" custScaleX="64794" custScaleY="98761"/>
      <dgm:spPr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DA89D2C-82FA-4A92-868C-5CF184E9431C}" type="pres">
      <dgm:prSet presAssocID="{943F27EB-0759-45F3-9779-3E28D7FF5E74}" presName="sibTrans" presStyleLbl="sibTrans2D1" presStyleIdx="0" presStyleCnt="0"/>
      <dgm:spPr/>
    </dgm:pt>
    <dgm:pt modelId="{B49EB00E-9794-4534-9642-7A738536193F}" type="pres">
      <dgm:prSet presAssocID="{A3CDB910-BC04-492F-9400-F1CB7A9C5B46}" presName="compNode" presStyleCnt="0"/>
      <dgm:spPr/>
    </dgm:pt>
    <dgm:pt modelId="{49339653-264B-435E-9F50-56BBCB33305E}" type="pres">
      <dgm:prSet presAssocID="{A3CDB910-BC04-492F-9400-F1CB7A9C5B46}" presName="node" presStyleLbl="node1" presStyleIdx="2" presStyleCnt="4">
        <dgm:presLayoutVars>
          <dgm:bulletEnabled val="1"/>
        </dgm:presLayoutVars>
      </dgm:prSet>
      <dgm:spPr/>
    </dgm:pt>
    <dgm:pt modelId="{E87E3D76-343F-4913-96D9-7950C9FB4582}" type="pres">
      <dgm:prSet presAssocID="{A3CDB910-BC04-492F-9400-F1CB7A9C5B46}" presName="invisiNode" presStyleLbl="node1" presStyleIdx="2" presStyleCnt="4"/>
      <dgm:spPr/>
    </dgm:pt>
    <dgm:pt modelId="{7BF771A4-0C57-4D4A-B05C-946C19B8B70D}" type="pres">
      <dgm:prSet presAssocID="{A3CDB910-BC04-492F-9400-F1CB7A9C5B46}" presName="imagNode" presStyleLbl="fgImgPlace1" presStyleIdx="2" presStyleCnt="4" custScaleX="62350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33" r="-3833"/>
          </a:stretch>
        </a:blipFill>
        <a:ln>
          <a:noFill/>
        </a:ln>
      </dgm:spPr>
    </dgm:pt>
    <dgm:pt modelId="{0077FE42-C5A9-4DFA-9358-F3472F227B43}" type="pres">
      <dgm:prSet presAssocID="{579C859A-85EA-4BE5-9131-94C848178AB1}" presName="sibTrans" presStyleLbl="sibTrans2D1" presStyleIdx="0" presStyleCnt="0"/>
      <dgm:spPr/>
    </dgm:pt>
    <dgm:pt modelId="{B75F587B-1E52-4B0B-99CB-315E48CBF498}" type="pres">
      <dgm:prSet presAssocID="{2E58F353-AF1A-4953-82A0-5909404B5CFF}" presName="compNode" presStyleCnt="0"/>
      <dgm:spPr/>
    </dgm:pt>
    <dgm:pt modelId="{DF79A3A4-0993-4C48-AA81-D993EA5B378B}" type="pres">
      <dgm:prSet presAssocID="{2E58F353-AF1A-4953-82A0-5909404B5CFF}" presName="node" presStyleLbl="node1" presStyleIdx="3" presStyleCnt="4">
        <dgm:presLayoutVars>
          <dgm:bulletEnabled val="1"/>
        </dgm:presLayoutVars>
      </dgm:prSet>
      <dgm:spPr/>
    </dgm:pt>
    <dgm:pt modelId="{F436A69A-5B1C-451F-8246-607E05D8D854}" type="pres">
      <dgm:prSet presAssocID="{2E58F353-AF1A-4953-82A0-5909404B5CFF}" presName="invisiNode" presStyleLbl="node1" presStyleIdx="3" presStyleCnt="4"/>
      <dgm:spPr/>
    </dgm:pt>
    <dgm:pt modelId="{3C1A2F64-B70D-46BA-91B7-27053E33665A}" type="pres">
      <dgm:prSet presAssocID="{2E58F353-AF1A-4953-82A0-5909404B5CFF}" presName="imagNode" presStyleLbl="fgImgPlace1" presStyleIdx="3" presStyleCnt="4"/>
      <dgm:spPr>
        <a:blipFill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>
          <a:noFill/>
        </a:ln>
      </dgm:spPr>
    </dgm:pt>
  </dgm:ptLst>
  <dgm:cxnLst>
    <dgm:cxn modelId="{108B260B-C4AF-48B9-99B7-6BCA72889D72}" type="presOf" srcId="{579C859A-85EA-4BE5-9131-94C848178AB1}" destId="{0077FE42-C5A9-4DFA-9358-F3472F227B43}" srcOrd="0" destOrd="0" presId="urn:microsoft.com/office/officeart/2005/8/layout/pList2"/>
    <dgm:cxn modelId="{26B1CE15-9149-4F91-A254-A0F41D3CFD94}" type="presOf" srcId="{A3CDB910-BC04-492F-9400-F1CB7A9C5B46}" destId="{49339653-264B-435E-9F50-56BBCB33305E}" srcOrd="0" destOrd="0" presId="urn:microsoft.com/office/officeart/2005/8/layout/pList2"/>
    <dgm:cxn modelId="{9A86FC17-8230-4156-AE05-14B6DA36F537}" type="presOf" srcId="{2E58F353-AF1A-4953-82A0-5909404B5CFF}" destId="{DF79A3A4-0993-4C48-AA81-D993EA5B378B}" srcOrd="0" destOrd="0" presId="urn:microsoft.com/office/officeart/2005/8/layout/pList2"/>
    <dgm:cxn modelId="{4EF16241-DB39-4407-93B7-76EA5C900757}" srcId="{07A2AFF8-7CFD-4F4E-84A6-6DB5F9A3B547}" destId="{2E58F353-AF1A-4953-82A0-5909404B5CFF}" srcOrd="3" destOrd="0" parTransId="{7524E18D-42BB-49E7-92EE-79F53D36F3F6}" sibTransId="{1C92A9B8-811A-4535-AA4D-8591988CEF1C}"/>
    <dgm:cxn modelId="{E8CDA14D-E63D-493E-BEC3-3D9A3EB8F2C6}" srcId="{07A2AFF8-7CFD-4F4E-84A6-6DB5F9A3B547}" destId="{8BD667A4-33A7-48AE-9DD6-73F8E3567422}" srcOrd="0" destOrd="0" parTransId="{EF7BCE81-E6F5-4D3E-BD98-057E0DD3AAB5}" sibTransId="{EEF8DF88-49B6-4726-9207-9C2CB2DAF80B}"/>
    <dgm:cxn modelId="{1BBE3BA0-BB3A-40C4-97E1-930A977578D3}" type="presOf" srcId="{8BD667A4-33A7-48AE-9DD6-73F8E3567422}" destId="{FF10AD97-B38A-4A46-9E02-97E954DB4BB6}" srcOrd="0" destOrd="0" presId="urn:microsoft.com/office/officeart/2005/8/layout/pList2"/>
    <dgm:cxn modelId="{900D58A2-406C-485E-B109-D8C364D65BA1}" srcId="{07A2AFF8-7CFD-4F4E-84A6-6DB5F9A3B547}" destId="{1113E082-BE16-4010-A112-94EBA383F0D8}" srcOrd="1" destOrd="0" parTransId="{1E2734CA-DDE9-4287-86CC-85F42D30DF10}" sibTransId="{943F27EB-0759-45F3-9779-3E28D7FF5E74}"/>
    <dgm:cxn modelId="{9F65B0B1-615C-4812-807E-22F192E8F78C}" type="presOf" srcId="{07A2AFF8-7CFD-4F4E-84A6-6DB5F9A3B547}" destId="{D0911257-F921-4BF0-A560-6EEFA4EE08CF}" srcOrd="0" destOrd="0" presId="urn:microsoft.com/office/officeart/2005/8/layout/pList2"/>
    <dgm:cxn modelId="{AFDA80B9-C909-4F9E-92E6-4B4B32FEE092}" type="presOf" srcId="{943F27EB-0759-45F3-9779-3E28D7FF5E74}" destId="{FDA89D2C-82FA-4A92-868C-5CF184E9431C}" srcOrd="0" destOrd="0" presId="urn:microsoft.com/office/officeart/2005/8/layout/pList2"/>
    <dgm:cxn modelId="{BEEDB4C8-3126-4B4D-830D-00553AA1CDF8}" type="presOf" srcId="{1113E082-BE16-4010-A112-94EBA383F0D8}" destId="{FA0620B8-708D-46BC-BC4D-440D8158D1AD}" srcOrd="0" destOrd="0" presId="urn:microsoft.com/office/officeart/2005/8/layout/pList2"/>
    <dgm:cxn modelId="{79DACFCB-7B14-4BAB-A4D9-6E2C00411A28}" type="presOf" srcId="{EEF8DF88-49B6-4726-9207-9C2CB2DAF80B}" destId="{5DFBD054-A8DB-4B9F-8807-6A2E8D43375D}" srcOrd="0" destOrd="0" presId="urn:microsoft.com/office/officeart/2005/8/layout/pList2"/>
    <dgm:cxn modelId="{7EAFABF7-0BAD-4C1D-B742-6F28601C74C6}" srcId="{07A2AFF8-7CFD-4F4E-84A6-6DB5F9A3B547}" destId="{A3CDB910-BC04-492F-9400-F1CB7A9C5B46}" srcOrd="2" destOrd="0" parTransId="{4FF8059B-8BBC-43C2-B7D3-B36EA4420DE1}" sibTransId="{579C859A-85EA-4BE5-9131-94C848178AB1}"/>
    <dgm:cxn modelId="{64815797-B2E1-4D56-BC03-001A6CE46214}" type="presParOf" srcId="{D0911257-F921-4BF0-A560-6EEFA4EE08CF}" destId="{4E091D00-4355-4347-8251-82AF3D951EAD}" srcOrd="0" destOrd="0" presId="urn:microsoft.com/office/officeart/2005/8/layout/pList2"/>
    <dgm:cxn modelId="{8E6C66EA-B303-441D-A30C-7C6A96C45F2A}" type="presParOf" srcId="{D0911257-F921-4BF0-A560-6EEFA4EE08CF}" destId="{9C88EEC3-EED2-472D-9B49-409B742054CE}" srcOrd="1" destOrd="0" presId="urn:microsoft.com/office/officeart/2005/8/layout/pList2"/>
    <dgm:cxn modelId="{65CCF793-527D-4DC8-9EE8-D0A99E71B8CC}" type="presParOf" srcId="{9C88EEC3-EED2-472D-9B49-409B742054CE}" destId="{5EE47ED3-B005-452D-A3C6-23147C11755A}" srcOrd="0" destOrd="0" presId="urn:microsoft.com/office/officeart/2005/8/layout/pList2"/>
    <dgm:cxn modelId="{87D1A85D-2D17-4913-94CF-FEFF65462017}" type="presParOf" srcId="{5EE47ED3-B005-452D-A3C6-23147C11755A}" destId="{FF10AD97-B38A-4A46-9E02-97E954DB4BB6}" srcOrd="0" destOrd="0" presId="urn:microsoft.com/office/officeart/2005/8/layout/pList2"/>
    <dgm:cxn modelId="{21A0D39D-6D5D-40FA-A12F-FF52BDC57DD6}" type="presParOf" srcId="{5EE47ED3-B005-452D-A3C6-23147C11755A}" destId="{F5D3324B-E9BA-4101-9E8E-3B3E33D87028}" srcOrd="1" destOrd="0" presId="urn:microsoft.com/office/officeart/2005/8/layout/pList2"/>
    <dgm:cxn modelId="{668EF243-6FF9-47D3-A00B-FCC29B5F066A}" type="presParOf" srcId="{5EE47ED3-B005-452D-A3C6-23147C11755A}" destId="{CC067046-CE29-4DFE-A167-8F80D8CA3CDD}" srcOrd="2" destOrd="0" presId="urn:microsoft.com/office/officeart/2005/8/layout/pList2"/>
    <dgm:cxn modelId="{8F7958BD-0D10-4D4C-B354-8EE411799535}" type="presParOf" srcId="{9C88EEC3-EED2-472D-9B49-409B742054CE}" destId="{5DFBD054-A8DB-4B9F-8807-6A2E8D43375D}" srcOrd="1" destOrd="0" presId="urn:microsoft.com/office/officeart/2005/8/layout/pList2"/>
    <dgm:cxn modelId="{B8749D54-5943-4EE2-B5C9-0E62A0AFD514}" type="presParOf" srcId="{9C88EEC3-EED2-472D-9B49-409B742054CE}" destId="{BE8F712A-5ED0-4706-A2AD-B6569CDF574F}" srcOrd="2" destOrd="0" presId="urn:microsoft.com/office/officeart/2005/8/layout/pList2"/>
    <dgm:cxn modelId="{4534F6E7-7C1B-4EB4-A5C7-8A274AD02D4E}" type="presParOf" srcId="{BE8F712A-5ED0-4706-A2AD-B6569CDF574F}" destId="{FA0620B8-708D-46BC-BC4D-440D8158D1AD}" srcOrd="0" destOrd="0" presId="urn:microsoft.com/office/officeart/2005/8/layout/pList2"/>
    <dgm:cxn modelId="{2DA6A018-F3ED-40F9-A8F7-F9CDE16174D5}" type="presParOf" srcId="{BE8F712A-5ED0-4706-A2AD-B6569CDF574F}" destId="{A19511A6-0C22-4476-B7A2-637D8A6E6777}" srcOrd="1" destOrd="0" presId="urn:microsoft.com/office/officeart/2005/8/layout/pList2"/>
    <dgm:cxn modelId="{42C8D9E1-81AE-4B76-8BE7-CE8C58BAC9FE}" type="presParOf" srcId="{BE8F712A-5ED0-4706-A2AD-B6569CDF574F}" destId="{A0E6DA8A-5320-4B03-B658-7CCE37B89396}" srcOrd="2" destOrd="0" presId="urn:microsoft.com/office/officeart/2005/8/layout/pList2"/>
    <dgm:cxn modelId="{8C9FEF29-B81A-46B9-8675-F84DDE40D92C}" type="presParOf" srcId="{9C88EEC3-EED2-472D-9B49-409B742054CE}" destId="{FDA89D2C-82FA-4A92-868C-5CF184E9431C}" srcOrd="3" destOrd="0" presId="urn:microsoft.com/office/officeart/2005/8/layout/pList2"/>
    <dgm:cxn modelId="{55143B1B-76BF-47AE-BBD5-A610B8D97565}" type="presParOf" srcId="{9C88EEC3-EED2-472D-9B49-409B742054CE}" destId="{B49EB00E-9794-4534-9642-7A738536193F}" srcOrd="4" destOrd="0" presId="urn:microsoft.com/office/officeart/2005/8/layout/pList2"/>
    <dgm:cxn modelId="{8BB64C2B-0BA5-4822-9951-E594FC5A9E90}" type="presParOf" srcId="{B49EB00E-9794-4534-9642-7A738536193F}" destId="{49339653-264B-435E-9F50-56BBCB33305E}" srcOrd="0" destOrd="0" presId="urn:microsoft.com/office/officeart/2005/8/layout/pList2"/>
    <dgm:cxn modelId="{5278E77B-C9CE-438F-BCD1-AC2E60D7117B}" type="presParOf" srcId="{B49EB00E-9794-4534-9642-7A738536193F}" destId="{E87E3D76-343F-4913-96D9-7950C9FB4582}" srcOrd="1" destOrd="0" presId="urn:microsoft.com/office/officeart/2005/8/layout/pList2"/>
    <dgm:cxn modelId="{AFE8DA94-5662-49B9-9EB7-4A6B39D2C66B}" type="presParOf" srcId="{B49EB00E-9794-4534-9642-7A738536193F}" destId="{7BF771A4-0C57-4D4A-B05C-946C19B8B70D}" srcOrd="2" destOrd="0" presId="urn:microsoft.com/office/officeart/2005/8/layout/pList2"/>
    <dgm:cxn modelId="{6D7B9670-6049-4962-A9C1-6827ED9B7C70}" type="presParOf" srcId="{9C88EEC3-EED2-472D-9B49-409B742054CE}" destId="{0077FE42-C5A9-4DFA-9358-F3472F227B43}" srcOrd="5" destOrd="0" presId="urn:microsoft.com/office/officeart/2005/8/layout/pList2"/>
    <dgm:cxn modelId="{9C87615E-5CB3-4566-9865-21E20C92D6BF}" type="presParOf" srcId="{9C88EEC3-EED2-472D-9B49-409B742054CE}" destId="{B75F587B-1E52-4B0B-99CB-315E48CBF498}" srcOrd="6" destOrd="0" presId="urn:microsoft.com/office/officeart/2005/8/layout/pList2"/>
    <dgm:cxn modelId="{6CC1EFB7-522E-410D-A174-39A254A66B76}" type="presParOf" srcId="{B75F587B-1E52-4B0B-99CB-315E48CBF498}" destId="{DF79A3A4-0993-4C48-AA81-D993EA5B378B}" srcOrd="0" destOrd="0" presId="urn:microsoft.com/office/officeart/2005/8/layout/pList2"/>
    <dgm:cxn modelId="{A7404578-D84B-4F49-B5BD-771651067B25}" type="presParOf" srcId="{B75F587B-1E52-4B0B-99CB-315E48CBF498}" destId="{F436A69A-5B1C-451F-8246-607E05D8D854}" srcOrd="1" destOrd="0" presId="urn:microsoft.com/office/officeart/2005/8/layout/pList2"/>
    <dgm:cxn modelId="{0E0063BD-64AE-488E-8336-BCF54A1538DC}" type="presParOf" srcId="{B75F587B-1E52-4B0B-99CB-315E48CBF498}" destId="{3C1A2F64-B70D-46BA-91B7-27053E33665A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91D00-4355-4347-8251-82AF3D951EAD}">
      <dsp:nvSpPr>
        <dsp:cNvPr id="0" name=""/>
        <dsp:cNvSpPr/>
      </dsp:nvSpPr>
      <dsp:spPr>
        <a:xfrm>
          <a:off x="0" y="0"/>
          <a:ext cx="8229600" cy="156591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67046-CE29-4DFE-A167-8F80D8CA3CDD}">
      <dsp:nvSpPr>
        <dsp:cNvPr id="0" name=""/>
        <dsp:cNvSpPr/>
      </dsp:nvSpPr>
      <dsp:spPr>
        <a:xfrm>
          <a:off x="696076" y="368303"/>
          <a:ext cx="904129" cy="82930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10AD97-B38A-4A46-9E02-97E954DB4BB6}">
      <dsp:nvSpPr>
        <dsp:cNvPr id="0" name=""/>
        <dsp:cNvSpPr/>
      </dsp:nvSpPr>
      <dsp:spPr>
        <a:xfrm rot="10800000">
          <a:off x="249154" y="1565909"/>
          <a:ext cx="1797974" cy="191389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1</a:t>
          </a:r>
          <a:br>
            <a:rPr lang="en-US" sz="1300" kern="1200" dirty="0"/>
          </a:br>
          <a:r>
            <a:rPr lang="en-US" sz="1300" kern="1200" dirty="0"/>
            <a:t>Go to my GitHub repository and download the project</a:t>
          </a:r>
        </a:p>
      </dsp:txBody>
      <dsp:txXfrm rot="10800000">
        <a:off x="304448" y="1565909"/>
        <a:ext cx="1687386" cy="1858596"/>
      </dsp:txXfrm>
    </dsp:sp>
    <dsp:sp modelId="{A0E6DA8A-5320-4B03-B658-7CCE37B89396}">
      <dsp:nvSpPr>
        <dsp:cNvPr id="0" name=""/>
        <dsp:cNvSpPr/>
      </dsp:nvSpPr>
      <dsp:spPr>
        <a:xfrm>
          <a:off x="2543424" y="215901"/>
          <a:ext cx="1164979" cy="1134106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0620B8-708D-46BC-BC4D-440D8158D1AD}">
      <dsp:nvSpPr>
        <dsp:cNvPr id="0" name=""/>
        <dsp:cNvSpPr/>
      </dsp:nvSpPr>
      <dsp:spPr>
        <a:xfrm rot="10800000">
          <a:off x="2226926" y="1565909"/>
          <a:ext cx="1797974" cy="191389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2</a:t>
          </a:r>
          <a:br>
            <a:rPr lang="en-US" sz="1300" kern="1200" dirty="0"/>
          </a:br>
          <a:r>
            <a:rPr lang="en-US" sz="1300" kern="1200" dirty="0"/>
            <a:t>Review and study the SP responsible for parsing filters (or build your own based on your understanding of this presentation)</a:t>
          </a:r>
        </a:p>
      </dsp:txBody>
      <dsp:txXfrm rot="10800000">
        <a:off x="2282220" y="1565909"/>
        <a:ext cx="1687386" cy="1858596"/>
      </dsp:txXfrm>
    </dsp:sp>
    <dsp:sp modelId="{7BF771A4-0C57-4D4A-B05C-946C19B8B70D}">
      <dsp:nvSpPr>
        <dsp:cNvPr id="0" name=""/>
        <dsp:cNvSpPr/>
      </dsp:nvSpPr>
      <dsp:spPr>
        <a:xfrm>
          <a:off x="4543167" y="208788"/>
          <a:ext cx="1121037" cy="1148334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33" r="-3833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39653-264B-435E-9F50-56BBCB33305E}">
      <dsp:nvSpPr>
        <dsp:cNvPr id="0" name=""/>
        <dsp:cNvSpPr/>
      </dsp:nvSpPr>
      <dsp:spPr>
        <a:xfrm rot="10800000">
          <a:off x="4204698" y="1565909"/>
          <a:ext cx="1797974" cy="191389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3</a:t>
          </a:r>
          <a:br>
            <a:rPr lang="en-US" sz="1500" kern="1200" dirty="0"/>
          </a:br>
          <a:r>
            <a:rPr lang="en-US" sz="1400" kern="1200" dirty="0"/>
            <a:t>Go to your developers and tell them you have a nice surprise for them</a:t>
          </a:r>
          <a:endParaRPr lang="en-US" sz="1500" kern="1200" dirty="0"/>
        </a:p>
      </dsp:txBody>
      <dsp:txXfrm rot="10800000">
        <a:off x="4259992" y="1565909"/>
        <a:ext cx="1687386" cy="1858596"/>
      </dsp:txXfrm>
    </dsp:sp>
    <dsp:sp modelId="{3C1A2F64-B70D-46BA-91B7-27053E33665A}">
      <dsp:nvSpPr>
        <dsp:cNvPr id="0" name=""/>
        <dsp:cNvSpPr/>
      </dsp:nvSpPr>
      <dsp:spPr>
        <a:xfrm>
          <a:off x="6182470" y="208788"/>
          <a:ext cx="1797974" cy="114833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79A3A4-0993-4C48-AA81-D993EA5B378B}">
      <dsp:nvSpPr>
        <dsp:cNvPr id="0" name=""/>
        <dsp:cNvSpPr/>
      </dsp:nvSpPr>
      <dsp:spPr>
        <a:xfrm rot="10800000">
          <a:off x="6182470" y="1565909"/>
          <a:ext cx="1797974" cy="191389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4</a:t>
          </a:r>
          <a:br>
            <a:rPr lang="en-US" sz="1800" kern="1200" dirty="0"/>
          </a:br>
          <a:r>
            <a:rPr lang="en-US" sz="1400" kern="1200" dirty="0"/>
            <a:t>Start worrying about end users going wild and abusing your indexes</a:t>
          </a:r>
          <a:endParaRPr lang="en-US" sz="1800" kern="1200" dirty="0"/>
        </a:p>
      </dsp:txBody>
      <dsp:txXfrm rot="10800000">
        <a:off x="6237764" y="1565909"/>
        <a:ext cx="1687386" cy="1858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F17F-797E-F743-99C7-34FA65335D3C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Hands-on experience with SQL Server since year 2005, and as a professional consultant in Madeira Data Solutions since 2010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51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this query? The red parts are literal values sent from the end-user, the yellow parts are specific parameter/column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80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procedure itself serves as the parameter collection, explicitly defining each parameter.</a:t>
            </a:r>
          </a:p>
          <a:p>
            <a:r>
              <a:rPr lang="en-US" dirty="0"/>
              <a:t>That means that any change in a parameter would require changing each yellow section.</a:t>
            </a:r>
          </a:p>
          <a:p>
            <a:r>
              <a:rPr lang="en-US" dirty="0"/>
              <a:t>Since we know how to prevent SQL injection, there’s no “parameter value” part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56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how the </a:t>
            </a:r>
            <a:r>
              <a:rPr lang="en-US" u="sng" dirty="0"/>
              <a:t>parameter collection </a:t>
            </a:r>
            <a:r>
              <a:rPr lang="en-US" dirty="0"/>
              <a:t>is </a:t>
            </a:r>
            <a:r>
              <a:rPr lang="en-US" b="1" dirty="0"/>
              <a:t>explicitly</a:t>
            </a:r>
            <a:r>
              <a:rPr lang="en-US" dirty="0"/>
              <a:t> defined in </a:t>
            </a:r>
            <a:r>
              <a:rPr lang="en-US" b="1" dirty="0"/>
              <a:t>each</a:t>
            </a:r>
            <a:r>
              <a:rPr lang="en-US" dirty="0"/>
              <a:t> layer: GUI, BL and DB.</a:t>
            </a:r>
          </a:p>
          <a:p>
            <a:r>
              <a:rPr lang="en-US" dirty="0"/>
              <a:t>The objects passed between each layer are each parameter individually.</a:t>
            </a:r>
          </a:p>
          <a:p>
            <a:r>
              <a:rPr lang="en-US" dirty="0"/>
              <a:t>What do we have to do when we want to add a column/parameter/operator?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8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for suggestions from the crowd</a:t>
            </a:r>
          </a:p>
          <a:p>
            <a:endParaRPr lang="en-US" dirty="0"/>
          </a:p>
          <a:p>
            <a:r>
              <a:rPr lang="en-US" dirty="0"/>
              <a:t>If they followed you along so far in understanding the problem, they should be able to figure out the answer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21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implement a “Parameter Parser”, which would be generic and agnostic to any specific parameter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0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layer would implement a generic parameter parser.</a:t>
            </a:r>
          </a:p>
          <a:p>
            <a:r>
              <a:rPr lang="en-US" dirty="0"/>
              <a:t>The collection of parameters (and operators) would be defined in one place only: in the DB – single point of maintenance, as data and not as code.</a:t>
            </a:r>
          </a:p>
          <a:p>
            <a:r>
              <a:rPr lang="en-US" dirty="0"/>
              <a:t>Each layer would pass along the entire parameter collection for the next layer, thus they’d be completely agnostic to its contents.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68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layer would pass along the entire parameter collection for the next layer, thus they’d be completely agnostic to its contents.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Optionally, there would be no logic at all at the BL level:</a:t>
            </a:r>
          </a:p>
          <a:p>
            <a:r>
              <a:rPr lang="en-US" dirty="0"/>
              <a:t>The GUI would generate the parameter collection based on user interactions, and the DB would parse the collection based on strongly typed ruleset.</a:t>
            </a:r>
          </a:p>
          <a:p>
            <a:r>
              <a:rPr lang="en-US" dirty="0"/>
              <a:t>The BL would only be responsible for delivering the data as it is to the next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9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parameter collection itself could be either of the following: XML, JSON, or Table-Valued Parameter.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02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70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 methods:</a:t>
            </a:r>
          </a:p>
          <a:p>
            <a:pPr marL="228600" indent="-228600">
              <a:buAutoNum type="arabicPeriod"/>
            </a:pPr>
            <a:r>
              <a:rPr lang="en-US" dirty="0"/>
              <a:t>Talk about recursive nested conditions with dynamic AND/OR setting.</a:t>
            </a:r>
          </a:p>
          <a:p>
            <a:pPr marL="228600" indent="-228600">
              <a:buAutoNum type="arabicPeriod"/>
            </a:pPr>
            <a:r>
              <a:rPr lang="en-US" dirty="0"/>
              <a:t>Talk about various alternative methods:</a:t>
            </a:r>
          </a:p>
          <a:p>
            <a:pPr marL="685800" lvl="1" indent="-228600">
              <a:buAutoNum type="arabicPeriod"/>
            </a:pPr>
            <a:r>
              <a:rPr lang="en-US" dirty="0"/>
              <a:t>Column -&gt; Operators vs. Column -&gt; Type -&gt; Operators</a:t>
            </a:r>
          </a:p>
          <a:p>
            <a:pPr marL="685800" lvl="1" indent="-228600">
              <a:buAutoNum type="arabicPeriod"/>
            </a:pPr>
            <a:r>
              <a:rPr lang="en-US" dirty="0"/>
              <a:t>LINQ for SQL and other BL-only logic for parameter generation/parsing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99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know that everything they’re about to see is open source and available on GitHub.</a:t>
            </a:r>
          </a:p>
          <a:p>
            <a:r>
              <a:rPr lang="en-US" dirty="0"/>
              <a:t>Also, since I’ll be continuing on delivering this presentation in other channels, I’ll be continuously improving the project with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915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steps:</a:t>
            </a:r>
          </a:p>
          <a:p>
            <a:pPr marL="228600" indent="-228600">
              <a:buAutoNum type="arabicPeriod"/>
            </a:pPr>
            <a:r>
              <a:rPr lang="en-US" dirty="0"/>
              <a:t>Demonstrate the GUI + SQL Profiler to capture resulting DB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8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steps:</a:t>
            </a:r>
          </a:p>
          <a:p>
            <a:pPr marL="0" indent="0">
              <a:buNone/>
            </a:pPr>
            <a:r>
              <a:rPr lang="en-US" dirty="0"/>
              <a:t>2. Show tables ERD and contents of meta-data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330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255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32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 had a GUI where they allowed users to search in a database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66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sort of what they had before: single parameter and single operator per column at most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11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they wanted it to look like.</a:t>
            </a:r>
          </a:p>
          <a:p>
            <a:r>
              <a:rPr lang="en-US" dirty="0"/>
              <a:t>They wanted to allow full customizability…</a:t>
            </a:r>
          </a:p>
          <a:p>
            <a:r>
              <a:rPr lang="en-US" dirty="0"/>
              <a:t>Not just any combination of columns to filter by</a:t>
            </a:r>
          </a:p>
          <a:p>
            <a:r>
              <a:rPr lang="en-US" dirty="0"/>
              <a:t>But also the type of operator to use per each column (equals, not equals, less than, in, not in,…)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70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construction of ad-hoc query using either ad-hoc parameterization or SQL injection.</a:t>
            </a:r>
          </a:p>
          <a:p>
            <a:r>
              <a:rPr lang="en-US" dirty="0"/>
              <a:t>In other words: The dynamic logic is implemented by the front-end or business-logic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92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stored procedure implementing dynamic search.</a:t>
            </a:r>
          </a:p>
          <a:p>
            <a:endParaRPr lang="en-US" dirty="0"/>
          </a:p>
          <a:p>
            <a:r>
              <a:rPr lang="en-US" dirty="0"/>
              <a:t>OPTION(RECOMPILE) is a good solution to parameter sniffing problem, but only if it’s not being called too frequently, otherwise would cause CPU stress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75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method reduces recompiles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See a couple examples of output query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39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let’s set a few definitions:</a:t>
            </a:r>
          </a:p>
          <a:p>
            <a:r>
              <a:rPr lang="en-US" dirty="0"/>
              <a:t>A parameter value (red) is a literal value of a parameter received from the end-user, let’s say “John” for the @Name parameter</a:t>
            </a:r>
          </a:p>
          <a:p>
            <a:r>
              <a:rPr lang="en-US" dirty="0"/>
              <a:t>A parameter (orange) is the parameter itself, let’s say @Name</a:t>
            </a:r>
          </a:p>
          <a:p>
            <a:r>
              <a:rPr lang="en-US" dirty="0"/>
              <a:t>A parameter collection (green) is the total set of parameters (@Name, @Country, 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8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380308" y="2455629"/>
            <a:ext cx="4520276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40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80731" y="3159156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dirty="0">
                <a:solidFill>
                  <a:schemeClr val="accent4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2B305D-F296-4F54-8AF2-330FA2DCA6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7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4FE575-5CAC-478E-BA92-6566FDEF5A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52438" y="1385455"/>
            <a:ext cx="8242300" cy="3232727"/>
          </a:xfrm>
        </p:spPr>
        <p:txBody>
          <a:bodyPr>
            <a:noAutofit/>
          </a:bodyPr>
          <a:lstStyle>
            <a:lvl1pPr>
              <a:defRPr>
                <a:solidFill>
                  <a:srgbClr val="58585A"/>
                </a:solidFill>
                <a:latin typeface="+mn-lt"/>
              </a:defRPr>
            </a:lvl1pPr>
            <a:lvl2pPr>
              <a:defRPr>
                <a:solidFill>
                  <a:srgbClr val="58585A"/>
                </a:solidFill>
                <a:latin typeface="+mn-lt"/>
              </a:defRPr>
            </a:lvl2pPr>
            <a:lvl3pPr>
              <a:defRPr>
                <a:solidFill>
                  <a:srgbClr val="58585A"/>
                </a:solidFill>
                <a:latin typeface="+mn-lt"/>
              </a:defRPr>
            </a:lvl3pPr>
            <a:lvl4pPr>
              <a:defRPr>
                <a:solidFill>
                  <a:srgbClr val="58585A"/>
                </a:solidFill>
                <a:latin typeface="+mn-lt"/>
              </a:defRPr>
            </a:lvl4pPr>
            <a:lvl5pP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74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800" y="1119188"/>
            <a:ext cx="8261350" cy="3529012"/>
          </a:xfrm>
        </p:spPr>
        <p:txBody>
          <a:bodyPr/>
          <a:lstStyle>
            <a:lvl1pPr marL="0" indent="0">
              <a:buNone/>
              <a:defRPr sz="1800"/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 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Two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THREE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3D208D-BC43-40B1-8219-EB1D304BDE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51766" y="1376479"/>
            <a:ext cx="4040859" cy="3071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636995" y="1376479"/>
            <a:ext cx="4040859" cy="3071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4638431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290BDD-1D7E-4796-9B6C-FD4B49CBBC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3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FF280C-1486-4CE3-87E9-F26AE1D304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4634" y="1279902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 descr="PASS_14_Templat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572" y="0"/>
            <a:ext cx="9153144" cy="111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B8A3A0-778E-47C4-81DF-BC6FEB6F81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613577" y="2393423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12899" y="3096950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400" dirty="0">
                <a:solidFill>
                  <a:schemeClr val="accent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0DAB05-DCF3-4BB4-9EEA-3B1DAE918C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9789AD6-860C-4E7D-839F-BDD5D0D3B7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1338" y="677863"/>
            <a:ext cx="3833812" cy="35210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0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613577" y="2393423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12899" y="3096950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400" dirty="0">
                <a:solidFill>
                  <a:schemeClr val="accent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28" y="804915"/>
            <a:ext cx="3810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0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4177" y="4366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13087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2" r:id="rId4"/>
    <p:sldLayoutId id="2147483654" r:id="rId5"/>
    <p:sldLayoutId id="2147483657" r:id="rId6"/>
    <p:sldLayoutId id="2147483656" r:id="rId7"/>
    <p:sldLayoutId id="2147483660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rgbClr val="003A78"/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58585A"/>
          </a:solidFill>
          <a:latin typeface="+mn-lt"/>
          <a:ea typeface="+mn-ea"/>
          <a:cs typeface="Segoe UI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58585A"/>
          </a:solidFill>
          <a:latin typeface="+mn-lt"/>
          <a:ea typeface="+mn-ea"/>
          <a:cs typeface="Segoe UI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58585A"/>
          </a:solidFill>
          <a:latin typeface="+mn-lt"/>
          <a:ea typeface="+mn-ea"/>
          <a:cs typeface="Segoe U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jpe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24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11" Type="http://schemas.openxmlformats.org/officeDocument/2006/relationships/image" Target="../media/image2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Relationship Id="rId14" Type="http://schemas.openxmlformats.org/officeDocument/2006/relationships/image" Target="../media/image2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7.svg"/><Relationship Id="rId4" Type="http://schemas.openxmlformats.org/officeDocument/2006/relationships/image" Target="../media/image25.svg"/><Relationship Id="rId9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38.png"/><Relationship Id="rId3" Type="http://schemas.openxmlformats.org/officeDocument/2006/relationships/image" Target="../media/image36.png"/><Relationship Id="rId7" Type="http://schemas.openxmlformats.org/officeDocument/2006/relationships/image" Target="../media/image32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11" Type="http://schemas.openxmlformats.org/officeDocument/2006/relationships/image" Target="../media/image2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svg"/><Relationship Id="rId4" Type="http://schemas.openxmlformats.org/officeDocument/2006/relationships/image" Target="../media/image37.svg"/><Relationship Id="rId9" Type="http://schemas.openxmlformats.org/officeDocument/2006/relationships/image" Target="../media/image34.png"/><Relationship Id="rId14" Type="http://schemas.openxmlformats.org/officeDocument/2006/relationships/image" Target="../media/image39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24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29.sv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11" Type="http://schemas.openxmlformats.org/officeDocument/2006/relationships/image" Target="../media/image28.png"/><Relationship Id="rId5" Type="http://schemas.openxmlformats.org/officeDocument/2006/relationships/image" Target="../media/image32.png"/><Relationship Id="rId15" Type="http://schemas.openxmlformats.org/officeDocument/2006/relationships/image" Target="../media/image40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Relationship Id="rId1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40.png"/><Relationship Id="rId18" Type="http://schemas.openxmlformats.org/officeDocument/2006/relationships/image" Target="../media/image44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3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38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Relationship Id="rId14" Type="http://schemas.openxmlformats.org/officeDocument/2006/relationships/image" Target="../media/image41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gif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zaikazabardast.com/2012/06/08/1birthdaywinners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hyperlink" Target="https://github.com/EitanBlumin/DynamicFilters" TargetMode="External"/><Relationship Id="rId4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jpeg"/><Relationship Id="rId7" Type="http://schemas.openxmlformats.org/officeDocument/2006/relationships/hyperlink" Target="http://www.eitanblumin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linkedin.com/in/eitanblumin" TargetMode="External"/><Relationship Id="rId11" Type="http://schemas.openxmlformats.org/officeDocument/2006/relationships/image" Target="../media/image9.jpeg"/><Relationship Id="rId5" Type="http://schemas.openxmlformats.org/officeDocument/2006/relationships/hyperlink" Target="https://twitter.com/EitanBlumin" TargetMode="External"/><Relationship Id="rId10" Type="http://schemas.openxmlformats.org/officeDocument/2006/relationships/image" Target="../media/image1.jpeg"/><Relationship Id="rId4" Type="http://schemas.openxmlformats.org/officeDocument/2006/relationships/hyperlink" Target="mailto:eitan@madeiradata.com" TargetMode="External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mailto:eitan@madeiradata.com" TargetMode="External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eitanblumin.com/" TargetMode="External"/><Relationship Id="rId11" Type="http://schemas.openxmlformats.org/officeDocument/2006/relationships/image" Target="../media/image9.jpeg"/><Relationship Id="rId5" Type="http://schemas.openxmlformats.org/officeDocument/2006/relationships/hyperlink" Target="http://www.linkedin.com/in/eitanblumin" TargetMode="External"/><Relationship Id="rId10" Type="http://schemas.openxmlformats.org/officeDocument/2006/relationships/image" Target="../media/image1.jpeg"/><Relationship Id="rId4" Type="http://schemas.openxmlformats.org/officeDocument/2006/relationships/hyperlink" Target="https://twitter.com/EitanBlumin" TargetMode="Externa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github.com/EitanBlumin/DynamicFilter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image" Target="../media/image1.jpeg"/><Relationship Id="rId4" Type="http://schemas.openxmlformats.org/officeDocument/2006/relationships/hyperlink" Target="http://www.lfgss.com/thread17172-10.html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734" y="3786237"/>
            <a:ext cx="1816608" cy="181660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0257" y="1242624"/>
            <a:ext cx="8730183" cy="706657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b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</a:b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Dynamic Search Queries</a:t>
            </a:r>
            <a:b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</a:b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and How to Protect Them</a:t>
            </a:r>
            <a:endParaRPr lang="en-US" sz="6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3061182" y="3517367"/>
            <a:ext cx="2949713" cy="4537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entury Gothic"/>
              </a:rPr>
              <a:t> by Eitan Blumin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entury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11F59E-4BF6-4C2F-B8CA-9E28D71DEF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241" y="2051999"/>
            <a:ext cx="1163593" cy="123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8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F88FE-20B6-41FE-8665-CFBE2698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34" y="843864"/>
            <a:ext cx="8229600" cy="372123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CREATE PROCEDURE </a:t>
            </a:r>
            <a:r>
              <a:rPr lang="en-US" dirty="0" err="1"/>
              <a:t>SearchMembers</a:t>
            </a:r>
            <a:endParaRPr lang="en-US" dirty="0"/>
          </a:p>
          <a:p>
            <a:r>
              <a:rPr lang="en-US" dirty="0"/>
              <a:t> @Name </a:t>
            </a:r>
            <a:r>
              <a:rPr lang="en-US" dirty="0" err="1"/>
              <a:t>nvarchar</a:t>
            </a:r>
            <a:r>
              <a:rPr lang="en-US" dirty="0"/>
              <a:t>(…) = NULL,</a:t>
            </a:r>
          </a:p>
          <a:p>
            <a:r>
              <a:rPr lang="en-US" dirty="0"/>
              <a:t> @Country int = NULL,</a:t>
            </a:r>
          </a:p>
          <a:p>
            <a:r>
              <a:rPr lang="en-US" dirty="0"/>
              <a:t> @</a:t>
            </a:r>
            <a:r>
              <a:rPr lang="en-US" dirty="0" err="1"/>
              <a:t>RegistrationDateFrom</a:t>
            </a:r>
            <a:r>
              <a:rPr lang="en-US" dirty="0"/>
              <a:t> datetime = NULL,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AS</a:t>
            </a:r>
          </a:p>
          <a:p>
            <a:r>
              <a:rPr lang="en-US" dirty="0"/>
              <a:t>DECLARE @CMD NVARCHAR(MAX)</a:t>
            </a:r>
          </a:p>
          <a:p>
            <a:r>
              <a:rPr lang="en-US" dirty="0"/>
              <a:t>SET @CMD = </a:t>
            </a:r>
            <a:r>
              <a:rPr lang="en-US" dirty="0">
                <a:solidFill>
                  <a:srgbClr val="FF0000"/>
                </a:solidFill>
              </a:rPr>
              <a:t>N’SELECT * FROM Members WHERE </a:t>
            </a:r>
            <a:r>
              <a:rPr lang="en-US" dirty="0" err="1">
                <a:solidFill>
                  <a:srgbClr val="FF0000"/>
                </a:solidFill>
              </a:rPr>
              <a:t>IsActive</a:t>
            </a:r>
            <a:r>
              <a:rPr lang="en-US" dirty="0">
                <a:solidFill>
                  <a:srgbClr val="FF0000"/>
                </a:solidFill>
              </a:rPr>
              <a:t>=1’</a:t>
            </a:r>
          </a:p>
          <a:p>
            <a:r>
              <a:rPr lang="en-US" dirty="0"/>
              <a:t>IF @Name IS NOT NULL SET @CMD = @CMD + </a:t>
            </a:r>
            <a:r>
              <a:rPr lang="en-US" dirty="0">
                <a:solidFill>
                  <a:srgbClr val="FF0000"/>
                </a:solidFill>
              </a:rPr>
              <a:t>N’ AND Name LIKE @Name’</a:t>
            </a:r>
          </a:p>
          <a:p>
            <a:r>
              <a:rPr lang="en-US" dirty="0"/>
              <a:t>IF @Country IS NOT NULL SET @CMD = @CMD + </a:t>
            </a:r>
            <a:r>
              <a:rPr lang="en-US" dirty="0">
                <a:solidFill>
                  <a:srgbClr val="FF0000"/>
                </a:solidFill>
              </a:rPr>
              <a:t>N’ AND Country = @Country’</a:t>
            </a:r>
          </a:p>
          <a:p>
            <a:r>
              <a:rPr lang="en-US" dirty="0"/>
              <a:t>IF @</a:t>
            </a:r>
            <a:r>
              <a:rPr lang="en-US" dirty="0" err="1"/>
              <a:t>RegistrationDateFrom</a:t>
            </a:r>
            <a:r>
              <a:rPr lang="en-US" dirty="0"/>
              <a:t> IS NOT NULL SET @CMD = @CMD + </a:t>
            </a:r>
            <a:r>
              <a:rPr lang="en-US" dirty="0">
                <a:solidFill>
                  <a:srgbClr val="FF0000"/>
                </a:solidFill>
              </a:rPr>
              <a:t>N’ AND </a:t>
            </a:r>
            <a:r>
              <a:rPr lang="en-US" dirty="0" err="1">
                <a:solidFill>
                  <a:srgbClr val="FF0000"/>
                </a:solidFill>
              </a:rPr>
              <a:t>RegistrationDate</a:t>
            </a:r>
            <a:r>
              <a:rPr lang="en-US" dirty="0">
                <a:solidFill>
                  <a:srgbClr val="FF0000"/>
                </a:solidFill>
              </a:rPr>
              <a:t> &gt;= @</a:t>
            </a:r>
            <a:r>
              <a:rPr lang="en-US" dirty="0" err="1">
                <a:solidFill>
                  <a:srgbClr val="FF0000"/>
                </a:solidFill>
              </a:rPr>
              <a:t>RegistrationDateFrom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EXEC </a:t>
            </a:r>
            <a:r>
              <a:rPr lang="en-US" dirty="0" err="1"/>
              <a:t>sp_executesql</a:t>
            </a:r>
            <a:r>
              <a:rPr lang="en-US" dirty="0"/>
              <a:t> @CMD</a:t>
            </a:r>
          </a:p>
          <a:p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N’@Name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nvarchar</a:t>
            </a:r>
            <a:r>
              <a:rPr lang="en-US" dirty="0">
                <a:solidFill>
                  <a:srgbClr val="FF0000"/>
                </a:solidFill>
              </a:rPr>
              <a:t>(…), @Country int, @</a:t>
            </a:r>
            <a:r>
              <a:rPr lang="en-US" dirty="0" err="1">
                <a:solidFill>
                  <a:srgbClr val="FF0000"/>
                </a:solidFill>
              </a:rPr>
              <a:t>RegistrationDateFrom</a:t>
            </a:r>
            <a:r>
              <a:rPr lang="en-US" dirty="0">
                <a:solidFill>
                  <a:srgbClr val="FF0000"/>
                </a:solidFill>
              </a:rPr>
              <a:t> datetime, …’</a:t>
            </a:r>
          </a:p>
          <a:p>
            <a:r>
              <a:rPr lang="en-US" dirty="0"/>
              <a:t>, @Name, @Country, @</a:t>
            </a:r>
            <a:r>
              <a:rPr lang="en-US" dirty="0" err="1"/>
              <a:t>RegistrationDateFrom</a:t>
            </a:r>
            <a:r>
              <a:rPr lang="en-US" dirty="0"/>
              <a:t>, 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E71A23-669C-40D8-9E2F-648B79F8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Dynamic Search Queries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EDCAF8-CCFE-4896-95B2-981DB2FE72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0A1BED3D-8C18-4873-97E1-2F09B2917E1A}"/>
              </a:ext>
            </a:extLst>
          </p:cNvPr>
          <p:cNvSpPr/>
          <p:nvPr/>
        </p:nvSpPr>
        <p:spPr>
          <a:xfrm>
            <a:off x="3877179" y="813607"/>
            <a:ext cx="4645498" cy="1143326"/>
          </a:xfrm>
          <a:prstGeom prst="borderCallout1">
            <a:avLst>
              <a:gd name="adj1" fmla="val 35526"/>
              <a:gd name="adj2" fmla="val -146"/>
              <a:gd name="adj3" fmla="val 119839"/>
              <a:gd name="adj4" fmla="val -1314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>
                <a:latin typeface="Consolas" panose="020B0609020204030204" pitchFamily="49" charset="0"/>
              </a:rPr>
              <a:t>SELECT * FROM Members WHERE IsActive=1</a:t>
            </a:r>
          </a:p>
          <a:p>
            <a:r>
              <a:rPr lang="en-US" sz="1600">
                <a:latin typeface="Consolas" panose="020B0609020204030204" pitchFamily="49" charset="0"/>
              </a:rPr>
              <a:t>AND Name = @Name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41BCD6E1-3BB8-4936-BEDA-367A9A18A111}"/>
              </a:ext>
            </a:extLst>
          </p:cNvPr>
          <p:cNvSpPr/>
          <p:nvPr/>
        </p:nvSpPr>
        <p:spPr>
          <a:xfrm>
            <a:off x="3009670" y="3354237"/>
            <a:ext cx="5699696" cy="1143326"/>
          </a:xfrm>
          <a:prstGeom prst="borderCallout1">
            <a:avLst>
              <a:gd name="adj1" fmla="val -361"/>
              <a:gd name="adj2" fmla="val 54774"/>
              <a:gd name="adj3" fmla="val -12431"/>
              <a:gd name="adj4" fmla="val 3676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SELECT * FROM Members WHERE </a:t>
            </a:r>
            <a:r>
              <a:rPr lang="en-US" sz="1600" dirty="0" err="1">
                <a:latin typeface="Consolas" panose="020B0609020204030204" pitchFamily="49" charset="0"/>
              </a:rPr>
              <a:t>IsActive</a:t>
            </a:r>
            <a:r>
              <a:rPr lang="en-US" sz="1600" dirty="0">
                <a:latin typeface="Consolas" panose="020B0609020204030204" pitchFamily="49" charset="0"/>
              </a:rPr>
              <a:t>=1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AND Country = @Country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AND </a:t>
            </a:r>
            <a:r>
              <a:rPr lang="en-US" sz="1600" dirty="0" err="1">
                <a:latin typeface="Consolas" panose="020B0609020204030204" pitchFamily="49" charset="0"/>
              </a:rPr>
              <a:t>RegistrationDate</a:t>
            </a:r>
            <a:r>
              <a:rPr lang="en-US" sz="1600" dirty="0">
                <a:latin typeface="Consolas" panose="020B0609020204030204" pitchFamily="49" charset="0"/>
              </a:rPr>
              <a:t> &gt;= @</a:t>
            </a:r>
            <a:r>
              <a:rPr lang="en-US" sz="1600" dirty="0" err="1">
                <a:latin typeface="Consolas" panose="020B0609020204030204" pitchFamily="49" charset="0"/>
              </a:rPr>
              <a:t>RegistrationDateTimeFrom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08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F1EC8C-DFF0-4BC0-BD7A-D4020F484D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Number of parameters is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Operator type per parameter is fixed or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Adding new column/parameter/operator requires change in: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Frontend GUI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BL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Database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6BB280-30D9-49C9-9EC6-83057F2B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to the common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54AFC-BCD0-432E-843B-BCCC35C677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EE4165-E5D1-435E-AA4A-90FBD441F8BB}"/>
              </a:ext>
            </a:extLst>
          </p:cNvPr>
          <p:cNvSpPr txBox="1"/>
          <p:nvPr/>
        </p:nvSpPr>
        <p:spPr>
          <a:xfrm>
            <a:off x="5380893" y="966328"/>
            <a:ext cx="40588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@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5089A-4318-4F83-AAB7-49A0937521F6}"/>
              </a:ext>
            </a:extLst>
          </p:cNvPr>
          <p:cNvSpPr txBox="1"/>
          <p:nvPr/>
        </p:nvSpPr>
        <p:spPr>
          <a:xfrm>
            <a:off x="5583833" y="1207312"/>
            <a:ext cx="40588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@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70679-1699-4BA1-B191-3CF74184BC45}"/>
              </a:ext>
            </a:extLst>
          </p:cNvPr>
          <p:cNvSpPr txBox="1"/>
          <p:nvPr/>
        </p:nvSpPr>
        <p:spPr>
          <a:xfrm>
            <a:off x="5786773" y="1448296"/>
            <a:ext cx="40588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@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B4068-78B8-4535-906F-4C3D348D9E41}"/>
              </a:ext>
            </a:extLst>
          </p:cNvPr>
          <p:cNvSpPr txBox="1"/>
          <p:nvPr/>
        </p:nvSpPr>
        <p:spPr>
          <a:xfrm>
            <a:off x="7293509" y="1471742"/>
            <a:ext cx="34336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105C83-9F8B-47DF-A85B-10A90A35AEF5}"/>
              </a:ext>
            </a:extLst>
          </p:cNvPr>
          <p:cNvSpPr txBox="1"/>
          <p:nvPr/>
        </p:nvSpPr>
        <p:spPr>
          <a:xfrm>
            <a:off x="7457632" y="1706203"/>
            <a:ext cx="34336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FBCAE1-F709-4EB1-B7D9-C909AAACA608}"/>
              </a:ext>
            </a:extLst>
          </p:cNvPr>
          <p:cNvSpPr txBox="1"/>
          <p:nvPr/>
        </p:nvSpPr>
        <p:spPr>
          <a:xfrm>
            <a:off x="7692093" y="1975833"/>
            <a:ext cx="41870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B4C38F-E139-479D-AF72-A78806826AFC}"/>
              </a:ext>
            </a:extLst>
          </p:cNvPr>
          <p:cNvGrpSpPr/>
          <p:nvPr/>
        </p:nvGrpSpPr>
        <p:grpSpPr>
          <a:xfrm>
            <a:off x="3270737" y="3151962"/>
            <a:ext cx="811761" cy="811761"/>
            <a:chOff x="2989383" y="2894055"/>
            <a:chExt cx="811761" cy="811761"/>
          </a:xfrm>
        </p:grpSpPr>
        <p:pic>
          <p:nvPicPr>
            <p:cNvPr id="13" name="Graphic 12" descr="Wrench">
              <a:extLst>
                <a:ext uri="{FF2B5EF4-FFF2-40B4-BE49-F238E27FC236}">
                  <a16:creationId xmlns:a16="http://schemas.microsoft.com/office/drawing/2014/main" id="{A42860E9-6B4F-4DB7-89DB-CC8FD918A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89383" y="2894055"/>
              <a:ext cx="506961" cy="506961"/>
            </a:xfrm>
            <a:prstGeom prst="rect">
              <a:avLst/>
            </a:prstGeom>
          </p:spPr>
        </p:pic>
        <p:pic>
          <p:nvPicPr>
            <p:cNvPr id="14" name="Graphic 13" descr="Wrench">
              <a:extLst>
                <a:ext uri="{FF2B5EF4-FFF2-40B4-BE49-F238E27FC236}">
                  <a16:creationId xmlns:a16="http://schemas.microsoft.com/office/drawing/2014/main" id="{B3CC2B96-F774-4AD2-AB69-9499E915C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41783" y="3046455"/>
              <a:ext cx="506961" cy="506961"/>
            </a:xfrm>
            <a:prstGeom prst="rect">
              <a:avLst/>
            </a:prstGeom>
          </p:spPr>
        </p:pic>
        <p:pic>
          <p:nvPicPr>
            <p:cNvPr id="15" name="Graphic 14" descr="Wrench">
              <a:extLst>
                <a:ext uri="{FF2B5EF4-FFF2-40B4-BE49-F238E27FC236}">
                  <a16:creationId xmlns:a16="http://schemas.microsoft.com/office/drawing/2014/main" id="{28FDB2D6-47F8-4C4A-ADA9-9BBBFB9E2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94183" y="3198855"/>
              <a:ext cx="506961" cy="506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32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B50DBEF-7BE8-48C0-B7B1-5346B1660DFF}"/>
              </a:ext>
            </a:extLst>
          </p:cNvPr>
          <p:cNvSpPr txBox="1"/>
          <p:nvPr/>
        </p:nvSpPr>
        <p:spPr>
          <a:xfrm>
            <a:off x="542260" y="1584257"/>
            <a:ext cx="4912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Parameter Collection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Literal Value</a:t>
            </a:r>
          </a:p>
        </p:txBody>
      </p:sp>
      <p:pic>
        <p:nvPicPr>
          <p:cNvPr id="5" name="Content Placeholder 4" descr="Warning">
            <a:extLst>
              <a:ext uri="{FF2B5EF4-FFF2-40B4-BE49-F238E27FC236}">
                <a16:creationId xmlns:a16="http://schemas.microsoft.com/office/drawing/2014/main" id="{B8A746CF-9246-45BD-A5DA-F881B4EB6EB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79200" y="3178950"/>
            <a:ext cx="914400" cy="914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09C23D-614C-4909-A512-0D33F366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these limitations exist?</a:t>
            </a:r>
            <a:br>
              <a:rPr lang="en-US" dirty="0"/>
            </a:br>
            <a:r>
              <a:rPr lang="en-US" dirty="0"/>
              <a:t>Let’s understand the problem</a:t>
            </a:r>
          </a:p>
        </p:txBody>
      </p:sp>
      <p:pic>
        <p:nvPicPr>
          <p:cNvPr id="7" name="Graphic 6" descr="Filter">
            <a:extLst>
              <a:ext uri="{FF2B5EF4-FFF2-40B4-BE49-F238E27FC236}">
                <a16:creationId xmlns:a16="http://schemas.microsoft.com/office/drawing/2014/main" id="{B1129745-025E-4196-9084-7BA2C6152A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4800" y="2264550"/>
            <a:ext cx="914400" cy="914400"/>
          </a:xfrm>
          <a:prstGeom prst="rect">
            <a:avLst/>
          </a:prstGeom>
        </p:spPr>
      </p:pic>
      <p:pic>
        <p:nvPicPr>
          <p:cNvPr id="9" name="Graphic 8" descr="List">
            <a:extLst>
              <a:ext uri="{FF2B5EF4-FFF2-40B4-BE49-F238E27FC236}">
                <a16:creationId xmlns:a16="http://schemas.microsoft.com/office/drawing/2014/main" id="{9C6875A6-4F51-4DDE-A9D7-EEEFE00C53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52688" y="1350150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292406-8406-490F-8BA3-258B5171B2BE}"/>
              </a:ext>
            </a:extLst>
          </p:cNvPr>
          <p:cNvSpPr txBox="1"/>
          <p:nvPr/>
        </p:nvSpPr>
        <p:spPr>
          <a:xfrm>
            <a:off x="6076788" y="1081766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(first… a few definitions)</a:t>
            </a:r>
          </a:p>
        </p:txBody>
      </p:sp>
      <p:pic>
        <p:nvPicPr>
          <p:cNvPr id="11" name="Content Placeholder 4" descr="Warning">
            <a:extLst>
              <a:ext uri="{FF2B5EF4-FFF2-40B4-BE49-F238E27FC236}">
                <a16:creationId xmlns:a16="http://schemas.microsoft.com/office/drawing/2014/main" id="{407E468C-22F1-4839-97B9-9341428E9E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86799" y="827377"/>
            <a:ext cx="363303" cy="363303"/>
          </a:xfrm>
          <a:prstGeom prst="rect">
            <a:avLst/>
          </a:prstGeom>
        </p:spPr>
      </p:pic>
      <p:pic>
        <p:nvPicPr>
          <p:cNvPr id="12" name="Graphic 11" descr="Filter">
            <a:extLst>
              <a:ext uri="{FF2B5EF4-FFF2-40B4-BE49-F238E27FC236}">
                <a16:creationId xmlns:a16="http://schemas.microsoft.com/office/drawing/2014/main" id="{56620BB2-484C-4436-B7A6-4EA0BC16CA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86799" y="468810"/>
            <a:ext cx="363303" cy="363303"/>
          </a:xfrm>
          <a:prstGeom prst="rect">
            <a:avLst/>
          </a:prstGeom>
        </p:spPr>
      </p:pic>
      <p:pic>
        <p:nvPicPr>
          <p:cNvPr id="13" name="Graphic 12" descr="List">
            <a:extLst>
              <a:ext uri="{FF2B5EF4-FFF2-40B4-BE49-F238E27FC236}">
                <a16:creationId xmlns:a16="http://schemas.microsoft.com/office/drawing/2014/main" id="{0FD1F218-7ED3-4BB6-8EA7-967018DE3BD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86799" y="105507"/>
            <a:ext cx="363303" cy="36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5679E-6 L 0.55382 -0.3064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91" y="-1534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34568E-6 L 0.45712 -0.4135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47" y="-2067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23457E-7 L 0.35712 -0.5024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47" y="-25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24061B-8EF2-4BD4-9B17-4E78EB07350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buClr>
                <a:srgbClr val="FCB327"/>
              </a:buClr>
            </a:pPr>
            <a:r>
              <a:rPr lang="en-US" dirty="0">
                <a:solidFill>
                  <a:schemeClr val="tx1"/>
                </a:solidFill>
                <a:latin typeface="Consolas"/>
              </a:rPr>
              <a:t>SELECT * FROM Members WHERE </a:t>
            </a:r>
            <a:r>
              <a:rPr lang="en-US" dirty="0" err="1">
                <a:solidFill>
                  <a:schemeClr val="tx1"/>
                </a:solidFill>
                <a:latin typeface="Consolas"/>
              </a:rPr>
              <a:t>IsActive</a:t>
            </a:r>
            <a:r>
              <a:rPr lang="en-US" dirty="0">
                <a:solidFill>
                  <a:schemeClr val="tx1"/>
                </a:solidFill>
                <a:latin typeface="Consolas"/>
              </a:rPr>
              <a:t>=1</a:t>
            </a:r>
          </a:p>
          <a:p>
            <a:pPr lvl="0">
              <a:buClr>
                <a:srgbClr val="FCB327"/>
              </a:buClr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AND Name LIKE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nsolas"/>
              </a:rPr>
              <a:t>‘%John%’</a:t>
            </a:r>
          </a:p>
          <a:p>
            <a:pPr lvl="0">
              <a:buClr>
                <a:srgbClr val="FCB327"/>
              </a:buClr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AND Country =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nsolas"/>
              </a:rPr>
              <a:t>1</a:t>
            </a:r>
          </a:p>
          <a:p>
            <a:pPr lvl="0">
              <a:buClr>
                <a:srgbClr val="FCB327"/>
              </a:buClr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AND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RegistrationDate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 &gt;=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nsolas"/>
              </a:rPr>
              <a:t>‘2018-01-01’</a:t>
            </a:r>
            <a:endParaRPr lang="en-US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355612-E698-44DC-A1EE-F6D16DA6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problem…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E1779F-1899-4C62-AD7D-F1CBDE526641}"/>
              </a:ext>
            </a:extLst>
          </p:cNvPr>
          <p:cNvGrpSpPr/>
          <p:nvPr/>
        </p:nvGrpSpPr>
        <p:grpSpPr>
          <a:xfrm>
            <a:off x="8686799" y="93784"/>
            <a:ext cx="363303" cy="1085173"/>
            <a:chOff x="8135703" y="0"/>
            <a:chExt cx="914400" cy="2731279"/>
          </a:xfrm>
        </p:grpSpPr>
        <p:pic>
          <p:nvPicPr>
            <p:cNvPr id="4" name="Content Placeholder 4" descr="Warning">
              <a:extLst>
                <a:ext uri="{FF2B5EF4-FFF2-40B4-BE49-F238E27FC236}">
                  <a16:creationId xmlns:a16="http://schemas.microsoft.com/office/drawing/2014/main" id="{8E7D64F8-B9DE-484D-B503-90E726894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5" name="Graphic 4" descr="Filter">
              <a:extLst>
                <a:ext uri="{FF2B5EF4-FFF2-40B4-BE49-F238E27FC236}">
                  <a16:creationId xmlns:a16="http://schemas.microsoft.com/office/drawing/2014/main" id="{2C637563-701A-4545-8BAA-657C37D46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List">
              <a:extLst>
                <a:ext uri="{FF2B5EF4-FFF2-40B4-BE49-F238E27FC236}">
                  <a16:creationId xmlns:a16="http://schemas.microsoft.com/office/drawing/2014/main" id="{AC6833FE-8C98-4250-9E1F-0C94BC158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B768B87-2862-489D-AF5F-B9F64C38452B}"/>
              </a:ext>
            </a:extLst>
          </p:cNvPr>
          <p:cNvSpPr/>
          <p:nvPr/>
        </p:nvSpPr>
        <p:spPr>
          <a:xfrm>
            <a:off x="452438" y="1385455"/>
            <a:ext cx="6675193" cy="197906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F88FE-20B6-41FE-8665-CFBE2698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34" y="843864"/>
            <a:ext cx="8229600" cy="3721235"/>
          </a:xfrm>
        </p:spPr>
        <p:txBody>
          <a:bodyPr>
            <a:normAutofit lnSpcReduction="10000"/>
          </a:bodyPr>
          <a:lstStyle/>
          <a:p>
            <a:r>
              <a:rPr lang="en-US" sz="1300" dirty="0">
                <a:highlight>
                  <a:srgbClr val="00FF00"/>
                </a:highlight>
              </a:rPr>
              <a:t>CREATE PROCEDURE </a:t>
            </a:r>
            <a:r>
              <a:rPr lang="en-US" sz="1300" dirty="0" err="1">
                <a:highlight>
                  <a:srgbClr val="00FF00"/>
                </a:highlight>
              </a:rPr>
              <a:t>SearchMembers</a:t>
            </a:r>
            <a:endParaRPr lang="en-US" sz="1300" dirty="0">
              <a:highlight>
                <a:srgbClr val="00FF00"/>
              </a:highlight>
            </a:endParaRPr>
          </a:p>
          <a:p>
            <a:r>
              <a:rPr lang="en-US" sz="1300" dirty="0"/>
              <a:t> </a:t>
            </a:r>
            <a:r>
              <a:rPr lang="en-US" sz="1300" dirty="0">
                <a:highlight>
                  <a:srgbClr val="FFFF00"/>
                </a:highlight>
              </a:rPr>
              <a:t>@Name </a:t>
            </a:r>
            <a:r>
              <a:rPr lang="en-US" sz="1300" dirty="0" err="1">
                <a:highlight>
                  <a:srgbClr val="FFFF00"/>
                </a:highlight>
              </a:rPr>
              <a:t>nvarchar</a:t>
            </a:r>
            <a:r>
              <a:rPr lang="en-US" sz="1300" dirty="0">
                <a:highlight>
                  <a:srgbClr val="FFFF00"/>
                </a:highlight>
              </a:rPr>
              <a:t>(…) = NULL,</a:t>
            </a:r>
          </a:p>
          <a:p>
            <a:r>
              <a:rPr lang="en-US" sz="1300" dirty="0">
                <a:highlight>
                  <a:srgbClr val="FFFF00"/>
                </a:highlight>
              </a:rPr>
              <a:t> @Country int = NULL,</a:t>
            </a:r>
          </a:p>
          <a:p>
            <a:r>
              <a:rPr lang="en-US" sz="1300" dirty="0">
                <a:highlight>
                  <a:srgbClr val="FFFF00"/>
                </a:highlight>
              </a:rPr>
              <a:t> @</a:t>
            </a:r>
            <a:r>
              <a:rPr lang="en-US" sz="1300" dirty="0" err="1">
                <a:highlight>
                  <a:srgbClr val="FFFF00"/>
                </a:highlight>
              </a:rPr>
              <a:t>RegistrationDateFrom</a:t>
            </a:r>
            <a:r>
              <a:rPr lang="en-US" sz="1300" dirty="0">
                <a:highlight>
                  <a:srgbClr val="FFFF00"/>
                </a:highlight>
              </a:rPr>
              <a:t> datetime = NULL,</a:t>
            </a:r>
          </a:p>
          <a:p>
            <a:r>
              <a:rPr lang="en-US" sz="1300" dirty="0">
                <a:highlight>
                  <a:srgbClr val="FFFF00"/>
                </a:highlight>
              </a:rPr>
              <a:t>…</a:t>
            </a:r>
          </a:p>
          <a:p>
            <a:r>
              <a:rPr lang="en-US" sz="1300" dirty="0"/>
              <a:t>AS</a:t>
            </a:r>
          </a:p>
          <a:p>
            <a:r>
              <a:rPr lang="en-US" sz="1300" dirty="0"/>
              <a:t>DECLARE @CMD NVARCHAR(MAX)</a:t>
            </a:r>
          </a:p>
          <a:p>
            <a:r>
              <a:rPr lang="en-US" sz="1300" dirty="0"/>
              <a:t>SET @CMD = </a:t>
            </a:r>
            <a:r>
              <a:rPr lang="en-US" sz="1300" dirty="0">
                <a:solidFill>
                  <a:srgbClr val="FF0000"/>
                </a:solidFill>
              </a:rPr>
              <a:t>N’SELECT * FROM Members WHERE 1=1’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IF @Name IS NOT NULL SET @CMD = @CMD + 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N’ AND Name = @Name’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IF @Country IS NOT NULL SET @CMD = @CMD + 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N’ AND Country = @Country’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IF @</a:t>
            </a:r>
            <a:r>
              <a:rPr lang="en-US" sz="1300" dirty="0" err="1">
                <a:highlight>
                  <a:srgbClr val="FFFF00"/>
                </a:highlight>
              </a:rPr>
              <a:t>RegistrationDateFrom</a:t>
            </a:r>
            <a:r>
              <a:rPr lang="en-US" sz="1300" dirty="0">
                <a:highlight>
                  <a:srgbClr val="FFFF00"/>
                </a:highlight>
              </a:rPr>
              <a:t> IS NOT NULL SET @CMD = @CMD + 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N’ AND 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</a:rPr>
              <a:t>RegistrationDate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 &gt;= @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</a:rPr>
              <a:t>RegistrationDateFrom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’</a:t>
            </a:r>
          </a:p>
          <a:p>
            <a:r>
              <a:rPr lang="en-US" sz="1300" dirty="0"/>
              <a:t>…</a:t>
            </a:r>
          </a:p>
          <a:p>
            <a:r>
              <a:rPr lang="en-US" sz="1300" dirty="0"/>
              <a:t>EXEC </a:t>
            </a:r>
            <a:r>
              <a:rPr lang="en-US" sz="1300" dirty="0" err="1"/>
              <a:t>sp_executesql</a:t>
            </a:r>
            <a:r>
              <a:rPr lang="en-US" sz="1300" dirty="0"/>
              <a:t> @CMD</a:t>
            </a:r>
          </a:p>
          <a:p>
            <a:r>
              <a:rPr lang="en-US" sz="1300" dirty="0"/>
              <a:t>, 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</a:rPr>
              <a:t>N’@Name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</a:rPr>
              <a:t>nvarchar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(…), @Country int, @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</a:rPr>
              <a:t>RegistrationDateFrom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 datetime, …’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, @Name, @Country, @</a:t>
            </a:r>
            <a:r>
              <a:rPr lang="en-US" sz="1300" dirty="0" err="1">
                <a:highlight>
                  <a:srgbClr val="FFFF00"/>
                </a:highlight>
              </a:rPr>
              <a:t>RegistrationDateFrom</a:t>
            </a:r>
            <a:r>
              <a:rPr lang="en-US" sz="1300" dirty="0">
                <a:highlight>
                  <a:srgbClr val="FFFF00"/>
                </a:highlight>
              </a:rPr>
              <a:t>, 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E71A23-669C-40D8-9E2F-648B79F8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problem…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EDCAF8-CCFE-4896-95B2-981DB2FE72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91ACC6B-0D18-4372-80BC-D30823729058}"/>
              </a:ext>
            </a:extLst>
          </p:cNvPr>
          <p:cNvGrpSpPr/>
          <p:nvPr/>
        </p:nvGrpSpPr>
        <p:grpSpPr>
          <a:xfrm>
            <a:off x="8686799" y="93784"/>
            <a:ext cx="363303" cy="1085173"/>
            <a:chOff x="8135703" y="0"/>
            <a:chExt cx="914400" cy="2731279"/>
          </a:xfrm>
        </p:grpSpPr>
        <p:pic>
          <p:nvPicPr>
            <p:cNvPr id="11" name="Content Placeholder 4" descr="Warning">
              <a:extLst>
                <a:ext uri="{FF2B5EF4-FFF2-40B4-BE49-F238E27FC236}">
                  <a16:creationId xmlns:a16="http://schemas.microsoft.com/office/drawing/2014/main" id="{E1273FE7-52F1-4830-BBFB-7E26BFE8F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Filter">
              <a:extLst>
                <a:ext uri="{FF2B5EF4-FFF2-40B4-BE49-F238E27FC236}">
                  <a16:creationId xmlns:a16="http://schemas.microsoft.com/office/drawing/2014/main" id="{722FD5AD-5185-454D-B70E-F8E1EB2EB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List">
              <a:extLst>
                <a:ext uri="{FF2B5EF4-FFF2-40B4-BE49-F238E27FC236}">
                  <a16:creationId xmlns:a16="http://schemas.microsoft.com/office/drawing/2014/main" id="{080D9A29-920A-411F-9EDC-2914256A5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107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problem…</a:t>
            </a:r>
          </a:p>
        </p:txBody>
      </p:sp>
      <p:pic>
        <p:nvPicPr>
          <p:cNvPr id="4" name="Graphic 3" descr="List">
            <a:extLst>
              <a:ext uri="{FF2B5EF4-FFF2-40B4-BE49-F238E27FC236}">
                <a16:creationId xmlns:a16="http://schemas.microsoft.com/office/drawing/2014/main" id="{D811F640-CA9A-476E-A0C7-DB6B49E53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172" y="1605330"/>
            <a:ext cx="914400" cy="914400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pic>
        <p:nvPicPr>
          <p:cNvPr id="11" name="Graphic 10" descr="List">
            <a:extLst>
              <a:ext uri="{FF2B5EF4-FFF2-40B4-BE49-F238E27FC236}">
                <a16:creationId xmlns:a16="http://schemas.microsoft.com/office/drawing/2014/main" id="{76D88313-E33A-4DC9-A580-4F5966324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1906" y="1605330"/>
            <a:ext cx="914400" cy="914400"/>
          </a:xfrm>
          <a:prstGeom prst="rect">
            <a:avLst/>
          </a:prstGeom>
        </p:spPr>
      </p:pic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B4192F8C-E819-4B48-93C4-95981F56E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0968" y="16053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12024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	</a:t>
            </a:r>
            <a:r>
              <a:rPr lang="en-US" sz="1100" dirty="0" err="1">
                <a:highlight>
                  <a:srgbClr val="FFFF00"/>
                </a:highlight>
              </a:rPr>
              <a:t>frm.Name</a:t>
            </a:r>
            <a:r>
              <a:rPr lang="en-US" sz="1100" dirty="0">
                <a:highlight>
                  <a:srgbClr val="FFFF00"/>
                </a:highlight>
              </a:rPr>
              <a:t>, </a:t>
            </a:r>
          </a:p>
          <a:p>
            <a:r>
              <a:rPr lang="en-US" sz="1100" dirty="0"/>
              <a:t>	</a:t>
            </a:r>
            <a:r>
              <a:rPr lang="en-US" sz="1100" dirty="0" err="1">
                <a:highlight>
                  <a:srgbClr val="FFFF00"/>
                </a:highlight>
              </a:rPr>
              <a:t>frm.Country</a:t>
            </a:r>
            <a:r>
              <a:rPr lang="en-US" sz="1100" dirty="0">
                <a:highlight>
                  <a:srgbClr val="FFFF00"/>
                </a:highlight>
              </a:rPr>
              <a:t>,</a:t>
            </a:r>
          </a:p>
          <a:p>
            <a:r>
              <a:rPr lang="en-US" sz="1100" dirty="0"/>
              <a:t>	…</a:t>
            </a:r>
          </a:p>
          <a:p>
            <a:r>
              <a:rPr lang="en-US" sz="1100" dirty="0"/>
              <a:t>	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028109" y="3907570"/>
            <a:ext cx="2874262" cy="12024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FFFF00"/>
                </a:highlight>
              </a:rPr>
              <a:t>@Name, </a:t>
            </a:r>
            <a:r>
              <a:rPr lang="en-US" sz="1100" dirty="0" err="1">
                <a:highlight>
                  <a:srgbClr val="FFFF00"/>
                </a:highlight>
              </a:rPr>
              <a:t>pName</a:t>
            </a:r>
            <a:endParaRPr lang="en-US" sz="1100" dirty="0">
              <a:highlight>
                <a:srgbClr val="FFFF00"/>
              </a:highlight>
            </a:endParaRPr>
          </a:p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FFFF00"/>
                </a:highlight>
              </a:rPr>
              <a:t>@Country, </a:t>
            </a:r>
            <a:r>
              <a:rPr lang="en-US" sz="1100" dirty="0" err="1">
                <a:highlight>
                  <a:srgbClr val="FFFF00"/>
                </a:highlight>
              </a:rPr>
              <a:t>pCountry</a:t>
            </a:r>
            <a:endParaRPr lang="en-US" sz="1100" dirty="0">
              <a:highlight>
                <a:srgbClr val="FFFF00"/>
              </a:highlight>
            </a:endParaRPr>
          </a:p>
          <a:p>
            <a:r>
              <a:rPr lang="en-US" sz="1100" dirty="0" err="1"/>
              <a:t>cmd.parameters.add</a:t>
            </a:r>
            <a:r>
              <a:rPr lang="en-US" sz="1100" dirty="0"/>
              <a:t> …</a:t>
            </a:r>
          </a:p>
          <a:p>
            <a:endParaRPr lang="en-US" sz="1100" dirty="0">
              <a:highlight>
                <a:srgbClr val="FFFF00"/>
              </a:highlight>
            </a:endParaRP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11421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</a:t>
            </a:r>
            <a:r>
              <a:rPr lang="en-US" sz="1100" dirty="0" err="1"/>
              <a:t>SearchMembers</a:t>
            </a:r>
            <a:r>
              <a:rPr lang="en-US" sz="1100" dirty="0"/>
              <a:t> </a:t>
            </a:r>
          </a:p>
          <a:p>
            <a:r>
              <a:rPr lang="en-US" sz="1100" dirty="0"/>
              <a:t>	</a:t>
            </a:r>
            <a:r>
              <a:rPr lang="en-US" sz="1100" dirty="0">
                <a:highlight>
                  <a:srgbClr val="FFFF00"/>
                </a:highlight>
              </a:rPr>
              <a:t>@Name </a:t>
            </a:r>
            <a:r>
              <a:rPr lang="en-US" sz="1100" dirty="0" err="1">
                <a:highlight>
                  <a:srgbClr val="FFFF00"/>
                </a:highlight>
              </a:rPr>
              <a:t>nvarchar</a:t>
            </a:r>
            <a:r>
              <a:rPr lang="en-US" sz="1100" dirty="0">
                <a:highlight>
                  <a:srgbClr val="FFFF00"/>
                </a:highlight>
              </a:rPr>
              <a:t>(…),</a:t>
            </a:r>
          </a:p>
          <a:p>
            <a:r>
              <a:rPr lang="en-US" sz="1100" dirty="0"/>
              <a:t>	</a:t>
            </a:r>
            <a:r>
              <a:rPr lang="en-US" sz="1100" dirty="0">
                <a:highlight>
                  <a:srgbClr val="FFFF00"/>
                </a:highlight>
              </a:rPr>
              <a:t>@Country int,</a:t>
            </a:r>
          </a:p>
          <a:p>
            <a:r>
              <a:rPr lang="en-US" sz="1100" dirty="0"/>
              <a:t>	…</a:t>
            </a:r>
          </a:p>
        </p:txBody>
      </p:sp>
      <p:pic>
        <p:nvPicPr>
          <p:cNvPr id="35" name="Graphic 34" descr="Filter">
            <a:extLst>
              <a:ext uri="{FF2B5EF4-FFF2-40B4-BE49-F238E27FC236}">
                <a16:creationId xmlns:a16="http://schemas.microsoft.com/office/drawing/2014/main" id="{0561ACDF-E050-4C85-91CA-53DE60A77E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79961" y="2571750"/>
            <a:ext cx="914400" cy="914400"/>
          </a:xfrm>
          <a:prstGeom prst="rect">
            <a:avLst/>
          </a:prstGeom>
        </p:spPr>
      </p:pic>
      <p:pic>
        <p:nvPicPr>
          <p:cNvPr id="27" name="Graphic 26" descr="Filter">
            <a:extLst>
              <a:ext uri="{FF2B5EF4-FFF2-40B4-BE49-F238E27FC236}">
                <a16:creationId xmlns:a16="http://schemas.microsoft.com/office/drawing/2014/main" id="{F3CB7029-D324-4CB6-A9E6-9B9623EC29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71574" y="2582196"/>
            <a:ext cx="914400" cy="914400"/>
          </a:xfrm>
          <a:prstGeom prst="rect">
            <a:avLst/>
          </a:prstGeom>
        </p:spPr>
      </p:pic>
      <p:pic>
        <p:nvPicPr>
          <p:cNvPr id="21" name="Content Placeholder 4" descr="Warning">
            <a:extLst>
              <a:ext uri="{FF2B5EF4-FFF2-40B4-BE49-F238E27FC236}">
                <a16:creationId xmlns:a16="http://schemas.microsoft.com/office/drawing/2014/main" id="{7D26BCD3-FAB4-45DF-89AF-CBBD2D2664A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23276" y="2728978"/>
            <a:ext cx="354008" cy="354008"/>
          </a:xfr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274816EA-0520-4820-B18B-DF4ED0A510FD}"/>
              </a:ext>
            </a:extLst>
          </p:cNvPr>
          <p:cNvGrpSpPr/>
          <p:nvPr/>
        </p:nvGrpSpPr>
        <p:grpSpPr>
          <a:xfrm>
            <a:off x="8686799" y="93784"/>
            <a:ext cx="363303" cy="1085173"/>
            <a:chOff x="8135703" y="0"/>
            <a:chExt cx="914400" cy="2731279"/>
          </a:xfrm>
        </p:grpSpPr>
        <p:pic>
          <p:nvPicPr>
            <p:cNvPr id="34" name="Content Placeholder 4" descr="Warning">
              <a:extLst>
                <a:ext uri="{FF2B5EF4-FFF2-40B4-BE49-F238E27FC236}">
                  <a16:creationId xmlns:a16="http://schemas.microsoft.com/office/drawing/2014/main" id="{224C267A-EE69-4522-B5F3-4872B4303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36" name="Graphic 35" descr="Filter">
              <a:extLst>
                <a:ext uri="{FF2B5EF4-FFF2-40B4-BE49-F238E27FC236}">
                  <a16:creationId xmlns:a16="http://schemas.microsoft.com/office/drawing/2014/main" id="{C22D56DF-9B2B-489C-8671-40C2755E5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37" name="Graphic 36" descr="List">
              <a:extLst>
                <a:ext uri="{FF2B5EF4-FFF2-40B4-BE49-F238E27FC236}">
                  <a16:creationId xmlns:a16="http://schemas.microsoft.com/office/drawing/2014/main" id="{58D4CCA5-9AF4-4879-A651-43F598B79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60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6BB280-30D9-49C9-9EC6-83057F2BE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</p:spPr>
        <p:txBody>
          <a:bodyPr/>
          <a:lstStyle/>
          <a:p>
            <a:r>
              <a:rPr lang="en-US" dirty="0"/>
              <a:t>Ok, so… How do we solve it?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54AFC-BCD0-432E-843B-BCCC35C677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A171C7E2-6905-4C81-B7D5-458247D5B39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438" y="1385455"/>
            <a:ext cx="8242300" cy="323272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Number of parameters is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Operator type per parameter is fixed or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Adding new column/parameter/operator requires change in: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Frontend GUI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BL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Database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28B04A7-A637-4133-94C5-A9A0BF7D74F9}"/>
              </a:ext>
            </a:extLst>
          </p:cNvPr>
          <p:cNvGrpSpPr/>
          <p:nvPr/>
        </p:nvGrpSpPr>
        <p:grpSpPr>
          <a:xfrm>
            <a:off x="5380893" y="966328"/>
            <a:ext cx="811760" cy="851300"/>
            <a:chOff x="5380893" y="966328"/>
            <a:chExt cx="811760" cy="85130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31DFA9-828A-4546-BACC-3DE4D316C137}"/>
                </a:ext>
              </a:extLst>
            </p:cNvPr>
            <p:cNvSpPr txBox="1"/>
            <p:nvPr/>
          </p:nvSpPr>
          <p:spPr>
            <a:xfrm>
              <a:off x="5380893" y="966328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5F769E-0242-4B6D-9D47-DA0D843AA30A}"/>
                </a:ext>
              </a:extLst>
            </p:cNvPr>
            <p:cNvSpPr txBox="1"/>
            <p:nvPr/>
          </p:nvSpPr>
          <p:spPr>
            <a:xfrm>
              <a:off x="5583833" y="1207312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E1349C-280D-4466-BB0C-9949C0C96531}"/>
                </a:ext>
              </a:extLst>
            </p:cNvPr>
            <p:cNvSpPr txBox="1"/>
            <p:nvPr/>
          </p:nvSpPr>
          <p:spPr>
            <a:xfrm>
              <a:off x="5786773" y="1448296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258C06A-A156-4913-9AE4-95B6A2D577C6}"/>
              </a:ext>
            </a:extLst>
          </p:cNvPr>
          <p:cNvGrpSpPr/>
          <p:nvPr/>
        </p:nvGrpSpPr>
        <p:grpSpPr>
          <a:xfrm>
            <a:off x="7293509" y="1471742"/>
            <a:ext cx="817288" cy="873423"/>
            <a:chOff x="7293509" y="1471742"/>
            <a:chExt cx="817288" cy="87342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AA9EA4-A339-48DA-B1B8-B189879B8C31}"/>
                </a:ext>
              </a:extLst>
            </p:cNvPr>
            <p:cNvSpPr txBox="1"/>
            <p:nvPr/>
          </p:nvSpPr>
          <p:spPr>
            <a:xfrm>
              <a:off x="7293509" y="1471742"/>
              <a:ext cx="34336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EB2EF8-74B9-4D80-BBBB-1834EA09F61B}"/>
                </a:ext>
              </a:extLst>
            </p:cNvPr>
            <p:cNvSpPr txBox="1"/>
            <p:nvPr/>
          </p:nvSpPr>
          <p:spPr>
            <a:xfrm>
              <a:off x="7457632" y="1706203"/>
              <a:ext cx="34336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&lt;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363E63-C43A-4486-BED6-0CDC55B8692A}"/>
                </a:ext>
              </a:extLst>
            </p:cNvPr>
            <p:cNvSpPr txBox="1"/>
            <p:nvPr/>
          </p:nvSpPr>
          <p:spPr>
            <a:xfrm>
              <a:off x="7692093" y="1975833"/>
              <a:ext cx="41870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IN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1117EF-8604-41CB-AD6B-5456452C5320}"/>
              </a:ext>
            </a:extLst>
          </p:cNvPr>
          <p:cNvGrpSpPr/>
          <p:nvPr/>
        </p:nvGrpSpPr>
        <p:grpSpPr>
          <a:xfrm>
            <a:off x="3270737" y="3151962"/>
            <a:ext cx="811761" cy="811761"/>
            <a:chOff x="2989383" y="2894055"/>
            <a:chExt cx="811761" cy="811761"/>
          </a:xfrm>
        </p:grpSpPr>
        <p:pic>
          <p:nvPicPr>
            <p:cNvPr id="31" name="Graphic 30" descr="Wrench">
              <a:extLst>
                <a:ext uri="{FF2B5EF4-FFF2-40B4-BE49-F238E27FC236}">
                  <a16:creationId xmlns:a16="http://schemas.microsoft.com/office/drawing/2014/main" id="{D099915E-EF89-4943-B01C-5C2872D76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89383" y="2894055"/>
              <a:ext cx="506961" cy="506961"/>
            </a:xfrm>
            <a:prstGeom prst="rect">
              <a:avLst/>
            </a:prstGeom>
          </p:spPr>
        </p:pic>
        <p:pic>
          <p:nvPicPr>
            <p:cNvPr id="32" name="Graphic 31" descr="Wrench">
              <a:extLst>
                <a:ext uri="{FF2B5EF4-FFF2-40B4-BE49-F238E27FC236}">
                  <a16:creationId xmlns:a16="http://schemas.microsoft.com/office/drawing/2014/main" id="{4AB9C6A4-DE5E-4E0E-ABBF-8884E8E58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41783" y="3046455"/>
              <a:ext cx="506961" cy="506961"/>
            </a:xfrm>
            <a:prstGeom prst="rect">
              <a:avLst/>
            </a:prstGeom>
          </p:spPr>
        </p:pic>
        <p:pic>
          <p:nvPicPr>
            <p:cNvPr id="33" name="Graphic 32" descr="Wrench">
              <a:extLst>
                <a:ext uri="{FF2B5EF4-FFF2-40B4-BE49-F238E27FC236}">
                  <a16:creationId xmlns:a16="http://schemas.microsoft.com/office/drawing/2014/main" id="{5103B95F-2777-4392-9D98-81AAE89F7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94183" y="3198855"/>
              <a:ext cx="506961" cy="506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292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B50DBEF-7BE8-48C0-B7B1-5346B1660DFF}"/>
              </a:ext>
            </a:extLst>
          </p:cNvPr>
          <p:cNvSpPr txBox="1"/>
          <p:nvPr/>
        </p:nvSpPr>
        <p:spPr>
          <a:xfrm>
            <a:off x="596654" y="1239105"/>
            <a:ext cx="64645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Parameter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Parameter Collection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Literal Value</a:t>
            </a:r>
          </a:p>
        </p:txBody>
      </p:sp>
      <p:pic>
        <p:nvPicPr>
          <p:cNvPr id="5" name="Content Placeholder 4" descr="Warning">
            <a:extLst>
              <a:ext uri="{FF2B5EF4-FFF2-40B4-BE49-F238E27FC236}">
                <a16:creationId xmlns:a16="http://schemas.microsoft.com/office/drawing/2014/main" id="{B8A746CF-9246-45BD-A5DA-F881B4EB6EB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2634" y="3959092"/>
            <a:ext cx="914400" cy="914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09C23D-614C-4909-A512-0D33F366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171"/>
            <a:ext cx="8229600" cy="612956"/>
          </a:xfrm>
        </p:spPr>
        <p:txBody>
          <a:bodyPr/>
          <a:lstStyle/>
          <a:p>
            <a:r>
              <a:rPr lang="en-US" dirty="0"/>
              <a:t>Solution:</a:t>
            </a:r>
            <a:br>
              <a:rPr lang="en-US" dirty="0"/>
            </a:br>
            <a:r>
              <a:rPr lang="en-US" dirty="0"/>
              <a:t>We add another layer of abstraction</a:t>
            </a:r>
          </a:p>
        </p:txBody>
      </p:sp>
      <p:pic>
        <p:nvPicPr>
          <p:cNvPr id="7" name="Graphic 6" descr="Filter">
            <a:extLst>
              <a:ext uri="{FF2B5EF4-FFF2-40B4-BE49-F238E27FC236}">
                <a16:creationId xmlns:a16="http://schemas.microsoft.com/office/drawing/2014/main" id="{B1129745-025E-4196-9084-7BA2C6152A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8234" y="3044692"/>
            <a:ext cx="914400" cy="914400"/>
          </a:xfrm>
          <a:prstGeom prst="rect">
            <a:avLst/>
          </a:prstGeom>
        </p:spPr>
      </p:pic>
      <p:pic>
        <p:nvPicPr>
          <p:cNvPr id="9" name="Graphic 8" descr="List">
            <a:extLst>
              <a:ext uri="{FF2B5EF4-FFF2-40B4-BE49-F238E27FC236}">
                <a16:creationId xmlns:a16="http://schemas.microsoft.com/office/drawing/2014/main" id="{9C6875A6-4F51-4DDE-A9D7-EEEFE00C53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36122" y="2130292"/>
            <a:ext cx="914400" cy="914400"/>
          </a:xfrm>
          <a:prstGeom prst="rect">
            <a:avLst/>
          </a:prstGeom>
        </p:spPr>
      </p:pic>
      <p:pic>
        <p:nvPicPr>
          <p:cNvPr id="4" name="Graphic 3" descr="Robot">
            <a:extLst>
              <a:ext uri="{FF2B5EF4-FFF2-40B4-BE49-F238E27FC236}">
                <a16:creationId xmlns:a16="http://schemas.microsoft.com/office/drawing/2014/main" id="{B0694CB3-B908-42AE-87D1-0B257DAAB0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14330" y="1019709"/>
            <a:ext cx="914400" cy="914400"/>
          </a:xfrm>
          <a:prstGeom prst="rect">
            <a:avLst/>
          </a:prstGeom>
        </p:spPr>
      </p:pic>
      <p:pic>
        <p:nvPicPr>
          <p:cNvPr id="8" name="Graphic 7" descr="Robot">
            <a:extLst>
              <a:ext uri="{FF2B5EF4-FFF2-40B4-BE49-F238E27FC236}">
                <a16:creationId xmlns:a16="http://schemas.microsoft.com/office/drawing/2014/main" id="{DB3AAF0F-9F81-43DD-9C4F-D7707746E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85829" y="172293"/>
            <a:ext cx="612956" cy="6129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3A6416-5721-4DFE-80B3-00A3F4C5E943}"/>
              </a:ext>
            </a:extLst>
          </p:cNvPr>
          <p:cNvSpPr txBox="1"/>
          <p:nvPr/>
        </p:nvSpPr>
        <p:spPr>
          <a:xfrm>
            <a:off x="6439607" y="230973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0FB8E6-D59C-43AB-9493-4FE2878774AE}"/>
              </a:ext>
            </a:extLst>
          </p:cNvPr>
          <p:cNvSpPr txBox="1"/>
          <p:nvPr/>
        </p:nvSpPr>
        <p:spPr>
          <a:xfrm>
            <a:off x="7539617" y="4364690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End-User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503D00-8A40-438E-B7C4-F55EB36C43D2}"/>
              </a:ext>
            </a:extLst>
          </p:cNvPr>
          <p:cNvSpPr txBox="1"/>
          <p:nvPr/>
        </p:nvSpPr>
        <p:spPr>
          <a:xfrm>
            <a:off x="5648234" y="132764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D9C041-9718-479C-AB2D-468366657D27}"/>
              </a:ext>
            </a:extLst>
          </p:cNvPr>
          <p:cNvSpPr txBox="1"/>
          <p:nvPr/>
        </p:nvSpPr>
        <p:spPr>
          <a:xfrm>
            <a:off x="7193242" y="338756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0A897E-C4B0-4721-A2AE-A8E02FF8C5EB}"/>
              </a:ext>
            </a:extLst>
          </p:cNvPr>
          <p:cNvSpPr txBox="1"/>
          <p:nvPr/>
        </p:nvSpPr>
        <p:spPr>
          <a:xfrm>
            <a:off x="6709237" y="241524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4CAA10-8031-4C4A-8909-9622E6B7694F}"/>
              </a:ext>
            </a:extLst>
          </p:cNvPr>
          <p:cNvSpPr txBox="1"/>
          <p:nvPr/>
        </p:nvSpPr>
        <p:spPr>
          <a:xfrm>
            <a:off x="7439269" y="346080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24215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.46285 -0.19229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42" y="-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" grpId="0"/>
      <p:bldP spid="2" grpId="1"/>
      <p:bldP spid="12" grpId="0"/>
      <p:bldP spid="13" grpId="0"/>
      <p:bldP spid="15" grpId="0"/>
      <p:bldP spid="15" grpId="1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phic 26" descr="Robot">
            <a:extLst>
              <a:ext uri="{FF2B5EF4-FFF2-40B4-BE49-F238E27FC236}">
                <a16:creationId xmlns:a16="http://schemas.microsoft.com/office/drawing/2014/main" id="{9FB158E3-05F1-4B5D-A1BC-D2CF46788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85829" y="172293"/>
            <a:ext cx="612956" cy="6129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</a:t>
            </a:r>
            <a:r>
              <a:rPr lang="en-US" dirty="0"/>
              <a:t>another layer of abstraction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</a:t>
            </a:r>
            <a:r>
              <a:rPr lang="en-US" sz="1100" dirty="0" err="1">
                <a:highlight>
                  <a:srgbClr val="05F170"/>
                </a:highlight>
              </a:rPr>
              <a:t>frm.parametersObj</a:t>
            </a:r>
            <a:r>
              <a:rPr lang="en-US" sz="1100" dirty="0"/>
              <a:t>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188682" y="3907570"/>
            <a:ext cx="274009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@Params, params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</a:t>
            </a:r>
            <a:r>
              <a:rPr lang="en-US" sz="1100" dirty="0" err="1"/>
              <a:t>SearchContacts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 (???)</a:t>
            </a:r>
          </a:p>
        </p:txBody>
      </p:sp>
      <p:pic>
        <p:nvPicPr>
          <p:cNvPr id="21" name="Graphic 20" descr="Robot">
            <a:extLst>
              <a:ext uri="{FF2B5EF4-FFF2-40B4-BE49-F238E27FC236}">
                <a16:creationId xmlns:a16="http://schemas.microsoft.com/office/drawing/2014/main" id="{892BC7B4-AAA4-463D-B709-0ABA06DF7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3357" y="1613450"/>
            <a:ext cx="914400" cy="914400"/>
          </a:xfrm>
          <a:prstGeom prst="rect">
            <a:avLst/>
          </a:prstGeom>
        </p:spPr>
      </p:pic>
      <p:pic>
        <p:nvPicPr>
          <p:cNvPr id="22" name="Graphic 21" descr="Robot">
            <a:extLst>
              <a:ext uri="{FF2B5EF4-FFF2-40B4-BE49-F238E27FC236}">
                <a16:creationId xmlns:a16="http://schemas.microsoft.com/office/drawing/2014/main" id="{2DCCBE74-E9A9-4BE5-A57C-539B6C432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6675" y="1614646"/>
            <a:ext cx="914400" cy="914400"/>
          </a:xfrm>
          <a:prstGeom prst="rect">
            <a:avLst/>
          </a:prstGeom>
        </p:spPr>
      </p:pic>
      <p:pic>
        <p:nvPicPr>
          <p:cNvPr id="26" name="Graphic 25" descr="Robot">
            <a:extLst>
              <a:ext uri="{FF2B5EF4-FFF2-40B4-BE49-F238E27FC236}">
                <a16:creationId xmlns:a16="http://schemas.microsoft.com/office/drawing/2014/main" id="{EB2777E1-DB1D-4B25-A895-DCB92AC59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6102" y="1648570"/>
            <a:ext cx="914400" cy="91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BBA76-26F1-4271-AD62-DBA18857B944}"/>
              </a:ext>
            </a:extLst>
          </p:cNvPr>
          <p:cNvCxnSpPr>
            <a:stCxn id="12" idx="1"/>
          </p:cNvCxnSpPr>
          <p:nvPr/>
        </p:nvCxnSpPr>
        <p:spPr>
          <a:xfrm flipV="1">
            <a:off x="7684695" y="2976930"/>
            <a:ext cx="1115521" cy="94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1EC2AB-E2BE-45C1-AE28-1054E2BCF127}"/>
              </a:ext>
            </a:extLst>
          </p:cNvPr>
          <p:cNvCxnSpPr>
            <a:cxnSpLocks/>
          </p:cNvCxnSpPr>
          <p:nvPr/>
        </p:nvCxnSpPr>
        <p:spPr>
          <a:xfrm flipH="1" flipV="1">
            <a:off x="8800216" y="935665"/>
            <a:ext cx="1" cy="20460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06FCC7-1F09-4200-9475-0C33184EDFCE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740502" y="2105770"/>
            <a:ext cx="10597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5D599EB-0108-47D8-89FC-920A574A1206}"/>
              </a:ext>
            </a:extLst>
          </p:cNvPr>
          <p:cNvCxnSpPr>
            <a:endCxn id="21" idx="0"/>
          </p:cNvCxnSpPr>
          <p:nvPr/>
        </p:nvCxnSpPr>
        <p:spPr>
          <a:xfrm rot="10800000" flipV="1">
            <a:off x="1610558" y="935664"/>
            <a:ext cx="7189659" cy="677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Filter">
            <a:extLst>
              <a:ext uri="{FF2B5EF4-FFF2-40B4-BE49-F238E27FC236}">
                <a16:creationId xmlns:a16="http://schemas.microsoft.com/office/drawing/2014/main" id="{4A1574B5-5EEB-42EB-9795-23EAE47EB3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94271" y="2754470"/>
            <a:ext cx="563880" cy="56388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ECA8A7-2A97-4B28-AFC8-010CCB99F281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4463875" y="935663"/>
            <a:ext cx="1" cy="678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B4192F8C-E819-4B48-93C4-95981F56E4B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684695" y="2529222"/>
            <a:ext cx="914400" cy="914400"/>
          </a:xfrm>
          <a:prstGeom prst="rect">
            <a:avLst/>
          </a:prstGeom>
        </p:spPr>
      </p:pic>
      <p:pic>
        <p:nvPicPr>
          <p:cNvPr id="54" name="Graphic 53" descr="Magnifying glass">
            <a:extLst>
              <a:ext uri="{FF2B5EF4-FFF2-40B4-BE49-F238E27FC236}">
                <a16:creationId xmlns:a16="http://schemas.microsoft.com/office/drawing/2014/main" id="{DA2839B0-A4B8-4191-A243-EC509AF679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6890" y="1198807"/>
            <a:ext cx="914400" cy="914400"/>
          </a:xfrm>
          <a:prstGeom prst="rect">
            <a:avLst/>
          </a:prstGeom>
        </p:spPr>
      </p:pic>
      <p:sp>
        <p:nvSpPr>
          <p:cNvPr id="35" name="Callout: Line 34">
            <a:extLst>
              <a:ext uri="{FF2B5EF4-FFF2-40B4-BE49-F238E27FC236}">
                <a16:creationId xmlns:a16="http://schemas.microsoft.com/office/drawing/2014/main" id="{84A79BE9-0217-4FCD-8B9D-14BF0AD5E4BF}"/>
              </a:ext>
            </a:extLst>
          </p:cNvPr>
          <p:cNvSpPr/>
          <p:nvPr/>
        </p:nvSpPr>
        <p:spPr>
          <a:xfrm>
            <a:off x="2435240" y="615135"/>
            <a:ext cx="6588645" cy="2563627"/>
          </a:xfrm>
          <a:prstGeom prst="borderCallout1">
            <a:avLst>
              <a:gd name="adj1" fmla="val 35526"/>
              <a:gd name="adj2" fmla="val -146"/>
              <a:gd name="adj3" fmla="val 39862"/>
              <a:gd name="adj4" fmla="val -6987"/>
            </a:avLst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/>
              <a:t>filterColumns</a:t>
            </a:r>
            <a:r>
              <a:rPr lang="en-US" sz="1600" dirty="0"/>
              <a:t>: [</a:t>
            </a:r>
          </a:p>
          <a:p>
            <a:r>
              <a:rPr lang="en-US" sz="1600" dirty="0"/>
              <a:t>{id:1, name: “Name”, operators: [1,2,3] },</a:t>
            </a:r>
          </a:p>
          <a:p>
            <a:r>
              <a:rPr lang="en-US" sz="1600" dirty="0"/>
              <a:t>{id:2, name: “Country”, operators: [1,2,4], list: [“Israel”, “USA”, “Italy”,…] },</a:t>
            </a:r>
            <a:br>
              <a:rPr lang="en-US" sz="1600" dirty="0"/>
            </a:br>
            <a:r>
              <a:rPr lang="en-US" sz="1600" dirty="0"/>
              <a:t>… ],</a:t>
            </a:r>
          </a:p>
          <a:p>
            <a:r>
              <a:rPr lang="en-US" sz="1600" dirty="0" err="1"/>
              <a:t>filterOperators</a:t>
            </a:r>
            <a:r>
              <a:rPr lang="en-US" sz="1600" dirty="0"/>
              <a:t>: [</a:t>
            </a:r>
          </a:p>
          <a:p>
            <a:r>
              <a:rPr lang="en-US" sz="1600" dirty="0"/>
              <a:t>{id:1, name: “Equals”},</a:t>
            </a:r>
          </a:p>
          <a:p>
            <a:r>
              <a:rPr lang="en-US" sz="1600" dirty="0"/>
              <a:t>{id:2, name: “Not Equals”},</a:t>
            </a:r>
            <a:br>
              <a:rPr lang="en-US" sz="1600" dirty="0"/>
            </a:br>
            <a:r>
              <a:rPr lang="en-US" sz="1600" dirty="0"/>
              <a:t>{id:3, name: “Contains”}</a:t>
            </a:r>
          </a:p>
          <a:p>
            <a:r>
              <a:rPr lang="en-US" sz="1600" dirty="0"/>
              <a:t>{id:4, name: “In”},</a:t>
            </a:r>
            <a:br>
              <a:rPr lang="en-US" sz="1600" dirty="0"/>
            </a:br>
            <a:r>
              <a:rPr lang="en-US" sz="1600" dirty="0"/>
              <a:t>… ]</a:t>
            </a:r>
          </a:p>
        </p:txBody>
      </p:sp>
    </p:spTree>
    <p:extLst>
      <p:ext uri="{BB962C8B-B14F-4D97-AF65-F5344CB8AC3E}">
        <p14:creationId xmlns:p14="http://schemas.microsoft.com/office/powerpoint/2010/main" val="23863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 0.00277 L 0.07361 0.0003 L 0.07101 -0.39815 L -0.71476 -0.39815 L -0.71476 -0.25031 " pathEditMode="relative" ptsTypes="AAAAA">
                                      <p:cBhvr>
                                        <p:cTn id="8" dur="4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</a:t>
            </a:r>
            <a:r>
              <a:rPr lang="en-US" dirty="0"/>
              <a:t>another layer of abstraction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</a:t>
            </a:r>
            <a:r>
              <a:rPr lang="en-US" sz="1100" dirty="0" err="1">
                <a:highlight>
                  <a:srgbClr val="05F170"/>
                </a:highlight>
              </a:rPr>
              <a:t>frm.parametersObj</a:t>
            </a:r>
            <a:r>
              <a:rPr lang="en-US" sz="1100" dirty="0"/>
              <a:t>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188682" y="3907570"/>
            <a:ext cx="274009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@Params, params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</a:t>
            </a:r>
            <a:r>
              <a:rPr lang="en-US" sz="1100" dirty="0" err="1"/>
              <a:t>SearchContacts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 (???)</a:t>
            </a:r>
          </a:p>
        </p:txBody>
      </p:sp>
      <p:pic>
        <p:nvPicPr>
          <p:cNvPr id="21" name="Graphic 20" descr="Robot">
            <a:extLst>
              <a:ext uri="{FF2B5EF4-FFF2-40B4-BE49-F238E27FC236}">
                <a16:creationId xmlns:a16="http://schemas.microsoft.com/office/drawing/2014/main" id="{892BC7B4-AAA4-463D-B709-0ABA06DF79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53357" y="1613450"/>
            <a:ext cx="914400" cy="914400"/>
          </a:xfrm>
          <a:prstGeom prst="rect">
            <a:avLst/>
          </a:prstGeom>
        </p:spPr>
      </p:pic>
      <p:pic>
        <p:nvPicPr>
          <p:cNvPr id="22" name="Graphic 21" descr="Robot">
            <a:extLst>
              <a:ext uri="{FF2B5EF4-FFF2-40B4-BE49-F238E27FC236}">
                <a16:creationId xmlns:a16="http://schemas.microsoft.com/office/drawing/2014/main" id="{2DCCBE74-E9A9-4BE5-A57C-539B6C4322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06675" y="1614646"/>
            <a:ext cx="914400" cy="914400"/>
          </a:xfrm>
          <a:prstGeom prst="rect">
            <a:avLst/>
          </a:prstGeom>
        </p:spPr>
      </p:pic>
      <p:pic>
        <p:nvPicPr>
          <p:cNvPr id="26" name="Graphic 25" descr="Robot">
            <a:extLst>
              <a:ext uri="{FF2B5EF4-FFF2-40B4-BE49-F238E27FC236}">
                <a16:creationId xmlns:a16="http://schemas.microsoft.com/office/drawing/2014/main" id="{EB2777E1-DB1D-4B25-A895-DCB92AC598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26102" y="1648570"/>
            <a:ext cx="914400" cy="91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BBA76-26F1-4271-AD62-DBA18857B944}"/>
              </a:ext>
            </a:extLst>
          </p:cNvPr>
          <p:cNvCxnSpPr>
            <a:cxnSpLocks/>
          </p:cNvCxnSpPr>
          <p:nvPr/>
        </p:nvCxnSpPr>
        <p:spPr>
          <a:xfrm flipV="1">
            <a:off x="7684695" y="2976930"/>
            <a:ext cx="1115521" cy="94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1EC2AB-E2BE-45C1-AE28-1054E2BCF127}"/>
              </a:ext>
            </a:extLst>
          </p:cNvPr>
          <p:cNvCxnSpPr>
            <a:cxnSpLocks/>
          </p:cNvCxnSpPr>
          <p:nvPr/>
        </p:nvCxnSpPr>
        <p:spPr>
          <a:xfrm flipH="1" flipV="1">
            <a:off x="8800216" y="935665"/>
            <a:ext cx="1" cy="20460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06FCC7-1F09-4200-9475-0C33184EDFCE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740502" y="2105770"/>
            <a:ext cx="10597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5D599EB-0108-47D8-89FC-920A574A1206}"/>
              </a:ext>
            </a:extLst>
          </p:cNvPr>
          <p:cNvCxnSpPr>
            <a:endCxn id="21" idx="0"/>
          </p:cNvCxnSpPr>
          <p:nvPr/>
        </p:nvCxnSpPr>
        <p:spPr>
          <a:xfrm rot="10800000" flipV="1">
            <a:off x="1610558" y="935664"/>
            <a:ext cx="7189659" cy="677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ECA8A7-2A97-4B28-AFC8-010CCB99F281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4463875" y="935663"/>
            <a:ext cx="1" cy="678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Robot">
            <a:extLst>
              <a:ext uri="{FF2B5EF4-FFF2-40B4-BE49-F238E27FC236}">
                <a16:creationId xmlns:a16="http://schemas.microsoft.com/office/drawing/2014/main" id="{EB6C3355-188F-4C89-A9EE-B0590841ED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52705" y="1613450"/>
            <a:ext cx="914400" cy="914400"/>
          </a:xfrm>
          <a:prstGeom prst="rect">
            <a:avLst/>
          </a:prstGeom>
        </p:spPr>
      </p:pic>
      <p:pic>
        <p:nvPicPr>
          <p:cNvPr id="29" name="Graphic 28" descr="List">
            <a:extLst>
              <a:ext uri="{FF2B5EF4-FFF2-40B4-BE49-F238E27FC236}">
                <a16:creationId xmlns:a16="http://schemas.microsoft.com/office/drawing/2014/main" id="{24DEB382-D8D6-431F-B219-20421388E2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23024" y="2756451"/>
            <a:ext cx="914400" cy="914400"/>
          </a:xfrm>
          <a:prstGeom prst="rect">
            <a:avLst/>
          </a:prstGeom>
        </p:spPr>
      </p:pic>
      <p:pic>
        <p:nvPicPr>
          <p:cNvPr id="36" name="Content Placeholder 4" descr="Warning">
            <a:extLst>
              <a:ext uri="{FF2B5EF4-FFF2-40B4-BE49-F238E27FC236}">
                <a16:creationId xmlns:a16="http://schemas.microsoft.com/office/drawing/2014/main" id="{2D209573-DE7A-4504-AE97-D3E6CF44F15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23276" y="2728978"/>
            <a:ext cx="354008" cy="354008"/>
          </a:xfrm>
          <a:prstGeom prst="rect">
            <a:avLst/>
          </a:prstGeom>
        </p:spPr>
      </p:pic>
      <p:sp>
        <p:nvSpPr>
          <p:cNvPr id="37" name="Callout: Line 36">
            <a:extLst>
              <a:ext uri="{FF2B5EF4-FFF2-40B4-BE49-F238E27FC236}">
                <a16:creationId xmlns:a16="http://schemas.microsoft.com/office/drawing/2014/main" id="{C51CF222-9EE5-4048-A56A-16004DC6B438}"/>
              </a:ext>
            </a:extLst>
          </p:cNvPr>
          <p:cNvSpPr/>
          <p:nvPr/>
        </p:nvSpPr>
        <p:spPr>
          <a:xfrm>
            <a:off x="4089916" y="3149361"/>
            <a:ext cx="4796176" cy="1635375"/>
          </a:xfrm>
          <a:prstGeom prst="borderCallout1">
            <a:avLst>
              <a:gd name="adj1" fmla="val 35526"/>
              <a:gd name="adj2" fmla="val -146"/>
              <a:gd name="adj3" fmla="val 11621"/>
              <a:gd name="adj4" fmla="val -21877"/>
            </a:avLst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filters: [</a:t>
            </a:r>
          </a:p>
          <a:p>
            <a:r>
              <a:rPr lang="en-US" sz="1600" dirty="0"/>
              <a:t>{columnId:1, </a:t>
            </a:r>
            <a:r>
              <a:rPr lang="en-US" sz="1600" dirty="0" err="1"/>
              <a:t>operatorId</a:t>
            </a:r>
            <a:r>
              <a:rPr lang="en-US" sz="1600" dirty="0"/>
              <a:t>: 1, value: [“John”] },</a:t>
            </a:r>
          </a:p>
          <a:p>
            <a:r>
              <a:rPr lang="en-US" sz="1600" dirty="0"/>
              <a:t>{columnId:2, </a:t>
            </a:r>
            <a:r>
              <a:rPr lang="en-US" sz="1600" dirty="0" err="1"/>
              <a:t>operatorId</a:t>
            </a:r>
            <a:r>
              <a:rPr lang="en-US" sz="1600" dirty="0"/>
              <a:t>: 4, value: [“Israel”, “USA”] },</a:t>
            </a:r>
            <a:br>
              <a:rPr lang="en-US" sz="1600" dirty="0"/>
            </a:br>
            <a:r>
              <a:rPr lang="en-US" sz="1600" dirty="0"/>
              <a:t>… ]</a:t>
            </a:r>
          </a:p>
        </p:txBody>
      </p:sp>
      <p:pic>
        <p:nvPicPr>
          <p:cNvPr id="38" name="Graphic 37" descr="Magnifying glass">
            <a:extLst>
              <a:ext uri="{FF2B5EF4-FFF2-40B4-BE49-F238E27FC236}">
                <a16:creationId xmlns:a16="http://schemas.microsoft.com/office/drawing/2014/main" id="{90632FB8-3B0C-4FDA-9B91-F6534ED1552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71654" y="2756450"/>
            <a:ext cx="914400" cy="914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610C54A-FF30-45E0-94D5-B6B3B907240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8" y="1207517"/>
            <a:ext cx="3238294" cy="1285302"/>
          </a:xfrm>
          <a:prstGeom prst="rect">
            <a:avLst/>
          </a:prstGeom>
        </p:spPr>
      </p:pic>
      <p:pic>
        <p:nvPicPr>
          <p:cNvPr id="35" name="Graphic 34" descr="Robot">
            <a:extLst>
              <a:ext uri="{FF2B5EF4-FFF2-40B4-BE49-F238E27FC236}">
                <a16:creationId xmlns:a16="http://schemas.microsoft.com/office/drawing/2014/main" id="{12DF82BA-F34B-46A2-8520-CDA33F3256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85829" y="172293"/>
            <a:ext cx="612956" cy="61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0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35802E-6 L 0.55156 -0.0015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6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57" y="1304780"/>
            <a:ext cx="6858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Copyright © 2019 Madeira Ltd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All Rights Reserved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Full rights, including copyrights, belong exclusively to Madeira Ltd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No use of the materials, in any form, is allowed,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unless receiving a prior written permission from Madeira Ltd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0667" y="3034934"/>
            <a:ext cx="1958779" cy="10837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301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B4192F8C-E819-4B48-93C4-95981F56E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8596" y="2733423"/>
            <a:ext cx="914400" cy="9144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</p:spPr>
        <p:txBody>
          <a:bodyPr/>
          <a:lstStyle/>
          <a:p>
            <a:r>
              <a:rPr lang="en-US"/>
              <a:t>Adding another layer of abstraction</a:t>
            </a:r>
            <a:endParaRPr lang="en-US" dirty="0"/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</a:t>
            </a:r>
            <a:r>
              <a:rPr lang="en-US" sz="1100" dirty="0" err="1">
                <a:highlight>
                  <a:srgbClr val="05F170"/>
                </a:highlight>
              </a:rPr>
              <a:t>frm.parametersObj</a:t>
            </a:r>
            <a:r>
              <a:rPr lang="en-US" sz="1100" dirty="0"/>
              <a:t>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188682" y="3907570"/>
            <a:ext cx="274009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@Params, params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</a:t>
            </a:r>
            <a:r>
              <a:rPr lang="en-US" sz="1100" dirty="0" err="1"/>
              <a:t>SearchContacts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 (???)</a:t>
            </a:r>
          </a:p>
        </p:txBody>
      </p:sp>
      <p:pic>
        <p:nvPicPr>
          <p:cNvPr id="21" name="Graphic 20" descr="Robot">
            <a:extLst>
              <a:ext uri="{FF2B5EF4-FFF2-40B4-BE49-F238E27FC236}">
                <a16:creationId xmlns:a16="http://schemas.microsoft.com/office/drawing/2014/main" id="{892BC7B4-AAA4-463D-B709-0ABA06DF79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3357" y="1613450"/>
            <a:ext cx="914400" cy="914400"/>
          </a:xfrm>
          <a:prstGeom prst="rect">
            <a:avLst/>
          </a:prstGeom>
        </p:spPr>
      </p:pic>
      <p:pic>
        <p:nvPicPr>
          <p:cNvPr id="26" name="Graphic 25" descr="Robot">
            <a:extLst>
              <a:ext uri="{FF2B5EF4-FFF2-40B4-BE49-F238E27FC236}">
                <a16:creationId xmlns:a16="http://schemas.microsoft.com/office/drawing/2014/main" id="{EB2777E1-DB1D-4B25-A895-DCB92AC598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26102" y="1648570"/>
            <a:ext cx="914400" cy="91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BBA76-26F1-4271-AD62-DBA18857B94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740502" y="2976930"/>
            <a:ext cx="105971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1EC2AB-E2BE-45C1-AE28-1054E2BCF127}"/>
              </a:ext>
            </a:extLst>
          </p:cNvPr>
          <p:cNvCxnSpPr>
            <a:cxnSpLocks/>
          </p:cNvCxnSpPr>
          <p:nvPr/>
        </p:nvCxnSpPr>
        <p:spPr>
          <a:xfrm flipH="1" flipV="1">
            <a:off x="8800216" y="935665"/>
            <a:ext cx="1" cy="20460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06FCC7-1F09-4200-9475-0C33184EDFCE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740502" y="2105770"/>
            <a:ext cx="10597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5D599EB-0108-47D8-89FC-920A574A1206}"/>
              </a:ext>
            </a:extLst>
          </p:cNvPr>
          <p:cNvCxnSpPr>
            <a:endCxn id="21" idx="0"/>
          </p:cNvCxnSpPr>
          <p:nvPr/>
        </p:nvCxnSpPr>
        <p:spPr>
          <a:xfrm rot="10800000" flipV="1">
            <a:off x="1610558" y="935664"/>
            <a:ext cx="7189659" cy="677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Magnifying glass">
            <a:extLst>
              <a:ext uri="{FF2B5EF4-FFF2-40B4-BE49-F238E27FC236}">
                <a16:creationId xmlns:a16="http://schemas.microsoft.com/office/drawing/2014/main" id="{DA2839B0-A4B8-4191-A243-EC509AF6798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70085" y="3106804"/>
            <a:ext cx="914400" cy="914400"/>
          </a:xfrm>
          <a:prstGeom prst="rect">
            <a:avLst/>
          </a:prstGeom>
        </p:spPr>
      </p:pic>
      <p:sp>
        <p:nvSpPr>
          <p:cNvPr id="29" name="Callout: Line 28">
            <a:extLst>
              <a:ext uri="{FF2B5EF4-FFF2-40B4-BE49-F238E27FC236}">
                <a16:creationId xmlns:a16="http://schemas.microsoft.com/office/drawing/2014/main" id="{D333C6C6-D26B-4813-BD06-B52EF352D7AE}"/>
              </a:ext>
            </a:extLst>
          </p:cNvPr>
          <p:cNvSpPr/>
          <p:nvPr/>
        </p:nvSpPr>
        <p:spPr>
          <a:xfrm>
            <a:off x="427818" y="2853163"/>
            <a:ext cx="4796176" cy="1635375"/>
          </a:xfrm>
          <a:prstGeom prst="borderCallout1">
            <a:avLst>
              <a:gd name="adj1" fmla="val 44845"/>
              <a:gd name="adj2" fmla="val 99580"/>
              <a:gd name="adj3" fmla="val 33126"/>
              <a:gd name="adj4" fmla="val 144822"/>
            </a:avLst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filters: [</a:t>
            </a:r>
          </a:p>
          <a:p>
            <a:r>
              <a:rPr lang="en-US" sz="1600" dirty="0"/>
              <a:t>{columnId:1, </a:t>
            </a:r>
            <a:r>
              <a:rPr lang="en-US" sz="1600" dirty="0" err="1"/>
              <a:t>operatorId</a:t>
            </a:r>
            <a:r>
              <a:rPr lang="en-US" sz="1600" dirty="0"/>
              <a:t>: 1, value: [“John”] },</a:t>
            </a:r>
          </a:p>
          <a:p>
            <a:r>
              <a:rPr lang="en-US" sz="1600" dirty="0"/>
              <a:t>{columnId:2, </a:t>
            </a:r>
            <a:r>
              <a:rPr lang="en-US" sz="1600" dirty="0" err="1"/>
              <a:t>operatorId</a:t>
            </a:r>
            <a:r>
              <a:rPr lang="en-US" sz="1600" dirty="0"/>
              <a:t>: 4, value: [“Israel”, “USA”] },</a:t>
            </a:r>
            <a:br>
              <a:rPr lang="en-US" sz="1600" dirty="0"/>
            </a:br>
            <a:r>
              <a:rPr lang="en-US" sz="1600" dirty="0"/>
              <a:t>… ]</a:t>
            </a:r>
          </a:p>
        </p:txBody>
      </p:sp>
      <p:pic>
        <p:nvPicPr>
          <p:cNvPr id="36" name="Graphic 35" descr="Robot">
            <a:extLst>
              <a:ext uri="{FF2B5EF4-FFF2-40B4-BE49-F238E27FC236}">
                <a16:creationId xmlns:a16="http://schemas.microsoft.com/office/drawing/2014/main" id="{08477763-FBE2-4E28-AA4F-A633D4B5D6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26101" y="1662147"/>
            <a:ext cx="914400" cy="91440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72E8DD-1982-4870-839E-C0922D91FFC8}"/>
              </a:ext>
            </a:extLst>
          </p:cNvPr>
          <p:cNvCxnSpPr>
            <a:cxnSpLocks/>
            <a:stCxn id="2" idx="1"/>
            <a:endCxn id="37" idx="3"/>
          </p:cNvCxnSpPr>
          <p:nvPr/>
        </p:nvCxnSpPr>
        <p:spPr>
          <a:xfrm flipH="1" flipV="1">
            <a:off x="6148880" y="2201602"/>
            <a:ext cx="1178043" cy="1856102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Robot">
            <a:extLst>
              <a:ext uri="{FF2B5EF4-FFF2-40B4-BE49-F238E27FC236}">
                <a16:creationId xmlns:a16="http://schemas.microsoft.com/office/drawing/2014/main" id="{350D0CF2-4960-4211-B16A-F37D6D2173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85829" y="172293"/>
            <a:ext cx="612956" cy="6129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594694-94D9-4F86-8AD0-B9FDDD4415CB}"/>
              </a:ext>
            </a:extLst>
          </p:cNvPr>
          <p:cNvSpPr/>
          <p:nvPr/>
        </p:nvSpPr>
        <p:spPr>
          <a:xfrm>
            <a:off x="7326923" y="3907570"/>
            <a:ext cx="1057562" cy="3002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phic 34" descr="List">
            <a:extLst>
              <a:ext uri="{FF2B5EF4-FFF2-40B4-BE49-F238E27FC236}">
                <a16:creationId xmlns:a16="http://schemas.microsoft.com/office/drawing/2014/main" id="{5405EA0E-9B5B-4685-A92F-B586C700D62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12786" y="1848837"/>
            <a:ext cx="914400" cy="9144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0E0F7DA-9015-4D93-AAA1-688BAE4E3DBB}"/>
              </a:ext>
            </a:extLst>
          </p:cNvPr>
          <p:cNvGrpSpPr/>
          <p:nvPr/>
        </p:nvGrpSpPr>
        <p:grpSpPr>
          <a:xfrm>
            <a:off x="3360002" y="754309"/>
            <a:ext cx="5211614" cy="2824521"/>
            <a:chOff x="1403498" y="594821"/>
            <a:chExt cx="5211614" cy="282452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732EA2F-5BDF-411F-8894-11B51DE7E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437367" y="2019299"/>
              <a:ext cx="5177745" cy="140004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54FF7E6-72E7-400C-8309-0A531EEBD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403498" y="594821"/>
              <a:ext cx="4133850" cy="1323975"/>
            </a:xfrm>
            <a:prstGeom prst="rect">
              <a:avLst/>
            </a:prstGeom>
          </p:spPr>
        </p:pic>
      </p:grpSp>
      <p:sp>
        <p:nvSpPr>
          <p:cNvPr id="34" name="Callout: Line 33">
            <a:extLst>
              <a:ext uri="{FF2B5EF4-FFF2-40B4-BE49-F238E27FC236}">
                <a16:creationId xmlns:a16="http://schemas.microsoft.com/office/drawing/2014/main" id="{995EF453-4B78-432C-9EDA-A59DC5BFA48C}"/>
              </a:ext>
            </a:extLst>
          </p:cNvPr>
          <p:cNvSpPr/>
          <p:nvPr/>
        </p:nvSpPr>
        <p:spPr>
          <a:xfrm>
            <a:off x="199292" y="486801"/>
            <a:ext cx="5229725" cy="1915195"/>
          </a:xfrm>
          <a:prstGeom prst="borderCallout1">
            <a:avLst>
              <a:gd name="adj1" fmla="val 46995"/>
              <a:gd name="adj2" fmla="val 100068"/>
              <a:gd name="adj3" fmla="val 92624"/>
              <a:gd name="adj4" fmla="val 128690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DECLARE </a:t>
            </a:r>
            <a:r>
              <a:rPr lang="en-US" sz="1400" dirty="0">
                <a:highlight>
                  <a:srgbClr val="00FFFF"/>
                </a:highlight>
              </a:rPr>
              <a:t>@p1 </a:t>
            </a:r>
            <a:r>
              <a:rPr lang="en-US" sz="1400" dirty="0" err="1">
                <a:highlight>
                  <a:srgbClr val="00FFFF"/>
                </a:highlight>
              </a:rPr>
              <a:t>nvarchar</a:t>
            </a:r>
            <a:r>
              <a:rPr lang="en-US" sz="1400" dirty="0">
                <a:highlight>
                  <a:srgbClr val="00FFFF"/>
                </a:highlight>
              </a:rPr>
              <a:t>(50)</a:t>
            </a:r>
          </a:p>
          <a:p>
            <a:r>
              <a:rPr lang="en-US" sz="1400" dirty="0"/>
              <a:t>    SET </a:t>
            </a:r>
            <a:r>
              <a:rPr lang="en-US" sz="1400" dirty="0">
                <a:highlight>
                  <a:srgbClr val="00FFFF"/>
                </a:highlight>
              </a:rPr>
              <a:t>@p1</a:t>
            </a:r>
            <a:r>
              <a:rPr lang="en-US" sz="1400" dirty="0"/>
              <a:t> = @</a:t>
            </a:r>
            <a:r>
              <a:rPr lang="en-US" sz="1400" dirty="0" err="1"/>
              <a:t>Params.value</a:t>
            </a:r>
            <a:r>
              <a:rPr lang="en-US" sz="1400" dirty="0"/>
              <a:t>[</a:t>
            </a:r>
            <a:r>
              <a:rPr lang="en-US" sz="1400" dirty="0">
                <a:highlight>
                  <a:srgbClr val="00FFFF"/>
                </a:highlight>
              </a:rPr>
              <a:t>id=1</a:t>
            </a:r>
            <a:r>
              <a:rPr lang="en-US" sz="1400" dirty="0"/>
              <a:t>]</a:t>
            </a:r>
          </a:p>
          <a:p>
            <a:r>
              <a:rPr lang="en-US" sz="1400" dirty="0"/>
              <a:t>DECLARE </a:t>
            </a:r>
            <a:r>
              <a:rPr lang="en-US" sz="1400" dirty="0">
                <a:highlight>
                  <a:srgbClr val="00FFFF"/>
                </a:highlight>
              </a:rPr>
              <a:t>@p2 TABLE (int)</a:t>
            </a:r>
          </a:p>
          <a:p>
            <a:r>
              <a:rPr lang="en-US" sz="1400" dirty="0"/>
              <a:t>    INSERT INTO </a:t>
            </a:r>
            <a:r>
              <a:rPr lang="en-US" sz="1400" dirty="0">
                <a:highlight>
                  <a:srgbClr val="00FFFF"/>
                </a:highlight>
              </a:rPr>
              <a:t>@p2 </a:t>
            </a:r>
            <a:r>
              <a:rPr lang="en-US" sz="1400" dirty="0"/>
              <a:t>SELECT value FROM @</a:t>
            </a:r>
            <a:r>
              <a:rPr lang="en-US" sz="1400" dirty="0" err="1"/>
              <a:t>Params.value</a:t>
            </a:r>
            <a:r>
              <a:rPr lang="en-US" sz="1400" dirty="0"/>
              <a:t>[</a:t>
            </a:r>
            <a:r>
              <a:rPr lang="en-US" sz="1400" dirty="0">
                <a:highlight>
                  <a:srgbClr val="00FFFF"/>
                </a:highlight>
              </a:rPr>
              <a:t>id=2</a:t>
            </a:r>
            <a:r>
              <a:rPr lang="en-US" sz="1400" dirty="0"/>
              <a:t>]</a:t>
            </a:r>
          </a:p>
          <a:p>
            <a:endParaRPr lang="en-US" sz="1400" dirty="0"/>
          </a:p>
          <a:p>
            <a:r>
              <a:rPr lang="en-US" sz="1400" dirty="0"/>
              <a:t>SELECT * FROM Members WHERE 1=1</a:t>
            </a:r>
          </a:p>
          <a:p>
            <a:r>
              <a:rPr lang="en-US" sz="1400" dirty="0"/>
              <a:t>AND </a:t>
            </a:r>
            <a:r>
              <a:rPr lang="en-US" sz="1400" dirty="0">
                <a:highlight>
                  <a:srgbClr val="00FFFF"/>
                </a:highlight>
              </a:rPr>
              <a:t>Name = @p1</a:t>
            </a:r>
          </a:p>
          <a:p>
            <a:r>
              <a:rPr lang="en-US" sz="1400" dirty="0"/>
              <a:t>AND </a:t>
            </a:r>
            <a:r>
              <a:rPr lang="en-US" sz="1400" dirty="0">
                <a:highlight>
                  <a:srgbClr val="00FFFF"/>
                </a:highlight>
              </a:rPr>
              <a:t>Country IN (SELECT value FROM @p2)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75F5BB-0BF4-4A4A-A8BC-3DEC469924FA}"/>
              </a:ext>
            </a:extLst>
          </p:cNvPr>
          <p:cNvSpPr/>
          <p:nvPr/>
        </p:nvSpPr>
        <p:spPr>
          <a:xfrm>
            <a:off x="1379820" y="787737"/>
            <a:ext cx="787234" cy="250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73733EE-B1B2-400D-A1AC-00F6588758F1}"/>
              </a:ext>
            </a:extLst>
          </p:cNvPr>
          <p:cNvSpPr/>
          <p:nvPr/>
        </p:nvSpPr>
        <p:spPr>
          <a:xfrm>
            <a:off x="3546707" y="1231586"/>
            <a:ext cx="787234" cy="250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99E325-A5FE-4DA0-84AB-C53D2EB94D1F}"/>
              </a:ext>
            </a:extLst>
          </p:cNvPr>
          <p:cNvSpPr txBox="1"/>
          <p:nvPr/>
        </p:nvSpPr>
        <p:spPr>
          <a:xfrm>
            <a:off x="2954081" y="1170550"/>
            <a:ext cx="3194799" cy="206210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XML      &lt;/&gt;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JSON      {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TVP       @T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CLR        ???</a:t>
            </a:r>
          </a:p>
        </p:txBody>
      </p:sp>
    </p:spTree>
    <p:extLst>
      <p:ext uri="{BB962C8B-B14F-4D97-AF65-F5344CB8AC3E}">
        <p14:creationId xmlns:p14="http://schemas.microsoft.com/office/powerpoint/2010/main" val="397632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-0.09184 -0.17191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1" y="-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2" grpId="0" animBg="1"/>
      <p:bldP spid="34" grpId="0" animBg="1"/>
      <p:bldP spid="39" grpId="0" animBg="1"/>
      <p:bldP spid="40" grpId="0" animBg="1"/>
      <p:bldP spid="37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0415A92-2DC1-44A3-97A8-C08A7DAA389C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358291263"/>
              </p:ext>
            </p:extLst>
          </p:nvPr>
        </p:nvGraphicFramePr>
        <p:xfrm>
          <a:off x="452438" y="844549"/>
          <a:ext cx="8242300" cy="34578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121150">
                  <a:extLst>
                    <a:ext uri="{9D8B030D-6E8A-4147-A177-3AD203B41FA5}">
                      <a16:colId xmlns:a16="http://schemas.microsoft.com/office/drawing/2014/main" val="1867699742"/>
                    </a:ext>
                  </a:extLst>
                </a:gridCol>
                <a:gridCol w="4121150">
                  <a:extLst>
                    <a:ext uri="{9D8B030D-6E8A-4147-A177-3AD203B41FA5}">
                      <a16:colId xmlns:a16="http://schemas.microsoft.com/office/drawing/2014/main" val="1804281219"/>
                    </a:ext>
                  </a:extLst>
                </a:gridCol>
              </a:tblGrid>
              <a:tr h="559691">
                <a:tc>
                  <a:txBody>
                    <a:bodyPr/>
                    <a:lstStyle/>
                    <a:p>
                      <a:r>
                        <a:rPr lang="en-US" dirty="0"/>
                        <a:t>With Abstraction Layer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Without Abstraction Layer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623713"/>
                  </a:ext>
                </a:extLst>
              </a:tr>
              <a:tr h="966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GUI receives meta-data from DB and uses it to generate search form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GUI is hard-coded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583031"/>
                  </a:ext>
                </a:extLst>
              </a:tr>
              <a:tr h="966043">
                <a:tc>
                  <a:txBody>
                    <a:bodyPr/>
                    <a:lstStyle/>
                    <a:p>
                      <a:r>
                        <a:rPr lang="en-US" dirty="0"/>
                        <a:t>BL receives single object from GUI and executes DB proc with single param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 executes DB proc with multiple params (and again: hard-coded)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785232"/>
                  </a:ext>
                </a:extLst>
              </a:tr>
              <a:tr h="966043">
                <a:tc>
                  <a:txBody>
                    <a:bodyPr/>
                    <a:lstStyle/>
                    <a:p>
                      <a:r>
                        <a:rPr lang="en-US" dirty="0"/>
                        <a:t>DB proc parses param collection and dynamically generates command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 proc dynamically generates command based on hard-coded logic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87700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Review…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CDBB0E4-C2D1-43F6-BE89-0AC5746570FA}"/>
              </a:ext>
            </a:extLst>
          </p:cNvPr>
          <p:cNvGrpSpPr/>
          <p:nvPr/>
        </p:nvGrpSpPr>
        <p:grpSpPr>
          <a:xfrm>
            <a:off x="3083169" y="621377"/>
            <a:ext cx="691662" cy="628187"/>
            <a:chOff x="6529754" y="0"/>
            <a:chExt cx="926123" cy="841131"/>
          </a:xfrm>
        </p:grpSpPr>
        <p:sp>
          <p:nvSpPr>
            <p:cNvPr id="2" name="Star: 7 Points 1">
              <a:extLst>
                <a:ext uri="{FF2B5EF4-FFF2-40B4-BE49-F238E27FC236}">
                  <a16:creationId xmlns:a16="http://schemas.microsoft.com/office/drawing/2014/main" id="{7A6827B2-CE1E-455E-87F4-BE8BAFF5F1ED}"/>
                </a:ext>
              </a:extLst>
            </p:cNvPr>
            <p:cNvSpPr/>
            <p:nvPr/>
          </p:nvSpPr>
          <p:spPr>
            <a:xfrm>
              <a:off x="6529754" y="0"/>
              <a:ext cx="926123" cy="841131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Robot">
              <a:extLst>
                <a:ext uri="{FF2B5EF4-FFF2-40B4-BE49-F238E27FC236}">
                  <a16:creationId xmlns:a16="http://schemas.microsoft.com/office/drawing/2014/main" id="{DEEDC2AC-1DCF-46FF-B428-2A9E91BE7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92198" y="113678"/>
              <a:ext cx="612956" cy="612956"/>
            </a:xfrm>
            <a:prstGeom prst="rect">
              <a:avLst/>
            </a:prstGeom>
          </p:spPr>
        </p:pic>
      </p:grpSp>
      <p:sp>
        <p:nvSpPr>
          <p:cNvPr id="8" name="Star: 7 Points 7">
            <a:extLst>
              <a:ext uri="{FF2B5EF4-FFF2-40B4-BE49-F238E27FC236}">
                <a16:creationId xmlns:a16="http://schemas.microsoft.com/office/drawing/2014/main" id="{DE8387CF-1695-443D-B394-9EA22739EB92}"/>
              </a:ext>
            </a:extLst>
          </p:cNvPr>
          <p:cNvSpPr/>
          <p:nvPr/>
        </p:nvSpPr>
        <p:spPr>
          <a:xfrm>
            <a:off x="7561384" y="580792"/>
            <a:ext cx="691662" cy="628187"/>
          </a:xfrm>
          <a:prstGeom prst="star7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Robot">
            <a:extLst>
              <a:ext uri="{FF2B5EF4-FFF2-40B4-BE49-F238E27FC236}">
                <a16:creationId xmlns:a16="http://schemas.microsoft.com/office/drawing/2014/main" id="{47E977F2-0185-44FC-BA23-D9B20ABC9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2703" y="665691"/>
            <a:ext cx="457778" cy="45777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A1DE17-1A7D-41BB-AB0B-66E413866549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7682703" y="705213"/>
            <a:ext cx="501847" cy="3373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79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2EA1FF-3AA5-42BE-BE74-B48223E8E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0850" y="1910773"/>
            <a:ext cx="8242300" cy="323272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Number of conditions is unlimited:</a:t>
            </a:r>
            <a:br>
              <a:rPr lang="en-US" sz="2000" dirty="0"/>
            </a:br>
            <a:r>
              <a:rPr lang="en-US" sz="2000" dirty="0"/>
              <a:t>As much as the user wants, in any combination</a:t>
            </a:r>
            <a:br>
              <a:rPr lang="en-US" sz="2000" dirty="0"/>
            </a:br>
            <a:r>
              <a:rPr lang="en-US" sz="2000" dirty="0"/>
              <a:t>(as per the limitations defined in the metadata)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Multiple operator types per parameter are possible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Single point of maintenance: Database tables (</a:t>
            </a:r>
            <a:r>
              <a:rPr lang="en-US" sz="2000" b="1" u="sng" dirty="0"/>
              <a:t>Data, not Code!</a:t>
            </a:r>
            <a:r>
              <a:rPr lang="en-US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Despite all of the above: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SQL injection is impossible because we never concatenate literal values entered by an end-user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BB8EA0-5311-473D-AE1A-473DBAEA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achieved?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0BD9A7-C2FA-49FC-AE1B-72632E4B6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43521" y="230908"/>
            <a:ext cx="2199769" cy="2076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D6793F-5040-40D7-A353-807F1DDCEAD8}"/>
              </a:ext>
            </a:extLst>
          </p:cNvPr>
          <p:cNvSpPr txBox="1"/>
          <p:nvPr/>
        </p:nvSpPr>
        <p:spPr>
          <a:xfrm>
            <a:off x="5990492" y="4912592"/>
            <a:ext cx="3607166" cy="230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 tooltip="http://zaikazabardast.com/2012/06/08/1birthdaywinners/"/>
              </a:rPr>
              <a:t>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nc-nd/3.0/"/>
              </a:rPr>
              <a:t>CC BY-NC-ND</a:t>
            </a:r>
            <a:endParaRPr lang="en-US" sz="9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14DC8-C24B-4E27-A9B2-74D201A4BFDE}"/>
              </a:ext>
            </a:extLst>
          </p:cNvPr>
          <p:cNvGrpSpPr/>
          <p:nvPr/>
        </p:nvGrpSpPr>
        <p:grpSpPr>
          <a:xfrm>
            <a:off x="800710" y="891304"/>
            <a:ext cx="811760" cy="851300"/>
            <a:chOff x="5380893" y="966328"/>
            <a:chExt cx="811760" cy="8513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AB1412-7289-4D6C-8652-F0F1A252B448}"/>
                </a:ext>
              </a:extLst>
            </p:cNvPr>
            <p:cNvSpPr txBox="1"/>
            <p:nvPr/>
          </p:nvSpPr>
          <p:spPr>
            <a:xfrm>
              <a:off x="5380893" y="966328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3045CC-76CF-4324-8ACE-4F952A0149AC}"/>
                </a:ext>
              </a:extLst>
            </p:cNvPr>
            <p:cNvSpPr txBox="1"/>
            <p:nvPr/>
          </p:nvSpPr>
          <p:spPr>
            <a:xfrm>
              <a:off x="5583833" y="1207312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9F913EA-7C3D-4C05-A21C-0563F6F841A2}"/>
                </a:ext>
              </a:extLst>
            </p:cNvPr>
            <p:cNvSpPr txBox="1"/>
            <p:nvPr/>
          </p:nvSpPr>
          <p:spPr>
            <a:xfrm>
              <a:off x="5786773" y="1448296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D6952E-5D00-45BF-AFDB-D370B1216373}"/>
              </a:ext>
            </a:extLst>
          </p:cNvPr>
          <p:cNvGrpSpPr/>
          <p:nvPr/>
        </p:nvGrpSpPr>
        <p:grpSpPr>
          <a:xfrm>
            <a:off x="2071254" y="843864"/>
            <a:ext cx="817288" cy="873423"/>
            <a:chOff x="7293509" y="1471742"/>
            <a:chExt cx="817288" cy="87342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A5F439-2273-4935-A1F3-E259D78593B4}"/>
                </a:ext>
              </a:extLst>
            </p:cNvPr>
            <p:cNvSpPr txBox="1"/>
            <p:nvPr/>
          </p:nvSpPr>
          <p:spPr>
            <a:xfrm>
              <a:off x="7293509" y="1471742"/>
              <a:ext cx="34336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5C046F-AFD9-45B9-B3DC-E7B80C08BE50}"/>
                </a:ext>
              </a:extLst>
            </p:cNvPr>
            <p:cNvSpPr txBox="1"/>
            <p:nvPr/>
          </p:nvSpPr>
          <p:spPr>
            <a:xfrm>
              <a:off x="7457632" y="1706203"/>
              <a:ext cx="34336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&lt;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DC0329-A5DC-4CD9-B24D-6FAECB2360AF}"/>
                </a:ext>
              </a:extLst>
            </p:cNvPr>
            <p:cNvSpPr txBox="1"/>
            <p:nvPr/>
          </p:nvSpPr>
          <p:spPr>
            <a:xfrm>
              <a:off x="7692093" y="1975833"/>
              <a:ext cx="41870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3A6D9E-DC3C-48C6-9613-8CFCF84CB711}"/>
              </a:ext>
            </a:extLst>
          </p:cNvPr>
          <p:cNvGrpSpPr/>
          <p:nvPr/>
        </p:nvGrpSpPr>
        <p:grpSpPr>
          <a:xfrm>
            <a:off x="3549369" y="901099"/>
            <a:ext cx="811761" cy="811761"/>
            <a:chOff x="2989383" y="2894055"/>
            <a:chExt cx="811761" cy="811761"/>
          </a:xfrm>
        </p:grpSpPr>
        <p:pic>
          <p:nvPicPr>
            <p:cNvPr id="16" name="Graphic 15" descr="Wrench">
              <a:extLst>
                <a:ext uri="{FF2B5EF4-FFF2-40B4-BE49-F238E27FC236}">
                  <a16:creationId xmlns:a16="http://schemas.microsoft.com/office/drawing/2014/main" id="{F2DAEFB6-9849-4A76-86FA-7B6AAF5D0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89383" y="2894055"/>
              <a:ext cx="506961" cy="506961"/>
            </a:xfrm>
            <a:prstGeom prst="rect">
              <a:avLst/>
            </a:prstGeom>
          </p:spPr>
        </p:pic>
        <p:pic>
          <p:nvPicPr>
            <p:cNvPr id="17" name="Graphic 16" descr="Wrench">
              <a:extLst>
                <a:ext uri="{FF2B5EF4-FFF2-40B4-BE49-F238E27FC236}">
                  <a16:creationId xmlns:a16="http://schemas.microsoft.com/office/drawing/2014/main" id="{2CAF792F-BF8D-4A2F-9E6C-817874CD4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41783" y="3046455"/>
              <a:ext cx="506961" cy="506961"/>
            </a:xfrm>
            <a:prstGeom prst="rect">
              <a:avLst/>
            </a:prstGeom>
          </p:spPr>
        </p:pic>
        <p:pic>
          <p:nvPicPr>
            <p:cNvPr id="18" name="Graphic 17" descr="Wrench">
              <a:extLst>
                <a:ext uri="{FF2B5EF4-FFF2-40B4-BE49-F238E27FC236}">
                  <a16:creationId xmlns:a16="http://schemas.microsoft.com/office/drawing/2014/main" id="{F1268F23-41A2-4A00-B93C-5036E0DBB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94183" y="3198855"/>
              <a:ext cx="506961" cy="506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445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6D5F-AD7E-416E-945B-E7A98B71F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423946"/>
            <a:ext cx="4445659" cy="706657"/>
          </a:xfrm>
        </p:spPr>
        <p:txBody>
          <a:bodyPr/>
          <a:lstStyle/>
          <a:p>
            <a:r>
              <a:rPr lang="en-US" sz="3600" dirty="0"/>
              <a:t>Let’s see it in action!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DEF74-0B1A-4134-99D2-8132560BE6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6E2303-D50A-4A10-A751-1E4919C9D24F}"/>
              </a:ext>
            </a:extLst>
          </p:cNvPr>
          <p:cNvSpPr txBox="1"/>
          <p:nvPr/>
        </p:nvSpPr>
        <p:spPr>
          <a:xfrm>
            <a:off x="4572000" y="2202418"/>
            <a:ext cx="444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Demo web GUI + SQL Profiler</a:t>
            </a:r>
          </a:p>
        </p:txBody>
      </p:sp>
    </p:spTree>
    <p:extLst>
      <p:ext uri="{BB962C8B-B14F-4D97-AF65-F5344CB8AC3E}">
        <p14:creationId xmlns:p14="http://schemas.microsoft.com/office/powerpoint/2010/main" val="363376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6D5F-AD7E-416E-945B-E7A98B71F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423946"/>
            <a:ext cx="4445659" cy="706657"/>
          </a:xfrm>
        </p:spPr>
        <p:txBody>
          <a:bodyPr/>
          <a:lstStyle/>
          <a:p>
            <a:r>
              <a:rPr lang="en-US" sz="3600" dirty="0"/>
              <a:t>Let’s see it in action!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DEF74-0B1A-4134-99D2-8132560BE6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6E2303-D50A-4A10-A751-1E4919C9D24F}"/>
              </a:ext>
            </a:extLst>
          </p:cNvPr>
          <p:cNvSpPr txBox="1"/>
          <p:nvPr/>
        </p:nvSpPr>
        <p:spPr>
          <a:xfrm>
            <a:off x="4572000" y="2202418"/>
            <a:ext cx="444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Database Tables</a:t>
            </a:r>
          </a:p>
        </p:txBody>
      </p:sp>
    </p:spTree>
    <p:extLst>
      <p:ext uri="{BB962C8B-B14F-4D97-AF65-F5344CB8AC3E}">
        <p14:creationId xmlns:p14="http://schemas.microsoft.com/office/powerpoint/2010/main" val="342306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5B8363-971C-3540-B3B9-A69A58C02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next?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B83E3CF-6B47-4936-9B49-B33FCD7381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1880276"/>
              </p:ext>
            </p:extLst>
          </p:nvPr>
        </p:nvGraphicFramePr>
        <p:xfrm>
          <a:off x="457200" y="1066800"/>
          <a:ext cx="8229600" cy="347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891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091D00-4355-4347-8251-82AF3D951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4E091D00-4355-4347-8251-82AF3D951E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067046-CE29-4DFE-A167-8F80D8CA3C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CC067046-CE29-4DFE-A167-8F80D8CA3C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10AD97-B38A-4A46-9E02-97E954DB4B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FF10AD97-B38A-4A46-9E02-97E954DB4B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E6DA8A-5320-4B03-B658-7CCE37B893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A0E6DA8A-5320-4B03-B658-7CCE37B893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0620B8-708D-46BC-BC4D-440D8158D1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FA0620B8-708D-46BC-BC4D-440D8158D1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BF771A4-0C57-4D4A-B05C-946C19B8B7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7BF771A4-0C57-4D4A-B05C-946C19B8B7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9339653-264B-435E-9F50-56BBCB3330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49339653-264B-435E-9F50-56BBCB3330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1A2F64-B70D-46BA-91B7-27053E3366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3C1A2F64-B70D-46BA-91B7-27053E3366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79A3A4-0993-4C48-AA81-D993EA5B37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dgm id="{DF79A3A4-0993-4C48-AA81-D993EA5B37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82680" y="4962418"/>
            <a:ext cx="4461320" cy="181082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r"/>
            <a:r>
              <a:rPr lang="en-US" sz="800" dirty="0"/>
              <a:t>Image courtesy of David Castillo Dominici / FreeDigitalPhotos.net</a:t>
            </a:r>
            <a:endParaRPr lang="he-IL" sz="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84" y="886500"/>
            <a:ext cx="3810000" cy="285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8E5A27-B135-4937-8E76-C8AA62E9417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D340DB-8B74-4576-8181-1CE6EAAAF201}"/>
              </a:ext>
            </a:extLst>
          </p:cNvPr>
          <p:cNvSpPr txBox="1"/>
          <p:nvPr/>
        </p:nvSpPr>
        <p:spPr>
          <a:xfrm>
            <a:off x="4110184" y="1853585"/>
            <a:ext cx="4270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Code: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rgbClr val="FF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EitanBlumin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chemeClr val="accent6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DynamicFilters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9F6630-586B-430D-92B0-ED52C60D00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649" y="228819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0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34" y="1554154"/>
            <a:ext cx="1816608" cy="1816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37" y="920836"/>
            <a:ext cx="5906278" cy="555604"/>
          </a:xfrm>
          <a:ln>
            <a:noFill/>
          </a:ln>
        </p:spPr>
        <p:txBody>
          <a:bodyPr/>
          <a:lstStyle/>
          <a:p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Calibri" panose="020F0502020204030204" pitchFamily="34" charset="0"/>
              </a:rPr>
              <a:t>Keep in Touch…</a:t>
            </a:r>
            <a:endParaRPr lang="en-US" sz="40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8137" y="2018147"/>
            <a:ext cx="8590306" cy="243143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Name:	</a:t>
            </a:r>
            <a:r>
              <a:rPr lang="en-US" sz="3600" dirty="0">
                <a:solidFill>
                  <a:srgbClr val="002060"/>
                </a:solidFill>
                <a:latin typeface="Calibri" pitchFamily="34" charset="0"/>
              </a:rPr>
              <a:t>Eitan Blumin</a:t>
            </a:r>
            <a:endParaRPr lang="en-US" sz="2400" dirty="0">
              <a:solidFill>
                <a:srgbClr val="002060"/>
              </a:solidFill>
              <a:latin typeface="Calibri" pitchFamily="34" charset="0"/>
            </a:endParaRP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Email: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4"/>
              </a:rPr>
              <a:t>eitan@eitanblumin.com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Twitter: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5"/>
              </a:rPr>
              <a:t>@</a:t>
            </a:r>
            <a:r>
              <a:rPr lang="en-US" sz="2400" dirty="0" err="1">
                <a:solidFill>
                  <a:srgbClr val="002060"/>
                </a:solidFill>
                <a:latin typeface="Calibri" pitchFamily="34" charset="0"/>
                <a:hlinkClick r:id="rId5"/>
              </a:rPr>
              <a:t>EitanBlumin</a:t>
            </a:r>
            <a:endParaRPr lang="en-US" sz="2400" dirty="0">
              <a:solidFill>
                <a:srgbClr val="002060"/>
              </a:solidFill>
              <a:latin typeface="Calibri" pitchFamily="34" charset="0"/>
            </a:endParaRPr>
          </a:p>
          <a:p>
            <a:pPr marL="360000" lvl="0" indent="-36000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LinkedIn: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6"/>
              </a:rPr>
              <a:t>www.linkedin.com/in/eitanblumin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Blog: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7"/>
              </a:rPr>
              <a:t>www.eitanblumin.com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</p:txBody>
      </p:sp>
      <p:pic>
        <p:nvPicPr>
          <p:cNvPr id="1026" name="Picture 2" descr="MCSE: Data Management and Analytics â Certified 2016">
            <a:extLst>
              <a:ext uri="{FF2B5EF4-FFF2-40B4-BE49-F238E27FC236}">
                <a16:creationId xmlns:a16="http://schemas.microsoft.com/office/drawing/2014/main" id="{76DA40FD-9D6D-45F6-B9EA-80FCA74F8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732" y="1583103"/>
            <a:ext cx="870088" cy="8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CSA: SQL Server 2012/2014 - Certified 2016">
            <a:extLst>
              <a:ext uri="{FF2B5EF4-FFF2-40B4-BE49-F238E27FC236}">
                <a16:creationId xmlns:a16="http://schemas.microsoft.com/office/drawing/2014/main" id="{0F7D29F2-7C53-4F84-A4AA-D0C79B5E1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434" y="1583104"/>
            <a:ext cx="870088" cy="8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05F474-C8D9-4412-8F5D-1F45FF18197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ECFF8F-EEF8-4EA6-B254-E732EAA1A70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57" y="0"/>
            <a:ext cx="1729530" cy="21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2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18137" y="2018147"/>
            <a:ext cx="8590306" cy="243143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Name:	</a:t>
            </a:r>
            <a:r>
              <a:rPr lang="en-US" sz="3600" dirty="0">
                <a:solidFill>
                  <a:srgbClr val="002060"/>
                </a:solidFill>
                <a:latin typeface="Calibri" pitchFamily="34" charset="0"/>
              </a:rPr>
              <a:t>Eitan Blumin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Email: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3"/>
              </a:rPr>
              <a:t>eitan@eitanblumin.com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Twitter: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4"/>
              </a:rPr>
              <a:t>@</a:t>
            </a:r>
            <a:r>
              <a:rPr lang="en-US" sz="2400" dirty="0" err="1">
                <a:solidFill>
                  <a:srgbClr val="002060"/>
                </a:solidFill>
                <a:latin typeface="Calibri" pitchFamily="34" charset="0"/>
                <a:hlinkClick r:id="rId4"/>
              </a:rPr>
              <a:t>EitanBlumin</a:t>
            </a:r>
            <a:endParaRPr lang="en-US" sz="2400" dirty="0">
              <a:solidFill>
                <a:srgbClr val="002060"/>
              </a:solidFill>
              <a:latin typeface="Calibri" pitchFamily="34" charset="0"/>
            </a:endParaRPr>
          </a:p>
          <a:p>
            <a:pPr marL="360000" lvl="0" indent="-36000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LinkedIn: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5"/>
              </a:rPr>
              <a:t>www.linkedin.com/in/eitanblumin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Blog: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6"/>
              </a:rPr>
              <a:t>www.eitanblumin.com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34" y="2878859"/>
            <a:ext cx="1816608" cy="1816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37" y="296228"/>
            <a:ext cx="5906278" cy="555604"/>
          </a:xfrm>
          <a:ln>
            <a:noFill/>
          </a:ln>
        </p:spPr>
        <p:txBody>
          <a:bodyPr/>
          <a:lstStyle/>
          <a:p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Calibri" panose="020F0502020204030204" pitchFamily="34" charset="0"/>
              </a:rPr>
              <a:t>About Me:</a:t>
            </a:r>
            <a:endParaRPr lang="en-US" sz="40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pic>
        <p:nvPicPr>
          <p:cNvPr id="1026" name="Picture 2" descr="MCSE: Data Management and Analytics â Certified 2016">
            <a:extLst>
              <a:ext uri="{FF2B5EF4-FFF2-40B4-BE49-F238E27FC236}">
                <a16:creationId xmlns:a16="http://schemas.microsoft.com/office/drawing/2014/main" id="{76DA40FD-9D6D-45F6-B9EA-80FCA74F8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732" y="1583103"/>
            <a:ext cx="870088" cy="8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CSA: SQL Server 2012/2014 - Certified 2016">
            <a:extLst>
              <a:ext uri="{FF2B5EF4-FFF2-40B4-BE49-F238E27FC236}">
                <a16:creationId xmlns:a16="http://schemas.microsoft.com/office/drawing/2014/main" id="{0F7D29F2-7C53-4F84-A4AA-D0C79B5E1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434" y="1583104"/>
            <a:ext cx="870088" cy="8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7FC5C0-98E8-477F-B1DB-DA92F47AAE30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37ED9A-B6DB-45DB-8DD9-99E357424B9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57" y="0"/>
            <a:ext cx="1729530" cy="21081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D44E1A-BDF6-4B5F-B6B4-AE260B3E1FFC}"/>
              </a:ext>
            </a:extLst>
          </p:cNvPr>
          <p:cNvSpPr txBox="1"/>
          <p:nvPr/>
        </p:nvSpPr>
        <p:spPr>
          <a:xfrm>
            <a:off x="7257975" y="4268510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Since 2010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70CB67-8182-4045-A192-F6F25B161F53}"/>
              </a:ext>
            </a:extLst>
          </p:cNvPr>
          <p:cNvSpPr txBox="1"/>
          <p:nvPr/>
        </p:nvSpPr>
        <p:spPr>
          <a:xfrm>
            <a:off x="7008136" y="1871271"/>
            <a:ext cx="1800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 Server DBA since 2005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SQL Server consultant in:</a:t>
            </a:r>
          </a:p>
        </p:txBody>
      </p:sp>
    </p:spTree>
    <p:extLst>
      <p:ext uri="{BB962C8B-B14F-4D97-AF65-F5344CB8AC3E}">
        <p14:creationId xmlns:p14="http://schemas.microsoft.com/office/powerpoint/2010/main" val="304314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8E5A27-B135-4937-8E76-C8AA62E941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D340DB-8B74-4576-8181-1CE6EAAAF201}"/>
              </a:ext>
            </a:extLst>
          </p:cNvPr>
          <p:cNvSpPr txBox="1"/>
          <p:nvPr/>
        </p:nvSpPr>
        <p:spPr>
          <a:xfrm>
            <a:off x="4110184" y="1853585"/>
            <a:ext cx="4270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Source Code is available at: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EitanBlumin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DynamicFilters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17BB8-5DBD-4155-A9FF-039640D7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40F28-4204-4734-8B71-BE4680D74B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649" y="228819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2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8AA999-C8CF-4B73-970B-24CF7ADC5C6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79403" y="1385888"/>
            <a:ext cx="4788370" cy="32321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AFDEA8-EF1B-4264-8CBD-E6E9BB3C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We’ll start with a story…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20D466-6C7E-4DD5-9E39-EF38B0CFE7F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9269C3-5088-4557-BACF-8AE9B4FD774A}"/>
              </a:ext>
            </a:extLst>
          </p:cNvPr>
          <p:cNvSpPr txBox="1"/>
          <p:nvPr/>
        </p:nvSpPr>
        <p:spPr>
          <a:xfrm>
            <a:off x="2179403" y="4618038"/>
            <a:ext cx="47883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://www.lfgss.com/thread17172-10.html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1026" name="Picture 2" descr="https://ih0.redbubble.net/image.271599645.9347/flat,550x550,075,f.u1.jpg">
            <a:extLst>
              <a:ext uri="{FF2B5EF4-FFF2-40B4-BE49-F238E27FC236}">
                <a16:creationId xmlns:a16="http://schemas.microsoft.com/office/drawing/2014/main" id="{6FBCC011-D340-448A-B019-0C93BAA42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494" y="3176954"/>
            <a:ext cx="2179506" cy="197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77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oderexample.com/wp-content/uploads/2015/01/dataTable-custom-column-search.gif">
            <a:extLst>
              <a:ext uri="{FF2B5EF4-FFF2-40B4-BE49-F238E27FC236}">
                <a16:creationId xmlns:a16="http://schemas.microsoft.com/office/drawing/2014/main" id="{B44E58D7-ECDA-40E5-8EB0-941030F0705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7682"/>
            <a:ext cx="6400800" cy="494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10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BC38701-B71A-4C37-A529-79329206E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25" y="833437"/>
            <a:ext cx="5543550" cy="3476625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7B2E0E8F-A732-41CE-B8EC-9B53C054C898}"/>
              </a:ext>
            </a:extLst>
          </p:cNvPr>
          <p:cNvSpPr/>
          <p:nvPr/>
        </p:nvSpPr>
        <p:spPr>
          <a:xfrm>
            <a:off x="3271471" y="751681"/>
            <a:ext cx="117231" cy="16351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087467A-7EE7-4736-A8C4-B3DF101E2DD3}"/>
              </a:ext>
            </a:extLst>
          </p:cNvPr>
          <p:cNvSpPr/>
          <p:nvPr/>
        </p:nvSpPr>
        <p:spPr>
          <a:xfrm>
            <a:off x="3006237" y="1151304"/>
            <a:ext cx="117231" cy="16351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BC5F5DD6-A0C7-436B-B21F-2C58E36E7667}"/>
              </a:ext>
            </a:extLst>
          </p:cNvPr>
          <p:cNvSpPr/>
          <p:nvPr/>
        </p:nvSpPr>
        <p:spPr>
          <a:xfrm>
            <a:off x="4536829" y="1505194"/>
            <a:ext cx="117231" cy="16351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6B77F869-283E-4785-BC95-E4A9A5AA91A0}"/>
              </a:ext>
            </a:extLst>
          </p:cNvPr>
          <p:cNvSpPr/>
          <p:nvPr/>
        </p:nvSpPr>
        <p:spPr>
          <a:xfrm>
            <a:off x="4501658" y="2430584"/>
            <a:ext cx="117231" cy="16351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934F4E6-EA3E-4BD5-9B77-DC6952E2C62C}"/>
              </a:ext>
            </a:extLst>
          </p:cNvPr>
          <p:cNvSpPr/>
          <p:nvPr/>
        </p:nvSpPr>
        <p:spPr>
          <a:xfrm>
            <a:off x="4489936" y="2805721"/>
            <a:ext cx="117231" cy="16351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3CF78D3-3E70-4E2B-BB8B-DBAC90B5E5AE}"/>
              </a:ext>
            </a:extLst>
          </p:cNvPr>
          <p:cNvSpPr/>
          <p:nvPr/>
        </p:nvSpPr>
        <p:spPr>
          <a:xfrm>
            <a:off x="4630613" y="3028459"/>
            <a:ext cx="117231" cy="16351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18E777DD-AE9A-4BEE-BC03-0C7388875FFF}"/>
              </a:ext>
            </a:extLst>
          </p:cNvPr>
          <p:cNvSpPr/>
          <p:nvPr/>
        </p:nvSpPr>
        <p:spPr>
          <a:xfrm>
            <a:off x="4325816" y="3251197"/>
            <a:ext cx="117231" cy="16351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668AB3C-ECE6-4A39-ABF2-39220E386A0E}"/>
              </a:ext>
            </a:extLst>
          </p:cNvPr>
          <p:cNvSpPr/>
          <p:nvPr/>
        </p:nvSpPr>
        <p:spPr>
          <a:xfrm>
            <a:off x="4665784" y="3462212"/>
            <a:ext cx="117231" cy="16351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388EE624-C53C-42CF-8699-2C70F6C703E7}"/>
              </a:ext>
            </a:extLst>
          </p:cNvPr>
          <p:cNvSpPr/>
          <p:nvPr/>
        </p:nvSpPr>
        <p:spPr>
          <a:xfrm>
            <a:off x="4349263" y="3673227"/>
            <a:ext cx="117231" cy="16351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03E3CE83-47B5-496C-8FB0-F1672928A6A0}"/>
              </a:ext>
            </a:extLst>
          </p:cNvPr>
          <p:cNvSpPr/>
          <p:nvPr/>
        </p:nvSpPr>
        <p:spPr>
          <a:xfrm>
            <a:off x="4431324" y="3884242"/>
            <a:ext cx="117231" cy="16351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2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DD0B9C-545B-4C98-A3FE-CAA7730C556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buClr>
                <a:srgbClr val="FCB327"/>
              </a:buClr>
            </a:pPr>
            <a:r>
              <a:rPr lang="en-US" sz="1400" dirty="0">
                <a:solidFill>
                  <a:srgbClr val="FF0000"/>
                </a:solidFill>
                <a:latin typeface="Consolas"/>
              </a:rPr>
              <a:t>SELECT * FROM Members WHERE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IsActive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=1</a:t>
            </a:r>
          </a:p>
          <a:p>
            <a:pPr lvl="0">
              <a:buClr>
                <a:srgbClr val="FCB327"/>
              </a:buClr>
            </a:pPr>
            <a:r>
              <a:rPr lang="en-US" sz="1400" dirty="0">
                <a:solidFill>
                  <a:srgbClr val="FF0000"/>
                </a:solidFill>
                <a:latin typeface="Consolas"/>
              </a:rPr>
              <a:t>AND Name LIKE ‘{0}’</a:t>
            </a:r>
          </a:p>
          <a:p>
            <a:pPr lvl="0">
              <a:buClr>
                <a:srgbClr val="FCB327"/>
              </a:buClr>
            </a:pPr>
            <a:r>
              <a:rPr lang="en-US" sz="1400" dirty="0">
                <a:solidFill>
                  <a:srgbClr val="FF0000"/>
                </a:solidFill>
                <a:latin typeface="Consolas"/>
              </a:rPr>
              <a:t>AND Country = {1}</a:t>
            </a:r>
          </a:p>
          <a:p>
            <a:pPr lvl="0">
              <a:buClr>
                <a:srgbClr val="FCB327"/>
              </a:buClr>
            </a:pPr>
            <a:r>
              <a:rPr lang="en-US" sz="1400" dirty="0">
                <a:solidFill>
                  <a:srgbClr val="FF0000"/>
                </a:solidFill>
                <a:latin typeface="Consolas"/>
              </a:rPr>
              <a:t>AND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RegistrationDate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&gt;= ‘{2}’</a:t>
            </a:r>
          </a:p>
          <a:p>
            <a:pPr lvl="0">
              <a:buClr>
                <a:srgbClr val="FCB327"/>
              </a:buClr>
            </a:pPr>
            <a:endParaRPr lang="en-US" sz="1400" dirty="0">
              <a:solidFill>
                <a:srgbClr val="FF0000"/>
              </a:solidFill>
              <a:latin typeface="Consolas"/>
            </a:endParaRPr>
          </a:p>
          <a:p>
            <a:pPr lvl="0">
              <a:buClr>
                <a:srgbClr val="FCB327"/>
              </a:buClr>
            </a:pPr>
            <a:endParaRPr lang="en-US" sz="1400" dirty="0">
              <a:solidFill>
                <a:srgbClr val="FF0000"/>
              </a:solidFill>
              <a:latin typeface="Consolas"/>
            </a:endParaRPr>
          </a:p>
          <a:p>
            <a:pPr lvl="0">
              <a:buClr>
                <a:srgbClr val="FCB327"/>
              </a:buClr>
            </a:pPr>
            <a:endParaRPr lang="en-US" sz="1400" dirty="0">
              <a:solidFill>
                <a:srgbClr val="FF0000"/>
              </a:solidFill>
              <a:latin typeface="Consolas"/>
            </a:endParaRPr>
          </a:p>
          <a:p>
            <a:pPr lvl="0">
              <a:buClr>
                <a:srgbClr val="FCB327"/>
              </a:buClr>
            </a:pPr>
            <a:r>
              <a:rPr lang="en-US" sz="1400" dirty="0">
                <a:solidFill>
                  <a:srgbClr val="FF0000"/>
                </a:solidFill>
                <a:latin typeface="Consolas"/>
              </a:rPr>
              <a:t>SELECT * FROM Members WHERE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IsActive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=1</a:t>
            </a:r>
          </a:p>
          <a:p>
            <a:pPr lvl="0">
              <a:buClr>
                <a:srgbClr val="FCB327"/>
              </a:buClr>
            </a:pPr>
            <a:r>
              <a:rPr lang="en-US" sz="1400" dirty="0">
                <a:solidFill>
                  <a:srgbClr val="FF0000"/>
                </a:solidFill>
                <a:latin typeface="Consolas"/>
              </a:rPr>
              <a:t>AND Name LIKE ‘%John%’</a:t>
            </a:r>
          </a:p>
          <a:p>
            <a:pPr lvl="0">
              <a:buClr>
                <a:srgbClr val="FCB327"/>
              </a:buClr>
            </a:pPr>
            <a:r>
              <a:rPr lang="en-US" sz="1400" dirty="0">
                <a:solidFill>
                  <a:srgbClr val="FF0000"/>
                </a:solidFill>
                <a:latin typeface="Consolas"/>
              </a:rPr>
              <a:t>AND Country = 1</a:t>
            </a:r>
          </a:p>
          <a:p>
            <a:pPr lvl="0">
              <a:buClr>
                <a:srgbClr val="FCB327"/>
              </a:buClr>
            </a:pPr>
            <a:r>
              <a:rPr lang="en-US" sz="1400" dirty="0">
                <a:solidFill>
                  <a:srgbClr val="FF0000"/>
                </a:solidFill>
                <a:latin typeface="Consolas"/>
              </a:rPr>
              <a:t>AND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RegistrationDate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&gt;= ‘2018-01-01’</a:t>
            </a:r>
            <a:endParaRPr lang="en-US" dirty="0">
              <a:solidFill>
                <a:srgbClr val="FF0000"/>
              </a:solidFill>
            </a:endParaRPr>
          </a:p>
          <a:p>
            <a:pPr lvl="0">
              <a:buClr>
                <a:srgbClr val="FCB327"/>
              </a:buClr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B2AF31-EE59-4A88-97E4-0C8F0909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Dynamic Search Queries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506BC9F-5449-4370-A5AA-762A3C311DBF}"/>
              </a:ext>
            </a:extLst>
          </p:cNvPr>
          <p:cNvSpPr/>
          <p:nvPr/>
        </p:nvSpPr>
        <p:spPr>
          <a:xfrm>
            <a:off x="1277815" y="2571750"/>
            <a:ext cx="433754" cy="570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s2.desu-usergeneratedcontent.xyz/g/image/1523/46/1523469281790.png">
            <a:extLst>
              <a:ext uri="{FF2B5EF4-FFF2-40B4-BE49-F238E27FC236}">
                <a16:creationId xmlns:a16="http://schemas.microsoft.com/office/drawing/2014/main" id="{A8B4D7A5-0DA8-49B6-B982-22CBC40F16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2" r="27846"/>
          <a:stretch/>
        </p:blipFill>
        <p:spPr bwMode="auto">
          <a:xfrm>
            <a:off x="7186247" y="843864"/>
            <a:ext cx="715108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qph2.c7.quoracdn.net/main-qimg-28cadbd02699c25a88e5c78d73c7babc">
            <a:extLst>
              <a:ext uri="{FF2B5EF4-FFF2-40B4-BE49-F238E27FC236}">
                <a16:creationId xmlns:a16="http://schemas.microsoft.com/office/drawing/2014/main" id="{42A56342-5E5B-4633-A109-E1686F573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614" y="1231410"/>
            <a:ext cx="838743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qph.fs.quoracdn.net/main-qimg-fae0439eed0e6dbed688b0af39d1f229">
            <a:extLst>
              <a:ext uri="{FF2B5EF4-FFF2-40B4-BE49-F238E27FC236}">
                <a16:creationId xmlns:a16="http://schemas.microsoft.com/office/drawing/2014/main" id="{4F1E5026-686A-4268-917F-9E7DBF626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244" y="1525020"/>
            <a:ext cx="804002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encrypted-tbn0.gstatic.com/images?q=tbn:ANd9GcSfWvcydc6q355c0sUW47uMF0s3JugZgKQQzildOyHW7AFJoQfc">
            <a:extLst>
              <a:ext uri="{FF2B5EF4-FFF2-40B4-BE49-F238E27FC236}">
                <a16:creationId xmlns:a16="http://schemas.microsoft.com/office/drawing/2014/main" id="{418C395A-AAF4-4B07-ABF8-367217AB2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9" t="21311" r="12511" b="23665"/>
          <a:stretch/>
        </p:blipFill>
        <p:spPr bwMode="auto">
          <a:xfrm>
            <a:off x="7202862" y="2323980"/>
            <a:ext cx="1137141" cy="80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lated image">
            <a:extLst>
              <a:ext uri="{FF2B5EF4-FFF2-40B4-BE49-F238E27FC236}">
                <a16:creationId xmlns:a16="http://schemas.microsoft.com/office/drawing/2014/main" id="{27237F96-545B-4160-8DE2-7C67A4C61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864" y="218052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>
            <a:extLst>
              <a:ext uri="{FF2B5EF4-FFF2-40B4-BE49-F238E27FC236}">
                <a16:creationId xmlns:a16="http://schemas.microsoft.com/office/drawing/2014/main" id="{5237AE52-0E26-45DF-BA60-A8C3F615E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176" y="3198365"/>
            <a:ext cx="1081653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11E4C6-E2F0-4DB3-8A3B-30265717D62F}"/>
              </a:ext>
            </a:extLst>
          </p:cNvPr>
          <p:cNvSpPr txBox="1"/>
          <p:nvPr/>
        </p:nvSpPr>
        <p:spPr>
          <a:xfrm>
            <a:off x="487608" y="813243"/>
            <a:ext cx="449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(we’ll start with simple, common methods)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CB582-CEDC-4E5C-B5E6-7BEF9506DC4E}"/>
              </a:ext>
            </a:extLst>
          </p:cNvPr>
          <p:cNvSpPr txBox="1"/>
          <p:nvPr/>
        </p:nvSpPr>
        <p:spPr>
          <a:xfrm>
            <a:off x="5932030" y="4243754"/>
            <a:ext cx="269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Implemented by the app</a:t>
            </a:r>
          </a:p>
        </p:txBody>
      </p:sp>
    </p:spTree>
    <p:extLst>
      <p:ext uri="{BB962C8B-B14F-4D97-AF65-F5344CB8AC3E}">
        <p14:creationId xmlns:p14="http://schemas.microsoft.com/office/powerpoint/2010/main" val="296426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F88FE-20B6-41FE-8665-CFBE2698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34" y="843864"/>
            <a:ext cx="8229600" cy="3493675"/>
          </a:xfrm>
        </p:spPr>
        <p:txBody>
          <a:bodyPr>
            <a:normAutofit/>
          </a:bodyPr>
          <a:lstStyle/>
          <a:p>
            <a:r>
              <a:rPr lang="en-US" sz="1400" dirty="0"/>
              <a:t>CREATE PROCEDURE </a:t>
            </a:r>
            <a:r>
              <a:rPr lang="en-US" sz="1400" dirty="0" err="1"/>
              <a:t>SearchMembers</a:t>
            </a:r>
            <a:endParaRPr lang="en-US" sz="1400" dirty="0"/>
          </a:p>
          <a:p>
            <a:r>
              <a:rPr lang="en-US" sz="1400" dirty="0"/>
              <a:t> @Name </a:t>
            </a:r>
            <a:r>
              <a:rPr lang="en-US" sz="1400" dirty="0" err="1"/>
              <a:t>nvarchar</a:t>
            </a:r>
            <a:r>
              <a:rPr lang="en-US" sz="1400" dirty="0"/>
              <a:t>(…) = NULL,</a:t>
            </a:r>
          </a:p>
          <a:p>
            <a:r>
              <a:rPr lang="en-US" sz="1400" dirty="0"/>
              <a:t> @Country int = NULL,</a:t>
            </a:r>
          </a:p>
          <a:p>
            <a:r>
              <a:rPr lang="en-US" sz="1400" dirty="0"/>
              <a:t> @</a:t>
            </a:r>
            <a:r>
              <a:rPr lang="en-US" sz="1400" dirty="0" err="1"/>
              <a:t>RegistrationDateFrom</a:t>
            </a:r>
            <a:r>
              <a:rPr lang="en-US" sz="1400" dirty="0"/>
              <a:t> datetime = NULL,</a:t>
            </a:r>
          </a:p>
          <a:p>
            <a:r>
              <a:rPr lang="en-US" sz="1400" dirty="0"/>
              <a:t>…</a:t>
            </a:r>
          </a:p>
          <a:p>
            <a:r>
              <a:rPr lang="en-US" sz="1400" dirty="0"/>
              <a:t>AS</a:t>
            </a:r>
          </a:p>
          <a:p>
            <a:endParaRPr lang="en-US" sz="1400" dirty="0"/>
          </a:p>
          <a:p>
            <a:r>
              <a:rPr lang="en-US" sz="1400" dirty="0"/>
              <a:t>SELECT * FROM Members WHERE </a:t>
            </a:r>
            <a:r>
              <a:rPr lang="en-US" sz="1400" dirty="0" err="1"/>
              <a:t>IsActive</a:t>
            </a:r>
            <a:r>
              <a:rPr lang="en-US" sz="1400" dirty="0"/>
              <a:t>=1</a:t>
            </a:r>
          </a:p>
          <a:p>
            <a:r>
              <a:rPr lang="en-US" sz="1400" dirty="0"/>
              <a:t>AND (@Name IS NULL OR Name LIKE @Name)</a:t>
            </a:r>
          </a:p>
          <a:p>
            <a:r>
              <a:rPr lang="en-US" sz="1400" dirty="0"/>
              <a:t>AND (@Country IS NULL OR Country = @Country)</a:t>
            </a:r>
          </a:p>
          <a:p>
            <a:r>
              <a:rPr lang="en-US" sz="1400" dirty="0"/>
              <a:t>AND (@</a:t>
            </a:r>
            <a:r>
              <a:rPr lang="en-US" sz="1400" dirty="0" err="1"/>
              <a:t>RegistrationDateFrom</a:t>
            </a:r>
            <a:r>
              <a:rPr lang="en-US" sz="1400" dirty="0"/>
              <a:t> IS NULL OR </a:t>
            </a:r>
            <a:r>
              <a:rPr lang="en-US" sz="1400" dirty="0" err="1"/>
              <a:t>RegistrationDate</a:t>
            </a:r>
            <a:r>
              <a:rPr lang="en-US" sz="1400" dirty="0"/>
              <a:t> &gt;= @</a:t>
            </a:r>
            <a:r>
              <a:rPr lang="en-US" sz="1400" dirty="0" err="1"/>
              <a:t>RegistrationDateFrom</a:t>
            </a:r>
            <a:r>
              <a:rPr lang="en-US" sz="1400" dirty="0"/>
              <a:t>)</a:t>
            </a:r>
          </a:p>
          <a:p>
            <a:r>
              <a:rPr lang="en-US" sz="1400" dirty="0"/>
              <a:t>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E71A23-669C-40D8-9E2F-648B79F8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Dynamic Search Queries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333BB-5AEF-4A47-A890-C51F572FEE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B48128-0BAD-4481-A214-1A9C68F6B058}"/>
              </a:ext>
            </a:extLst>
          </p:cNvPr>
          <p:cNvSpPr/>
          <p:nvPr/>
        </p:nvSpPr>
        <p:spPr>
          <a:xfrm>
            <a:off x="434634" y="4097116"/>
            <a:ext cx="24114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OPTION (RECOMPILE)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43AB38-2762-49CD-B12B-15FD5B450E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447" y="1188278"/>
            <a:ext cx="1282212" cy="1282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B81AF6-7FF6-4EAB-87B4-86CABA6C5EFB}"/>
              </a:ext>
            </a:extLst>
          </p:cNvPr>
          <p:cNvSpPr txBox="1"/>
          <p:nvPr/>
        </p:nvSpPr>
        <p:spPr>
          <a:xfrm>
            <a:off x="6223255" y="2470490"/>
            <a:ext cx="259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Implemented by the DB</a:t>
            </a:r>
          </a:p>
        </p:txBody>
      </p:sp>
    </p:spTree>
    <p:extLst>
      <p:ext uri="{BB962C8B-B14F-4D97-AF65-F5344CB8AC3E}">
        <p14:creationId xmlns:p14="http://schemas.microsoft.com/office/powerpoint/2010/main" val="170764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theme1.xml><?xml version="1.0" encoding="utf-8"?>
<a:theme xmlns:a="http://schemas.openxmlformats.org/drawingml/2006/main" name="PASS 2013_SpeakerTemplate_16x9">
  <a:themeElements>
    <a:clrScheme name="Custom 3">
      <a:dk1>
        <a:srgbClr val="58585A"/>
      </a:dk1>
      <a:lt1>
        <a:sysClr val="window" lastClr="FFFFFF"/>
      </a:lt1>
      <a:dk2>
        <a:srgbClr val="003A78"/>
      </a:dk2>
      <a:lt2>
        <a:srgbClr val="0061B0"/>
      </a:lt2>
      <a:accent1>
        <a:srgbClr val="0084CC"/>
      </a:accent1>
      <a:accent2>
        <a:srgbClr val="52C3D8"/>
      </a:accent2>
      <a:accent3>
        <a:srgbClr val="FCB327"/>
      </a:accent3>
      <a:accent4>
        <a:srgbClr val="7EB241"/>
      </a:accent4>
      <a:accent5>
        <a:srgbClr val="1D9C48"/>
      </a:accent5>
      <a:accent6>
        <a:srgbClr val="181651"/>
      </a:accent6>
      <a:hlink>
        <a:srgbClr val="0084CC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15002</TotalTime>
  <Words>1881</Words>
  <Application>Microsoft Office PowerPoint</Application>
  <PresentationFormat>On-screen Show (16:9)</PresentationFormat>
  <Paragraphs>322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Century Gothic</vt:lpstr>
      <vt:lpstr>Consolas</vt:lpstr>
      <vt:lpstr>Segoe</vt:lpstr>
      <vt:lpstr>Segoe UI</vt:lpstr>
      <vt:lpstr>Segoe UI Light</vt:lpstr>
      <vt:lpstr>PASS 2013_SpeakerTemplate_16x9</vt:lpstr>
      <vt:lpstr> Dynamic Search Queries and How to Protect Them</vt:lpstr>
      <vt:lpstr>PowerPoint Presentation</vt:lpstr>
      <vt:lpstr>About Me:</vt:lpstr>
      <vt:lpstr>Before we start…</vt:lpstr>
      <vt:lpstr>We’ll start with a story…</vt:lpstr>
      <vt:lpstr>PowerPoint Presentation</vt:lpstr>
      <vt:lpstr>PowerPoint Presentation</vt:lpstr>
      <vt:lpstr>Common Dynamic Search Queries</vt:lpstr>
      <vt:lpstr>Common Dynamic Search Queries</vt:lpstr>
      <vt:lpstr>Common Dynamic Search Queries</vt:lpstr>
      <vt:lpstr>Limitations to the common methods</vt:lpstr>
      <vt:lpstr>Why do these limitations exist? Let’s understand the problem</vt:lpstr>
      <vt:lpstr>Understanding the problem…</vt:lpstr>
      <vt:lpstr>Understanding the problem…</vt:lpstr>
      <vt:lpstr>Understanding the problem…</vt:lpstr>
      <vt:lpstr>Ok, so… How do we solve it?</vt:lpstr>
      <vt:lpstr>Solution: We add another layer of abstraction</vt:lpstr>
      <vt:lpstr>Adding another layer of abstraction</vt:lpstr>
      <vt:lpstr>Adding another layer of abstraction</vt:lpstr>
      <vt:lpstr>Adding another layer of abstraction</vt:lpstr>
      <vt:lpstr>Let’s Review…</vt:lpstr>
      <vt:lpstr>What have we achieved?</vt:lpstr>
      <vt:lpstr>Let’s see it in action!</vt:lpstr>
      <vt:lpstr>Let’s see it in action!</vt:lpstr>
      <vt:lpstr>What’s next?</vt:lpstr>
      <vt:lpstr>PowerPoint Presentation</vt:lpstr>
      <vt:lpstr>Keep in Touch…</vt:lpstr>
    </vt:vector>
  </TitlesOfParts>
  <Company>Madeira Data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Best Practices</dc:title>
  <dc:subject>Training</dc:subject>
  <dc:creator>Guy Glantser</dc:creator>
  <cp:lastModifiedBy>Eitan Blumin</cp:lastModifiedBy>
  <cp:revision>518</cp:revision>
  <dcterms:created xsi:type="dcterms:W3CDTF">2013-07-12T18:23:55Z</dcterms:created>
  <dcterms:modified xsi:type="dcterms:W3CDTF">2019-04-30T06:22:31Z</dcterms:modified>
</cp:coreProperties>
</file>