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694" r:id="rId2"/>
    <p:sldMasterId id="2147483709" r:id="rId3"/>
    <p:sldMasterId id="2147483721" r:id="rId4"/>
    <p:sldMasterId id="2147483760" r:id="rId5"/>
  </p:sldMasterIdLst>
  <p:notesMasterIdLst>
    <p:notesMasterId r:id="rId46"/>
  </p:notesMasterIdLst>
  <p:handoutMasterIdLst>
    <p:handoutMasterId r:id="rId47"/>
  </p:handoutMasterIdLst>
  <p:sldIdLst>
    <p:sldId id="258" r:id="rId6"/>
    <p:sldId id="260" r:id="rId7"/>
    <p:sldId id="352" r:id="rId8"/>
    <p:sldId id="303" r:id="rId9"/>
    <p:sldId id="285" r:id="rId10"/>
    <p:sldId id="373" r:id="rId11"/>
    <p:sldId id="354" r:id="rId12"/>
    <p:sldId id="355" r:id="rId13"/>
    <p:sldId id="376" r:id="rId14"/>
    <p:sldId id="375" r:id="rId15"/>
    <p:sldId id="374" r:id="rId16"/>
    <p:sldId id="358" r:id="rId17"/>
    <p:sldId id="359" r:id="rId18"/>
    <p:sldId id="371" r:id="rId19"/>
    <p:sldId id="360" r:id="rId20"/>
    <p:sldId id="372" r:id="rId21"/>
    <p:sldId id="378" r:id="rId22"/>
    <p:sldId id="379" r:id="rId23"/>
    <p:sldId id="356" r:id="rId24"/>
    <p:sldId id="357" r:id="rId25"/>
    <p:sldId id="353" r:id="rId26"/>
    <p:sldId id="377" r:id="rId27"/>
    <p:sldId id="361" r:id="rId28"/>
    <p:sldId id="362" r:id="rId29"/>
    <p:sldId id="383" r:id="rId30"/>
    <p:sldId id="363" r:id="rId31"/>
    <p:sldId id="380" r:id="rId32"/>
    <p:sldId id="364" r:id="rId33"/>
    <p:sldId id="365" r:id="rId34"/>
    <p:sldId id="384" r:id="rId35"/>
    <p:sldId id="366" r:id="rId36"/>
    <p:sldId id="381" r:id="rId37"/>
    <p:sldId id="367" r:id="rId38"/>
    <p:sldId id="368" r:id="rId39"/>
    <p:sldId id="369" r:id="rId40"/>
    <p:sldId id="370" r:id="rId41"/>
    <p:sldId id="304" r:id="rId42"/>
    <p:sldId id="385" r:id="rId43"/>
    <p:sldId id="259" r:id="rId44"/>
    <p:sldId id="382"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70748" autoAdjust="0"/>
  </p:normalViewPr>
  <p:slideViewPr>
    <p:cSldViewPr>
      <p:cViewPr varScale="1">
        <p:scale>
          <a:sx n="62" d="100"/>
          <a:sy n="62" d="100"/>
        </p:scale>
        <p:origin x="1740" y="4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2023</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Austin 2022</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slive.com/events/las-vegas-2023/Speakers/Speaker%20Window.aspx?SpeakerId=%7bC45B4523-348F-41B1-B989-5E52266F1D8F%7d&amp;ID=%7bBE766AE4-407B-4F9B-A96B-9199F8418509%7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1" dirty="0">
                <a:solidFill>
                  <a:srgbClr val="1D1D1F"/>
                </a:solidFill>
                <a:effectLst/>
                <a:latin typeface="proxima-nova"/>
              </a:rPr>
              <a:t>Level: Intermediate</a:t>
            </a:r>
          </a:p>
          <a:p>
            <a:pPr algn="ctr"/>
            <a:r>
              <a:rPr lang="en-US" b="1" i="0" u="none" strike="noStrike" dirty="0">
                <a:solidFill>
                  <a:srgbClr val="3A3838"/>
                </a:solidFill>
                <a:effectLst/>
                <a:latin typeface="proxima-nova"/>
                <a:hlinkClick r:id="rId3"/>
              </a:rPr>
              <a:t>Steve Jones</a:t>
            </a:r>
            <a:endParaRPr lang="en-US" b="0" i="0" dirty="0">
              <a:solidFill>
                <a:srgbClr val="1D1D1F"/>
              </a:solidFill>
              <a:effectLst/>
              <a:latin typeface="proxima-nova"/>
            </a:endParaRPr>
          </a:p>
          <a:p>
            <a:pPr algn="ctr"/>
            <a:r>
              <a:rPr lang="en-US" b="1" i="1" dirty="0">
                <a:solidFill>
                  <a:srgbClr val="908E8F"/>
                </a:solidFill>
                <a:effectLst/>
                <a:latin typeface="proxima-nova"/>
              </a:rPr>
              <a:t>Editor</a:t>
            </a:r>
          </a:p>
          <a:p>
            <a:pPr algn="ctr"/>
            <a:r>
              <a:rPr lang="en-US" b="1" i="1" dirty="0">
                <a:solidFill>
                  <a:srgbClr val="908E8F"/>
                </a:solidFill>
                <a:effectLst/>
                <a:latin typeface="proxima-nova"/>
              </a:rPr>
              <a:t>SQLServerCentral</a:t>
            </a:r>
          </a:p>
          <a:p>
            <a:pPr algn="l"/>
            <a:r>
              <a:rPr lang="en-US" b="0" i="0" dirty="0">
                <a:solidFill>
                  <a:srgbClr val="1D1D1F"/>
                </a:solidFill>
                <a:effectLst/>
                <a:latin typeface="proxima-nova"/>
              </a:rPr>
              <a:t>Achieving zero downtime for application deployments is commonplace these days, but the database still presents challenges, especially for legacy systems. This session will discuss the challenges of database deployments and protecting customer data while presenting patterns and practices that can be used to approach new zero downtime deployments for your applications.</a:t>
            </a:r>
          </a:p>
          <a:p>
            <a:pPr algn="l"/>
            <a:r>
              <a:rPr lang="en-US" b="0" i="0" dirty="0">
                <a:solidFill>
                  <a:srgbClr val="1D1D1F"/>
                </a:solidFill>
                <a:effectLst/>
                <a:latin typeface="proxima-nova"/>
              </a:rPr>
              <a:t>You will learn:</a:t>
            </a:r>
          </a:p>
          <a:p>
            <a:pPr algn="l">
              <a:buFont typeface="Arial" panose="020B0604020202020204" pitchFamily="34" charset="0"/>
              <a:buChar char="•"/>
            </a:pPr>
            <a:r>
              <a:rPr lang="en-US" b="0" i="0" dirty="0">
                <a:solidFill>
                  <a:srgbClr val="1D1D1F"/>
                </a:solidFill>
                <a:effectLst/>
                <a:latin typeface="proxima-nova"/>
              </a:rPr>
              <a:t>The challenges of zero downtime database deployments</a:t>
            </a:r>
          </a:p>
          <a:p>
            <a:pPr algn="l">
              <a:buFont typeface="Arial" panose="020B0604020202020204" pitchFamily="34" charset="0"/>
              <a:buChar char="•"/>
            </a:pPr>
            <a:r>
              <a:rPr lang="en-US" b="0" i="0" dirty="0">
                <a:solidFill>
                  <a:srgbClr val="1D1D1F"/>
                </a:solidFill>
                <a:effectLst/>
                <a:latin typeface="proxima-nova"/>
              </a:rPr>
              <a:t>About deployment patterns the minimize impact of database changes</a:t>
            </a:r>
          </a:p>
          <a:p>
            <a:pPr algn="l">
              <a:buFont typeface="Arial" panose="020B0604020202020204" pitchFamily="34" charset="0"/>
              <a:buChar char="•"/>
            </a:pPr>
            <a:r>
              <a:rPr lang="en-US" b="0" i="0" dirty="0">
                <a:solidFill>
                  <a:srgbClr val="1D1D1F"/>
                </a:solidFill>
                <a:effectLst/>
                <a:latin typeface="proxima-nova"/>
              </a:rPr>
              <a:t>The application development patterns that support zero downtime deployments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a:t>
            </a:r>
          </a:p>
          <a:p>
            <a:pPr marL="171450" indent="-171450">
              <a:buFontTx/>
              <a:buChar char="-"/>
            </a:pPr>
            <a:r>
              <a:rPr lang="en-US" dirty="0"/>
              <a:t>SSMS (open folder), run 01, 02</a:t>
            </a:r>
          </a:p>
          <a:p>
            <a:pPr marL="171450" indent="-171450">
              <a:buFontTx/>
              <a:buChar char="-"/>
            </a:pPr>
            <a:r>
              <a:rPr lang="en-US" dirty="0"/>
              <a:t>VS – open app</a:t>
            </a:r>
          </a:p>
          <a:p>
            <a:pPr marL="171450" indent="-171450">
              <a:buFontTx/>
              <a:buChar char="-"/>
            </a:pPr>
            <a:endParaRPr lang="en-US" dirty="0"/>
          </a:p>
        </p:txBody>
      </p:sp>
    </p:spTree>
    <p:extLst>
      <p:ext uri="{BB962C8B-B14F-4D97-AF65-F5344CB8AC3E}">
        <p14:creationId xmlns:p14="http://schemas.microsoft.com/office/powerpoint/2010/main" val="276702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Steve Bio</a:t>
            </a:r>
          </a:p>
        </p:txBody>
      </p:sp>
    </p:spTree>
    <p:extLst>
      <p:ext uri="{BB962C8B-B14F-4D97-AF65-F5344CB8AC3E}">
        <p14:creationId xmlns:p14="http://schemas.microsoft.com/office/powerpoint/2010/main" val="252026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99988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29905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8797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42610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65232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546376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5735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8000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19767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549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334378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3/22/2023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E94-D08C-431E-88FC-7EB62E529A19}" type="datetimeFigureOut">
              <a:rPr lang="en-US" smtClean="0"/>
              <a:pPr/>
              <a:t>3/22/2023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433EB1-7740-4DF8-A084-DB4A629F7746}" type="slidenum">
              <a:rPr lang="en-US" smtClean="0"/>
              <a:pPr/>
              <a:t>‹#›</a:t>
            </a:fld>
            <a:endParaRPr lang="en-US"/>
          </a:p>
        </p:txBody>
      </p:sp>
    </p:spTree>
    <p:extLst>
      <p:ext uri="{BB962C8B-B14F-4D97-AF65-F5344CB8AC3E}">
        <p14:creationId xmlns:p14="http://schemas.microsoft.com/office/powerpoint/2010/main" val="294626416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7" r:id="rId12"/>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3/22/2023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3/22/2023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3/22/2023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hyperlink" Target="https://learn.microsoft.com/en-us/sql/relational-databases/system-stored-procedures/sp-rename-transact-sql?view=sql-server-ver16" TargetMode="Externa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7.emf"/><Relationship Id="rId5" Type="http://schemas.openxmlformats.org/officeDocument/2006/relationships/image" Target="../media/image6.jpeg"/><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4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47.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7.xml"/><Relationship Id="rId5" Type="http://schemas.openxmlformats.org/officeDocument/2006/relationships/image" Target="../media/image10.jpe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hyperlink" Target="https://martinfowler.com/bliki/ParallelChange.html" TargetMode="Externa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6" y="2555355"/>
            <a:ext cx="567372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cs typeface="+mn-cs"/>
              </a:rPr>
              <a:t>Steve Jones</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Editor/Advocate</a:t>
            </a:r>
          </a:p>
          <a:p>
            <a:pPr>
              <a:defRPr/>
            </a:pPr>
            <a:r>
              <a:rPr lang="en-US" sz="2400" b="1" dirty="0">
                <a:solidFill>
                  <a:srgbClr val="3BDBC2"/>
                </a:solidFill>
                <a:latin typeface="Arial" charset="0"/>
              </a:rPr>
              <a:t>SQL Server Central/Redgate Software</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22277" y="3986760"/>
            <a:ext cx="2940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Intermediate</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85344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i="0" dirty="0">
                <a:solidFill>
                  <a:schemeClr val="bg1"/>
                </a:solidFill>
                <a:effectLst/>
                <a:latin typeface="Calibri Light" panose="020F0302020204030204" pitchFamily="34" charset="0"/>
                <a:cs typeface="Calibri Light" panose="020F0302020204030204" pitchFamily="34" charset="0"/>
              </a:rPr>
              <a:t>W19: Architecting Zero Downtime Database Deployments</a:t>
            </a:r>
            <a:endParaRPr lang="en-US" sz="2000" b="1" dirty="0">
              <a:solidFill>
                <a:schemeClr val="bg1"/>
              </a:solidFill>
              <a:effectLst/>
            </a:endParaRP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Database Development Guidelines</a:t>
            </a:r>
          </a:p>
        </p:txBody>
      </p:sp>
      <p:sp>
        <p:nvSpPr>
          <p:cNvPr id="3" name="Content Placeholder 2"/>
          <p:cNvSpPr>
            <a:spLocks noGrp="1"/>
          </p:cNvSpPr>
          <p:nvPr>
            <p:ph idx="1"/>
          </p:nvPr>
        </p:nvSpPr>
        <p:spPr>
          <a:xfrm>
            <a:off x="526597" y="1199995"/>
            <a:ext cx="8090807" cy="3774281"/>
          </a:xfrm>
        </p:spPr>
        <p:txBody>
          <a:bodyPr>
            <a:normAutofit fontScale="92500" lnSpcReduction="10000"/>
          </a:bodyPr>
          <a:lstStyle/>
          <a:p>
            <a:pPr marL="685800" lvl="1" indent="-342900">
              <a:lnSpc>
                <a:spcPct val="15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All INSERTs need to support new columns (use column list)</a:t>
            </a:r>
          </a:p>
          <a:p>
            <a:pPr marL="685800" lvl="1" indent="-342900">
              <a:lnSpc>
                <a:spcPct val="15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NO RENAMES (use expand / contract for this)</a:t>
            </a:r>
          </a:p>
          <a:p>
            <a:pPr marL="685800" lvl="1" indent="-342900">
              <a:lnSpc>
                <a:spcPct val="15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All procs/functions must only add parameters with defaults</a:t>
            </a:r>
          </a:p>
          <a:p>
            <a:pPr marL="685800" lvl="1" indent="-342900">
              <a:lnSpc>
                <a:spcPct val="15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Name </a:t>
            </a:r>
            <a:r>
              <a:rPr lang="en-GB" sz="2400">
                <a:solidFill>
                  <a:schemeClr val="bg2">
                    <a:lumMod val="10000"/>
                  </a:schemeClr>
                </a:solidFill>
                <a:ea typeface="Roboto Regular" panose="02000000000000000000" pitchFamily="2" charset="0"/>
                <a:cs typeface="Roboto Regular" panose="02000000000000000000" pitchFamily="2" charset="0"/>
              </a:rPr>
              <a:t>all parameters</a:t>
            </a:r>
            <a:endParaRPr lang="en-GB" sz="2400" dirty="0">
              <a:solidFill>
                <a:schemeClr val="bg2">
                  <a:lumMod val="10000"/>
                </a:schemeClr>
              </a:solidFill>
              <a:ea typeface="Roboto Regular" panose="02000000000000000000" pitchFamily="2" charset="0"/>
              <a:cs typeface="Roboto Regular" panose="02000000000000000000" pitchFamily="2" charset="0"/>
            </a:endParaRPr>
          </a:p>
          <a:p>
            <a:pPr marL="685800" lvl="1" indent="-342900">
              <a:lnSpc>
                <a:spcPct val="15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All new columns need defaults</a:t>
            </a:r>
          </a:p>
          <a:p>
            <a:pPr marL="685800" lvl="1" indent="-342900">
              <a:lnSpc>
                <a:spcPct val="15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Never add and delete objects in the same deployment (for the same database object/structure)</a:t>
            </a:r>
          </a:p>
        </p:txBody>
      </p:sp>
    </p:spTree>
    <p:extLst>
      <p:ext uri="{BB962C8B-B14F-4D97-AF65-F5344CB8AC3E}">
        <p14:creationId xmlns:p14="http://schemas.microsoft.com/office/powerpoint/2010/main" val="319786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Database Development Guidelines</a:t>
            </a:r>
          </a:p>
        </p:txBody>
      </p:sp>
      <p:sp>
        <p:nvSpPr>
          <p:cNvPr id="3" name="Content Placeholder 2"/>
          <p:cNvSpPr>
            <a:spLocks noGrp="1"/>
          </p:cNvSpPr>
          <p:nvPr>
            <p:ph idx="1"/>
          </p:nvPr>
        </p:nvSpPr>
        <p:spPr/>
        <p:txBody>
          <a:bodyPr>
            <a:normAutofit/>
          </a:bodyPr>
          <a:lstStyle/>
          <a:p>
            <a:pPr marL="685800" lvl="1" indent="-342900">
              <a:lnSpc>
                <a:spcPct val="17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App always calls for columns by names (no SELECT * or 1,2,3 columns)</a:t>
            </a:r>
          </a:p>
          <a:p>
            <a:pPr marL="685800" lvl="1" indent="-342900">
              <a:lnSpc>
                <a:spcPct val="17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Feature flag all items dependent on database schema change</a:t>
            </a:r>
          </a:p>
          <a:p>
            <a:pPr marL="685800" lvl="1" indent="-342900">
              <a:lnSpc>
                <a:spcPct val="170000"/>
              </a:lnSpc>
              <a:buFont typeface="Courier New" panose="02070309020205020404" pitchFamily="49" charset="0"/>
              <a:buChar char="o"/>
            </a:pPr>
            <a:r>
              <a:rPr lang="en-US" sz="2000" dirty="0">
                <a:solidFill>
                  <a:srgbClr val="444444"/>
                </a:solidFill>
                <a:ea typeface="Roboto Regular" panose="020B0604020202020204" charset="0"/>
                <a:cs typeface="Roboto Regular" panose="020B0604020202020204" charset="0"/>
              </a:rPr>
              <a:t>“Baby steps”: If a change is backward-incompatible, split it into multiple backward-compatible steps.</a:t>
            </a:r>
          </a:p>
          <a:p>
            <a:pPr marL="685800" lvl="1" indent="-342900">
              <a:lnSpc>
                <a:spcPct val="17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Use triggers to keep new and old structures in sync</a:t>
            </a:r>
          </a:p>
          <a:p>
            <a:pPr marL="685800" lvl="1" indent="-342900">
              <a:lnSpc>
                <a:spcPct val="17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If in doubt, save copies of data until the deployment completes</a:t>
            </a:r>
          </a:p>
        </p:txBody>
      </p:sp>
    </p:spTree>
    <p:extLst>
      <p:ext uri="{BB962C8B-B14F-4D97-AF65-F5344CB8AC3E}">
        <p14:creationId xmlns:p14="http://schemas.microsoft.com/office/powerpoint/2010/main" val="44557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Splitting a column</a:t>
            </a:r>
          </a:p>
        </p:txBody>
      </p:sp>
      <p:sp>
        <p:nvSpPr>
          <p:cNvPr id="5" name="Text Placeholder 4"/>
          <p:cNvSpPr>
            <a:spLocks noGrp="1"/>
          </p:cNvSpPr>
          <p:nvPr>
            <p:ph type="body" idx="1"/>
          </p:nvPr>
        </p:nvSpPr>
        <p:spPr/>
        <p:txBody>
          <a:bodyPr/>
          <a:lstStyle/>
          <a:p>
            <a:r>
              <a:rPr lang="en-US" dirty="0"/>
              <a:t>Working towards normalization</a:t>
            </a:r>
          </a:p>
        </p:txBody>
      </p:sp>
    </p:spTree>
    <p:extLst>
      <p:ext uri="{BB962C8B-B14F-4D97-AF65-F5344CB8AC3E}">
        <p14:creationId xmlns:p14="http://schemas.microsoft.com/office/powerpoint/2010/main" val="251614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Scenario</a:t>
            </a:r>
          </a:p>
        </p:txBody>
      </p:sp>
      <p:sp>
        <p:nvSpPr>
          <p:cNvPr id="3" name="Content Placeholder 2"/>
          <p:cNvSpPr>
            <a:spLocks noGrp="1"/>
          </p:cNvSpPr>
          <p:nvPr>
            <p:ph idx="1"/>
          </p:nvPr>
        </p:nvSpPr>
        <p:spPr/>
        <p:txBody>
          <a:bodyPr>
            <a:normAutofit fontScale="85000" lnSpcReduction="20000"/>
          </a:bodyPr>
          <a:lstStyle/>
          <a:p>
            <a:r>
              <a:rPr lang="en-US" dirty="0"/>
              <a:t>We have a </a:t>
            </a:r>
            <a:r>
              <a:rPr lang="en-US" dirty="0" err="1"/>
              <a:t>CustomerName</a:t>
            </a:r>
            <a:r>
              <a:rPr lang="en-US" dirty="0"/>
              <a:t> column in </a:t>
            </a:r>
            <a:r>
              <a:rPr lang="en-US" dirty="0" err="1"/>
              <a:t>dbo.Customers</a:t>
            </a:r>
            <a:endParaRPr lang="en-US" dirty="0"/>
          </a:p>
          <a:p>
            <a:r>
              <a:rPr lang="en-US" dirty="0"/>
              <a:t>We want this split to two columns:</a:t>
            </a:r>
          </a:p>
          <a:p>
            <a:pPr lvl="1"/>
            <a:r>
              <a:rPr lang="en-US" dirty="0"/>
              <a:t>FirstName</a:t>
            </a:r>
          </a:p>
          <a:p>
            <a:pPr lvl="1"/>
            <a:r>
              <a:rPr lang="en-US" dirty="0" err="1"/>
              <a:t>LastName</a:t>
            </a:r>
            <a:endParaRPr lang="en-US" dirty="0"/>
          </a:p>
          <a:p>
            <a:r>
              <a:rPr lang="en-US" dirty="0"/>
              <a:t>A common occurrence when we realize we’ve modeled incorrectly</a:t>
            </a:r>
          </a:p>
          <a:p>
            <a:r>
              <a:rPr lang="en-US" dirty="0"/>
              <a:t>Multiple types of information are in one column</a:t>
            </a:r>
          </a:p>
          <a:p>
            <a:r>
              <a:rPr lang="en-US" dirty="0"/>
              <a:t>We are becoming more normalized</a:t>
            </a:r>
          </a:p>
        </p:txBody>
      </p:sp>
    </p:spTree>
    <p:extLst>
      <p:ext uri="{BB962C8B-B14F-4D97-AF65-F5344CB8AC3E}">
        <p14:creationId xmlns:p14="http://schemas.microsoft.com/office/powerpoint/2010/main" val="226579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Typical Process</a:t>
            </a:r>
          </a:p>
        </p:txBody>
      </p:sp>
      <p:sp>
        <p:nvSpPr>
          <p:cNvPr id="3" name="Content Placeholder 2"/>
          <p:cNvSpPr>
            <a:spLocks noGrp="1"/>
          </p:cNvSpPr>
          <p:nvPr>
            <p:ph idx="1"/>
          </p:nvPr>
        </p:nvSpPr>
        <p:spPr/>
        <p:txBody>
          <a:bodyPr>
            <a:normAutofit fontScale="85000" lnSpcReduction="20000"/>
          </a:bodyPr>
          <a:lstStyle/>
          <a:p>
            <a:r>
              <a:rPr lang="en-US" dirty="0"/>
              <a:t>We deploy this in one transaction:</a:t>
            </a:r>
          </a:p>
          <a:p>
            <a:pPr lvl="1"/>
            <a:r>
              <a:rPr lang="en-US" dirty="0"/>
              <a:t>Add columns to the table: FirstName and </a:t>
            </a:r>
            <a:r>
              <a:rPr lang="en-US" dirty="0" err="1"/>
              <a:t>LastName</a:t>
            </a:r>
            <a:endParaRPr lang="en-US" dirty="0"/>
          </a:p>
          <a:p>
            <a:pPr lvl="1"/>
            <a:r>
              <a:rPr lang="en-US" dirty="0"/>
              <a:t>UPDATE the columns by splitting the data in </a:t>
            </a:r>
            <a:r>
              <a:rPr lang="en-US" dirty="0" err="1"/>
              <a:t>CustomerName</a:t>
            </a:r>
            <a:endParaRPr lang="en-US" dirty="0"/>
          </a:p>
          <a:p>
            <a:pPr lvl="1"/>
            <a:r>
              <a:rPr lang="en-US" dirty="0"/>
              <a:t>Drop the </a:t>
            </a:r>
            <a:r>
              <a:rPr lang="en-US" dirty="0" err="1"/>
              <a:t>CustomerName</a:t>
            </a:r>
            <a:r>
              <a:rPr lang="en-US" dirty="0"/>
              <a:t> column</a:t>
            </a:r>
          </a:p>
          <a:p>
            <a:r>
              <a:rPr lang="en-US" dirty="0"/>
              <a:t>Challenges</a:t>
            </a:r>
          </a:p>
          <a:p>
            <a:pPr lvl="1"/>
            <a:r>
              <a:rPr lang="en-US" dirty="0"/>
              <a:t>We might have applications using </a:t>
            </a:r>
            <a:r>
              <a:rPr lang="en-US" dirty="0" err="1"/>
              <a:t>CustomerName</a:t>
            </a:r>
            <a:endParaRPr lang="en-US" dirty="0"/>
          </a:p>
          <a:p>
            <a:pPr lvl="1"/>
            <a:r>
              <a:rPr lang="en-US" dirty="0"/>
              <a:t>The UPDATE statement might block users while running</a:t>
            </a:r>
          </a:p>
          <a:p>
            <a:pPr lvl="1"/>
            <a:r>
              <a:rPr lang="en-US" dirty="0"/>
              <a:t>We will not split some data properly (</a:t>
            </a:r>
            <a:r>
              <a:rPr lang="en-US" b="0" i="0" dirty="0">
                <a:effectLst/>
              </a:rPr>
              <a:t>George </a:t>
            </a:r>
            <a:r>
              <a:rPr lang="en-US" i="0" dirty="0">
                <a:effectLst/>
              </a:rPr>
              <a:t>von Trapp</a:t>
            </a:r>
            <a:r>
              <a:rPr lang="en-US" dirty="0"/>
              <a:t>)</a:t>
            </a:r>
          </a:p>
        </p:txBody>
      </p:sp>
    </p:spTree>
    <p:extLst>
      <p:ext uri="{BB962C8B-B14F-4D97-AF65-F5344CB8AC3E}">
        <p14:creationId xmlns:p14="http://schemas.microsoft.com/office/powerpoint/2010/main" val="157756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Splitting a column</a:t>
            </a:r>
          </a:p>
        </p:txBody>
      </p:sp>
    </p:spTree>
    <p:extLst>
      <p:ext uri="{BB962C8B-B14F-4D97-AF65-F5344CB8AC3E}">
        <p14:creationId xmlns:p14="http://schemas.microsoft.com/office/powerpoint/2010/main" val="415858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Zero Downtime Process: Splits</a:t>
            </a:r>
          </a:p>
        </p:txBody>
      </p:sp>
      <p:sp>
        <p:nvSpPr>
          <p:cNvPr id="3" name="Content Placeholder 2"/>
          <p:cNvSpPr>
            <a:spLocks noGrp="1"/>
          </p:cNvSpPr>
          <p:nvPr>
            <p:ph idx="1"/>
          </p:nvPr>
        </p:nvSpPr>
        <p:spPr/>
        <p:txBody>
          <a:bodyPr>
            <a:normAutofit fontScale="70000" lnSpcReduction="20000"/>
          </a:bodyPr>
          <a:lstStyle/>
          <a:p>
            <a:r>
              <a:rPr lang="en-US" dirty="0"/>
              <a:t>We trade space for time</a:t>
            </a:r>
          </a:p>
          <a:p>
            <a:r>
              <a:rPr lang="en-US" dirty="0"/>
              <a:t>We use multiple deployments</a:t>
            </a:r>
          </a:p>
          <a:p>
            <a:pPr lvl="1"/>
            <a:r>
              <a:rPr lang="en-US" dirty="0"/>
              <a:t>1 - Add columns to the table: FirstName and </a:t>
            </a:r>
            <a:r>
              <a:rPr lang="en-US" dirty="0" err="1"/>
              <a:t>LastName</a:t>
            </a:r>
            <a:endParaRPr lang="en-US" dirty="0"/>
          </a:p>
          <a:p>
            <a:pPr lvl="1"/>
            <a:r>
              <a:rPr lang="en-US" dirty="0"/>
              <a:t>2 - UPDATE the columns by splitting the data in </a:t>
            </a:r>
            <a:r>
              <a:rPr lang="en-US" dirty="0" err="1"/>
              <a:t>CustomerName</a:t>
            </a:r>
            <a:endParaRPr lang="en-US" dirty="0"/>
          </a:p>
          <a:p>
            <a:pPr lvl="2"/>
            <a:r>
              <a:rPr lang="en-US" dirty="0"/>
              <a:t>2a – rename </a:t>
            </a:r>
            <a:r>
              <a:rPr lang="en-US" dirty="0" err="1"/>
              <a:t>CustomerName</a:t>
            </a:r>
            <a:endParaRPr lang="en-US" dirty="0"/>
          </a:p>
          <a:p>
            <a:pPr lvl="1"/>
            <a:r>
              <a:rPr lang="en-US" dirty="0"/>
              <a:t>3 - Drop the </a:t>
            </a:r>
            <a:r>
              <a:rPr lang="en-US" dirty="0" err="1"/>
              <a:t>CustomerName</a:t>
            </a:r>
            <a:r>
              <a:rPr lang="en-US" dirty="0"/>
              <a:t> column</a:t>
            </a:r>
          </a:p>
          <a:p>
            <a:r>
              <a:rPr lang="en-US" dirty="0"/>
              <a:t>Advantages</a:t>
            </a:r>
          </a:p>
          <a:p>
            <a:pPr lvl="1"/>
            <a:r>
              <a:rPr lang="en-US" dirty="0"/>
              <a:t>We can start this move independently of the application</a:t>
            </a:r>
          </a:p>
          <a:p>
            <a:pPr lvl="1"/>
            <a:r>
              <a:rPr lang="en-US" dirty="0"/>
              <a:t>We can batch the update if needed</a:t>
            </a:r>
          </a:p>
          <a:p>
            <a:pPr lvl="1"/>
            <a:r>
              <a:rPr lang="en-US" dirty="0"/>
              <a:t>We can delay the final step until ready</a:t>
            </a:r>
          </a:p>
        </p:txBody>
      </p:sp>
    </p:spTree>
    <p:extLst>
      <p:ext uri="{BB962C8B-B14F-4D97-AF65-F5344CB8AC3E}">
        <p14:creationId xmlns:p14="http://schemas.microsoft.com/office/powerpoint/2010/main" val="308579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Tables</a:t>
            </a:r>
          </a:p>
        </p:txBody>
      </p:sp>
      <p:sp>
        <p:nvSpPr>
          <p:cNvPr id="3" name="Content Placeholder 2"/>
          <p:cNvSpPr>
            <a:spLocks noGrp="1"/>
          </p:cNvSpPr>
          <p:nvPr>
            <p:ph idx="1"/>
          </p:nvPr>
        </p:nvSpPr>
        <p:spPr/>
        <p:txBody>
          <a:bodyPr>
            <a:normAutofit/>
          </a:bodyPr>
          <a:lstStyle/>
          <a:p>
            <a:r>
              <a:rPr lang="en-US" sz="2800" dirty="0"/>
              <a:t>The process is similar for splitting tables</a:t>
            </a:r>
          </a:p>
          <a:p>
            <a:r>
              <a:rPr lang="en-US" sz="2800" dirty="0"/>
              <a:t>Add a new table, use triggers to sync data</a:t>
            </a:r>
          </a:p>
          <a:p>
            <a:pPr lvl="1"/>
            <a:r>
              <a:rPr lang="en-US" sz="2400" dirty="0"/>
              <a:t>Only columns being moved</a:t>
            </a:r>
          </a:p>
          <a:p>
            <a:r>
              <a:rPr lang="en-US" sz="2800" dirty="0"/>
              <a:t>Remove the columns from the original table later</a:t>
            </a:r>
          </a:p>
          <a:p>
            <a:r>
              <a:rPr lang="en-US" sz="2800" dirty="0"/>
              <a:t>Coordinate with apps to ensure feature toggles all flip</a:t>
            </a:r>
          </a:p>
        </p:txBody>
      </p:sp>
    </p:spTree>
    <p:extLst>
      <p:ext uri="{BB962C8B-B14F-4D97-AF65-F5344CB8AC3E}">
        <p14:creationId xmlns:p14="http://schemas.microsoft.com/office/powerpoint/2010/main" val="425407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Merges</a:t>
            </a:r>
          </a:p>
        </p:txBody>
      </p:sp>
      <p:sp>
        <p:nvSpPr>
          <p:cNvPr id="3" name="Content Placeholder 2"/>
          <p:cNvSpPr>
            <a:spLocks noGrp="1"/>
          </p:cNvSpPr>
          <p:nvPr>
            <p:ph idx="1"/>
          </p:nvPr>
        </p:nvSpPr>
        <p:spPr/>
        <p:txBody>
          <a:bodyPr>
            <a:normAutofit/>
          </a:bodyPr>
          <a:lstStyle/>
          <a:p>
            <a:r>
              <a:rPr lang="en-US" sz="2800" dirty="0"/>
              <a:t>A merge is the reverse of a split</a:t>
            </a:r>
          </a:p>
          <a:p>
            <a:r>
              <a:rPr lang="en-US" sz="2800" dirty="0"/>
              <a:t>Can be table or column level</a:t>
            </a:r>
          </a:p>
          <a:p>
            <a:r>
              <a:rPr lang="en-US" sz="2800" dirty="0"/>
              <a:t>Similar process</a:t>
            </a:r>
          </a:p>
          <a:p>
            <a:pPr lvl="1"/>
            <a:r>
              <a:rPr lang="en-US" sz="2000" dirty="0"/>
              <a:t>New storage location</a:t>
            </a:r>
          </a:p>
          <a:p>
            <a:pPr lvl="1"/>
            <a:r>
              <a:rPr lang="en-US" sz="2000" dirty="0"/>
              <a:t>Merge data</a:t>
            </a:r>
          </a:p>
          <a:p>
            <a:pPr lvl="1"/>
            <a:r>
              <a:rPr lang="en-US" sz="2000" dirty="0"/>
              <a:t>If possible, keep the original values</a:t>
            </a:r>
          </a:p>
          <a:p>
            <a:pPr lvl="1"/>
            <a:r>
              <a:rPr lang="en-US" sz="2000" dirty="0"/>
              <a:t>Drops occur later</a:t>
            </a:r>
          </a:p>
        </p:txBody>
      </p:sp>
    </p:spTree>
    <p:extLst>
      <p:ext uri="{BB962C8B-B14F-4D97-AF65-F5344CB8AC3E}">
        <p14:creationId xmlns:p14="http://schemas.microsoft.com/office/powerpoint/2010/main" val="124925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NOT NULL Columns</a:t>
            </a:r>
          </a:p>
        </p:txBody>
      </p:sp>
      <p:sp>
        <p:nvSpPr>
          <p:cNvPr id="5" name="Text Placeholder 4"/>
          <p:cNvSpPr>
            <a:spLocks noGrp="1"/>
          </p:cNvSpPr>
          <p:nvPr>
            <p:ph type="body" idx="1"/>
          </p:nvPr>
        </p:nvSpPr>
        <p:spPr/>
        <p:txBody>
          <a:bodyPr/>
          <a:lstStyle/>
          <a:p>
            <a:r>
              <a:rPr lang="en-US" dirty="0"/>
              <a:t>Tracking data changes</a:t>
            </a:r>
          </a:p>
        </p:txBody>
      </p:sp>
    </p:spTree>
    <p:extLst>
      <p:ext uri="{BB962C8B-B14F-4D97-AF65-F5344CB8AC3E}">
        <p14:creationId xmlns:p14="http://schemas.microsoft.com/office/powerpoint/2010/main" val="236394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85000" lnSpcReduction="20000"/>
          </a:bodyPr>
          <a:lstStyle/>
          <a:p>
            <a:r>
              <a:rPr lang="en-US" dirty="0"/>
              <a:t>Who am I?</a:t>
            </a:r>
          </a:p>
          <a:p>
            <a:r>
              <a:rPr lang="en-US" dirty="0"/>
              <a:t>Defining Zero Downtime for Databases</a:t>
            </a:r>
          </a:p>
          <a:p>
            <a:r>
              <a:rPr lang="en-US" dirty="0"/>
              <a:t>Architecting Changes</a:t>
            </a:r>
          </a:p>
          <a:p>
            <a:r>
              <a:rPr lang="en-US" dirty="0"/>
              <a:t>Adding Not Null Columns</a:t>
            </a:r>
          </a:p>
          <a:p>
            <a:r>
              <a:rPr lang="en-US" dirty="0"/>
              <a:t>Splitting a column</a:t>
            </a:r>
          </a:p>
          <a:p>
            <a:r>
              <a:rPr lang="en-US" dirty="0"/>
              <a:t>Rename a field</a:t>
            </a:r>
          </a:p>
          <a:p>
            <a:r>
              <a:rPr lang="en-US" dirty="0"/>
              <a:t>Changing a Procedure</a:t>
            </a:r>
          </a:p>
          <a:p>
            <a:r>
              <a:rPr lang="en-US" dirty="0"/>
              <a:t>Best Practices</a:t>
            </a:r>
          </a:p>
          <a:p>
            <a:endParaRPr lang="en-US" dirty="0"/>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Scenario</a:t>
            </a:r>
          </a:p>
        </p:txBody>
      </p:sp>
      <p:sp>
        <p:nvSpPr>
          <p:cNvPr id="3" name="Content Placeholder 2"/>
          <p:cNvSpPr>
            <a:spLocks noGrp="1"/>
          </p:cNvSpPr>
          <p:nvPr>
            <p:ph idx="1"/>
          </p:nvPr>
        </p:nvSpPr>
        <p:spPr/>
        <p:txBody>
          <a:bodyPr>
            <a:normAutofit fontScale="70000" lnSpcReduction="20000"/>
          </a:bodyPr>
          <a:lstStyle/>
          <a:p>
            <a:r>
              <a:rPr lang="en-US" dirty="0"/>
              <a:t>Avoiding NULLs is often a good idea</a:t>
            </a:r>
          </a:p>
          <a:p>
            <a:r>
              <a:rPr lang="en-US" dirty="0"/>
              <a:t>We want to add a new column to a table that is NOT NULL</a:t>
            </a:r>
          </a:p>
          <a:p>
            <a:r>
              <a:rPr lang="en-US" dirty="0"/>
              <a:t>Two ways to do this (platform dependent):</a:t>
            </a:r>
          </a:p>
          <a:p>
            <a:r>
              <a:rPr lang="en-US" dirty="0"/>
              <a:t>Two-step process</a:t>
            </a:r>
          </a:p>
          <a:p>
            <a:pPr lvl="1"/>
            <a:r>
              <a:rPr lang="en-US" dirty="0"/>
              <a:t>Add a NOT NULL column with a default</a:t>
            </a:r>
          </a:p>
          <a:p>
            <a:pPr lvl="1"/>
            <a:r>
              <a:rPr lang="en-US" dirty="0"/>
              <a:t>Fix existing rows</a:t>
            </a:r>
          </a:p>
          <a:p>
            <a:r>
              <a:rPr lang="en-US" dirty="0"/>
              <a:t>Three-step process: </a:t>
            </a:r>
          </a:p>
          <a:p>
            <a:pPr lvl="1"/>
            <a:r>
              <a:rPr lang="en-US" dirty="0"/>
              <a:t>Add a NULL column</a:t>
            </a:r>
          </a:p>
          <a:p>
            <a:pPr lvl="1"/>
            <a:r>
              <a:rPr lang="en-US" dirty="0"/>
              <a:t>Update existing rows with some value</a:t>
            </a:r>
          </a:p>
          <a:p>
            <a:pPr lvl="1"/>
            <a:r>
              <a:rPr lang="en-US" dirty="0"/>
              <a:t>Change to NOT NULL</a:t>
            </a:r>
          </a:p>
          <a:p>
            <a:pPr lvl="1"/>
            <a:endParaRPr lang="en-US" dirty="0"/>
          </a:p>
        </p:txBody>
      </p:sp>
    </p:spTree>
    <p:extLst>
      <p:ext uri="{BB962C8B-B14F-4D97-AF65-F5344CB8AC3E}">
        <p14:creationId xmlns:p14="http://schemas.microsoft.com/office/powerpoint/2010/main" val="230538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Adding NOT NULL columns</a:t>
            </a:r>
          </a:p>
        </p:txBody>
      </p:sp>
    </p:spTree>
    <p:extLst>
      <p:ext uri="{BB962C8B-B14F-4D97-AF65-F5344CB8AC3E}">
        <p14:creationId xmlns:p14="http://schemas.microsoft.com/office/powerpoint/2010/main" val="333912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Zero Downtime Process</a:t>
            </a:r>
          </a:p>
        </p:txBody>
      </p:sp>
      <p:sp>
        <p:nvSpPr>
          <p:cNvPr id="3" name="Content Placeholder 2"/>
          <p:cNvSpPr>
            <a:spLocks noGrp="1"/>
          </p:cNvSpPr>
          <p:nvPr>
            <p:ph idx="1"/>
          </p:nvPr>
        </p:nvSpPr>
        <p:spPr/>
        <p:txBody>
          <a:bodyPr>
            <a:normAutofit/>
          </a:bodyPr>
          <a:lstStyle/>
          <a:p>
            <a:r>
              <a:rPr lang="en-US" sz="2800" dirty="0"/>
              <a:t>Feature Flag the application</a:t>
            </a:r>
          </a:p>
          <a:p>
            <a:r>
              <a:rPr lang="en-US" sz="2800" dirty="0"/>
              <a:t>Use 2 or 3 Deployments</a:t>
            </a:r>
          </a:p>
          <a:p>
            <a:pPr lvl="1"/>
            <a:r>
              <a:rPr lang="en-US" sz="2400" dirty="0"/>
              <a:t>Add a NULL column</a:t>
            </a:r>
          </a:p>
          <a:p>
            <a:pPr lvl="1"/>
            <a:r>
              <a:rPr lang="en-US" sz="2400" dirty="0"/>
              <a:t>Update data/defaults</a:t>
            </a:r>
          </a:p>
          <a:p>
            <a:pPr lvl="1"/>
            <a:r>
              <a:rPr lang="en-US" sz="2400" dirty="0"/>
              <a:t>Change to NOT NULL</a:t>
            </a:r>
          </a:p>
          <a:p>
            <a:r>
              <a:rPr lang="en-US" sz="2800" dirty="0"/>
              <a:t>Make sure you understand how the app behaves with NULL/default/incomplete data</a:t>
            </a:r>
          </a:p>
        </p:txBody>
      </p:sp>
    </p:spTree>
    <p:extLst>
      <p:ext uri="{BB962C8B-B14F-4D97-AF65-F5344CB8AC3E}">
        <p14:creationId xmlns:p14="http://schemas.microsoft.com/office/powerpoint/2010/main" val="321889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Renaming</a:t>
            </a:r>
          </a:p>
        </p:txBody>
      </p:sp>
      <p:sp>
        <p:nvSpPr>
          <p:cNvPr id="5" name="Text Placeholder 4"/>
          <p:cNvSpPr>
            <a:spLocks noGrp="1"/>
          </p:cNvSpPr>
          <p:nvPr>
            <p:ph type="body" idx="1"/>
          </p:nvPr>
        </p:nvSpPr>
        <p:spPr/>
        <p:txBody>
          <a:bodyPr/>
          <a:lstStyle/>
          <a:p>
            <a:r>
              <a:rPr lang="en-US" dirty="0"/>
              <a:t>Don’t do this, but if you must…</a:t>
            </a:r>
          </a:p>
        </p:txBody>
      </p:sp>
    </p:spTree>
    <p:extLst>
      <p:ext uri="{BB962C8B-B14F-4D97-AF65-F5344CB8AC3E}">
        <p14:creationId xmlns:p14="http://schemas.microsoft.com/office/powerpoint/2010/main" val="88346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Scenario</a:t>
            </a:r>
          </a:p>
        </p:txBody>
      </p:sp>
      <p:sp>
        <p:nvSpPr>
          <p:cNvPr id="3" name="Content Placeholder 2"/>
          <p:cNvSpPr>
            <a:spLocks noGrp="1"/>
          </p:cNvSpPr>
          <p:nvPr>
            <p:ph idx="1"/>
          </p:nvPr>
        </p:nvSpPr>
        <p:spPr/>
        <p:txBody>
          <a:bodyPr>
            <a:normAutofit/>
          </a:bodyPr>
          <a:lstStyle/>
          <a:p>
            <a:r>
              <a:rPr lang="en-US" sz="2800" dirty="0"/>
              <a:t>Someone doesn’t like a column name</a:t>
            </a:r>
          </a:p>
          <a:p>
            <a:r>
              <a:rPr lang="en-US" sz="2800" dirty="0"/>
              <a:t>They want to change the name to something else</a:t>
            </a:r>
          </a:p>
          <a:p>
            <a:pPr lvl="1"/>
            <a:r>
              <a:rPr lang="en-US" sz="2000" dirty="0">
                <a:latin typeface="Calibri" panose="020F0502020204030204" pitchFamily="34" charset="0"/>
                <a:cs typeface="Calibri" panose="020F0502020204030204" pitchFamily="34" charset="0"/>
              </a:rPr>
              <a:t>Currently </a:t>
            </a:r>
            <a:r>
              <a:rPr lang="en-US" sz="2000" dirty="0" err="1">
                <a:latin typeface="Calibri" panose="020F0502020204030204" pitchFamily="34" charset="0"/>
                <a:cs typeface="Calibri" panose="020F0502020204030204" pitchFamily="34" charset="0"/>
              </a:rPr>
              <a:t>dbo.OrderHeader.OrderDate</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Change to: </a:t>
            </a:r>
            <a:r>
              <a:rPr lang="en-US" sz="2000" dirty="0" err="1">
                <a:latin typeface="Calibri" panose="020F0502020204030204" pitchFamily="34" charset="0"/>
                <a:cs typeface="Calibri" panose="020F0502020204030204" pitchFamily="34" charset="0"/>
              </a:rPr>
              <a:t>dbo.OrderHeader.OrderedbyDate</a:t>
            </a:r>
            <a:endParaRPr lang="en-US" sz="20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NOTE: You should NEVER need to do this</a:t>
            </a:r>
          </a:p>
          <a:p>
            <a:pPr lvl="1"/>
            <a:r>
              <a:rPr lang="en-US" sz="2000" dirty="0">
                <a:latin typeface="Calibri" panose="020F0502020204030204" pitchFamily="34" charset="0"/>
                <a:cs typeface="Calibri" panose="020F0502020204030204" pitchFamily="34" charset="0"/>
              </a:rPr>
              <a:t>We have aliases</a:t>
            </a:r>
          </a:p>
          <a:p>
            <a:pPr lvl="1"/>
            <a:r>
              <a:rPr lang="en-US" sz="2000" dirty="0">
                <a:latin typeface="Calibri" panose="020F0502020204030204" pitchFamily="34" charset="0"/>
                <a:cs typeface="Calibri" panose="020F0502020204030204" pitchFamily="34" charset="0"/>
              </a:rPr>
              <a:t>We an adjust ordering, naming, etc. in queries</a:t>
            </a:r>
          </a:p>
        </p:txBody>
      </p:sp>
    </p:spTree>
    <p:extLst>
      <p:ext uri="{BB962C8B-B14F-4D97-AF65-F5344CB8AC3E}">
        <p14:creationId xmlns:p14="http://schemas.microsoft.com/office/powerpoint/2010/main" val="2219010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Typical Process</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Multiple options here (platform dependent):</a:t>
            </a:r>
          </a:p>
          <a:p>
            <a:r>
              <a:rPr lang="en-US" sz="2400" dirty="0">
                <a:latin typeface="Calibri" panose="020F0502020204030204" pitchFamily="34" charset="0"/>
                <a:cs typeface="Calibri" panose="020F0502020204030204" pitchFamily="34" charset="0"/>
              </a:rPr>
              <a:t>Often, we use a rename procedure (</a:t>
            </a:r>
            <a:r>
              <a:rPr lang="en-US" sz="2400" dirty="0" err="1">
                <a:latin typeface="Calibri" panose="020F0502020204030204" pitchFamily="34" charset="0"/>
                <a:cs typeface="Calibri" panose="020F0502020204030204" pitchFamily="34" charset="0"/>
              </a:rPr>
              <a:t>s</a:t>
            </a:r>
            <a:r>
              <a:rPr lang="en-US" sz="2100" dirty="0" err="1">
                <a:latin typeface="Calibri" panose="020F0502020204030204" pitchFamily="34" charset="0"/>
                <a:cs typeface="Calibri" panose="020F0502020204030204" pitchFamily="34" charset="0"/>
              </a:rPr>
              <a:t>p_rename</a:t>
            </a:r>
            <a:r>
              <a:rPr lang="en-US" sz="2100" dirty="0">
                <a:latin typeface="Calibri" panose="020F0502020204030204" pitchFamily="34" charset="0"/>
                <a:cs typeface="Calibri" panose="020F0502020204030204" pitchFamily="34" charset="0"/>
              </a:rPr>
              <a:t>)</a:t>
            </a:r>
          </a:p>
          <a:p>
            <a:r>
              <a:rPr lang="en-US" sz="2500" dirty="0">
                <a:latin typeface="Calibri" panose="020F0502020204030204" pitchFamily="34" charset="0"/>
                <a:cs typeface="Calibri" panose="020F0502020204030204" pitchFamily="34" charset="0"/>
              </a:rPr>
              <a:t>We can use the swap variable process:</a:t>
            </a:r>
          </a:p>
          <a:p>
            <a:pPr lvl="1"/>
            <a:r>
              <a:rPr lang="en-US" sz="2100" dirty="0">
                <a:latin typeface="Calibri" panose="020F0502020204030204" pitchFamily="34" charset="0"/>
                <a:cs typeface="Calibri" panose="020F0502020204030204" pitchFamily="34" charset="0"/>
              </a:rPr>
              <a:t>Multi-step (add new, rename old, rename new, drop old)</a:t>
            </a:r>
          </a:p>
          <a:p>
            <a:r>
              <a:rPr lang="en-US" sz="2500" dirty="0">
                <a:latin typeface="Calibri" panose="020F0502020204030204" pitchFamily="34" charset="0"/>
                <a:cs typeface="Calibri" panose="020F0502020204030204" pitchFamily="34" charset="0"/>
              </a:rPr>
              <a:t>Challenges</a:t>
            </a:r>
          </a:p>
          <a:p>
            <a:pPr lvl="1"/>
            <a:r>
              <a:rPr lang="en-US" sz="2100" dirty="0">
                <a:latin typeface="Calibri" panose="020F0502020204030204" pitchFamily="34" charset="0"/>
                <a:cs typeface="Calibri" panose="020F0502020204030204" pitchFamily="34" charset="0"/>
              </a:rPr>
              <a:t>Updating all app calls challenging</a:t>
            </a:r>
          </a:p>
          <a:p>
            <a:pPr lvl="1"/>
            <a:r>
              <a:rPr lang="en-US" sz="2100" dirty="0">
                <a:latin typeface="Calibri" panose="020F0502020204030204" pitchFamily="34" charset="0"/>
                <a:cs typeface="Calibri" panose="020F0502020204030204" pitchFamily="34" charset="0"/>
              </a:rPr>
              <a:t>We might deploy and rollback many times</a:t>
            </a:r>
          </a:p>
        </p:txBody>
      </p:sp>
    </p:spTree>
    <p:extLst>
      <p:ext uri="{BB962C8B-B14F-4D97-AF65-F5344CB8AC3E}">
        <p14:creationId xmlns:p14="http://schemas.microsoft.com/office/powerpoint/2010/main" val="3995894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Renames</a:t>
            </a:r>
          </a:p>
        </p:txBody>
      </p:sp>
    </p:spTree>
    <p:extLst>
      <p:ext uri="{BB962C8B-B14F-4D97-AF65-F5344CB8AC3E}">
        <p14:creationId xmlns:p14="http://schemas.microsoft.com/office/powerpoint/2010/main" val="3207381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Zero Downtime Process: Renames</a:t>
            </a:r>
          </a:p>
        </p:txBody>
      </p:sp>
      <p:sp>
        <p:nvSpPr>
          <p:cNvPr id="3" name="Content Placeholder 2"/>
          <p:cNvSpPr>
            <a:spLocks noGrp="1"/>
          </p:cNvSpPr>
          <p:nvPr>
            <p:ph idx="1"/>
          </p:nvPr>
        </p:nvSpPr>
        <p:spPr>
          <a:xfrm>
            <a:off x="457200" y="1123950"/>
            <a:ext cx="8229600" cy="3394075"/>
          </a:xfrm>
        </p:spPr>
        <p:txBody>
          <a:bodyPr>
            <a:normAutofit fontScale="55000" lnSpcReduction="20000"/>
          </a:bodyPr>
          <a:lstStyle/>
          <a:p>
            <a:r>
              <a:rPr lang="en-US" dirty="0"/>
              <a:t>If possible, a quick one-step is preferred</a:t>
            </a:r>
          </a:p>
          <a:p>
            <a:pPr lvl="1"/>
            <a:r>
              <a:rPr lang="en-US" dirty="0"/>
              <a:t>Coordination with app is hard</a:t>
            </a:r>
          </a:p>
          <a:p>
            <a:pPr lvl="1"/>
            <a:r>
              <a:rPr lang="en-US" dirty="0"/>
              <a:t>NOT Zero downtime usually</a:t>
            </a:r>
          </a:p>
          <a:p>
            <a:r>
              <a:rPr lang="en-US" dirty="0"/>
              <a:t>Use </a:t>
            </a:r>
            <a:r>
              <a:rPr lang="en-US" dirty="0" err="1">
                <a:hlinkClick r:id="rId2"/>
              </a:rPr>
              <a:t>sp_rename</a:t>
            </a:r>
            <a:r>
              <a:rPr lang="en-US" dirty="0"/>
              <a:t> in SQL Server/Azure/Synapse</a:t>
            </a:r>
          </a:p>
          <a:p>
            <a:pPr lvl="1"/>
            <a:r>
              <a:rPr lang="en-US" dirty="0"/>
              <a:t>Only if you are sure all apps can rev</a:t>
            </a:r>
          </a:p>
          <a:p>
            <a:pPr lvl="1"/>
            <a:r>
              <a:rPr lang="en-US" dirty="0"/>
              <a:t>Verify this in testing</a:t>
            </a:r>
          </a:p>
          <a:p>
            <a:pPr lvl="1"/>
            <a:r>
              <a:rPr lang="en-US" dirty="0"/>
              <a:t>Usually requires a deployment window so all apps can rev/toggle</a:t>
            </a:r>
          </a:p>
          <a:p>
            <a:r>
              <a:rPr lang="en-US" dirty="0"/>
              <a:t>Safer process is:</a:t>
            </a:r>
          </a:p>
          <a:p>
            <a:pPr lvl="1"/>
            <a:r>
              <a:rPr lang="en-US" dirty="0"/>
              <a:t>Adding a new column/view</a:t>
            </a:r>
          </a:p>
          <a:p>
            <a:pPr lvl="1"/>
            <a:r>
              <a:rPr lang="en-US" dirty="0"/>
              <a:t>Flip feature toggle in apps</a:t>
            </a:r>
          </a:p>
          <a:p>
            <a:pPr lvl="1"/>
            <a:r>
              <a:rPr lang="en-US" dirty="0"/>
              <a:t>Use </a:t>
            </a:r>
            <a:r>
              <a:rPr lang="en-US" dirty="0" err="1"/>
              <a:t>xEvents</a:t>
            </a:r>
            <a:r>
              <a:rPr lang="en-US" dirty="0"/>
              <a:t> to check access to the old name (maybe)</a:t>
            </a:r>
          </a:p>
          <a:p>
            <a:pPr lvl="1"/>
            <a:r>
              <a:rPr lang="en-US" dirty="0"/>
              <a:t>Search all code for the old name</a:t>
            </a:r>
          </a:p>
          <a:p>
            <a:pPr lvl="1"/>
            <a:r>
              <a:rPr lang="en-US" dirty="0"/>
              <a:t>Drop the new col/view and rename the old one later</a:t>
            </a:r>
          </a:p>
          <a:p>
            <a:endParaRPr lang="en-US" dirty="0"/>
          </a:p>
        </p:txBody>
      </p:sp>
    </p:spTree>
    <p:extLst>
      <p:ext uri="{BB962C8B-B14F-4D97-AF65-F5344CB8AC3E}">
        <p14:creationId xmlns:p14="http://schemas.microsoft.com/office/powerpoint/2010/main" val="298553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Changing a Procedure</a:t>
            </a:r>
          </a:p>
        </p:txBody>
      </p:sp>
      <p:sp>
        <p:nvSpPr>
          <p:cNvPr id="5" name="Text Placeholder 4"/>
          <p:cNvSpPr>
            <a:spLocks noGrp="1"/>
          </p:cNvSpPr>
          <p:nvPr>
            <p:ph type="body" idx="1"/>
          </p:nvPr>
        </p:nvSpPr>
        <p:spPr/>
        <p:txBody>
          <a:bodyPr/>
          <a:lstStyle/>
          <a:p>
            <a:r>
              <a:rPr lang="en-US" dirty="0"/>
              <a:t>Altering your API</a:t>
            </a:r>
          </a:p>
        </p:txBody>
      </p:sp>
    </p:spTree>
    <p:extLst>
      <p:ext uri="{BB962C8B-B14F-4D97-AF65-F5344CB8AC3E}">
        <p14:creationId xmlns:p14="http://schemas.microsoft.com/office/powerpoint/2010/main" val="1115680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Scenario</a:t>
            </a:r>
          </a:p>
        </p:txBody>
      </p:sp>
      <p:sp>
        <p:nvSpPr>
          <p:cNvPr id="3" name="Content Placeholder 2"/>
          <p:cNvSpPr>
            <a:spLocks noGrp="1"/>
          </p:cNvSpPr>
          <p:nvPr>
            <p:ph idx="1"/>
          </p:nvPr>
        </p:nvSpPr>
        <p:spPr/>
        <p:txBody>
          <a:bodyPr>
            <a:normAutofit/>
          </a:bodyPr>
          <a:lstStyle/>
          <a:p>
            <a:r>
              <a:rPr lang="en-US" dirty="0"/>
              <a:t>There is a stored procedure in production</a:t>
            </a:r>
          </a:p>
          <a:p>
            <a:r>
              <a:rPr lang="en-US" dirty="0"/>
              <a:t>We need to add functionality</a:t>
            </a:r>
          </a:p>
          <a:p>
            <a:pPr lvl="1"/>
            <a:r>
              <a:rPr lang="en-US" dirty="0"/>
              <a:t>New parameters</a:t>
            </a:r>
          </a:p>
          <a:p>
            <a:pPr lvl="1"/>
            <a:r>
              <a:rPr lang="en-US" dirty="0"/>
              <a:t>Change logic</a:t>
            </a:r>
          </a:p>
        </p:txBody>
      </p:sp>
    </p:spTree>
    <p:extLst>
      <p:ext uri="{BB962C8B-B14F-4D97-AF65-F5344CB8AC3E}">
        <p14:creationId xmlns:p14="http://schemas.microsoft.com/office/powerpoint/2010/main" val="124783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37AB-6206-4BB3-9F3B-2773DE4ED540}"/>
              </a:ext>
            </a:extLst>
          </p:cNvPr>
          <p:cNvSpPr txBox="1">
            <a:spLocks/>
          </p:cNvSpPr>
          <p:nvPr/>
        </p:nvSpPr>
        <p:spPr bwMode="auto">
          <a:xfrm>
            <a:off x="564266" y="2603622"/>
            <a:ext cx="3255380" cy="1421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rgbClr val="373737"/>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sz="3300" dirty="0">
                <a:solidFill>
                  <a:schemeClr val="tx1"/>
                </a:solidFill>
              </a:rPr>
              <a:t>Steve Jones</a:t>
            </a:r>
          </a:p>
          <a:p>
            <a:r>
              <a:rPr lang="en-US" sz="1350" dirty="0"/>
              <a:t>Advocate, </a:t>
            </a:r>
            <a:r>
              <a:rPr lang="en-US" sz="1350" dirty="0">
                <a:cs typeface="Segoe UI"/>
              </a:rPr>
              <a:t>Redgate Software</a:t>
            </a:r>
          </a:p>
          <a:p>
            <a:r>
              <a:rPr lang="en-US" sz="1350" dirty="0">
                <a:cs typeface="Segoe UI"/>
              </a:rPr>
              <a:t>Editor, SQLServerCentral</a:t>
            </a:r>
          </a:p>
          <a:p>
            <a:r>
              <a:rPr lang="en-US" sz="1350" dirty="0">
                <a:cs typeface="Segoe UI"/>
              </a:rPr>
              <a:t>he/him</a:t>
            </a:r>
            <a:endParaRPr lang="en-US" sz="1350" dirty="0"/>
          </a:p>
        </p:txBody>
      </p:sp>
      <p:sp>
        <p:nvSpPr>
          <p:cNvPr id="4" name="Text Placeholder 149">
            <a:extLst>
              <a:ext uri="{FF2B5EF4-FFF2-40B4-BE49-F238E27FC236}">
                <a16:creationId xmlns:a16="http://schemas.microsoft.com/office/drawing/2014/main" id="{3012DDDD-F344-4BC5-8896-92CF7CD1AD1E}"/>
              </a:ext>
            </a:extLst>
          </p:cNvPr>
          <p:cNvSpPr txBox="1">
            <a:spLocks/>
          </p:cNvSpPr>
          <p:nvPr/>
        </p:nvSpPr>
        <p:spPr>
          <a:xfrm>
            <a:off x="4478927" y="522709"/>
            <a:ext cx="4314734" cy="525665"/>
          </a:xfrm>
          <a:prstGeom prst="rect">
            <a:avLst/>
          </a:prstGeom>
        </p:spPr>
        <p:txBody>
          <a:bodyPr vert="horz" lIns="68580" tIns="34290" rIns="68580" bIns="3429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9413A"/>
                </a:solidFill>
                <a:cs typeface="Segoe UI"/>
              </a:rPr>
              <a:t>32 years database experience</a:t>
            </a:r>
            <a:endParaRPr lang="en-US" sz="1800" dirty="0"/>
          </a:p>
        </p:txBody>
      </p:sp>
      <p:sp>
        <p:nvSpPr>
          <p:cNvPr id="5" name="Text Placeholder 151">
            <a:extLst>
              <a:ext uri="{FF2B5EF4-FFF2-40B4-BE49-F238E27FC236}">
                <a16:creationId xmlns:a16="http://schemas.microsoft.com/office/drawing/2014/main" id="{F057AD2E-FB3D-4224-8038-7ED604D98F66}"/>
              </a:ext>
            </a:extLst>
          </p:cNvPr>
          <p:cNvSpPr txBox="1">
            <a:spLocks/>
          </p:cNvSpPr>
          <p:nvPr/>
        </p:nvSpPr>
        <p:spPr>
          <a:xfrm>
            <a:off x="4478927" y="947182"/>
            <a:ext cx="3920077" cy="716984"/>
          </a:xfrm>
          <a:prstGeom prst="rect">
            <a:avLst/>
          </a:prstGeom>
        </p:spPr>
        <p:txBody>
          <a:bodyPr vert="horz" lIns="68580" tIns="34290" rIns="68580" bIns="3429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cs typeface="Segoe UI"/>
              </a:rPr>
              <a:t>DBA, developer, manager, writer, speaker in a variety of companies and industries using SQL Server, Oracle, and other database platforms.</a:t>
            </a:r>
            <a:endParaRPr lang="en-US" sz="1200" dirty="0"/>
          </a:p>
        </p:txBody>
      </p:sp>
      <p:sp>
        <p:nvSpPr>
          <p:cNvPr id="6" name="Text Placeholder 152">
            <a:extLst>
              <a:ext uri="{FF2B5EF4-FFF2-40B4-BE49-F238E27FC236}">
                <a16:creationId xmlns:a16="http://schemas.microsoft.com/office/drawing/2014/main" id="{ED1C9DC0-BEA4-4338-9846-FBFA10647B4B}"/>
              </a:ext>
            </a:extLst>
          </p:cNvPr>
          <p:cNvSpPr txBox="1">
            <a:spLocks/>
          </p:cNvSpPr>
          <p:nvPr/>
        </p:nvSpPr>
        <p:spPr>
          <a:xfrm>
            <a:off x="4487988" y="1758572"/>
            <a:ext cx="4314938" cy="506459"/>
          </a:xfrm>
          <a:prstGeom prst="rect">
            <a:avLst/>
          </a:prstGeom>
        </p:spPr>
        <p:txBody>
          <a:bodyPr vert="horz" lIns="68580" tIns="34290" rIns="68580" bIns="3429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9413A"/>
                </a:solidFill>
                <a:cs typeface="Segoe UI"/>
              </a:rPr>
              <a:t>Founder, SQL Server Central</a:t>
            </a:r>
            <a:endParaRPr lang="en-US" sz="1800" dirty="0"/>
          </a:p>
        </p:txBody>
      </p:sp>
      <p:sp>
        <p:nvSpPr>
          <p:cNvPr id="9" name="Text Placeholder 153">
            <a:extLst>
              <a:ext uri="{FF2B5EF4-FFF2-40B4-BE49-F238E27FC236}">
                <a16:creationId xmlns:a16="http://schemas.microsoft.com/office/drawing/2014/main" id="{30DD00DD-CD0B-4A49-90F8-B5792C501F82}"/>
              </a:ext>
            </a:extLst>
          </p:cNvPr>
          <p:cNvSpPr txBox="1">
            <a:spLocks/>
          </p:cNvSpPr>
          <p:nvPr/>
        </p:nvSpPr>
        <p:spPr>
          <a:xfrm>
            <a:off x="4478927" y="2140340"/>
            <a:ext cx="4323999" cy="621916"/>
          </a:xfrm>
          <a:prstGeom prst="rect">
            <a:avLst/>
          </a:prstGeom>
        </p:spPr>
        <p:txBody>
          <a:bodyPr vert="horz" lIns="68580" tIns="34290" rIns="68580" bIns="3429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Currently the editor in chief, with the goal of helping you learn to be a better data professional every day</a:t>
            </a:r>
          </a:p>
        </p:txBody>
      </p:sp>
      <p:sp>
        <p:nvSpPr>
          <p:cNvPr id="10" name="Text Placeholder 154">
            <a:extLst>
              <a:ext uri="{FF2B5EF4-FFF2-40B4-BE49-F238E27FC236}">
                <a16:creationId xmlns:a16="http://schemas.microsoft.com/office/drawing/2014/main" id="{CA944752-E9F6-46C7-9D77-9D80A23A138A}"/>
              </a:ext>
            </a:extLst>
          </p:cNvPr>
          <p:cNvSpPr txBox="1">
            <a:spLocks/>
          </p:cNvSpPr>
          <p:nvPr/>
        </p:nvSpPr>
        <p:spPr>
          <a:xfrm>
            <a:off x="4478926" y="2922145"/>
            <a:ext cx="4506302" cy="402545"/>
          </a:xfrm>
          <a:prstGeom prst="rect">
            <a:avLst/>
          </a:prstGeom>
        </p:spPr>
        <p:txBody>
          <a:bodyPr vert="horz" lIns="68580" tIns="34290" rIns="68580" bIns="3429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F9413A"/>
                </a:solidFill>
                <a:cs typeface="Segoe UI"/>
              </a:rPr>
              <a:t>15-year </a:t>
            </a:r>
            <a:r>
              <a:rPr lang="en-US" sz="1800" dirty="0">
                <a:solidFill>
                  <a:srgbClr val="F9413A"/>
                </a:solidFill>
                <a:cs typeface="Segoe UI"/>
              </a:rPr>
              <a:t>Microsoft Data Platform MVP</a:t>
            </a:r>
            <a:endParaRPr lang="en-US" sz="1800" dirty="0"/>
          </a:p>
        </p:txBody>
      </p:sp>
      <p:sp>
        <p:nvSpPr>
          <p:cNvPr id="11" name="Text Placeholder 155">
            <a:extLst>
              <a:ext uri="{FF2B5EF4-FFF2-40B4-BE49-F238E27FC236}">
                <a16:creationId xmlns:a16="http://schemas.microsoft.com/office/drawing/2014/main" id="{4EDAF301-2B5F-42B8-AAE2-227C675BEA50}"/>
              </a:ext>
            </a:extLst>
          </p:cNvPr>
          <p:cNvSpPr txBox="1">
            <a:spLocks/>
          </p:cNvSpPr>
          <p:nvPr/>
        </p:nvSpPr>
        <p:spPr>
          <a:xfrm>
            <a:off x="4478927" y="3313526"/>
            <a:ext cx="4100740" cy="599232"/>
          </a:xfrm>
          <a:prstGeom prst="rect">
            <a:avLst/>
          </a:prstGeom>
        </p:spPr>
        <p:txBody>
          <a:bodyPr vert="horz" lIns="68580" tIns="34290" rIns="68580" bIns="34290" rtlCol="0" anchor="t">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I have been honored to be recognized by Microsoft for the as a Data Platform MVP working with SQL Server</a:t>
            </a:r>
          </a:p>
        </p:txBody>
      </p:sp>
      <p:pic>
        <p:nvPicPr>
          <p:cNvPr id="12" name="Picture 21">
            <a:extLst>
              <a:ext uri="{FF2B5EF4-FFF2-40B4-BE49-F238E27FC236}">
                <a16:creationId xmlns:a16="http://schemas.microsoft.com/office/drawing/2014/main" id="{F3A1A574-DA12-4CB2-B326-BE2DD28E05F4}"/>
              </a:ext>
            </a:extLst>
          </p:cNvPr>
          <p:cNvPicPr>
            <a:picLocks noChangeAspect="1"/>
          </p:cNvPicPr>
          <p:nvPr/>
        </p:nvPicPr>
        <p:blipFill rotWithShape="1">
          <a:blip r:embed="rId3"/>
          <a:srcRect l="4196" r="4196"/>
          <a:stretch/>
        </p:blipFill>
        <p:spPr>
          <a:xfrm>
            <a:off x="1353039" y="459392"/>
            <a:ext cx="1497610" cy="2117083"/>
          </a:xfrm>
          <a:prstGeom prst="rect">
            <a:avLst/>
          </a:prstGeom>
        </p:spPr>
      </p:pic>
      <p:sp>
        <p:nvSpPr>
          <p:cNvPr id="13" name="Rectangle 12">
            <a:extLst>
              <a:ext uri="{FF2B5EF4-FFF2-40B4-BE49-F238E27FC236}">
                <a16:creationId xmlns:a16="http://schemas.microsoft.com/office/drawing/2014/main" id="{E9766143-851A-4CD0-976D-4A77765F3882}"/>
              </a:ext>
            </a:extLst>
          </p:cNvPr>
          <p:cNvSpPr/>
          <p:nvPr/>
        </p:nvSpPr>
        <p:spPr>
          <a:xfrm>
            <a:off x="2401513" y="4327251"/>
            <a:ext cx="1450181" cy="300082"/>
          </a:xfrm>
          <a:prstGeom prst="rect">
            <a:avLst/>
          </a:prstGeom>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@way0utwest</a:t>
            </a:r>
          </a:p>
        </p:txBody>
      </p:sp>
      <p:pic>
        <p:nvPicPr>
          <p:cNvPr id="14" name="Picture 13">
            <a:extLst>
              <a:ext uri="{FF2B5EF4-FFF2-40B4-BE49-F238E27FC236}">
                <a16:creationId xmlns:a16="http://schemas.microsoft.com/office/drawing/2014/main" id="{078013E4-1C0A-4801-9ED8-57E9BAA66C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990" y="4322489"/>
            <a:ext cx="344091"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C861E07D-5877-4A55-9D32-72A7E3F8C7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765" y="4315345"/>
            <a:ext cx="338138" cy="28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A5D26557-B455-4171-8966-BC32F017E0FB}"/>
              </a:ext>
            </a:extLst>
          </p:cNvPr>
          <p:cNvSpPr txBox="1"/>
          <p:nvPr/>
        </p:nvSpPr>
        <p:spPr>
          <a:xfrm>
            <a:off x="635903" y="4318916"/>
            <a:ext cx="1401365" cy="300082"/>
          </a:xfrm>
          <a:prstGeom prst="rect">
            <a:avLst/>
          </a:prstGeom>
          <a:noFill/>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/in/way0utwest</a:t>
            </a:r>
          </a:p>
        </p:txBody>
      </p:sp>
      <p:sp>
        <p:nvSpPr>
          <p:cNvPr id="17" name="Rectangle 16">
            <a:extLst>
              <a:ext uri="{FF2B5EF4-FFF2-40B4-BE49-F238E27FC236}">
                <a16:creationId xmlns:a16="http://schemas.microsoft.com/office/drawing/2014/main" id="{24F0D552-7E96-4527-ACD6-8815BDD62BE0}"/>
              </a:ext>
            </a:extLst>
          </p:cNvPr>
          <p:cNvSpPr/>
          <p:nvPr/>
        </p:nvSpPr>
        <p:spPr>
          <a:xfrm>
            <a:off x="6884965" y="4327251"/>
            <a:ext cx="2100263" cy="300082"/>
          </a:xfrm>
          <a:prstGeom prst="rect">
            <a:avLst/>
          </a:prstGeom>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www.voiceofthedba.com</a:t>
            </a:r>
          </a:p>
        </p:txBody>
      </p:sp>
      <p:pic>
        <p:nvPicPr>
          <p:cNvPr id="18" name="Picture 17">
            <a:extLst>
              <a:ext uri="{FF2B5EF4-FFF2-40B4-BE49-F238E27FC236}">
                <a16:creationId xmlns:a16="http://schemas.microsoft.com/office/drawing/2014/main" id="{3227EB80-D63B-4D8D-AE1C-F7DEF25DBD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2553" y="4328441"/>
            <a:ext cx="252413" cy="27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4D68C361-4D69-4553-9021-0F23DBED40E3}"/>
              </a:ext>
            </a:extLst>
          </p:cNvPr>
          <p:cNvSpPr/>
          <p:nvPr/>
        </p:nvSpPr>
        <p:spPr>
          <a:xfrm>
            <a:off x="4315447" y="4337655"/>
            <a:ext cx="2398149" cy="276999"/>
          </a:xfrm>
          <a:prstGeom prst="rect">
            <a:avLst/>
          </a:prstGeom>
        </p:spPr>
        <p:txBody>
          <a:bodyPr wrap="square">
            <a:spAutoFit/>
          </a:bodyPr>
          <a:lstStyle/>
          <a:p>
            <a:pPr>
              <a:spcAft>
                <a:spcPts val="2700"/>
              </a:spcAft>
            </a:pPr>
            <a:r>
              <a:rPr lang="en-US" sz="1200" dirty="0" err="1">
                <a:latin typeface="Roboto Regular" panose="02000000000000000000" pitchFamily="2" charset="0"/>
                <a:ea typeface="Roboto Regular" panose="02000000000000000000" pitchFamily="2" charset="0"/>
              </a:rPr>
              <a:t>sjones@sqlservercentral.com</a:t>
            </a:r>
            <a:endParaRPr lang="en-US" sz="1200" dirty="0">
              <a:latin typeface="Roboto Regular" panose="02000000000000000000" pitchFamily="2" charset="0"/>
              <a:ea typeface="Roboto Regular" panose="02000000000000000000" pitchFamily="2" charset="0"/>
            </a:endParaRPr>
          </a:p>
        </p:txBody>
      </p:sp>
      <p:pic>
        <p:nvPicPr>
          <p:cNvPr id="20" name="Picture 19">
            <a:extLst>
              <a:ext uri="{FF2B5EF4-FFF2-40B4-BE49-F238E27FC236}">
                <a16:creationId xmlns:a16="http://schemas.microsoft.com/office/drawing/2014/main" id="{89F850D7-1ECB-4718-961C-88F17C065326}"/>
              </a:ext>
            </a:extLst>
          </p:cNvPr>
          <p:cNvPicPr>
            <a:picLocks noChangeAspect="1"/>
          </p:cNvPicPr>
          <p:nvPr/>
        </p:nvPicPr>
        <p:blipFill>
          <a:blip r:embed="rId7"/>
          <a:stretch>
            <a:fillRect/>
          </a:stretch>
        </p:blipFill>
        <p:spPr>
          <a:xfrm>
            <a:off x="3989645" y="4322489"/>
            <a:ext cx="284337" cy="232639"/>
          </a:xfrm>
          <a:prstGeom prst="rect">
            <a:avLst/>
          </a:prstGeom>
        </p:spPr>
      </p:pic>
    </p:spTree>
    <p:extLst>
      <p:ext uri="{BB962C8B-B14F-4D97-AF65-F5344CB8AC3E}">
        <p14:creationId xmlns:p14="http://schemas.microsoft.com/office/powerpoint/2010/main" val="1528586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Typical Process</a:t>
            </a:r>
          </a:p>
        </p:txBody>
      </p:sp>
      <p:sp>
        <p:nvSpPr>
          <p:cNvPr id="3" name="Content Placeholder 2"/>
          <p:cNvSpPr>
            <a:spLocks noGrp="1"/>
          </p:cNvSpPr>
          <p:nvPr>
            <p:ph idx="1"/>
          </p:nvPr>
        </p:nvSpPr>
        <p:spPr/>
        <p:txBody>
          <a:bodyPr>
            <a:normAutofit fontScale="92500" lnSpcReduction="10000"/>
          </a:bodyPr>
          <a:lstStyle/>
          <a:p>
            <a:r>
              <a:rPr lang="en-US" dirty="0"/>
              <a:t>Update procedure code:</a:t>
            </a:r>
          </a:p>
          <a:p>
            <a:pPr lvl="1"/>
            <a:r>
              <a:rPr lang="en-US" dirty="0"/>
              <a:t>Add new parameters</a:t>
            </a:r>
          </a:p>
          <a:p>
            <a:pPr lvl="1"/>
            <a:r>
              <a:rPr lang="en-US" dirty="0"/>
              <a:t>Remove old parameters</a:t>
            </a:r>
          </a:p>
          <a:p>
            <a:pPr lvl="1"/>
            <a:r>
              <a:rPr lang="en-US" dirty="0"/>
              <a:t>Update proc logic</a:t>
            </a:r>
          </a:p>
          <a:p>
            <a:r>
              <a:rPr lang="en-US" dirty="0"/>
              <a:t>Challenges</a:t>
            </a:r>
          </a:p>
          <a:p>
            <a:pPr lvl="1"/>
            <a:r>
              <a:rPr lang="en-US" dirty="0"/>
              <a:t>Updating all app calls</a:t>
            </a:r>
          </a:p>
          <a:p>
            <a:pPr lvl="1"/>
            <a:r>
              <a:rPr lang="en-US" dirty="0"/>
              <a:t>Syncing with application deployment</a:t>
            </a:r>
          </a:p>
        </p:txBody>
      </p:sp>
    </p:spTree>
    <p:extLst>
      <p:ext uri="{BB962C8B-B14F-4D97-AF65-F5344CB8AC3E}">
        <p14:creationId xmlns:p14="http://schemas.microsoft.com/office/powerpoint/2010/main" val="149934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Enhancing a Stored Procedure</a:t>
            </a:r>
          </a:p>
        </p:txBody>
      </p:sp>
    </p:spTree>
    <p:extLst>
      <p:ext uri="{BB962C8B-B14F-4D97-AF65-F5344CB8AC3E}">
        <p14:creationId xmlns:p14="http://schemas.microsoft.com/office/powerpoint/2010/main" val="290205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Zero Downtime Process</a:t>
            </a:r>
          </a:p>
        </p:txBody>
      </p:sp>
      <p:sp>
        <p:nvSpPr>
          <p:cNvPr id="3" name="Content Placeholder 2"/>
          <p:cNvSpPr>
            <a:spLocks noGrp="1"/>
          </p:cNvSpPr>
          <p:nvPr>
            <p:ph idx="1"/>
          </p:nvPr>
        </p:nvSpPr>
        <p:spPr/>
        <p:txBody>
          <a:bodyPr>
            <a:normAutofit fontScale="92500" lnSpcReduction="10000"/>
          </a:bodyPr>
          <a:lstStyle/>
          <a:p>
            <a:r>
              <a:rPr lang="en-US" sz="2000" dirty="0"/>
              <a:t>Add parameters in one deployment, remove in another</a:t>
            </a:r>
          </a:p>
          <a:p>
            <a:r>
              <a:rPr lang="en-US" sz="2000" dirty="0"/>
              <a:t>Use defaults so old code works</a:t>
            </a:r>
          </a:p>
          <a:p>
            <a:pPr lvl="1"/>
            <a:r>
              <a:rPr lang="en-US" sz="1600" dirty="0"/>
              <a:t>Prefer old</a:t>
            </a:r>
          </a:p>
          <a:p>
            <a:pPr lvl="1"/>
            <a:r>
              <a:rPr lang="en-US" sz="1600" dirty="0"/>
              <a:t>Prefer new</a:t>
            </a:r>
          </a:p>
          <a:p>
            <a:pPr lvl="1"/>
            <a:r>
              <a:rPr lang="en-US" sz="1600" dirty="0"/>
              <a:t>New only</a:t>
            </a:r>
          </a:p>
          <a:p>
            <a:r>
              <a:rPr lang="en-US" sz="2000" dirty="0"/>
              <a:t>Verify logical functionality with/without default parameter</a:t>
            </a:r>
          </a:p>
          <a:p>
            <a:pPr lvl="1"/>
            <a:r>
              <a:rPr lang="en-US" sz="1600" dirty="0"/>
              <a:t>Without, must return same results are before the deployment</a:t>
            </a:r>
          </a:p>
          <a:p>
            <a:pPr lvl="1"/>
            <a:r>
              <a:rPr lang="en-US" sz="1600" dirty="0"/>
              <a:t>Use switching logic inside if necessary</a:t>
            </a:r>
          </a:p>
          <a:p>
            <a:pPr lvl="1"/>
            <a:r>
              <a:rPr lang="en-US" sz="1600" dirty="0"/>
              <a:t>Write tests!!!!</a:t>
            </a:r>
          </a:p>
          <a:p>
            <a:r>
              <a:rPr lang="en-US" sz="2000" dirty="0"/>
              <a:t>Log the calls without a parameter somewhere</a:t>
            </a:r>
          </a:p>
          <a:p>
            <a:pPr lvl="1"/>
            <a:r>
              <a:rPr lang="en-US" sz="1600" dirty="0"/>
              <a:t>This helps to determine when all clients have </a:t>
            </a:r>
            <a:r>
              <a:rPr lang="en-US" sz="1600" dirty="0" err="1"/>
              <a:t>rev’d</a:t>
            </a:r>
            <a:r>
              <a:rPr lang="en-US" sz="1600" dirty="0"/>
              <a:t>.</a:t>
            </a:r>
          </a:p>
          <a:p>
            <a:pPr lvl="1"/>
            <a:r>
              <a:rPr lang="en-US" sz="1600" dirty="0"/>
              <a:t>Provide feedback to app teams</a:t>
            </a:r>
          </a:p>
        </p:txBody>
      </p:sp>
    </p:spTree>
    <p:extLst>
      <p:ext uri="{BB962C8B-B14F-4D97-AF65-F5344CB8AC3E}">
        <p14:creationId xmlns:p14="http://schemas.microsoft.com/office/powerpoint/2010/main" val="2331837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Best Practices</a:t>
            </a:r>
          </a:p>
        </p:txBody>
      </p:sp>
      <p:sp>
        <p:nvSpPr>
          <p:cNvPr id="5" name="Text Placeholder 4"/>
          <p:cNvSpPr>
            <a:spLocks noGrp="1"/>
          </p:cNvSpPr>
          <p:nvPr>
            <p:ph type="body" idx="1"/>
          </p:nvPr>
        </p:nvSpPr>
        <p:spPr/>
        <p:txBody>
          <a:bodyPr/>
          <a:lstStyle/>
          <a:p>
            <a:r>
              <a:rPr lang="en-US" dirty="0"/>
              <a:t>The things that work well</a:t>
            </a:r>
          </a:p>
        </p:txBody>
      </p:sp>
    </p:spTree>
    <p:extLst>
      <p:ext uri="{BB962C8B-B14F-4D97-AF65-F5344CB8AC3E}">
        <p14:creationId xmlns:p14="http://schemas.microsoft.com/office/powerpoint/2010/main" val="2145363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Applications</a:t>
            </a:r>
          </a:p>
        </p:txBody>
      </p:sp>
      <p:sp>
        <p:nvSpPr>
          <p:cNvPr id="3" name="Content Placeholder 2"/>
          <p:cNvSpPr>
            <a:spLocks noGrp="1"/>
          </p:cNvSpPr>
          <p:nvPr>
            <p:ph idx="1"/>
          </p:nvPr>
        </p:nvSpPr>
        <p:spPr/>
        <p:txBody>
          <a:bodyPr>
            <a:normAutofit fontScale="70000" lnSpcReduction="20000"/>
          </a:bodyPr>
          <a:lstStyle/>
          <a:p>
            <a:r>
              <a:rPr lang="en-US" dirty="0"/>
              <a:t>Use Feature Toggles</a:t>
            </a:r>
          </a:p>
          <a:p>
            <a:r>
              <a:rPr lang="en-US" dirty="0"/>
              <a:t>Use column names</a:t>
            </a:r>
          </a:p>
          <a:p>
            <a:pPr lvl="1"/>
            <a:r>
              <a:rPr lang="en-US" dirty="0"/>
              <a:t>Result sets</a:t>
            </a:r>
          </a:p>
          <a:p>
            <a:pPr lvl="1"/>
            <a:r>
              <a:rPr lang="en-US" dirty="0"/>
              <a:t>SQL code</a:t>
            </a:r>
          </a:p>
          <a:p>
            <a:pPr lvl="1"/>
            <a:r>
              <a:rPr lang="en-US" dirty="0"/>
              <a:t>No numbers for columns</a:t>
            </a:r>
          </a:p>
          <a:p>
            <a:r>
              <a:rPr lang="en-US" dirty="0"/>
              <a:t>Ensure INSERTs use column lists</a:t>
            </a:r>
          </a:p>
          <a:p>
            <a:r>
              <a:rPr lang="en-US" dirty="0"/>
              <a:t>Parameterize stored procedures and functions</a:t>
            </a:r>
          </a:p>
          <a:p>
            <a:pPr lvl="1"/>
            <a:r>
              <a:rPr lang="en-US" dirty="0"/>
              <a:t>Or use named parameters in calls</a:t>
            </a:r>
          </a:p>
          <a:p>
            <a:r>
              <a:rPr lang="en-US" dirty="0"/>
              <a:t>No SELECT *</a:t>
            </a:r>
          </a:p>
          <a:p>
            <a:r>
              <a:rPr lang="en-US" dirty="0"/>
              <a:t>Use good error handling and log db errors for quick resolution</a:t>
            </a:r>
          </a:p>
        </p:txBody>
      </p:sp>
    </p:spTree>
    <p:extLst>
      <p:ext uri="{BB962C8B-B14F-4D97-AF65-F5344CB8AC3E}">
        <p14:creationId xmlns:p14="http://schemas.microsoft.com/office/powerpoint/2010/main" val="306612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Database Code</a:t>
            </a:r>
          </a:p>
        </p:txBody>
      </p:sp>
      <p:sp>
        <p:nvSpPr>
          <p:cNvPr id="3" name="Content Placeholder 2"/>
          <p:cNvSpPr>
            <a:spLocks noGrp="1"/>
          </p:cNvSpPr>
          <p:nvPr>
            <p:ph idx="1"/>
          </p:nvPr>
        </p:nvSpPr>
        <p:spPr/>
        <p:txBody>
          <a:bodyPr>
            <a:normAutofit fontScale="70000" lnSpcReduction="20000"/>
          </a:bodyPr>
          <a:lstStyle/>
          <a:p>
            <a:r>
              <a:rPr lang="en-US" dirty="0"/>
              <a:t>Break deployments up into stages</a:t>
            </a:r>
          </a:p>
          <a:p>
            <a:r>
              <a:rPr lang="en-US" dirty="0"/>
              <a:t>Use defaults wherever possible</a:t>
            </a:r>
          </a:p>
          <a:p>
            <a:r>
              <a:rPr lang="en-US" dirty="0"/>
              <a:t>No SELECT * in code (views/procs/functions)</a:t>
            </a:r>
          </a:p>
          <a:p>
            <a:r>
              <a:rPr lang="en-US" dirty="0"/>
              <a:t>Use INSERT column lists (no INSERT..SELECT)</a:t>
            </a:r>
          </a:p>
          <a:p>
            <a:r>
              <a:rPr lang="en-US" dirty="0"/>
              <a:t>Only add parameters in procs </a:t>
            </a:r>
          </a:p>
          <a:p>
            <a:pPr lvl="1"/>
            <a:r>
              <a:rPr lang="en-US" dirty="0"/>
              <a:t>Use defaults</a:t>
            </a:r>
          </a:p>
          <a:p>
            <a:pPr lvl="1"/>
            <a:r>
              <a:rPr lang="en-US" dirty="0"/>
              <a:t>Removal is a separate deployment</a:t>
            </a:r>
          </a:p>
          <a:p>
            <a:r>
              <a:rPr lang="en-US" dirty="0"/>
              <a:t>Use parameter names in calls</a:t>
            </a:r>
          </a:p>
          <a:p>
            <a:r>
              <a:rPr lang="en-US" dirty="0"/>
              <a:t>Avoid renames (aliases, synonyms, views can help here)</a:t>
            </a:r>
          </a:p>
          <a:p>
            <a:r>
              <a:rPr lang="en-US" dirty="0"/>
              <a:t>Order of columns DOESN’T MATTER</a:t>
            </a:r>
          </a:p>
        </p:txBody>
      </p:sp>
    </p:spTree>
    <p:extLst>
      <p:ext uri="{BB962C8B-B14F-4D97-AF65-F5344CB8AC3E}">
        <p14:creationId xmlns:p14="http://schemas.microsoft.com/office/powerpoint/2010/main" val="133129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Deployments</a:t>
            </a:r>
          </a:p>
        </p:txBody>
      </p:sp>
      <p:sp>
        <p:nvSpPr>
          <p:cNvPr id="3" name="Content Placeholder 2"/>
          <p:cNvSpPr>
            <a:spLocks noGrp="1"/>
          </p:cNvSpPr>
          <p:nvPr>
            <p:ph idx="1"/>
          </p:nvPr>
        </p:nvSpPr>
        <p:spPr/>
        <p:txBody>
          <a:bodyPr>
            <a:normAutofit fontScale="85000" lnSpcReduction="10000"/>
          </a:bodyPr>
          <a:lstStyle/>
          <a:p>
            <a:r>
              <a:rPr lang="en-US" dirty="0"/>
              <a:t>Never add and drop in the same deployment (for related objects)</a:t>
            </a:r>
          </a:p>
          <a:p>
            <a:r>
              <a:rPr lang="en-US" dirty="0"/>
              <a:t>Trade space for time, keeping copies of data for a period</a:t>
            </a:r>
          </a:p>
          <a:p>
            <a:r>
              <a:rPr lang="en-US" dirty="0"/>
              <a:t>Write the cleanup code with the enhancement code</a:t>
            </a:r>
          </a:p>
          <a:p>
            <a:pPr lvl="1"/>
            <a:r>
              <a:rPr lang="en-US" dirty="0"/>
              <a:t>Test this together with the enhancement</a:t>
            </a:r>
          </a:p>
          <a:p>
            <a:pPr lvl="1"/>
            <a:r>
              <a:rPr lang="en-US" dirty="0"/>
              <a:t>Make a </a:t>
            </a:r>
            <a:r>
              <a:rPr lang="en-US"/>
              <a:t>separate branch/PR </a:t>
            </a:r>
            <a:r>
              <a:rPr lang="en-US" dirty="0"/>
              <a:t>with a FUTURE DATE for deployment</a:t>
            </a:r>
          </a:p>
        </p:txBody>
      </p:sp>
    </p:spTree>
    <p:extLst>
      <p:ext uri="{BB962C8B-B14F-4D97-AF65-F5344CB8AC3E}">
        <p14:creationId xmlns:p14="http://schemas.microsoft.com/office/powerpoint/2010/main" val="3776532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7500" lnSpcReduction="20000"/>
          </a:bodyPr>
          <a:lstStyle/>
          <a:p>
            <a:r>
              <a:rPr lang="en-US" dirty="0"/>
              <a:t>Understand and apply the DevOps principles to the db</a:t>
            </a:r>
          </a:p>
          <a:p>
            <a:r>
              <a:rPr lang="en-US" dirty="0"/>
              <a:t>Learn what impacts your environment and what doesn’t</a:t>
            </a:r>
          </a:p>
          <a:p>
            <a:r>
              <a:rPr lang="en-US" dirty="0"/>
              <a:t>Use the impact analysis to decide where to split your deployments</a:t>
            </a:r>
          </a:p>
          <a:p>
            <a:r>
              <a:rPr lang="en-US" dirty="0"/>
              <a:t>Be patient, make changes across time</a:t>
            </a:r>
          </a:p>
          <a:p>
            <a:r>
              <a:rPr lang="en-US" dirty="0"/>
              <a:t>Never add and drop together</a:t>
            </a:r>
          </a:p>
          <a:p>
            <a:r>
              <a:rPr lang="en-US" dirty="0"/>
              <a:t>Feature toggles make it easier to separate db from app changes</a:t>
            </a:r>
          </a:p>
        </p:txBody>
      </p:sp>
    </p:spTree>
    <p:extLst>
      <p:ext uri="{BB962C8B-B14F-4D97-AF65-F5344CB8AC3E}">
        <p14:creationId xmlns:p14="http://schemas.microsoft.com/office/powerpoint/2010/main" val="571288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a:xfrm>
            <a:off x="464695" y="1063625"/>
            <a:ext cx="8229600" cy="3394075"/>
          </a:xfrm>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876550"/>
            <a:ext cx="1428750" cy="1428750"/>
          </a:xfrm>
          <a:prstGeom prst="rect">
            <a:avLst/>
          </a:prstGeom>
        </p:spPr>
      </p:pic>
      <p:sp>
        <p:nvSpPr>
          <p:cNvPr id="5" name="Rectangle 4">
            <a:extLst>
              <a:ext uri="{FF2B5EF4-FFF2-40B4-BE49-F238E27FC236}">
                <a16:creationId xmlns:a16="http://schemas.microsoft.com/office/drawing/2014/main" id="{6E71DEF1-5908-CDC9-F9C2-6EFBE898DA60}"/>
              </a:ext>
            </a:extLst>
          </p:cNvPr>
          <p:cNvSpPr/>
          <p:nvPr/>
        </p:nvSpPr>
        <p:spPr>
          <a:xfrm>
            <a:off x="3978149" y="4316873"/>
            <a:ext cx="1450181" cy="300082"/>
          </a:xfrm>
          <a:prstGeom prst="rect">
            <a:avLst/>
          </a:prstGeom>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@way0utwest</a:t>
            </a:r>
          </a:p>
        </p:txBody>
      </p:sp>
      <p:pic>
        <p:nvPicPr>
          <p:cNvPr id="6" name="Picture 5">
            <a:extLst>
              <a:ext uri="{FF2B5EF4-FFF2-40B4-BE49-F238E27FC236}">
                <a16:creationId xmlns:a16="http://schemas.microsoft.com/office/drawing/2014/main" id="{BF027910-B5C6-A746-3715-492E7F62C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626" y="4312111"/>
            <a:ext cx="344091"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D16787A-0BF8-1532-1230-5FE4570FDF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3670" y="4304967"/>
            <a:ext cx="338138" cy="28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836CCDD-91A6-90F6-D41A-1A459971430C}"/>
              </a:ext>
            </a:extLst>
          </p:cNvPr>
          <p:cNvSpPr txBox="1"/>
          <p:nvPr/>
        </p:nvSpPr>
        <p:spPr>
          <a:xfrm>
            <a:off x="1311808" y="4308538"/>
            <a:ext cx="1401365" cy="300082"/>
          </a:xfrm>
          <a:prstGeom prst="rect">
            <a:avLst/>
          </a:prstGeom>
          <a:noFill/>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/in/way0utwest</a:t>
            </a:r>
          </a:p>
        </p:txBody>
      </p:sp>
      <p:pic>
        <p:nvPicPr>
          <p:cNvPr id="9" name="Picture 8">
            <a:extLst>
              <a:ext uri="{FF2B5EF4-FFF2-40B4-BE49-F238E27FC236}">
                <a16:creationId xmlns:a16="http://schemas.microsoft.com/office/drawing/2014/main" id="{9A3C9972-559A-3EA6-6F9E-24E5FC136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935" y="4661855"/>
            <a:ext cx="252413" cy="27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79A83B3-7980-6111-489B-F92713726ADB}"/>
              </a:ext>
            </a:extLst>
          </p:cNvPr>
          <p:cNvSpPr/>
          <p:nvPr/>
        </p:nvSpPr>
        <p:spPr>
          <a:xfrm>
            <a:off x="1334829" y="4671069"/>
            <a:ext cx="2398149" cy="276999"/>
          </a:xfrm>
          <a:prstGeom prst="rect">
            <a:avLst/>
          </a:prstGeom>
        </p:spPr>
        <p:txBody>
          <a:bodyPr wrap="square">
            <a:spAutoFit/>
          </a:bodyPr>
          <a:lstStyle/>
          <a:p>
            <a:pPr>
              <a:spcAft>
                <a:spcPts val="2700"/>
              </a:spcAft>
            </a:pPr>
            <a:r>
              <a:rPr lang="en-US" sz="1200" dirty="0" err="1">
                <a:latin typeface="Roboto Regular" panose="02000000000000000000" pitchFamily="2" charset="0"/>
                <a:ea typeface="Roboto Regular" panose="02000000000000000000" pitchFamily="2" charset="0"/>
              </a:rPr>
              <a:t>sjones@sqlservercentral.com</a:t>
            </a:r>
            <a:endParaRPr lang="en-US" sz="1200" dirty="0">
              <a:latin typeface="Roboto Regular" panose="02000000000000000000" pitchFamily="2" charset="0"/>
              <a:ea typeface="Roboto Regular" panose="02000000000000000000" pitchFamily="2" charset="0"/>
            </a:endParaRPr>
          </a:p>
        </p:txBody>
      </p:sp>
      <p:pic>
        <p:nvPicPr>
          <p:cNvPr id="11" name="Picture 10">
            <a:extLst>
              <a:ext uri="{FF2B5EF4-FFF2-40B4-BE49-F238E27FC236}">
                <a16:creationId xmlns:a16="http://schemas.microsoft.com/office/drawing/2014/main" id="{6962C554-E655-4F80-CE17-5CE437B65893}"/>
              </a:ext>
            </a:extLst>
          </p:cNvPr>
          <p:cNvPicPr>
            <a:picLocks noChangeAspect="1"/>
          </p:cNvPicPr>
          <p:nvPr/>
        </p:nvPicPr>
        <p:blipFill>
          <a:blip r:embed="rId6"/>
          <a:stretch>
            <a:fillRect/>
          </a:stretch>
        </p:blipFill>
        <p:spPr>
          <a:xfrm>
            <a:off x="1009027" y="4655903"/>
            <a:ext cx="284337" cy="232639"/>
          </a:xfrm>
          <a:prstGeom prst="rect">
            <a:avLst/>
          </a:prstGeom>
        </p:spPr>
      </p:pic>
      <p:sp>
        <p:nvSpPr>
          <p:cNvPr id="12" name="Rectangle 11">
            <a:extLst>
              <a:ext uri="{FF2B5EF4-FFF2-40B4-BE49-F238E27FC236}">
                <a16:creationId xmlns:a16="http://schemas.microsoft.com/office/drawing/2014/main" id="{E5FD60BD-9B1F-46B0-1643-04C8B6B017AA}"/>
              </a:ext>
            </a:extLst>
          </p:cNvPr>
          <p:cNvSpPr/>
          <p:nvPr/>
        </p:nvSpPr>
        <p:spPr>
          <a:xfrm>
            <a:off x="3904347" y="4660665"/>
            <a:ext cx="2100263" cy="300082"/>
          </a:xfrm>
          <a:prstGeom prst="rect">
            <a:avLst/>
          </a:prstGeom>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www.voiceofthedba.com</a:t>
            </a:r>
          </a:p>
        </p:txBody>
      </p:sp>
    </p:spTree>
    <p:extLst>
      <p:ext uri="{BB962C8B-B14F-4D97-AF65-F5344CB8AC3E}">
        <p14:creationId xmlns:p14="http://schemas.microsoft.com/office/powerpoint/2010/main" val="1575677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a:xfrm>
            <a:off x="464695" y="1063626"/>
            <a:ext cx="8229600" cy="3394075"/>
          </a:xfrm>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p:txBody>
      </p:sp>
      <p:sp>
        <p:nvSpPr>
          <p:cNvPr id="5" name="Rectangle 4">
            <a:extLst>
              <a:ext uri="{FF2B5EF4-FFF2-40B4-BE49-F238E27FC236}">
                <a16:creationId xmlns:a16="http://schemas.microsoft.com/office/drawing/2014/main" id="{03692142-0386-1B81-5DB3-26E68294CA9B}"/>
              </a:ext>
            </a:extLst>
          </p:cNvPr>
          <p:cNvSpPr/>
          <p:nvPr/>
        </p:nvSpPr>
        <p:spPr>
          <a:xfrm>
            <a:off x="2401513" y="4422501"/>
            <a:ext cx="1450181" cy="300082"/>
          </a:xfrm>
          <a:prstGeom prst="rect">
            <a:avLst/>
          </a:prstGeom>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@way0utwest</a:t>
            </a:r>
          </a:p>
        </p:txBody>
      </p:sp>
      <p:pic>
        <p:nvPicPr>
          <p:cNvPr id="6" name="Picture 5">
            <a:extLst>
              <a:ext uri="{FF2B5EF4-FFF2-40B4-BE49-F238E27FC236}">
                <a16:creationId xmlns:a16="http://schemas.microsoft.com/office/drawing/2014/main" id="{96711169-D537-01ED-FA48-3FB84F57F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990" y="4417739"/>
            <a:ext cx="344091"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BBB490F-A080-9D93-9AAD-BBECE5BC96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765" y="4410595"/>
            <a:ext cx="338138" cy="28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E487E43-C59F-CDF5-7B79-3CBC54FE1088}"/>
              </a:ext>
            </a:extLst>
          </p:cNvPr>
          <p:cNvSpPr txBox="1"/>
          <p:nvPr/>
        </p:nvSpPr>
        <p:spPr>
          <a:xfrm>
            <a:off x="635903" y="4414166"/>
            <a:ext cx="1401365" cy="300082"/>
          </a:xfrm>
          <a:prstGeom prst="rect">
            <a:avLst/>
          </a:prstGeom>
          <a:noFill/>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/in/way0utwest</a:t>
            </a:r>
          </a:p>
        </p:txBody>
      </p:sp>
      <p:pic>
        <p:nvPicPr>
          <p:cNvPr id="10" name="Picture 9">
            <a:extLst>
              <a:ext uri="{FF2B5EF4-FFF2-40B4-BE49-F238E27FC236}">
                <a16:creationId xmlns:a16="http://schemas.microsoft.com/office/drawing/2014/main" id="{8C2DAD01-9856-3DF5-3C72-646613ABA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553" y="4423691"/>
            <a:ext cx="252413" cy="27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F1250D90-3A45-86DE-D68E-A7EFC0B7D31D}"/>
              </a:ext>
            </a:extLst>
          </p:cNvPr>
          <p:cNvSpPr/>
          <p:nvPr/>
        </p:nvSpPr>
        <p:spPr>
          <a:xfrm>
            <a:off x="4315447" y="4432905"/>
            <a:ext cx="2398149" cy="276999"/>
          </a:xfrm>
          <a:prstGeom prst="rect">
            <a:avLst/>
          </a:prstGeom>
        </p:spPr>
        <p:txBody>
          <a:bodyPr wrap="square">
            <a:spAutoFit/>
          </a:bodyPr>
          <a:lstStyle/>
          <a:p>
            <a:pPr>
              <a:spcAft>
                <a:spcPts val="2700"/>
              </a:spcAft>
            </a:pPr>
            <a:r>
              <a:rPr lang="en-US" sz="1200" dirty="0" err="1">
                <a:latin typeface="Roboto Regular" panose="02000000000000000000" pitchFamily="2" charset="0"/>
                <a:ea typeface="Roboto Regular" panose="02000000000000000000" pitchFamily="2" charset="0"/>
              </a:rPr>
              <a:t>sjones@sqlservercentral.com</a:t>
            </a:r>
            <a:endParaRPr lang="en-US" sz="1200" dirty="0">
              <a:latin typeface="Roboto Regular" panose="02000000000000000000" pitchFamily="2" charset="0"/>
              <a:ea typeface="Roboto Regular" panose="02000000000000000000" pitchFamily="2" charset="0"/>
            </a:endParaRPr>
          </a:p>
        </p:txBody>
      </p:sp>
      <p:pic>
        <p:nvPicPr>
          <p:cNvPr id="12" name="Picture 11">
            <a:extLst>
              <a:ext uri="{FF2B5EF4-FFF2-40B4-BE49-F238E27FC236}">
                <a16:creationId xmlns:a16="http://schemas.microsoft.com/office/drawing/2014/main" id="{09989B37-DA3C-39A4-CD9A-448E7E600330}"/>
              </a:ext>
            </a:extLst>
          </p:cNvPr>
          <p:cNvPicPr>
            <a:picLocks noChangeAspect="1"/>
          </p:cNvPicPr>
          <p:nvPr/>
        </p:nvPicPr>
        <p:blipFill>
          <a:blip r:embed="rId5"/>
          <a:stretch>
            <a:fillRect/>
          </a:stretch>
        </p:blipFill>
        <p:spPr>
          <a:xfrm>
            <a:off x="3989645" y="4417739"/>
            <a:ext cx="284337" cy="232639"/>
          </a:xfrm>
          <a:prstGeom prst="rect">
            <a:avLst/>
          </a:prstGeom>
        </p:spPr>
      </p:pic>
      <p:sp>
        <p:nvSpPr>
          <p:cNvPr id="13" name="Rectangle 12">
            <a:extLst>
              <a:ext uri="{FF2B5EF4-FFF2-40B4-BE49-F238E27FC236}">
                <a16:creationId xmlns:a16="http://schemas.microsoft.com/office/drawing/2014/main" id="{7D79945F-25DA-8378-8E96-7CADAEE3745F}"/>
              </a:ext>
            </a:extLst>
          </p:cNvPr>
          <p:cNvSpPr/>
          <p:nvPr/>
        </p:nvSpPr>
        <p:spPr>
          <a:xfrm>
            <a:off x="7498681" y="3943350"/>
            <a:ext cx="1645319" cy="113698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99457338-5C69-C789-947E-E5CAF9AD1F47}"/>
              </a:ext>
            </a:extLst>
          </p:cNvPr>
          <p:cNvSpPr/>
          <p:nvPr/>
        </p:nvSpPr>
        <p:spPr>
          <a:xfrm>
            <a:off x="6884965" y="4422501"/>
            <a:ext cx="2100263" cy="300082"/>
          </a:xfrm>
          <a:prstGeom prst="rect">
            <a:avLst/>
          </a:prstGeom>
        </p:spPr>
        <p:txBody>
          <a:bodyPr>
            <a:spAutoFit/>
          </a:bodyPr>
          <a:lstStyle/>
          <a:p>
            <a:pPr defTabSz="514350">
              <a:spcAft>
                <a:spcPts val="2025"/>
              </a:spcAft>
              <a:defRPr/>
            </a:pPr>
            <a:r>
              <a:rPr lang="en-US" sz="1350" dirty="0">
                <a:solidFill>
                  <a:prstClr val="black">
                    <a:lumMod val="50000"/>
                    <a:lumOff val="50000"/>
                  </a:prstClr>
                </a:solidFill>
                <a:latin typeface="Microsoft Sans Serif" panose="020B0604020202020204" pitchFamily="34" charset="0"/>
              </a:rPr>
              <a:t>www.voiceofthedba.com</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Defining Zero Downtime for Databases</a:t>
            </a:r>
          </a:p>
        </p:txBody>
      </p:sp>
    </p:spTree>
    <p:extLst>
      <p:ext uri="{BB962C8B-B14F-4D97-AF65-F5344CB8AC3E}">
        <p14:creationId xmlns:p14="http://schemas.microsoft.com/office/powerpoint/2010/main" val="1631803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grpSp>
        <p:nvGrpSpPr>
          <p:cNvPr id="21" name="Group 20"/>
          <p:cNvGrpSpPr/>
          <p:nvPr/>
        </p:nvGrpSpPr>
        <p:grpSpPr>
          <a:xfrm>
            <a:off x="2971800" y="1276350"/>
            <a:ext cx="4974432" cy="1945817"/>
            <a:chOff x="2689225" y="3398838"/>
            <a:chExt cx="6632576" cy="2594422"/>
          </a:xfrm>
        </p:grpSpPr>
        <p:sp>
          <p:nvSpPr>
            <p:cNvPr id="12" name="Rectangle 11"/>
            <p:cNvSpPr/>
            <p:nvPr/>
          </p:nvSpPr>
          <p:spPr>
            <a:xfrm>
              <a:off x="3260726" y="3398838"/>
              <a:ext cx="3973513" cy="538609"/>
            </a:xfrm>
            <a:prstGeom prst="rect">
              <a:avLst/>
            </a:prstGeom>
          </p:spPr>
          <p:txBody>
            <a:bodyPr>
              <a:spAutoFit/>
            </a:bodyPr>
            <a:lstStyle/>
            <a:p>
              <a:pPr>
                <a:spcAft>
                  <a:spcPts val="2025"/>
                </a:spcAft>
                <a:defRPr/>
              </a:pPr>
              <a:r>
                <a:rPr lang="en-US" sz="2025"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3" name="Rectangle 12"/>
            <p:cNvSpPr/>
            <p:nvPr/>
          </p:nvSpPr>
          <p:spPr>
            <a:xfrm>
              <a:off x="3260726" y="4098925"/>
              <a:ext cx="6061075" cy="538609"/>
            </a:xfrm>
            <a:prstGeom prst="rect">
              <a:avLst/>
            </a:prstGeom>
          </p:spPr>
          <p:txBody>
            <a:bodyPr>
              <a:spAutoFit/>
            </a:bodyPr>
            <a:lstStyle/>
            <a:p>
              <a:pPr>
                <a:spcAft>
                  <a:spcPts val="2025"/>
                </a:spcAft>
                <a:defRPr/>
              </a:pPr>
              <a:r>
                <a:rPr lang="en-US" sz="2025" dirty="0">
                  <a:solidFill>
                    <a:schemeClr val="tx1">
                      <a:lumMod val="50000"/>
                      <a:lumOff val="50000"/>
                    </a:schemeClr>
                  </a:solidFill>
                  <a:latin typeface="Microsoft Sans Serif" panose="020B0604020202020204" pitchFamily="34" charset="0"/>
                  <a:ea typeface="ヒラギノ角ゴ ProN W3" charset="0"/>
                </a:rPr>
                <a:t>sjones@sqlservercentral.com</a:t>
              </a:r>
            </a:p>
          </p:txBody>
        </p:sp>
        <p:sp>
          <p:nvSpPr>
            <p:cNvPr id="14" name="Rectangle 13"/>
            <p:cNvSpPr/>
            <p:nvPr/>
          </p:nvSpPr>
          <p:spPr>
            <a:xfrm>
              <a:off x="3260726" y="4783138"/>
              <a:ext cx="3560763" cy="538609"/>
            </a:xfrm>
            <a:prstGeom prst="rect">
              <a:avLst/>
            </a:prstGeom>
          </p:spPr>
          <p:txBody>
            <a:bodyPr>
              <a:spAutoFit/>
            </a:bodyPr>
            <a:lstStyle/>
            <a:p>
              <a:pPr>
                <a:spcAft>
                  <a:spcPts val="2025"/>
                </a:spcAft>
                <a:defRPr/>
              </a:pPr>
              <a:r>
                <a:rPr lang="en-US" sz="2025"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15"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3260726" y="5454651"/>
              <a:ext cx="3006725" cy="538609"/>
            </a:xfrm>
            <a:prstGeom prst="rect">
              <a:avLst/>
            </a:prstGeom>
            <a:noFill/>
          </p:spPr>
          <p:txBody>
            <a:bodyPr>
              <a:spAutoFit/>
            </a:bodyPr>
            <a:lstStyle/>
            <a:p>
              <a:pPr>
                <a:spcAft>
                  <a:spcPts val="2025"/>
                </a:spcAft>
                <a:defRPr/>
              </a:pPr>
              <a:r>
                <a:rPr lang="en-US" sz="2025" dirty="0">
                  <a:solidFill>
                    <a:schemeClr val="tx1">
                      <a:lumMod val="50000"/>
                      <a:lumOff val="50000"/>
                    </a:schemeClr>
                  </a:solidFill>
                  <a:latin typeface="Microsoft Sans Serif" panose="020B0604020202020204" pitchFamily="34" charset="0"/>
                  <a:ea typeface="ヒラギノ角ゴ ProN W3" charset="0"/>
                </a:rPr>
                <a:t>/in/way0utwest</a:t>
              </a:r>
            </a:p>
          </p:txBody>
        </p:sp>
      </p:grpSp>
    </p:spTree>
    <p:extLst>
      <p:ext uri="{BB962C8B-B14F-4D97-AF65-F5344CB8AC3E}">
        <p14:creationId xmlns:p14="http://schemas.microsoft.com/office/powerpoint/2010/main" val="429139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Downtime</a:t>
            </a:r>
          </a:p>
        </p:txBody>
      </p:sp>
      <p:sp>
        <p:nvSpPr>
          <p:cNvPr id="3" name="Content Placeholder 2"/>
          <p:cNvSpPr>
            <a:spLocks noGrp="1"/>
          </p:cNvSpPr>
          <p:nvPr>
            <p:ph idx="1"/>
          </p:nvPr>
        </p:nvSpPr>
        <p:spPr/>
        <p:txBody>
          <a:bodyPr>
            <a:normAutofit fontScale="70000" lnSpcReduction="20000"/>
          </a:bodyPr>
          <a:lstStyle/>
          <a:p>
            <a:r>
              <a:rPr lang="en-US" dirty="0"/>
              <a:t>Your system is always up</a:t>
            </a:r>
          </a:p>
          <a:p>
            <a:r>
              <a:rPr lang="en-US" dirty="0"/>
              <a:t>Or is it? </a:t>
            </a:r>
          </a:p>
          <a:p>
            <a:pPr lvl="1"/>
            <a:r>
              <a:rPr lang="en-US" dirty="0"/>
              <a:t>Can we tolerate delays?</a:t>
            </a:r>
          </a:p>
          <a:p>
            <a:pPr lvl="1"/>
            <a:r>
              <a:rPr lang="en-US" dirty="0"/>
              <a:t>Disturbances?</a:t>
            </a:r>
          </a:p>
          <a:p>
            <a:pPr lvl="1"/>
            <a:r>
              <a:rPr lang="en-US" dirty="0"/>
              <a:t>Retries?</a:t>
            </a:r>
          </a:p>
          <a:p>
            <a:r>
              <a:rPr lang="en-US" dirty="0"/>
              <a:t>The goal is that your clients (or manager) doesn’t see an interruption</a:t>
            </a:r>
          </a:p>
          <a:p>
            <a:r>
              <a:rPr lang="en-US" dirty="0"/>
              <a:t>Architecture for making changes is important</a:t>
            </a:r>
          </a:p>
          <a:p>
            <a:pPr lvl="1"/>
            <a:r>
              <a:rPr lang="en-US" dirty="0"/>
              <a:t>Both application and database</a:t>
            </a:r>
          </a:p>
          <a:p>
            <a:pPr lvl="1"/>
            <a:r>
              <a:rPr lang="en-US" dirty="0"/>
              <a:t>Coordination is needed</a:t>
            </a:r>
          </a:p>
        </p:txBody>
      </p:sp>
    </p:spTree>
    <p:extLst>
      <p:ext uri="{BB962C8B-B14F-4D97-AF65-F5344CB8AC3E}">
        <p14:creationId xmlns:p14="http://schemas.microsoft.com/office/powerpoint/2010/main" val="217592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Database Downtime</a:t>
            </a:r>
          </a:p>
        </p:txBody>
      </p:sp>
      <p:sp>
        <p:nvSpPr>
          <p:cNvPr id="3" name="Content Placeholder 2"/>
          <p:cNvSpPr>
            <a:spLocks noGrp="1"/>
          </p:cNvSpPr>
          <p:nvPr>
            <p:ph idx="1"/>
          </p:nvPr>
        </p:nvSpPr>
        <p:spPr/>
        <p:txBody>
          <a:bodyPr>
            <a:normAutofit fontScale="70000" lnSpcReduction="20000"/>
          </a:bodyPr>
          <a:lstStyle/>
          <a:p>
            <a:r>
              <a:rPr lang="en-US" dirty="0"/>
              <a:t>Usually, we mean zero downtime from the client’s perspective</a:t>
            </a:r>
          </a:p>
          <a:p>
            <a:r>
              <a:rPr lang="en-US" dirty="0"/>
              <a:t>There is no zero downtime for the database</a:t>
            </a:r>
          </a:p>
          <a:p>
            <a:pPr lvl="1"/>
            <a:r>
              <a:rPr lang="en-US" dirty="0"/>
              <a:t>Locks/blocks</a:t>
            </a:r>
          </a:p>
          <a:p>
            <a:pPr lvl="1"/>
            <a:r>
              <a:rPr lang="en-US" dirty="0"/>
              <a:t>Unavailable resources (CPU, schema, etc.)</a:t>
            </a:r>
          </a:p>
          <a:p>
            <a:r>
              <a:rPr lang="en-US" dirty="0"/>
              <a:t>Our goal is to minimize the delays/disturbances/blocks</a:t>
            </a:r>
          </a:p>
          <a:p>
            <a:r>
              <a:rPr lang="en-US" dirty="0"/>
              <a:t>We want to avoid throwing errors to applications</a:t>
            </a:r>
          </a:p>
          <a:p>
            <a:r>
              <a:rPr lang="en-US" dirty="0"/>
              <a:t>We also want applications to retry</a:t>
            </a:r>
          </a:p>
          <a:p>
            <a:pPr lvl="1"/>
            <a:r>
              <a:rPr lang="en-US" dirty="0"/>
              <a:t>Avoid throwing errors to the user the first time</a:t>
            </a:r>
          </a:p>
          <a:p>
            <a:pPr lvl="1"/>
            <a:r>
              <a:rPr lang="en-US" dirty="0"/>
              <a:t>Be careful with timeouts – give the user a chance to retry</a:t>
            </a:r>
          </a:p>
        </p:txBody>
      </p:sp>
    </p:spTree>
    <p:extLst>
      <p:ext uri="{BB962C8B-B14F-4D97-AF65-F5344CB8AC3E}">
        <p14:creationId xmlns:p14="http://schemas.microsoft.com/office/powerpoint/2010/main" val="253286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Architecting Zero Downtime</a:t>
            </a:r>
          </a:p>
        </p:txBody>
      </p:sp>
      <p:sp>
        <p:nvSpPr>
          <p:cNvPr id="5" name="Text Placeholder 4"/>
          <p:cNvSpPr>
            <a:spLocks noGrp="1"/>
          </p:cNvSpPr>
          <p:nvPr>
            <p:ph type="body" idx="1"/>
          </p:nvPr>
        </p:nvSpPr>
        <p:spPr/>
        <p:txBody>
          <a:bodyPr/>
          <a:lstStyle/>
          <a:p>
            <a:r>
              <a:rPr lang="en-US" dirty="0"/>
              <a:t>Making better decisions</a:t>
            </a:r>
          </a:p>
        </p:txBody>
      </p:sp>
    </p:spTree>
    <p:extLst>
      <p:ext uri="{BB962C8B-B14F-4D97-AF65-F5344CB8AC3E}">
        <p14:creationId xmlns:p14="http://schemas.microsoft.com/office/powerpoint/2010/main" val="227035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Zero Downtime</a:t>
            </a:r>
          </a:p>
        </p:txBody>
      </p:sp>
      <p:sp>
        <p:nvSpPr>
          <p:cNvPr id="3" name="Content Placeholder 2"/>
          <p:cNvSpPr>
            <a:spLocks noGrp="1"/>
          </p:cNvSpPr>
          <p:nvPr>
            <p:ph idx="1"/>
          </p:nvPr>
        </p:nvSpPr>
        <p:spPr>
          <a:xfrm>
            <a:off x="457200" y="1123950"/>
            <a:ext cx="8458200" cy="3394075"/>
          </a:xfrm>
        </p:spPr>
        <p:txBody>
          <a:bodyPr>
            <a:normAutofit/>
          </a:bodyPr>
          <a:lstStyle/>
          <a:p>
            <a:pPr>
              <a:lnSpc>
                <a:spcPct val="11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There is a pattern for improving database deployment impact</a:t>
            </a:r>
          </a:p>
          <a:p>
            <a:pPr marL="685800" lvl="1" indent="-342900">
              <a:lnSpc>
                <a:spcPct val="11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hlinkClick r:id="rId2"/>
              </a:rPr>
              <a:t>Expand/Contract model</a:t>
            </a:r>
            <a:r>
              <a:rPr lang="en-GB" sz="2000" dirty="0">
                <a:solidFill>
                  <a:schemeClr val="bg2">
                    <a:lumMod val="10000"/>
                  </a:schemeClr>
                </a:solidFill>
                <a:ea typeface="Roboto Regular" panose="02000000000000000000" pitchFamily="2" charset="0"/>
                <a:cs typeface="Roboto Regular" panose="02000000000000000000" pitchFamily="2" charset="0"/>
              </a:rPr>
              <a:t> (Martin Fowler)</a:t>
            </a:r>
          </a:p>
          <a:p>
            <a:pPr marL="685800" lvl="1" indent="-342900">
              <a:lnSpc>
                <a:spcPct val="11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Similar to blue/green for applications</a:t>
            </a:r>
          </a:p>
          <a:p>
            <a:pPr>
              <a:lnSpc>
                <a:spcPct val="110000"/>
              </a:lnSpc>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Trade space for time</a:t>
            </a:r>
          </a:p>
          <a:p>
            <a:pPr marL="685800" lvl="1" indent="-342900">
              <a:lnSpc>
                <a:spcPct val="11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Use space in the database to store objects</a:t>
            </a:r>
          </a:p>
          <a:p>
            <a:pPr marL="685800" lvl="1" indent="-342900">
              <a:lnSpc>
                <a:spcPct val="11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Use this time to make changes outside of a single deployment window</a:t>
            </a:r>
          </a:p>
          <a:p>
            <a:pPr marL="685800" lvl="1" indent="-342900">
              <a:lnSpc>
                <a:spcPct val="110000"/>
              </a:lnSpc>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Use multiple deployments</a:t>
            </a:r>
          </a:p>
        </p:txBody>
      </p:sp>
    </p:spTree>
    <p:extLst>
      <p:ext uri="{BB962C8B-B14F-4D97-AF65-F5344CB8AC3E}">
        <p14:creationId xmlns:p14="http://schemas.microsoft.com/office/powerpoint/2010/main" val="402684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Good Development Practices</a:t>
            </a:r>
          </a:p>
        </p:txBody>
      </p:sp>
      <p:sp>
        <p:nvSpPr>
          <p:cNvPr id="3" name="Content Placeholder 2"/>
          <p:cNvSpPr>
            <a:spLocks noGrp="1"/>
          </p:cNvSpPr>
          <p:nvPr>
            <p:ph idx="1"/>
          </p:nvPr>
        </p:nvSpPr>
        <p:spPr>
          <a:xfrm>
            <a:off x="457200" y="1123949"/>
            <a:ext cx="8362950" cy="3813175"/>
          </a:xfrm>
        </p:spPr>
        <p:txBody>
          <a:bodyPr>
            <a:noAutofit/>
          </a:bodyPr>
          <a:lstStyle/>
          <a:p>
            <a:pPr marL="685800" lvl="1" indent="-342900">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Make everything backwards-compatible</a:t>
            </a:r>
          </a:p>
          <a:p>
            <a:pPr marL="1085850" lvl="2" indent="-342900">
              <a:buFont typeface="Courier New" panose="02070309020205020404" pitchFamily="49" charset="0"/>
              <a:buChar char="o"/>
            </a:pPr>
            <a:r>
              <a:rPr lang="en-US" sz="2000" i="0" dirty="0">
                <a:solidFill>
                  <a:srgbClr val="444444"/>
                </a:solidFill>
                <a:effectLst/>
                <a:ea typeface="Roboto Regular" panose="020B0604020202020204" charset="0"/>
                <a:cs typeface="Roboto Regular" panose="020B0604020202020204" charset="0"/>
              </a:rPr>
              <a:t>“Baby steps”: If a change is backward-incompatible, split it</a:t>
            </a:r>
            <a:endParaRPr lang="en-GB" sz="2000" dirty="0">
              <a:solidFill>
                <a:schemeClr val="bg2">
                  <a:lumMod val="10000"/>
                </a:schemeClr>
              </a:solidFill>
              <a:ea typeface="Roboto Regular" panose="02000000000000000000" pitchFamily="2" charset="0"/>
              <a:cs typeface="Roboto Regular" panose="02000000000000000000" pitchFamily="2" charset="0"/>
            </a:endParaRPr>
          </a:p>
          <a:p>
            <a:pPr marL="685800" lvl="1" indent="-342900">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Ensure the db can rev 1 version without the app</a:t>
            </a:r>
          </a:p>
          <a:p>
            <a:pPr marL="685800" lvl="1" indent="-342900">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Never add and delete objects in the same deployment</a:t>
            </a:r>
          </a:p>
          <a:p>
            <a:pPr marL="1085850" lvl="2" indent="-342900">
              <a:buFont typeface="Courier New" panose="02070309020205020404" pitchFamily="49" charset="0"/>
              <a:buChar char="o"/>
            </a:pPr>
            <a:r>
              <a:rPr lang="en-GB" sz="2000" dirty="0">
                <a:solidFill>
                  <a:schemeClr val="bg2">
                    <a:lumMod val="10000"/>
                  </a:schemeClr>
                </a:solidFill>
                <a:ea typeface="Roboto Regular" panose="02000000000000000000" pitchFamily="2" charset="0"/>
                <a:cs typeface="Roboto Regular" panose="02000000000000000000" pitchFamily="2" charset="0"/>
              </a:rPr>
              <a:t>for the same object/structure</a:t>
            </a:r>
          </a:p>
          <a:p>
            <a:pPr marL="685800" lvl="1" indent="-342900">
              <a:buFont typeface="Courier New" panose="02070309020205020404" pitchFamily="49" charset="0"/>
              <a:buChar char="o"/>
            </a:pPr>
            <a:r>
              <a:rPr lang="en-GB" sz="2400" dirty="0">
                <a:solidFill>
                  <a:schemeClr val="bg2">
                    <a:lumMod val="10000"/>
                  </a:schemeClr>
                </a:solidFill>
                <a:ea typeface="Roboto Regular" panose="02000000000000000000" pitchFamily="2" charset="0"/>
                <a:cs typeface="Roboto Regular" panose="02000000000000000000" pitchFamily="2" charset="0"/>
              </a:rPr>
              <a:t>Be prepared to deploy:</a:t>
            </a:r>
          </a:p>
          <a:p>
            <a:pPr marL="1085850" lvl="2" indent="-342900">
              <a:buFont typeface="Courier New" panose="02070309020205020404" pitchFamily="49" charset="0"/>
              <a:buChar char="o"/>
            </a:pPr>
            <a:r>
              <a:rPr lang="en-GB" sz="1800" dirty="0">
                <a:solidFill>
                  <a:schemeClr val="bg2">
                    <a:lumMod val="10000"/>
                  </a:schemeClr>
                </a:solidFill>
                <a:ea typeface="Roboto Regular" panose="02000000000000000000" pitchFamily="2" charset="0"/>
                <a:cs typeface="Roboto Regular" panose="02000000000000000000" pitchFamily="2" charset="0"/>
              </a:rPr>
              <a:t>Database</a:t>
            </a:r>
          </a:p>
          <a:p>
            <a:pPr marL="1085850" lvl="2" indent="-342900">
              <a:buFont typeface="Courier New" panose="02070309020205020404" pitchFamily="49" charset="0"/>
              <a:buChar char="o"/>
            </a:pPr>
            <a:r>
              <a:rPr lang="en-GB" sz="1800" dirty="0">
                <a:solidFill>
                  <a:schemeClr val="bg2">
                    <a:lumMod val="10000"/>
                  </a:schemeClr>
                </a:solidFill>
                <a:ea typeface="Roboto Regular" panose="02000000000000000000" pitchFamily="2" charset="0"/>
                <a:cs typeface="Roboto Regular" panose="02000000000000000000" pitchFamily="2" charset="0"/>
              </a:rPr>
              <a:t>App</a:t>
            </a:r>
          </a:p>
          <a:p>
            <a:pPr marL="1085850" lvl="2" indent="-342900">
              <a:buFont typeface="Courier New" panose="02070309020205020404" pitchFamily="49" charset="0"/>
              <a:buChar char="o"/>
            </a:pPr>
            <a:r>
              <a:rPr lang="en-GB" sz="1800" dirty="0">
                <a:solidFill>
                  <a:schemeClr val="bg2">
                    <a:lumMod val="10000"/>
                  </a:schemeClr>
                </a:solidFill>
                <a:ea typeface="Roboto Regular" panose="02000000000000000000" pitchFamily="2" charset="0"/>
                <a:cs typeface="Roboto Regular" panose="02000000000000000000" pitchFamily="2" charset="0"/>
              </a:rPr>
              <a:t>Database</a:t>
            </a:r>
          </a:p>
          <a:p>
            <a:pPr marL="1085850" lvl="2" indent="-342900">
              <a:buFont typeface="Courier New" panose="02070309020205020404" pitchFamily="49" charset="0"/>
              <a:buChar char="o"/>
            </a:pPr>
            <a:r>
              <a:rPr lang="en-GB" sz="1800" dirty="0">
                <a:solidFill>
                  <a:schemeClr val="bg2">
                    <a:lumMod val="10000"/>
                  </a:schemeClr>
                </a:solidFill>
                <a:ea typeface="Roboto Regular" panose="02000000000000000000" pitchFamily="2" charset="0"/>
                <a:cs typeface="Roboto Regular" panose="02000000000000000000" pitchFamily="2" charset="0"/>
              </a:rPr>
              <a:t>App</a:t>
            </a:r>
          </a:p>
        </p:txBody>
      </p:sp>
    </p:spTree>
    <p:extLst>
      <p:ext uri="{BB962C8B-B14F-4D97-AF65-F5344CB8AC3E}">
        <p14:creationId xmlns:p14="http://schemas.microsoft.com/office/powerpoint/2010/main" val="32262946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Las Vegas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Visual Studio Live! Las Vegas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1755</Words>
  <Application>Microsoft Office PowerPoint</Application>
  <PresentationFormat>On-screen Show (16:9)</PresentationFormat>
  <Paragraphs>293</Paragraphs>
  <Slides>40</Slides>
  <Notes>3</Notes>
  <HiddenSlides>1</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40</vt:i4>
      </vt:variant>
    </vt:vector>
  </HeadingPairs>
  <TitlesOfParts>
    <vt:vector size="54" baseType="lpstr">
      <vt:lpstr>proxima-nova</vt:lpstr>
      <vt:lpstr>Roboto Regular</vt:lpstr>
      <vt:lpstr>Arial</vt:lpstr>
      <vt:lpstr>Calibri</vt:lpstr>
      <vt:lpstr>Calibri Light</vt:lpstr>
      <vt:lpstr>Courier New</vt:lpstr>
      <vt:lpstr>Microsoft Sans Serif</vt:lpstr>
      <vt:lpstr>Roboto Medium</vt:lpstr>
      <vt:lpstr>Times New Roman</vt:lpstr>
      <vt:lpstr>Custom Design</vt:lpstr>
      <vt:lpstr>Visual Studio Live! Las Vegas 2017</vt:lpstr>
      <vt:lpstr>1_Custom Design</vt:lpstr>
      <vt:lpstr>Visual Studio Live! Las Vegas 2018</vt:lpstr>
      <vt:lpstr>Visual Studio Live! Austin 2018</vt:lpstr>
      <vt:lpstr>PowerPoint Presentation</vt:lpstr>
      <vt:lpstr>Agenda</vt:lpstr>
      <vt:lpstr>PowerPoint Presentation</vt:lpstr>
      <vt:lpstr>Defining Zero Downtime for Databases</vt:lpstr>
      <vt:lpstr>Zero Downtime</vt:lpstr>
      <vt:lpstr>Zero Database Downtime</vt:lpstr>
      <vt:lpstr>Architecting Zero Downtime</vt:lpstr>
      <vt:lpstr>Planning for Zero Downtime</vt:lpstr>
      <vt:lpstr>Use Good Development Practices</vt:lpstr>
      <vt:lpstr>General Database Development Guidelines</vt:lpstr>
      <vt:lpstr>General Database Development Guidelines</vt:lpstr>
      <vt:lpstr>Splitting a column</vt:lpstr>
      <vt:lpstr>The Scenario</vt:lpstr>
      <vt:lpstr>The Typical Process</vt:lpstr>
      <vt:lpstr>Demo</vt:lpstr>
      <vt:lpstr>The Zero Downtime Process: Splits</vt:lpstr>
      <vt:lpstr>Splitting Tables</vt:lpstr>
      <vt:lpstr>Merges</vt:lpstr>
      <vt:lpstr>Adding NOT NULL Columns</vt:lpstr>
      <vt:lpstr>The Scenario</vt:lpstr>
      <vt:lpstr>Demo</vt:lpstr>
      <vt:lpstr>The Zero Downtime Process</vt:lpstr>
      <vt:lpstr>Renaming</vt:lpstr>
      <vt:lpstr>The Scenario</vt:lpstr>
      <vt:lpstr>The Typical Process</vt:lpstr>
      <vt:lpstr>Demo</vt:lpstr>
      <vt:lpstr>The Zero Downtime Process: Renames</vt:lpstr>
      <vt:lpstr>Changing a Procedure</vt:lpstr>
      <vt:lpstr>The Scenario</vt:lpstr>
      <vt:lpstr>The Typical Process</vt:lpstr>
      <vt:lpstr>Demo</vt:lpstr>
      <vt:lpstr>The Zero Downtime Process</vt:lpstr>
      <vt:lpstr>Best Practices</vt:lpstr>
      <vt:lpstr>Best Practices for Applications</vt:lpstr>
      <vt:lpstr>Best Practices for Database Code</vt:lpstr>
      <vt:lpstr>Best Practices for Deployments</vt:lpstr>
      <vt:lpstr>Summary</vt:lpstr>
      <vt:lpstr>Session Survey</vt:lpstr>
      <vt:lpstr>Session Survey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2023-03-22T21:42:32Z</dcterms:modified>
</cp:coreProperties>
</file>