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  <p:sldMasterId id="2147483721" r:id="rId4"/>
    <p:sldMasterId id="2147483760" r:id="rId5"/>
  </p:sldMasterIdLst>
  <p:notesMasterIdLst>
    <p:notesMasterId r:id="rId46"/>
  </p:notesMasterIdLst>
  <p:handoutMasterIdLst>
    <p:handoutMasterId r:id="rId47"/>
  </p:handoutMasterIdLst>
  <p:sldIdLst>
    <p:sldId id="256" r:id="rId6"/>
    <p:sldId id="260" r:id="rId7"/>
    <p:sldId id="352" r:id="rId8"/>
    <p:sldId id="303" r:id="rId9"/>
    <p:sldId id="285" r:id="rId10"/>
    <p:sldId id="373" r:id="rId11"/>
    <p:sldId id="354" r:id="rId12"/>
    <p:sldId id="355" r:id="rId13"/>
    <p:sldId id="376" r:id="rId14"/>
    <p:sldId id="375" r:id="rId15"/>
    <p:sldId id="374" r:id="rId16"/>
    <p:sldId id="358" r:id="rId17"/>
    <p:sldId id="359" r:id="rId18"/>
    <p:sldId id="371" r:id="rId19"/>
    <p:sldId id="360" r:id="rId20"/>
    <p:sldId id="372" r:id="rId21"/>
    <p:sldId id="378" r:id="rId22"/>
    <p:sldId id="379" r:id="rId23"/>
    <p:sldId id="356" r:id="rId24"/>
    <p:sldId id="357" r:id="rId25"/>
    <p:sldId id="353" r:id="rId26"/>
    <p:sldId id="377" r:id="rId27"/>
    <p:sldId id="361" r:id="rId28"/>
    <p:sldId id="362" r:id="rId29"/>
    <p:sldId id="383" r:id="rId30"/>
    <p:sldId id="363" r:id="rId31"/>
    <p:sldId id="380" r:id="rId32"/>
    <p:sldId id="364" r:id="rId33"/>
    <p:sldId id="365" r:id="rId34"/>
    <p:sldId id="384" r:id="rId35"/>
    <p:sldId id="366" r:id="rId36"/>
    <p:sldId id="381" r:id="rId37"/>
    <p:sldId id="367" r:id="rId38"/>
    <p:sldId id="368" r:id="rId39"/>
    <p:sldId id="369" r:id="rId40"/>
    <p:sldId id="370" r:id="rId41"/>
    <p:sldId id="304" r:id="rId42"/>
    <p:sldId id="385" r:id="rId43"/>
    <p:sldId id="259" r:id="rId44"/>
    <p:sldId id="382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BC2"/>
    <a:srgbClr val="2B928C"/>
    <a:srgbClr val="F77462"/>
    <a:srgbClr val="E4DD9C"/>
    <a:srgbClr val="A2D39C"/>
    <a:srgbClr val="EAF0AC"/>
    <a:srgbClr val="6179A8"/>
    <a:srgbClr val="8064A2"/>
    <a:srgbClr val="5EAFA6"/>
    <a:srgbClr val="5CB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5" autoAdjust="0"/>
    <p:restoredTop sz="70748" autoAdjust="0"/>
  </p:normalViewPr>
  <p:slideViewPr>
    <p:cSldViewPr>
      <p:cViewPr varScale="1">
        <p:scale>
          <a:sx n="105" d="100"/>
          <a:sy n="105" d="100"/>
        </p:scale>
        <p:origin x="1518" y="102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Las Vegas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Austin 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98C35-2CA1-4787-8D16-AA5DAAEE4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marL="171450" indent="-171450">
              <a:buFontTx/>
              <a:buChar char="-"/>
            </a:pPr>
            <a:r>
              <a:rPr lang="en-US" dirty="0"/>
              <a:t>SSMS (open folder), run 01, 02</a:t>
            </a:r>
          </a:p>
          <a:p>
            <a:pPr marL="171450" indent="-171450">
              <a:buFontTx/>
              <a:buChar char="-"/>
            </a:pPr>
            <a:r>
              <a:rPr lang="en-US" dirty="0"/>
              <a:t>VS – open app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2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Steve Bio</a:t>
            </a:r>
          </a:p>
        </p:txBody>
      </p:sp>
    </p:spTree>
    <p:extLst>
      <p:ext uri="{BB962C8B-B14F-4D97-AF65-F5344CB8AC3E}">
        <p14:creationId xmlns:p14="http://schemas.microsoft.com/office/powerpoint/2010/main" val="25202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system-stored-procedures/sp-rename-transact-sql?view=sql-server-ver16" TargetMode="Externa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jpe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ParallelChange.html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DE8A7B-C96D-455C-801B-3D0EF813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38150"/>
            <a:ext cx="7888287" cy="1676400"/>
          </a:xfrm>
        </p:spPr>
        <p:txBody>
          <a:bodyPr>
            <a:normAutofit/>
          </a:bodyPr>
          <a:lstStyle/>
          <a:p>
            <a:r>
              <a:rPr lang="en-US" sz="440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Architecting Zero Downtime Database Deployments</a:t>
            </a:r>
            <a:endParaRPr lang="en-US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E05582-69E4-477D-B866-E7E9DEE1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793" y="3579813"/>
            <a:ext cx="7772400" cy="112553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Steve Jones (he/him)</a:t>
            </a:r>
          </a:p>
          <a:p>
            <a:pPr algn="ctr"/>
            <a:r>
              <a:rPr lang="en-US" dirty="0"/>
              <a:t>Editor, SQLServerCentral</a:t>
            </a:r>
          </a:p>
          <a:p>
            <a:pPr algn="ctr"/>
            <a:r>
              <a:rPr lang="en-US" dirty="0"/>
              <a:t>Advocate, Redgate Software</a:t>
            </a:r>
          </a:p>
          <a:p>
            <a:pPr algn="ctr"/>
            <a:r>
              <a:rPr lang="en-US" dirty="0"/>
              <a:t>President, SQL Saturday 501.c.3 charity</a:t>
            </a:r>
          </a:p>
          <a:p>
            <a:pPr algn="ctr"/>
            <a:r>
              <a:rPr lang="en-US" dirty="0"/>
              <a:t>@way0utwest</a:t>
            </a:r>
          </a:p>
        </p:txBody>
      </p:sp>
    </p:spTree>
    <p:extLst>
      <p:ext uri="{BB962C8B-B14F-4D97-AF65-F5344CB8AC3E}">
        <p14:creationId xmlns:p14="http://schemas.microsoft.com/office/powerpoint/2010/main" val="337680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97" y="1199995"/>
            <a:ext cx="8090807" cy="3774281"/>
          </a:xfrm>
        </p:spPr>
        <p:txBody>
          <a:bodyPr>
            <a:normAutofit fontScale="92500" lnSpcReduction="10000"/>
          </a:bodyPr>
          <a:lstStyle/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INSERTs need to support new columns (use column list)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NO RENAMES (use expand / contract for this)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procs/functions must only add parameters with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Name </a:t>
            </a:r>
            <a:r>
              <a:rPr lang="en-GB" sz="240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parameters</a:t>
            </a:r>
            <a:endParaRPr lang="en-GB" sz="24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new columns need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 (for the same database object/structure)</a:t>
            </a:r>
          </a:p>
        </p:txBody>
      </p:sp>
    </p:spTree>
    <p:extLst>
      <p:ext uri="{BB962C8B-B14F-4D97-AF65-F5344CB8AC3E}">
        <p14:creationId xmlns:p14="http://schemas.microsoft.com/office/powerpoint/2010/main" val="31978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 always calls for columns by names (no SELECT * or 1,2,3 columns)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Feature flag all items dependent on database schema change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 into multiple backward-compatible steps.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triggers to keep new and old structures in sync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If in doubt, save copies of data until the deployment completes</a:t>
            </a:r>
          </a:p>
        </p:txBody>
      </p:sp>
    </p:spTree>
    <p:extLst>
      <p:ext uri="{BB962C8B-B14F-4D97-AF65-F5344CB8AC3E}">
        <p14:creationId xmlns:p14="http://schemas.microsoft.com/office/powerpoint/2010/main" val="44557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towards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5161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a </a:t>
            </a:r>
            <a:r>
              <a:rPr lang="en-US" dirty="0" err="1"/>
              <a:t>CustomerName</a:t>
            </a:r>
            <a:r>
              <a:rPr lang="en-US" dirty="0"/>
              <a:t> column in </a:t>
            </a:r>
            <a:r>
              <a:rPr lang="en-US" dirty="0" err="1"/>
              <a:t>dbo.Customers</a:t>
            </a:r>
            <a:endParaRPr lang="en-US" dirty="0"/>
          </a:p>
          <a:p>
            <a:r>
              <a:rPr lang="en-US" dirty="0"/>
              <a:t>We want this split to two columns:</a:t>
            </a:r>
          </a:p>
          <a:p>
            <a:pPr lvl="1"/>
            <a:r>
              <a:rPr lang="en-US" dirty="0"/>
              <a:t>FirstName</a:t>
            </a:r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A common occurrence when we realize we’ve modeled incorrectly</a:t>
            </a:r>
          </a:p>
          <a:p>
            <a:r>
              <a:rPr lang="en-US" dirty="0"/>
              <a:t>Multiple types of information are in one column</a:t>
            </a:r>
          </a:p>
          <a:p>
            <a:r>
              <a:rPr lang="en-US" dirty="0"/>
              <a:t>We are becoming more normalized</a:t>
            </a:r>
          </a:p>
        </p:txBody>
      </p:sp>
    </p:spTree>
    <p:extLst>
      <p:ext uri="{BB962C8B-B14F-4D97-AF65-F5344CB8AC3E}">
        <p14:creationId xmlns:p14="http://schemas.microsoft.com/office/powerpoint/2010/main" val="226579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deploy this in one transaction:</a:t>
            </a:r>
          </a:p>
          <a:p>
            <a:pPr lvl="1"/>
            <a:r>
              <a:rPr lang="en-US" dirty="0"/>
              <a:t>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We might have applications using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The UPDATE statement might block users while running</a:t>
            </a:r>
          </a:p>
          <a:p>
            <a:pPr lvl="1"/>
            <a:r>
              <a:rPr lang="en-US" dirty="0"/>
              <a:t>We will not split some data properly (</a:t>
            </a:r>
            <a:r>
              <a:rPr lang="en-US" b="0" i="0" dirty="0">
                <a:effectLst/>
              </a:rPr>
              <a:t>George </a:t>
            </a:r>
            <a:r>
              <a:rPr lang="en-US" i="0" dirty="0">
                <a:effectLst/>
              </a:rPr>
              <a:t>von Trapp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56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</p:spTree>
    <p:extLst>
      <p:ext uri="{BB962C8B-B14F-4D97-AF65-F5344CB8AC3E}">
        <p14:creationId xmlns:p14="http://schemas.microsoft.com/office/powerpoint/2010/main" val="415858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Process: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trade space for time</a:t>
            </a:r>
          </a:p>
          <a:p>
            <a:r>
              <a:rPr lang="en-US" dirty="0"/>
              <a:t>We use multiple deployments</a:t>
            </a:r>
          </a:p>
          <a:p>
            <a:pPr lvl="1"/>
            <a:r>
              <a:rPr lang="en-US" dirty="0"/>
              <a:t>1 - 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2 - 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2"/>
            <a:r>
              <a:rPr lang="en-US" dirty="0"/>
              <a:t>2a – rename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3 - 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We can start this move independently of the application</a:t>
            </a:r>
          </a:p>
          <a:p>
            <a:pPr lvl="1"/>
            <a:r>
              <a:rPr lang="en-US" dirty="0"/>
              <a:t>We can batch the update if needed</a:t>
            </a:r>
          </a:p>
          <a:p>
            <a:pPr lvl="1"/>
            <a:r>
              <a:rPr lang="en-US" dirty="0"/>
              <a:t>We can delay the final step until ready</a:t>
            </a:r>
          </a:p>
        </p:txBody>
      </p:sp>
    </p:spTree>
    <p:extLst>
      <p:ext uri="{BB962C8B-B14F-4D97-AF65-F5344CB8AC3E}">
        <p14:creationId xmlns:p14="http://schemas.microsoft.com/office/powerpoint/2010/main" val="30857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process is similar for splitting tables</a:t>
            </a:r>
          </a:p>
          <a:p>
            <a:r>
              <a:rPr lang="en-US" sz="2800" dirty="0"/>
              <a:t>Add a new table, use triggers to sync data</a:t>
            </a:r>
          </a:p>
          <a:p>
            <a:pPr lvl="1"/>
            <a:r>
              <a:rPr lang="en-US" sz="2400" dirty="0"/>
              <a:t>Only columns being moved</a:t>
            </a:r>
          </a:p>
          <a:p>
            <a:r>
              <a:rPr lang="en-US" sz="2800" dirty="0"/>
              <a:t>Remove the columns from the original table later</a:t>
            </a:r>
          </a:p>
          <a:p>
            <a:r>
              <a:rPr lang="en-US" sz="2800" dirty="0"/>
              <a:t>Coordinate with apps to ensure feature toggles all flip</a:t>
            </a:r>
          </a:p>
        </p:txBody>
      </p:sp>
    </p:spTree>
    <p:extLst>
      <p:ext uri="{BB962C8B-B14F-4D97-AF65-F5344CB8AC3E}">
        <p14:creationId xmlns:p14="http://schemas.microsoft.com/office/powerpoint/2010/main" val="425407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merge is the reverse of a split</a:t>
            </a:r>
          </a:p>
          <a:p>
            <a:r>
              <a:rPr lang="en-US" sz="2800" dirty="0"/>
              <a:t>Can be table or column level</a:t>
            </a:r>
          </a:p>
          <a:p>
            <a:r>
              <a:rPr lang="en-US" sz="2800" dirty="0"/>
              <a:t>Similar process</a:t>
            </a:r>
          </a:p>
          <a:p>
            <a:pPr lvl="1"/>
            <a:r>
              <a:rPr lang="en-US" sz="2000" dirty="0"/>
              <a:t>New storage location</a:t>
            </a:r>
          </a:p>
          <a:p>
            <a:pPr lvl="1"/>
            <a:r>
              <a:rPr lang="en-US" sz="2000" dirty="0"/>
              <a:t>Merge data</a:t>
            </a:r>
          </a:p>
          <a:p>
            <a:pPr lvl="1"/>
            <a:r>
              <a:rPr lang="en-US" sz="2000" dirty="0"/>
              <a:t>If possible, keep the original values</a:t>
            </a:r>
          </a:p>
          <a:p>
            <a:pPr lvl="1"/>
            <a:r>
              <a:rPr lang="en-US" sz="2000" dirty="0"/>
              <a:t>Drops occur later</a:t>
            </a:r>
          </a:p>
        </p:txBody>
      </p:sp>
    </p:spTree>
    <p:extLst>
      <p:ext uri="{BB962C8B-B14F-4D97-AF65-F5344CB8AC3E}">
        <p14:creationId xmlns:p14="http://schemas.microsoft.com/office/powerpoint/2010/main" val="124925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data changes</a:t>
            </a:r>
          </a:p>
        </p:txBody>
      </p:sp>
    </p:spTree>
    <p:extLst>
      <p:ext uri="{BB962C8B-B14F-4D97-AF65-F5344CB8AC3E}">
        <p14:creationId xmlns:p14="http://schemas.microsoft.com/office/powerpoint/2010/main" val="23639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Defining Zero Downtime for Databases</a:t>
            </a:r>
          </a:p>
          <a:p>
            <a:r>
              <a:rPr lang="en-US" dirty="0"/>
              <a:t>Architecting Changes</a:t>
            </a:r>
          </a:p>
          <a:p>
            <a:r>
              <a:rPr lang="en-US" dirty="0"/>
              <a:t>Adding Not Null Columns</a:t>
            </a:r>
          </a:p>
          <a:p>
            <a:r>
              <a:rPr lang="en-US" dirty="0"/>
              <a:t>Splitting a column</a:t>
            </a:r>
          </a:p>
          <a:p>
            <a:r>
              <a:rPr lang="en-US" dirty="0"/>
              <a:t>Rename a field</a:t>
            </a:r>
          </a:p>
          <a:p>
            <a:r>
              <a:rPr lang="en-US" dirty="0"/>
              <a:t>Changing a Procedure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Avoiding NULLs is often a good idea</a:t>
            </a:r>
          </a:p>
          <a:p>
            <a:r>
              <a:rPr lang="en-US" dirty="0"/>
              <a:t>We want to add a new column to a table that is NOT NULL</a:t>
            </a:r>
          </a:p>
          <a:p>
            <a:r>
              <a:rPr lang="en-US" dirty="0"/>
              <a:t>Two ways to do this (platform dependent):</a:t>
            </a:r>
          </a:p>
          <a:p>
            <a:r>
              <a:rPr lang="en-US" dirty="0"/>
              <a:t>Two-step process</a:t>
            </a:r>
          </a:p>
          <a:p>
            <a:pPr lvl="1"/>
            <a:r>
              <a:rPr lang="en-US" dirty="0"/>
              <a:t>Add a NOT NULL column with a default</a:t>
            </a:r>
          </a:p>
          <a:p>
            <a:pPr lvl="1"/>
            <a:r>
              <a:rPr lang="en-US" dirty="0"/>
              <a:t>Fix existing rows</a:t>
            </a:r>
          </a:p>
          <a:p>
            <a:r>
              <a:rPr lang="en-US" dirty="0"/>
              <a:t>Three-step process: </a:t>
            </a:r>
          </a:p>
          <a:p>
            <a:pPr lvl="1"/>
            <a:r>
              <a:rPr lang="en-US" dirty="0"/>
              <a:t>Add a NULL column</a:t>
            </a:r>
          </a:p>
          <a:p>
            <a:pPr lvl="1"/>
            <a:r>
              <a:rPr lang="en-US" dirty="0"/>
              <a:t>Update existing rows with some value</a:t>
            </a:r>
          </a:p>
          <a:p>
            <a:pPr lvl="1"/>
            <a:r>
              <a:rPr lang="en-US" dirty="0"/>
              <a:t>Change to NOT 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</p:spTree>
    <p:extLst>
      <p:ext uri="{BB962C8B-B14F-4D97-AF65-F5344CB8AC3E}">
        <p14:creationId xmlns:p14="http://schemas.microsoft.com/office/powerpoint/2010/main" val="333912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Flag the application</a:t>
            </a:r>
          </a:p>
          <a:p>
            <a:r>
              <a:rPr lang="en-US" sz="2800" dirty="0"/>
              <a:t>Use 2 or 3 Deployments</a:t>
            </a:r>
          </a:p>
          <a:p>
            <a:pPr lvl="1"/>
            <a:r>
              <a:rPr lang="en-US" sz="2400" dirty="0"/>
              <a:t>Add a NULL column</a:t>
            </a:r>
          </a:p>
          <a:p>
            <a:pPr lvl="1"/>
            <a:r>
              <a:rPr lang="en-US" sz="2400" dirty="0"/>
              <a:t>Update data/defaults</a:t>
            </a:r>
          </a:p>
          <a:p>
            <a:pPr lvl="1"/>
            <a:r>
              <a:rPr lang="en-US" sz="2400" dirty="0"/>
              <a:t>Change to NOT NULL</a:t>
            </a:r>
          </a:p>
          <a:p>
            <a:r>
              <a:rPr lang="en-US" sz="2800" dirty="0"/>
              <a:t>Make sure you understand how the app behaves with NULL/default/incomplete data</a:t>
            </a:r>
          </a:p>
        </p:txBody>
      </p:sp>
    </p:spTree>
    <p:extLst>
      <p:ext uri="{BB962C8B-B14F-4D97-AF65-F5344CB8AC3E}">
        <p14:creationId xmlns:p14="http://schemas.microsoft.com/office/powerpoint/2010/main" val="321889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this, but if you must…</a:t>
            </a:r>
          </a:p>
        </p:txBody>
      </p:sp>
    </p:spTree>
    <p:extLst>
      <p:ext uri="{BB962C8B-B14F-4D97-AF65-F5344CB8AC3E}">
        <p14:creationId xmlns:p14="http://schemas.microsoft.com/office/powerpoint/2010/main" val="88346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Someone doesn’t like a column name</a:t>
            </a:r>
          </a:p>
          <a:p>
            <a:r>
              <a:rPr lang="en-US" sz="2800" dirty="0"/>
              <a:t>They want to change the name to something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to: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dbo.OrderHeader.OrderedbyDate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You should NEVER need to do this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aliases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an adjust ordering, naming, etc. in queries</a:t>
            </a:r>
          </a:p>
        </p:txBody>
      </p:sp>
    </p:spTree>
    <p:extLst>
      <p:ext uri="{BB962C8B-B14F-4D97-AF65-F5344CB8AC3E}">
        <p14:creationId xmlns:p14="http://schemas.microsoft.com/office/powerpoint/2010/main" val="221901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options here (platform dependent):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Often, we use a rename procedure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p_rename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can use the swap variable process: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Multi-step (add new, rename old, rename new, drop old)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Updating all app calls challenging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We might deploy and rollback many times</a:t>
            </a:r>
          </a:p>
        </p:txBody>
      </p:sp>
    </p:spTree>
    <p:extLst>
      <p:ext uri="{BB962C8B-B14F-4D97-AF65-F5344CB8AC3E}">
        <p14:creationId xmlns:p14="http://schemas.microsoft.com/office/powerpoint/2010/main" val="399589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Renames</a:t>
            </a:r>
          </a:p>
        </p:txBody>
      </p:sp>
    </p:spTree>
    <p:extLst>
      <p:ext uri="{BB962C8B-B14F-4D97-AF65-F5344CB8AC3E}">
        <p14:creationId xmlns:p14="http://schemas.microsoft.com/office/powerpoint/2010/main" val="320738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Zero Downtime Process: Renames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0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If possible, a quick one-step is preferred</a:t>
            </a:r>
          </a:p>
          <a:p>
            <a:pPr lvl="1"/>
            <a:r>
              <a:rPr lang="en-US" dirty="0"/>
              <a:t>Coordination with app is hard</a:t>
            </a:r>
          </a:p>
          <a:p>
            <a:pPr lvl="1"/>
            <a:r>
              <a:rPr lang="en-US" dirty="0"/>
              <a:t>NOT Zero downtime usually</a:t>
            </a:r>
          </a:p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sp_rename</a:t>
            </a:r>
            <a:r>
              <a:rPr lang="en-US" dirty="0"/>
              <a:t> in SQL Server/Azure/Synapse</a:t>
            </a:r>
          </a:p>
          <a:p>
            <a:pPr lvl="1"/>
            <a:r>
              <a:rPr lang="en-US" dirty="0"/>
              <a:t>Only if you are sure all apps can rev</a:t>
            </a:r>
          </a:p>
          <a:p>
            <a:pPr lvl="1"/>
            <a:r>
              <a:rPr lang="en-US" dirty="0"/>
              <a:t>Verify this in testing</a:t>
            </a:r>
          </a:p>
          <a:p>
            <a:pPr lvl="1"/>
            <a:r>
              <a:rPr lang="en-US" dirty="0"/>
              <a:t>Usually requires a deployment window so all apps can rev/toggle</a:t>
            </a:r>
          </a:p>
          <a:p>
            <a:r>
              <a:rPr lang="en-US" dirty="0"/>
              <a:t>Safer process is:</a:t>
            </a:r>
          </a:p>
          <a:p>
            <a:pPr lvl="1"/>
            <a:r>
              <a:rPr lang="en-US" dirty="0"/>
              <a:t>Adding a new column/view</a:t>
            </a:r>
          </a:p>
          <a:p>
            <a:pPr lvl="1"/>
            <a:r>
              <a:rPr lang="en-US" dirty="0"/>
              <a:t>Flip feature toggle in apps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xEvents</a:t>
            </a:r>
            <a:r>
              <a:rPr lang="en-US" dirty="0"/>
              <a:t> to check access to the old name (maybe)</a:t>
            </a:r>
          </a:p>
          <a:p>
            <a:pPr lvl="1"/>
            <a:r>
              <a:rPr lang="en-US" dirty="0"/>
              <a:t>Search all code for the old name</a:t>
            </a:r>
          </a:p>
          <a:p>
            <a:pPr lvl="1"/>
            <a:r>
              <a:rPr lang="en-US" dirty="0"/>
              <a:t>Drop the new col/view and rename the old one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Altering your API</a:t>
            </a:r>
          </a:p>
        </p:txBody>
      </p:sp>
    </p:spTree>
    <p:extLst>
      <p:ext uri="{BB962C8B-B14F-4D97-AF65-F5344CB8AC3E}">
        <p14:creationId xmlns:p14="http://schemas.microsoft.com/office/powerpoint/2010/main" val="1115680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stored procedure in production</a:t>
            </a:r>
          </a:p>
          <a:p>
            <a:r>
              <a:rPr lang="en-US" dirty="0"/>
              <a:t>We need to add functionality</a:t>
            </a:r>
          </a:p>
          <a:p>
            <a:pPr lvl="1"/>
            <a:r>
              <a:rPr lang="en-US" dirty="0"/>
              <a:t>New parameters</a:t>
            </a:r>
          </a:p>
          <a:p>
            <a:pPr lvl="1"/>
            <a:r>
              <a:rPr lang="en-US" dirty="0"/>
              <a:t>Change logic</a:t>
            </a:r>
          </a:p>
        </p:txBody>
      </p:sp>
    </p:spTree>
    <p:extLst>
      <p:ext uri="{BB962C8B-B14F-4D97-AF65-F5344CB8AC3E}">
        <p14:creationId xmlns:p14="http://schemas.microsoft.com/office/powerpoint/2010/main" val="12478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7E37AB-6206-4BB3-9F3B-2773DE4ED540}"/>
              </a:ext>
            </a:extLst>
          </p:cNvPr>
          <p:cNvSpPr txBox="1">
            <a:spLocks/>
          </p:cNvSpPr>
          <p:nvPr/>
        </p:nvSpPr>
        <p:spPr bwMode="auto">
          <a:xfrm>
            <a:off x="564266" y="2603622"/>
            <a:ext cx="3255380" cy="14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0" i="0" kern="1200">
                <a:solidFill>
                  <a:srgbClr val="373737"/>
                </a:solidFill>
                <a:latin typeface="Roboto Medium"/>
                <a:ea typeface="+mj-ea"/>
                <a:cs typeface="Roboto Medium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</a:rPr>
              <a:t>Steve Jones</a:t>
            </a:r>
          </a:p>
          <a:p>
            <a:r>
              <a:rPr lang="en-US" sz="1350" dirty="0"/>
              <a:t>Advocate, </a:t>
            </a:r>
            <a:r>
              <a:rPr lang="en-US" sz="1350" dirty="0">
                <a:cs typeface="Segoe UI"/>
              </a:rPr>
              <a:t>Redgate Software</a:t>
            </a:r>
          </a:p>
          <a:p>
            <a:r>
              <a:rPr lang="en-US" sz="1350" dirty="0">
                <a:cs typeface="Segoe UI"/>
              </a:rPr>
              <a:t>Editor, SQL Server Central</a:t>
            </a:r>
          </a:p>
          <a:p>
            <a:r>
              <a:rPr lang="en-US" sz="1300" dirty="0"/>
              <a:t>President, SQL Saturday 501.c.3 charity</a:t>
            </a:r>
            <a:endParaRPr lang="en-US" sz="2600" dirty="0">
              <a:cs typeface="Segoe UI"/>
            </a:endParaRPr>
          </a:p>
          <a:p>
            <a:r>
              <a:rPr lang="en-US" sz="1350" dirty="0">
                <a:cs typeface="Segoe UI"/>
              </a:rPr>
              <a:t>he/him</a:t>
            </a:r>
            <a:endParaRPr lang="en-US" sz="1350" dirty="0"/>
          </a:p>
        </p:txBody>
      </p:sp>
      <p:sp>
        <p:nvSpPr>
          <p:cNvPr id="4" name="Text Placeholder 149">
            <a:extLst>
              <a:ext uri="{FF2B5EF4-FFF2-40B4-BE49-F238E27FC236}">
                <a16:creationId xmlns:a16="http://schemas.microsoft.com/office/drawing/2014/main" id="{3012DDDD-F344-4BC5-8896-92CF7CD1AD1E}"/>
              </a:ext>
            </a:extLst>
          </p:cNvPr>
          <p:cNvSpPr txBox="1">
            <a:spLocks/>
          </p:cNvSpPr>
          <p:nvPr/>
        </p:nvSpPr>
        <p:spPr>
          <a:xfrm>
            <a:off x="4478927" y="522709"/>
            <a:ext cx="4314734" cy="52566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32 years database experience</a:t>
            </a:r>
            <a:endParaRPr lang="en-US" sz="1800" dirty="0"/>
          </a:p>
        </p:txBody>
      </p:sp>
      <p:sp>
        <p:nvSpPr>
          <p:cNvPr id="5" name="Text Placeholder 151">
            <a:extLst>
              <a:ext uri="{FF2B5EF4-FFF2-40B4-BE49-F238E27FC236}">
                <a16:creationId xmlns:a16="http://schemas.microsoft.com/office/drawing/2014/main" id="{F057AD2E-FB3D-4224-8038-7ED604D98F66}"/>
              </a:ext>
            </a:extLst>
          </p:cNvPr>
          <p:cNvSpPr txBox="1">
            <a:spLocks/>
          </p:cNvSpPr>
          <p:nvPr/>
        </p:nvSpPr>
        <p:spPr>
          <a:xfrm>
            <a:off x="4478927" y="947182"/>
            <a:ext cx="3920077" cy="71698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cs typeface="Segoe UI"/>
              </a:rPr>
              <a:t>DBA, developer, manager, writer, speaker in a variety of companies and industries using SQL Server, Oracle, and other database platforms.</a:t>
            </a:r>
            <a:endParaRPr lang="en-US" sz="1200" dirty="0"/>
          </a:p>
        </p:txBody>
      </p:sp>
      <p:sp>
        <p:nvSpPr>
          <p:cNvPr id="6" name="Text Placeholder 152">
            <a:extLst>
              <a:ext uri="{FF2B5EF4-FFF2-40B4-BE49-F238E27FC236}">
                <a16:creationId xmlns:a16="http://schemas.microsoft.com/office/drawing/2014/main" id="{ED1C9DC0-BEA4-4338-9846-FBFA10647B4B}"/>
              </a:ext>
            </a:extLst>
          </p:cNvPr>
          <p:cNvSpPr txBox="1">
            <a:spLocks/>
          </p:cNvSpPr>
          <p:nvPr/>
        </p:nvSpPr>
        <p:spPr>
          <a:xfrm>
            <a:off x="4487988" y="1758572"/>
            <a:ext cx="4314938" cy="50645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Founder, SQL Server Central</a:t>
            </a:r>
            <a:endParaRPr lang="en-US" sz="1800" dirty="0"/>
          </a:p>
        </p:txBody>
      </p:sp>
      <p:sp>
        <p:nvSpPr>
          <p:cNvPr id="9" name="Text Placeholder 153">
            <a:extLst>
              <a:ext uri="{FF2B5EF4-FFF2-40B4-BE49-F238E27FC236}">
                <a16:creationId xmlns:a16="http://schemas.microsoft.com/office/drawing/2014/main" id="{30DD00DD-CD0B-4A49-90F8-B5792C501F82}"/>
              </a:ext>
            </a:extLst>
          </p:cNvPr>
          <p:cNvSpPr txBox="1">
            <a:spLocks/>
          </p:cNvSpPr>
          <p:nvPr/>
        </p:nvSpPr>
        <p:spPr>
          <a:xfrm>
            <a:off x="4478927" y="2140340"/>
            <a:ext cx="4323999" cy="6219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Currently the editor in chief, with the goal of helping you learn to be a better data professional every day</a:t>
            </a:r>
          </a:p>
        </p:txBody>
      </p:sp>
      <p:sp>
        <p:nvSpPr>
          <p:cNvPr id="10" name="Text Placeholder 154">
            <a:extLst>
              <a:ext uri="{FF2B5EF4-FFF2-40B4-BE49-F238E27FC236}">
                <a16:creationId xmlns:a16="http://schemas.microsoft.com/office/drawing/2014/main" id="{CA944752-E9F6-46C7-9D77-9D80A23A138A}"/>
              </a:ext>
            </a:extLst>
          </p:cNvPr>
          <p:cNvSpPr txBox="1">
            <a:spLocks/>
          </p:cNvSpPr>
          <p:nvPr/>
        </p:nvSpPr>
        <p:spPr>
          <a:xfrm>
            <a:off x="4478926" y="2922145"/>
            <a:ext cx="4506302" cy="40254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9413A"/>
                </a:solidFill>
                <a:cs typeface="Segoe UI"/>
              </a:rPr>
              <a:t>15-year </a:t>
            </a:r>
            <a:r>
              <a:rPr lang="en-US" sz="1800" dirty="0">
                <a:solidFill>
                  <a:srgbClr val="F9413A"/>
                </a:solidFill>
                <a:cs typeface="Segoe UI"/>
              </a:rPr>
              <a:t>Microsoft Data Platform MVP</a:t>
            </a:r>
            <a:endParaRPr lang="en-US" sz="1800" dirty="0"/>
          </a:p>
        </p:txBody>
      </p:sp>
      <p:sp>
        <p:nvSpPr>
          <p:cNvPr id="11" name="Text Placeholder 155">
            <a:extLst>
              <a:ext uri="{FF2B5EF4-FFF2-40B4-BE49-F238E27FC236}">
                <a16:creationId xmlns:a16="http://schemas.microsoft.com/office/drawing/2014/main" id="{4EDAF301-2B5F-42B8-AAE2-227C675BEA50}"/>
              </a:ext>
            </a:extLst>
          </p:cNvPr>
          <p:cNvSpPr txBox="1">
            <a:spLocks/>
          </p:cNvSpPr>
          <p:nvPr/>
        </p:nvSpPr>
        <p:spPr>
          <a:xfrm>
            <a:off x="4478927" y="3313526"/>
            <a:ext cx="4100740" cy="59923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 have been honored to be recognized by Microsoft for the as a Data Platform MVP working with SQL Server</a:t>
            </a:r>
          </a:p>
        </p:txBody>
      </p:sp>
      <p:pic>
        <p:nvPicPr>
          <p:cNvPr id="12" name="Picture 21">
            <a:extLst>
              <a:ext uri="{FF2B5EF4-FFF2-40B4-BE49-F238E27FC236}">
                <a16:creationId xmlns:a16="http://schemas.microsoft.com/office/drawing/2014/main" id="{F3A1A574-DA12-4CB2-B326-BE2DD28E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r="4196"/>
          <a:stretch/>
        </p:blipFill>
        <p:spPr>
          <a:xfrm>
            <a:off x="1353039" y="459392"/>
            <a:ext cx="1497610" cy="21170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66143-851A-4CD0-976D-4A77765F3882}"/>
              </a:ext>
            </a:extLst>
          </p:cNvPr>
          <p:cNvSpPr/>
          <p:nvPr/>
        </p:nvSpPr>
        <p:spPr>
          <a:xfrm>
            <a:off x="2401513" y="432725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013E4-1C0A-4801-9ED8-57E9BAA6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32248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1E07D-5877-4A55-9D32-72A7E3F8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31534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D26557-B455-4171-8966-BC32F017E0FB}"/>
              </a:ext>
            </a:extLst>
          </p:cNvPr>
          <p:cNvSpPr txBox="1"/>
          <p:nvPr/>
        </p:nvSpPr>
        <p:spPr>
          <a:xfrm>
            <a:off x="635903" y="431891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0D552-7E96-4527-ACD6-8815BDD62BE0}"/>
              </a:ext>
            </a:extLst>
          </p:cNvPr>
          <p:cNvSpPr/>
          <p:nvPr/>
        </p:nvSpPr>
        <p:spPr>
          <a:xfrm>
            <a:off x="6884965" y="432725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27EB80-D63B-4D8D-AE1C-F7DEF25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32844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68C361-4D69-4553-9021-0F23DBED40E3}"/>
              </a:ext>
            </a:extLst>
          </p:cNvPr>
          <p:cNvSpPr/>
          <p:nvPr/>
        </p:nvSpPr>
        <p:spPr>
          <a:xfrm>
            <a:off x="4315447" y="433765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F850D7-1ECB-4718-961C-88F17C065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645" y="4322489"/>
            <a:ext cx="284337" cy="2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procedure code:</a:t>
            </a:r>
          </a:p>
          <a:p>
            <a:pPr lvl="1"/>
            <a:r>
              <a:rPr lang="en-US" dirty="0"/>
              <a:t>Add new parameters</a:t>
            </a:r>
          </a:p>
          <a:p>
            <a:pPr lvl="1"/>
            <a:r>
              <a:rPr lang="en-US" dirty="0"/>
              <a:t>Remove old parameters</a:t>
            </a:r>
          </a:p>
          <a:p>
            <a:pPr lvl="1"/>
            <a:r>
              <a:rPr lang="en-US" dirty="0"/>
              <a:t>Update proc logic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Updating all app calls</a:t>
            </a:r>
          </a:p>
          <a:p>
            <a:pPr lvl="1"/>
            <a:r>
              <a:rPr lang="en-US" dirty="0"/>
              <a:t>Syncing with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499344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Enhancing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90205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Add parameters in one deployment, remove in another</a:t>
            </a:r>
          </a:p>
          <a:p>
            <a:r>
              <a:rPr lang="en-US" sz="2000" dirty="0"/>
              <a:t>Use defaults so old code works</a:t>
            </a:r>
          </a:p>
          <a:p>
            <a:pPr lvl="1"/>
            <a:r>
              <a:rPr lang="en-US" sz="1600" dirty="0"/>
              <a:t>Prefer old</a:t>
            </a:r>
          </a:p>
          <a:p>
            <a:pPr lvl="1"/>
            <a:r>
              <a:rPr lang="en-US" sz="1600" dirty="0"/>
              <a:t>Prefer new</a:t>
            </a:r>
          </a:p>
          <a:p>
            <a:pPr lvl="1"/>
            <a:r>
              <a:rPr lang="en-US" sz="1600" dirty="0"/>
              <a:t>New only</a:t>
            </a:r>
          </a:p>
          <a:p>
            <a:r>
              <a:rPr lang="en-US" sz="2000" dirty="0"/>
              <a:t>Verify logical functionality with/without default parameter</a:t>
            </a:r>
          </a:p>
          <a:p>
            <a:pPr lvl="1"/>
            <a:r>
              <a:rPr lang="en-US" sz="1600" dirty="0"/>
              <a:t>Without, must return same results are before the deployment</a:t>
            </a:r>
          </a:p>
          <a:p>
            <a:pPr lvl="1"/>
            <a:r>
              <a:rPr lang="en-US" sz="1600" dirty="0"/>
              <a:t>Use switching logic inside if necessary</a:t>
            </a:r>
          </a:p>
          <a:p>
            <a:pPr lvl="1"/>
            <a:r>
              <a:rPr lang="en-US" sz="1600" dirty="0"/>
              <a:t>Write tests!!!!</a:t>
            </a:r>
          </a:p>
          <a:p>
            <a:r>
              <a:rPr lang="en-US" sz="2000" dirty="0"/>
              <a:t>Log the calls without a parameter somewhere</a:t>
            </a:r>
          </a:p>
          <a:p>
            <a:pPr lvl="1"/>
            <a:r>
              <a:rPr lang="en-US" sz="1600" dirty="0"/>
              <a:t>This helps to determine when all clients have </a:t>
            </a:r>
            <a:r>
              <a:rPr lang="en-US" sz="1600" dirty="0" err="1"/>
              <a:t>rev’d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Provide feedback to app teams</a:t>
            </a:r>
          </a:p>
        </p:txBody>
      </p:sp>
    </p:spTree>
    <p:extLst>
      <p:ext uri="{BB962C8B-B14F-4D97-AF65-F5344CB8AC3E}">
        <p14:creationId xmlns:p14="http://schemas.microsoft.com/office/powerpoint/2010/main" val="233183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things that work well</a:t>
            </a:r>
          </a:p>
        </p:txBody>
      </p:sp>
    </p:spTree>
    <p:extLst>
      <p:ext uri="{BB962C8B-B14F-4D97-AF65-F5344CB8AC3E}">
        <p14:creationId xmlns:p14="http://schemas.microsoft.com/office/powerpoint/2010/main" val="21453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Feature Toggles</a:t>
            </a:r>
          </a:p>
          <a:p>
            <a:r>
              <a:rPr lang="en-US" dirty="0"/>
              <a:t>Use column names</a:t>
            </a:r>
          </a:p>
          <a:p>
            <a:pPr lvl="1"/>
            <a:r>
              <a:rPr lang="en-US" dirty="0"/>
              <a:t>Result sets</a:t>
            </a:r>
          </a:p>
          <a:p>
            <a:pPr lvl="1"/>
            <a:r>
              <a:rPr lang="en-US" dirty="0"/>
              <a:t>SQL code</a:t>
            </a:r>
          </a:p>
          <a:p>
            <a:pPr lvl="1"/>
            <a:r>
              <a:rPr lang="en-US" dirty="0"/>
              <a:t>No numbers for columns</a:t>
            </a:r>
          </a:p>
          <a:p>
            <a:r>
              <a:rPr lang="en-US" dirty="0"/>
              <a:t>Ensure INSERTs use column lists</a:t>
            </a:r>
          </a:p>
          <a:p>
            <a:r>
              <a:rPr lang="en-US" dirty="0"/>
              <a:t>Parameterize stored procedures and functions</a:t>
            </a:r>
          </a:p>
          <a:p>
            <a:pPr lvl="1"/>
            <a:r>
              <a:rPr lang="en-US" dirty="0"/>
              <a:t>Or use named parameters in calls</a:t>
            </a:r>
          </a:p>
          <a:p>
            <a:r>
              <a:rPr lang="en-US" dirty="0"/>
              <a:t>No SELECT *</a:t>
            </a:r>
          </a:p>
          <a:p>
            <a:r>
              <a:rPr lang="en-US" dirty="0"/>
              <a:t>Use good error handling and log db errors for quick resolution</a:t>
            </a:r>
          </a:p>
        </p:txBody>
      </p:sp>
    </p:spTree>
    <p:extLst>
      <p:ext uri="{BB962C8B-B14F-4D97-AF65-F5344CB8AC3E}">
        <p14:creationId xmlns:p14="http://schemas.microsoft.com/office/powerpoint/2010/main" val="306612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Break deployments up into stages</a:t>
            </a:r>
          </a:p>
          <a:p>
            <a:r>
              <a:rPr lang="en-US" dirty="0"/>
              <a:t>Use defaults wherever possible</a:t>
            </a:r>
          </a:p>
          <a:p>
            <a:r>
              <a:rPr lang="en-US" dirty="0"/>
              <a:t>No SELECT * in code (views/procs/functions)</a:t>
            </a:r>
          </a:p>
          <a:p>
            <a:r>
              <a:rPr lang="en-US" dirty="0"/>
              <a:t>Use INSERT column lists (no INSERT..SELECT)</a:t>
            </a:r>
          </a:p>
          <a:p>
            <a:r>
              <a:rPr lang="en-US" dirty="0"/>
              <a:t>Only add parameters in procs </a:t>
            </a:r>
          </a:p>
          <a:p>
            <a:pPr lvl="1"/>
            <a:r>
              <a:rPr lang="en-US" dirty="0"/>
              <a:t>Use defaults</a:t>
            </a:r>
          </a:p>
          <a:p>
            <a:pPr lvl="1"/>
            <a:r>
              <a:rPr lang="en-US" dirty="0"/>
              <a:t>Removal is a separate deployment</a:t>
            </a:r>
          </a:p>
          <a:p>
            <a:r>
              <a:rPr lang="en-US" dirty="0"/>
              <a:t>Use parameter names in calls</a:t>
            </a:r>
          </a:p>
          <a:p>
            <a:r>
              <a:rPr lang="en-US" dirty="0"/>
              <a:t>Avoid renames (aliases, synonyms, views can help here)</a:t>
            </a:r>
          </a:p>
          <a:p>
            <a:r>
              <a:rPr lang="en-US" dirty="0"/>
              <a:t>Order of columns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13312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Never add and drop in the same deployment (for related objects)</a:t>
            </a:r>
          </a:p>
          <a:p>
            <a:r>
              <a:rPr lang="en-US" dirty="0"/>
              <a:t>Trade space for time, keeping copies of data for a period</a:t>
            </a:r>
          </a:p>
          <a:p>
            <a:r>
              <a:rPr lang="en-US" dirty="0"/>
              <a:t>Write the cleanup code with the enhancement code</a:t>
            </a:r>
          </a:p>
          <a:p>
            <a:pPr lvl="1"/>
            <a:r>
              <a:rPr lang="en-US" dirty="0"/>
              <a:t>Test this together with the enhancement</a:t>
            </a:r>
          </a:p>
          <a:p>
            <a:pPr lvl="1"/>
            <a:r>
              <a:rPr lang="en-US" dirty="0"/>
              <a:t>Make a </a:t>
            </a:r>
            <a:r>
              <a:rPr lang="en-US"/>
              <a:t>separate branch/PR </a:t>
            </a:r>
            <a:r>
              <a:rPr lang="en-US" dirty="0"/>
              <a:t>with a FUTURE DATE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77653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and apply the DevOps principles to the db</a:t>
            </a:r>
          </a:p>
          <a:p>
            <a:r>
              <a:rPr lang="en-US" dirty="0"/>
              <a:t>Learn what impacts your environment and what doesn’t</a:t>
            </a:r>
          </a:p>
          <a:p>
            <a:r>
              <a:rPr lang="en-US" dirty="0"/>
              <a:t>Use the impact analysis to decide where to split your deployments</a:t>
            </a:r>
          </a:p>
          <a:p>
            <a:r>
              <a:rPr lang="en-US" dirty="0"/>
              <a:t>Be patient, make changes across time</a:t>
            </a:r>
          </a:p>
          <a:p>
            <a:r>
              <a:rPr lang="en-US" dirty="0"/>
              <a:t>Never add and drop together</a:t>
            </a:r>
          </a:p>
          <a:p>
            <a:r>
              <a:rPr lang="en-US" dirty="0"/>
              <a:t>Feature toggles make it easier to separate db from app changes</a:t>
            </a:r>
          </a:p>
        </p:txBody>
      </p:sp>
    </p:spTree>
    <p:extLst>
      <p:ext uri="{BB962C8B-B14F-4D97-AF65-F5344CB8AC3E}">
        <p14:creationId xmlns:p14="http://schemas.microsoft.com/office/powerpoint/2010/main" val="57128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5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76550"/>
            <a:ext cx="1428750" cy="1428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71DEF1-5908-CDC9-F9C2-6EFBE898DA60}"/>
              </a:ext>
            </a:extLst>
          </p:cNvPr>
          <p:cNvSpPr/>
          <p:nvPr/>
        </p:nvSpPr>
        <p:spPr>
          <a:xfrm>
            <a:off x="3978149" y="4316873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27910-B5C6-A746-3715-492E7F62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26" y="4312111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6787A-0BF8-1532-1230-5FE4570F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70" y="4304967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6CCDD-91A6-90F6-D41A-1A459971430C}"/>
              </a:ext>
            </a:extLst>
          </p:cNvPr>
          <p:cNvSpPr txBox="1"/>
          <p:nvPr/>
        </p:nvSpPr>
        <p:spPr>
          <a:xfrm>
            <a:off x="1311808" y="4308538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C9972-559A-3EA6-6F9E-24E5FC13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35" y="4661855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9A83B3-7980-6111-489B-F92713726ADB}"/>
              </a:ext>
            </a:extLst>
          </p:cNvPr>
          <p:cNvSpPr/>
          <p:nvPr/>
        </p:nvSpPr>
        <p:spPr>
          <a:xfrm>
            <a:off x="1334829" y="4671069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C554-E655-4F80-CE17-5CE437B65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27" y="4655903"/>
            <a:ext cx="284337" cy="232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FD60BD-9B1F-46B0-1643-04C8B6B017AA}"/>
              </a:ext>
            </a:extLst>
          </p:cNvPr>
          <p:cNvSpPr/>
          <p:nvPr/>
        </p:nvSpPr>
        <p:spPr>
          <a:xfrm>
            <a:off x="3904347" y="4660665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157567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6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2142-0386-1B81-5DB3-26E68294CA9B}"/>
              </a:ext>
            </a:extLst>
          </p:cNvPr>
          <p:cNvSpPr/>
          <p:nvPr/>
        </p:nvSpPr>
        <p:spPr>
          <a:xfrm>
            <a:off x="2401513" y="442250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11169-D537-01ED-FA48-3FB84F57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41773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B490F-A080-9D93-9AAD-BBECE5BC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41059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87E43-C59F-CDF5-7B79-3CBC54FE1088}"/>
              </a:ext>
            </a:extLst>
          </p:cNvPr>
          <p:cNvSpPr txBox="1"/>
          <p:nvPr/>
        </p:nvSpPr>
        <p:spPr>
          <a:xfrm>
            <a:off x="635903" y="441416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DAD01-9856-3DF5-3C72-646613AB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42369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250D90-3A45-86DE-D68E-A7EFC0B7D31D}"/>
              </a:ext>
            </a:extLst>
          </p:cNvPr>
          <p:cNvSpPr/>
          <p:nvPr/>
        </p:nvSpPr>
        <p:spPr>
          <a:xfrm>
            <a:off x="4315447" y="443290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989B37-DA3C-39A4-CD9A-448E7E60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645" y="4417739"/>
            <a:ext cx="284337" cy="232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79945F-25DA-8378-8E96-7CADAEE3745F}"/>
              </a:ext>
            </a:extLst>
          </p:cNvPr>
          <p:cNvSpPr/>
          <p:nvPr/>
        </p:nvSpPr>
        <p:spPr>
          <a:xfrm>
            <a:off x="7498681" y="3943350"/>
            <a:ext cx="1645319" cy="1136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57338-5C69-C789-947E-E5CAF9AD1F47}"/>
              </a:ext>
            </a:extLst>
          </p:cNvPr>
          <p:cNvSpPr/>
          <p:nvPr/>
        </p:nvSpPr>
        <p:spPr>
          <a:xfrm>
            <a:off x="6884965" y="442250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Zero Downtime for Databases</a:t>
            </a:r>
          </a:p>
        </p:txBody>
      </p:sp>
    </p:spTree>
    <p:extLst>
      <p:ext uri="{BB962C8B-B14F-4D97-AF65-F5344CB8AC3E}">
        <p14:creationId xmlns:p14="http://schemas.microsoft.com/office/powerpoint/2010/main" val="1631803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971800" y="1276350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3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Your system is always up</a:t>
            </a:r>
          </a:p>
          <a:p>
            <a:r>
              <a:rPr lang="en-US" dirty="0"/>
              <a:t>Or is it? </a:t>
            </a:r>
          </a:p>
          <a:p>
            <a:pPr lvl="1"/>
            <a:r>
              <a:rPr lang="en-US" dirty="0"/>
              <a:t>Can we tolerate delays?</a:t>
            </a:r>
          </a:p>
          <a:p>
            <a:pPr lvl="1"/>
            <a:r>
              <a:rPr lang="en-US" dirty="0"/>
              <a:t>Disturbances?</a:t>
            </a:r>
          </a:p>
          <a:p>
            <a:pPr lvl="1"/>
            <a:r>
              <a:rPr lang="en-US" dirty="0"/>
              <a:t>Retries?</a:t>
            </a:r>
          </a:p>
          <a:p>
            <a:r>
              <a:rPr lang="en-US" dirty="0"/>
              <a:t>The goal is that your clients (or manager) doesn’t see an interruption</a:t>
            </a:r>
          </a:p>
          <a:p>
            <a:r>
              <a:rPr lang="en-US" dirty="0"/>
              <a:t>Architecture for making changes is important</a:t>
            </a:r>
          </a:p>
          <a:p>
            <a:pPr lvl="1"/>
            <a:r>
              <a:rPr lang="en-US" dirty="0"/>
              <a:t>Both application and database</a:t>
            </a:r>
          </a:p>
          <a:p>
            <a:pPr lvl="1"/>
            <a:r>
              <a:rPr lang="en-US" dirty="0"/>
              <a:t>Coordination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1759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Database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Usually, we mean zero downtime from the client’s perspective</a:t>
            </a:r>
          </a:p>
          <a:p>
            <a:r>
              <a:rPr lang="en-US" dirty="0"/>
              <a:t>There is no zero downtime for the database</a:t>
            </a:r>
          </a:p>
          <a:p>
            <a:pPr lvl="1"/>
            <a:r>
              <a:rPr lang="en-US" dirty="0"/>
              <a:t>Locks/blocks</a:t>
            </a:r>
          </a:p>
          <a:p>
            <a:pPr lvl="1"/>
            <a:r>
              <a:rPr lang="en-US" dirty="0"/>
              <a:t>Unavailable resources (CPU, schema, etc.)</a:t>
            </a:r>
          </a:p>
          <a:p>
            <a:r>
              <a:rPr lang="en-US" dirty="0"/>
              <a:t>Our goal is to minimize the delays/disturbances/blocks</a:t>
            </a:r>
          </a:p>
          <a:p>
            <a:r>
              <a:rPr lang="en-US" dirty="0"/>
              <a:t>We want to avoid throwing errors to applications</a:t>
            </a:r>
          </a:p>
          <a:p>
            <a:r>
              <a:rPr lang="en-US" dirty="0"/>
              <a:t>We also want applications to retry</a:t>
            </a:r>
          </a:p>
          <a:p>
            <a:pPr lvl="1"/>
            <a:r>
              <a:rPr lang="en-US" dirty="0"/>
              <a:t>Avoid throwing errors to the user the first time</a:t>
            </a:r>
          </a:p>
          <a:p>
            <a:pPr lvl="1"/>
            <a:r>
              <a:rPr lang="en-US" dirty="0"/>
              <a:t>Be careful with timeouts – give the user a chance to retry</a:t>
            </a:r>
          </a:p>
        </p:txBody>
      </p:sp>
    </p:spTree>
    <p:extLst>
      <p:ext uri="{BB962C8B-B14F-4D97-AF65-F5344CB8AC3E}">
        <p14:creationId xmlns:p14="http://schemas.microsoft.com/office/powerpoint/2010/main" val="25328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Zero Downtime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better decisions</a:t>
            </a:r>
          </a:p>
        </p:txBody>
      </p:sp>
    </p:spTree>
    <p:extLst>
      <p:ext uri="{BB962C8B-B14F-4D97-AF65-F5344CB8AC3E}">
        <p14:creationId xmlns:p14="http://schemas.microsoft.com/office/powerpoint/2010/main" val="22703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There is a pattern for improving database deployment impact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  <a:hlinkClick r:id="rId2"/>
              </a:rPr>
              <a:t>Expand/Contract model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 (Martin Fowler)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Similar to blue/green for applications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Trade space for time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space in the database to store objects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this time to make changes outside of a single deployment window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multiple deployments</a:t>
            </a:r>
          </a:p>
        </p:txBody>
      </p:sp>
    </p:spTree>
    <p:extLst>
      <p:ext uri="{BB962C8B-B14F-4D97-AF65-F5344CB8AC3E}">
        <p14:creationId xmlns:p14="http://schemas.microsoft.com/office/powerpoint/2010/main" val="402684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Good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49"/>
            <a:ext cx="8362950" cy="3813175"/>
          </a:xfrm>
        </p:spPr>
        <p:txBody>
          <a:bodyPr>
            <a:noAutofit/>
          </a:bodyPr>
          <a:lstStyle/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Make everything backwards-compatible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444444"/>
                </a:solidFill>
                <a:effectLst/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</a:t>
            </a:r>
            <a:endParaRPr lang="en-GB" sz="20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Ensure the db can rev 1 version without the app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for the same object/structure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Be prepared to deploy: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Database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Database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2262946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1686</Words>
  <Application>Microsoft Office PowerPoint</Application>
  <PresentationFormat>On-screen Show (16:9)</PresentationFormat>
  <Paragraphs>286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Roboto Regular</vt:lpstr>
      <vt:lpstr>Arial</vt:lpstr>
      <vt:lpstr>Calibri</vt:lpstr>
      <vt:lpstr>Calibri Light</vt:lpstr>
      <vt:lpstr>Courier New</vt:lpstr>
      <vt:lpstr>Microsoft Sans Serif</vt:lpstr>
      <vt:lpstr>Roboto Medium</vt:lpstr>
      <vt:lpstr>Custom Design</vt:lpstr>
      <vt:lpstr>Visual Studio Live! Las Vegas 2017</vt:lpstr>
      <vt:lpstr>1_Custom Design</vt:lpstr>
      <vt:lpstr>Visual Studio Live! Las Vegas 2018</vt:lpstr>
      <vt:lpstr>Visual Studio Live! Austin 2018</vt:lpstr>
      <vt:lpstr>Architecting Zero Downtime Database Deployments</vt:lpstr>
      <vt:lpstr>Agenda</vt:lpstr>
      <vt:lpstr>PowerPoint Presentation</vt:lpstr>
      <vt:lpstr>Defining Zero Downtime for Databases</vt:lpstr>
      <vt:lpstr>Zero Downtime</vt:lpstr>
      <vt:lpstr>Zero Database Downtime</vt:lpstr>
      <vt:lpstr>Architecting Zero Downtime</vt:lpstr>
      <vt:lpstr>Planning for Zero Downtime</vt:lpstr>
      <vt:lpstr>Use Good Development Practices</vt:lpstr>
      <vt:lpstr>General Database Development Guidelines</vt:lpstr>
      <vt:lpstr>General Database Development Guidelines</vt:lpstr>
      <vt:lpstr>Splitting a column</vt:lpstr>
      <vt:lpstr>The Scenario</vt:lpstr>
      <vt:lpstr>The Typical Process</vt:lpstr>
      <vt:lpstr>Demo</vt:lpstr>
      <vt:lpstr>The Zero Downtime Process: Splits</vt:lpstr>
      <vt:lpstr>Splitting Tables</vt:lpstr>
      <vt:lpstr>Merges</vt:lpstr>
      <vt:lpstr>Adding NOT NULL Columns</vt:lpstr>
      <vt:lpstr>The Scenario</vt:lpstr>
      <vt:lpstr>Demo</vt:lpstr>
      <vt:lpstr>The Zero Downtime Process</vt:lpstr>
      <vt:lpstr>Renaming</vt:lpstr>
      <vt:lpstr>The Scenario</vt:lpstr>
      <vt:lpstr>The Typical Process</vt:lpstr>
      <vt:lpstr>Demo</vt:lpstr>
      <vt:lpstr>The Zero Downtime Process: Renames</vt:lpstr>
      <vt:lpstr>Changing a Procedure</vt:lpstr>
      <vt:lpstr>The Scenario</vt:lpstr>
      <vt:lpstr>The Typical Process</vt:lpstr>
      <vt:lpstr>Demo</vt:lpstr>
      <vt:lpstr>The Zero Downtime Process</vt:lpstr>
      <vt:lpstr>Best Practices</vt:lpstr>
      <vt:lpstr>Best Practices for Applications</vt:lpstr>
      <vt:lpstr>Best Practices for Database Code</vt:lpstr>
      <vt:lpstr>Best Practices for Deployments</vt:lpstr>
      <vt:lpstr>Summary</vt:lpstr>
      <vt:lpstr>Session Survey</vt:lpstr>
      <vt:lpstr>Session Survey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2023-05-03T20:55:30Z</dcterms:modified>
</cp:coreProperties>
</file>