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8076" autoAdjust="0"/>
  </p:normalViewPr>
  <p:slideViewPr>
    <p:cSldViewPr snapToGrid="0">
      <p:cViewPr>
        <p:scale>
          <a:sx n="50" d="100"/>
          <a:sy n="50" d="100"/>
        </p:scale>
        <p:origin x="1248" y="7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D0657-A742-485F-BDE1-BEB6EB503CC3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4FE6-79AF-4F7B-AB80-96202CAB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Who has </a:t>
            </a:r>
            <a:r>
              <a:rPr lang="en-US"/>
              <a:t>any coding exp?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73E1-3B74-4B94-B881-131B806E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796D-0BA9-40D3-86B3-36CCC5ED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32FD-B008-4205-8B6C-FAEC0BE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255-1070-47DE-9642-75CCA922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6882-5CCD-45FA-83B2-E74791B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0137-5B3B-43CB-87D0-34C7926D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76F6-DE1C-40F3-A680-FABC5970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725A-A83A-486B-96AD-475B49A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394C-6973-497C-A66F-239F978B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879-3BE7-43A9-B51C-3CEA58D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A16A-B26B-415B-A6C8-B240902B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1FDE-CCC3-4C7A-BA34-C14FE7F6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27A1-6A6D-400A-A15C-29D5EE95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D4EB-F2F4-40DE-9C84-77546D67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5E6D-E01D-4BBB-B682-664160E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BDDD-AF1E-49A8-AAF2-EC95187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E0ED-A9EF-4F7E-BFD8-7280C9A3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C26-248C-4E3D-9CFD-0643CDD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890F-7BE4-4877-BA42-DC9A818E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0BD6-1590-45B5-B2CB-362743F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F662-5B20-4D75-A1BD-54C07F6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43C1-55A1-4348-8754-43F6C69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74BF-68C7-45DE-B3D8-4C24709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885E-B809-497D-8084-DFD7E13B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16F4-6AB4-451A-B1E2-C7A3C2B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3D5-0177-42E6-98C8-6D42AEC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D047-C4A3-44B5-A627-B799B7E5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DED-F8F5-4935-A2A1-80AF168A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1E3A-5E19-4557-9F9A-C73ED0F8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249F-F381-4DA1-B315-455AB93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A097-1AF1-4423-A9A5-5F09621B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1FF-F1FE-4174-B3B5-6999F97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82DB-B45B-44B7-A92A-A64E98A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B4D-F521-479B-9377-47ABA35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44157-18E7-4183-B98C-C1DDADDC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D18C-5402-4996-AC71-5E958999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B12B7-BA81-43AB-8457-51B3F31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50DAC-5CD8-4E8A-8EF3-EC90496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71632-6582-49E3-B664-500D693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2D77-F141-430A-8A08-82D9495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A79F-6024-419E-B53A-1552844D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4408-F60E-4331-B04C-8092723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6FC-0555-43FC-8D65-62489C8A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CFAFA-4C90-4B21-9447-DE190EB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28120-0A70-4087-8171-1562EEE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2DFD-38A4-4EA4-8ABF-27C6D95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9F8-5BDD-4CB7-8707-2EB0117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61A-FEE3-4C08-9C2C-DB56184F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8DC-38CE-4B45-997B-B7FEBF8C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CDA7-EF4C-418C-85E4-A2BEE113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D1D4-F116-4C90-93B4-43FD9D6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B2AB-E852-451B-80E0-EBBA3F0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8251-593E-4AD9-A780-61EE43A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C24F3-9FD7-4243-AF11-4A6C902F6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A8BF-408C-4750-B371-CE04293F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A439-C4E9-4372-8BDE-5276D21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419C-20B3-47FD-8180-70CEF918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A374-5D23-4500-AFCD-18D6057E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C927C-3987-48B8-A633-5A2749A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F562-AC7F-406E-B799-177A26F1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8683-A0B0-4D68-A7C1-1A38BA31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E03-B28D-4556-8755-90890B69E9FD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8C67-292E-47E6-8F15-0AE789A1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71BF-ED81-4F86-947D-D3608969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37176926" TargetMode="External"/><Relationship Id="rId2" Type="http://schemas.openxmlformats.org/officeDocument/2006/relationships/hyperlink" Target="https://lindeloev.net/spss-is-dy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index.html" TargetMode="External"/><Relationship Id="rId4" Type="http://schemas.openxmlformats.org/officeDocument/2006/relationships/hyperlink" Target="https://twitter.com/tylerburleigh/status/117292004389150310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youtube.com/watch?v=ox_Ue9yzf-0" TargetMode="Externa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6" Type="http://schemas.openxmlformats.org/officeDocument/2006/relationships/hyperlink" Target="https://shouldbewriting.netlify.com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pagedown.rbind.io/html-resume" TargetMode="External"/><Relationship Id="rId15" Type="http://schemas.openxmlformats.org/officeDocument/2006/relationships/image" Target="../media/image9.emf"/><Relationship Id="rId10" Type="http://schemas.openxmlformats.org/officeDocument/2006/relationships/image" Target="../media/image4.emf"/><Relationship Id="rId4" Type="http://schemas.openxmlformats.org/officeDocument/2006/relationships/hyperlink" Target="https://doi.org/10.1525/collabra.192" TargetMode="External"/><Relationship Id="rId9" Type="http://schemas.openxmlformats.org/officeDocument/2006/relationships/oleObject" Target="../embeddings/oleObject1.bin"/><Relationship Id="rId14" Type="http://schemas.openxmlformats.org/officeDocument/2006/relationships/hyperlink" Target="https://www.instagram.com/thomasp85_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squaredacademy.com/getting-help-in-r-updated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rstudio.com/resources/cheatsheets/" TargetMode="Externa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yr.org/" TargetMode="External"/><Relationship Id="rId11" Type="http://schemas.openxmlformats.org/officeDocument/2006/relationships/image" Target="../media/image12.jpeg"/><Relationship Id="rId5" Type="http://schemas.openxmlformats.org/officeDocument/2006/relationships/hyperlink" Target="http://statsthinking21.org/" TargetMode="External"/><Relationship Id="rId10" Type="http://schemas.openxmlformats.org/officeDocument/2006/relationships/image" Target="../media/image11.jpeg"/><Relationship Id="rId4" Type="http://schemas.openxmlformats.org/officeDocument/2006/relationships/hyperlink" Target="https://learningstatisticswithr.com/" TargetMode="External"/><Relationship Id="rId9" Type="http://schemas.openxmlformats.org/officeDocument/2006/relationships/hyperlink" Target="https://www.r-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47E-AD54-4C81-9148-D8A048CA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>
                <a:cs typeface="+mn-cs"/>
              </a:rPr>
              <a:t>Advanced </a:t>
            </a:r>
            <a:r>
              <a:rPr lang="en-US" b="1" dirty="0">
                <a:cs typeface="+mn-cs"/>
              </a:rPr>
              <a:t>R</a:t>
            </a:r>
            <a:r>
              <a:rPr lang="en-US" dirty="0">
                <a:cs typeface="+mn-cs"/>
              </a:rPr>
              <a:t>esearch Methods </a:t>
            </a:r>
            <a:r>
              <a:rPr lang="en-US" dirty="0" err="1">
                <a:cs typeface="+mn-cs"/>
              </a:rPr>
              <a:t>fo</a:t>
            </a:r>
            <a:r>
              <a:rPr lang="en-US" b="1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Psychologists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5B6F9F-0B86-41D1-A22C-26D5FC605481}"/>
              </a:ext>
            </a:extLst>
          </p:cNvPr>
          <p:cNvSpPr txBox="1">
            <a:spLocks/>
          </p:cNvSpPr>
          <p:nvPr/>
        </p:nvSpPr>
        <p:spPr>
          <a:xfrm>
            <a:off x="2013285" y="3602039"/>
            <a:ext cx="81654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/>
              <a:t>Practical Applications in R</a:t>
            </a:r>
          </a:p>
        </p:txBody>
      </p:sp>
    </p:spTree>
    <p:extLst>
      <p:ext uri="{BB962C8B-B14F-4D97-AF65-F5344CB8AC3E}">
        <p14:creationId xmlns:p14="http://schemas.microsoft.com/office/powerpoint/2010/main" val="40975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24B-704B-4143-A0EA-D922E35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A268-629B-47F3-B6C7-5B549F2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</a:t>
            </a:r>
            <a:r>
              <a:rPr lang="en-US" dirty="0">
                <a:solidFill>
                  <a:schemeClr val="accent6"/>
                </a:solidFill>
              </a:rPr>
              <a:t>free 🤑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 programming language for </a:t>
            </a:r>
            <a:r>
              <a:rPr lang="en-US" dirty="0">
                <a:solidFill>
                  <a:schemeClr val="accent5"/>
                </a:solidFill>
              </a:rPr>
              <a:t>statistical computing and graphics 📈 </a:t>
            </a:r>
            <a:r>
              <a:rPr lang="en-US" dirty="0"/>
              <a:t>(but can also do a lot more).</a:t>
            </a:r>
          </a:p>
        </p:txBody>
      </p:sp>
    </p:spTree>
    <p:extLst>
      <p:ext uri="{BB962C8B-B14F-4D97-AF65-F5344CB8AC3E}">
        <p14:creationId xmlns:p14="http://schemas.microsoft.com/office/powerpoint/2010/main" val="2681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E5B-DB14-44BE-8F38-E4EEFD2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3C7-2CCA-444A-B63F-BFCEF74B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 </a:t>
            </a:r>
            <a:r>
              <a:rPr lang="en-US" dirty="0">
                <a:hlinkClick r:id="rId2"/>
              </a:rPr>
              <a:t>replacing SPSS</a:t>
            </a:r>
            <a:r>
              <a:rPr lang="en-US" dirty="0"/>
              <a:t> (🤮) as the go-to stats software in social-sci. </a:t>
            </a:r>
          </a:p>
          <a:p>
            <a:pPr lvl="1"/>
            <a:r>
              <a:rPr lang="en-US" dirty="0"/>
              <a:t>R is also significantly better than </a:t>
            </a:r>
            <a:r>
              <a:rPr lang="en-US" b="1" dirty="0"/>
              <a:t>Excel </a:t>
            </a:r>
            <a:r>
              <a:rPr lang="en-US" dirty="0"/>
              <a:t>for data analysis (</a:t>
            </a:r>
            <a:r>
              <a:rPr lang="en-US" dirty="0">
                <a:hlinkClick r:id="rId3"/>
              </a:rPr>
              <a:t>which you should not use for data analysis!</a:t>
            </a:r>
            <a:r>
              <a:rPr lang="en-US" dirty="0"/>
              <a:t>).</a:t>
            </a:r>
          </a:p>
          <a:p>
            <a:r>
              <a:rPr lang="en-US" dirty="0"/>
              <a:t>One of the </a:t>
            </a:r>
            <a:r>
              <a:rPr lang="en-US" dirty="0">
                <a:hlinkClick r:id="rId4"/>
              </a:rPr>
              <a:t>top 10 programming languages in industry</a:t>
            </a:r>
            <a:r>
              <a:rPr lang="en-US" dirty="0"/>
              <a:t>.</a:t>
            </a:r>
          </a:p>
          <a:p>
            <a:r>
              <a:rPr lang="en-US" dirty="0"/>
              <a:t>New statistical methods are implemented first in R!</a:t>
            </a:r>
          </a:p>
          <a:p>
            <a:pPr lvl="1"/>
            <a:r>
              <a:rPr lang="en-US" dirty="0"/>
              <a:t>often never available in commercial applications…</a:t>
            </a:r>
          </a:p>
          <a:p>
            <a:r>
              <a:rPr lang="en-US" dirty="0"/>
              <a:t>Highly extendable – over 10,000 </a:t>
            </a:r>
            <a:r>
              <a:rPr lang="en-US" dirty="0">
                <a:hlinkClick r:id="rId5"/>
              </a:rPr>
              <a:t>community-developed packages</a:t>
            </a:r>
            <a:r>
              <a:rPr lang="en-US" dirty="0"/>
              <a:t>📦. </a:t>
            </a:r>
          </a:p>
        </p:txBody>
      </p:sp>
    </p:spTree>
    <p:extLst>
      <p:ext uri="{BB962C8B-B14F-4D97-AF65-F5344CB8AC3E}">
        <p14:creationId xmlns:p14="http://schemas.microsoft.com/office/powerpoint/2010/main" val="4244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1E9-4BD5-4CD3-9AE0-F9FE912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</a:t>
            </a:r>
            <a:r>
              <a:rPr lang="en-US" dirty="0"/>
              <a:t>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645E-15E4-4653-934F-4795CC28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i="1" dirty="0"/>
              <a:t>coding </a:t>
            </a:r>
            <a:r>
              <a:rPr lang="en-US" dirty="0"/>
              <a:t>😱, with no point-and-click user interface.</a:t>
            </a:r>
          </a:p>
          <a:p>
            <a:r>
              <a:rPr lang="en-US" dirty="0"/>
              <a:t>Slow learning curve…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hope we can write some shitty code together)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7B49C-B865-4663-BF85-9642D36C73CC}"/>
              </a:ext>
            </a:extLst>
          </p:cNvPr>
          <p:cNvGrpSpPr/>
          <p:nvPr/>
        </p:nvGrpSpPr>
        <p:grpSpPr>
          <a:xfrm>
            <a:off x="2798867" y="2973734"/>
            <a:ext cx="6523928" cy="1621713"/>
            <a:chOff x="2988906" y="3055795"/>
            <a:chExt cx="5486400" cy="13638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E089E-6AF4-48C1-9EC7-A5E26607D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464"/>
            <a:stretch/>
          </p:blipFill>
          <p:spPr>
            <a:xfrm>
              <a:off x="2988906" y="3055795"/>
              <a:ext cx="5486400" cy="13638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87B3F9-C122-4574-A0D5-AB1ED403C2BD}"/>
                </a:ext>
              </a:extLst>
            </p:cNvPr>
            <p:cNvSpPr/>
            <p:nvPr/>
          </p:nvSpPr>
          <p:spPr>
            <a:xfrm>
              <a:off x="5861538" y="4103077"/>
              <a:ext cx="2508739" cy="293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6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AAB-24FA-4775-8024-D6FC851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7414-27FB-44F7-826F-0F0F004B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Within R you can:</a:t>
            </a:r>
          </a:p>
          <a:p>
            <a:pPr lvl="1"/>
            <a:r>
              <a:rPr lang="en-US" b="1" dirty="0"/>
              <a:t>Prepare</a:t>
            </a:r>
            <a:r>
              <a:rPr lang="en-US" dirty="0"/>
              <a:t> your data for analysis and plotting.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your data with all the familiar (and</a:t>
            </a:r>
            <a:br>
              <a:rPr lang="en-US" dirty="0"/>
            </a:br>
            <a:r>
              <a:rPr lang="en-US" dirty="0"/>
              <a:t>new!) stats model.</a:t>
            </a:r>
          </a:p>
          <a:p>
            <a:pPr lvl="1"/>
            <a:r>
              <a:rPr lang="en-US" dirty="0"/>
              <a:t>Create beautiful </a:t>
            </a:r>
            <a:r>
              <a:rPr lang="en-US" b="1" dirty="0"/>
              <a:t>plots and figures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(Even </a:t>
            </a:r>
            <a:r>
              <a:rPr lang="en-US" b="1" dirty="0"/>
              <a:t>write</a:t>
            </a:r>
            <a:r>
              <a:rPr lang="en-US" dirty="0"/>
              <a:t> you whole thesis / papers…)</a:t>
            </a:r>
          </a:p>
          <a:p>
            <a:r>
              <a:rPr lang="en-US" dirty="0"/>
              <a:t>Long term benefits:</a:t>
            </a:r>
          </a:p>
          <a:p>
            <a:pPr lvl="1"/>
            <a:r>
              <a:rPr lang="en-US" dirty="0"/>
              <a:t>All of this in a </a:t>
            </a:r>
            <a:r>
              <a:rPr lang="en-US" b="1" dirty="0"/>
              <a:t>reproducible manner</a:t>
            </a:r>
          </a:p>
          <a:p>
            <a:pPr lvl="1"/>
            <a:r>
              <a:rPr lang="en-US" b="1" dirty="0"/>
              <a:t>Reuse code</a:t>
            </a:r>
            <a:r>
              <a:rPr lang="en-US" dirty="0"/>
              <a:t> on new data - just copy and paste, with minor changes!</a:t>
            </a:r>
          </a:p>
          <a:p>
            <a:pPr lvl="1"/>
            <a:r>
              <a:rPr lang="en-US" dirty="0"/>
              <a:t>Learning to code is becoming a </a:t>
            </a:r>
            <a:r>
              <a:rPr lang="en-US" b="1" dirty="0"/>
              <a:t>basic skill</a:t>
            </a:r>
            <a:r>
              <a:rPr lang="en-US" dirty="0"/>
              <a:t> for many jobs (in and out of academia).</a:t>
            </a:r>
          </a:p>
          <a:p>
            <a:r>
              <a:rPr lang="en-US" dirty="0"/>
              <a:t>(Because you have to…🤷‍♂️)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846D37-90DC-48EC-86B8-D9BA78A5B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5" y="1825625"/>
            <a:ext cx="5326935" cy="273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circling mark">
            <a:extLst>
              <a:ext uri="{FF2B5EF4-FFF2-40B4-BE49-F238E27FC236}">
                <a16:creationId xmlns:a16="http://schemas.microsoft.com/office/drawing/2014/main" id="{6D07C281-9CFA-4741-818C-281AAB684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84" y="2719137"/>
            <a:ext cx="2481204" cy="130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9CE3-5C78-4F6A-95DD-29ED88B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5CAC-5C85-4EE2-B6DC-924477AF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3" y="4515245"/>
            <a:ext cx="5257800" cy="1773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 can also be used for writing- writing :</a:t>
            </a:r>
          </a:p>
          <a:p>
            <a:r>
              <a:rPr lang="en-US" dirty="0">
                <a:hlinkClick r:id="rId4"/>
              </a:rPr>
              <a:t>Papers and reports &gt;&gt;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CV written in R &gt;&gt;</a:t>
            </a:r>
            <a:endParaRPr lang="en-US" dirty="0"/>
          </a:p>
          <a:p>
            <a:r>
              <a:rPr lang="en-US" dirty="0">
                <a:hlinkClick r:id="rId6"/>
              </a:rPr>
              <a:t>Blogs &gt;&gt;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make your own!</a:t>
            </a:r>
            <a:r>
              <a:rPr lang="en-US" dirty="0"/>
              <a:t>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CF35153-F558-4232-857A-27B8AC23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724" y="4360034"/>
            <a:ext cx="3974731" cy="22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B911E56-0BB1-4100-85A4-6FCA59F40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49897"/>
              </p:ext>
            </p:extLst>
          </p:nvPr>
        </p:nvGraphicFramePr>
        <p:xfrm>
          <a:off x="463550" y="1524000"/>
          <a:ext cx="4505325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Acrobat Document" r:id="rId9" imgW="7286244" imgH="4447895" progId="AcroExch.Document.DC">
                  <p:embed/>
                </p:oleObj>
              </mc:Choice>
              <mc:Fallback>
                <p:oleObj name="Acrobat Document" r:id="rId9" imgW="7286244" imgH="444789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0" y="1524000"/>
                        <a:ext cx="4505325" cy="274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" name="Picture 12">
            <a:extLst>
              <a:ext uri="{FF2B5EF4-FFF2-40B4-BE49-F238E27FC236}">
                <a16:creationId xmlns:a16="http://schemas.microsoft.com/office/drawing/2014/main" id="{2707489F-B2C3-41F1-84A9-862B84C4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037" y="295004"/>
            <a:ext cx="2671119" cy="22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0E9A652-30B4-4030-A6AF-550B9609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424" y="4273466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26D7CA4-9061-407C-951E-83A782AE67D5}"/>
              </a:ext>
            </a:extLst>
          </p:cNvPr>
          <p:cNvGrpSpPr/>
          <p:nvPr/>
        </p:nvGrpSpPr>
        <p:grpSpPr>
          <a:xfrm>
            <a:off x="8268995" y="241029"/>
            <a:ext cx="3661242" cy="3914602"/>
            <a:chOff x="8268995" y="241029"/>
            <a:chExt cx="3661242" cy="39146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0FB796-CC5A-487E-A82E-E40827E0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68995" y="241029"/>
              <a:ext cx="3661242" cy="36673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3AC0A1-7C7F-4536-853C-D84028751E6D}"/>
                </a:ext>
              </a:extLst>
            </p:cNvPr>
            <p:cNvSpPr txBox="1"/>
            <p:nvPr/>
          </p:nvSpPr>
          <p:spPr>
            <a:xfrm>
              <a:off x="8867058" y="3909410"/>
              <a:ext cx="24240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hlinkClick r:id="rId14"/>
                </a:rPr>
                <a:t>https://www.instagram.com/thomasp85_/</a:t>
              </a:r>
              <a:endParaRPr lang="en-US" sz="1000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48D5012-106D-4F3B-BA0A-6F006E6E01D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2392" t="52239" r="33812" b="13280"/>
          <a:stretch/>
        </p:blipFill>
        <p:spPr>
          <a:xfrm>
            <a:off x="5490434" y="2654655"/>
            <a:ext cx="2463722" cy="1860590"/>
          </a:xfrm>
          <a:prstGeom prst="rect">
            <a:avLst/>
          </a:prstGeom>
        </p:spPr>
      </p:pic>
      <p:pic>
        <p:nvPicPr>
          <p:cNvPr id="13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06DBCE-A55E-4258-A410-8A2BA8414BA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589" y="1524000"/>
            <a:ext cx="2747425" cy="27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F926-5805-4493-88D4-93CB531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E293-13ED-4B17-BE81-570F4CC0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dirty="0"/>
              <a:t>to import data</a:t>
            </a:r>
          </a:p>
          <a:p>
            <a:r>
              <a:rPr lang="en-US" dirty="0"/>
              <a:t>How to prepare data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Inferential statistics</a:t>
            </a:r>
          </a:p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7718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D4A6-B61D-4C87-A8BF-4CA8A5D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</a:t>
            </a:r>
            <a:r>
              <a:rPr lang="en-US"/>
              <a:t>will NOT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A00C-35E8-4486-AB69-5F48F9AF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your code more efficient.</a:t>
            </a:r>
          </a:p>
          <a:p>
            <a:r>
              <a:rPr lang="en-US" dirty="0"/>
              <a:t>How to write your own packages.</a:t>
            </a:r>
          </a:p>
          <a:p>
            <a:r>
              <a:rPr lang="en-US" dirty="0"/>
              <a:t>You will also not learn </a:t>
            </a:r>
            <a:r>
              <a:rPr lang="en-US" i="1" dirty="0"/>
              <a:t>everything…</a:t>
            </a:r>
          </a:p>
        </p:txBody>
      </p:sp>
    </p:spTree>
    <p:extLst>
      <p:ext uri="{BB962C8B-B14F-4D97-AF65-F5344CB8AC3E}">
        <p14:creationId xmlns:p14="http://schemas.microsoft.com/office/powerpoint/2010/main" val="38408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6DE-5F11-44A3-B5C1-83E47522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7778-75E7-4CA4-8C10-8FFDC14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0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Free online books and courses</a:t>
            </a:r>
          </a:p>
          <a:p>
            <a:pPr lvl="1"/>
            <a:r>
              <a:rPr lang="en-US" b="1" i="1" dirty="0"/>
              <a:t>R for Data Science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r4ds.had.co.nz/</a:t>
            </a:r>
            <a:endParaRPr lang="en-US" dirty="0"/>
          </a:p>
          <a:p>
            <a:pPr lvl="1"/>
            <a:r>
              <a:rPr lang="en-US" b="1" i="1" dirty="0"/>
              <a:t>Learning Statistics with R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learningstatisticswithr.com/</a:t>
            </a:r>
            <a:endParaRPr lang="en-US" dirty="0"/>
          </a:p>
          <a:p>
            <a:pPr lvl="1"/>
            <a:r>
              <a:rPr lang="en-US" b="1" i="1" dirty="0"/>
              <a:t>Statistical Thinking for the 21st Century</a:t>
            </a:r>
            <a:r>
              <a:rPr lang="en-US" dirty="0"/>
              <a:t> | </a:t>
            </a:r>
            <a:r>
              <a:rPr lang="en-US" dirty="0">
                <a:hlinkClick r:id="rId5"/>
              </a:rPr>
              <a:t>statsthinking21.org/</a:t>
            </a:r>
            <a:endParaRPr lang="en-US" dirty="0"/>
          </a:p>
          <a:p>
            <a:pPr lvl="1"/>
            <a:r>
              <a:rPr lang="en-US" b="1" i="1" dirty="0"/>
              <a:t>R for Psychological Science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psyr.org/</a:t>
            </a:r>
            <a:endParaRPr lang="en-US" dirty="0"/>
          </a:p>
          <a:p>
            <a:r>
              <a:rPr lang="en-US" b="1" i="1" dirty="0"/>
              <a:t>Cheat sheets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rstudio.com/resources/cheatsheets/</a:t>
            </a:r>
            <a:endParaRPr lang="en-US" dirty="0"/>
          </a:p>
          <a:p>
            <a:r>
              <a:rPr lang="en-US" b="1" i="1" dirty="0"/>
              <a:t>Getting-help Guide</a:t>
            </a:r>
            <a:r>
              <a:rPr lang="en-US" dirty="0"/>
              <a:t> |</a:t>
            </a:r>
            <a:r>
              <a:rPr lang="en-US" b="1" i="1" dirty="0"/>
              <a:t> </a:t>
            </a:r>
            <a:r>
              <a:rPr lang="en-US" dirty="0">
                <a:hlinkClick r:id="rId8"/>
              </a:rPr>
              <a:t>blog.rsquaredacademy.com/getting-help-in-r-updated/</a:t>
            </a:r>
            <a:endParaRPr lang="en-US" dirty="0"/>
          </a:p>
          <a:p>
            <a:r>
              <a:rPr lang="en-US" b="1" i="1" dirty="0"/>
              <a:t>Stay up-to-date </a:t>
            </a:r>
            <a:r>
              <a:rPr lang="en-US" dirty="0"/>
              <a:t>| </a:t>
            </a:r>
            <a:r>
              <a:rPr lang="en-US" dirty="0">
                <a:hlinkClick r:id="rId9"/>
              </a:rPr>
              <a:t>r-bloggers.com/</a:t>
            </a:r>
            <a:endParaRPr lang="en-US" dirty="0"/>
          </a:p>
        </p:txBody>
      </p:sp>
      <p:pic>
        <p:nvPicPr>
          <p:cNvPr id="4" name="Picture 2" descr="Image result for don't give up">
            <a:extLst>
              <a:ext uri="{FF2B5EF4-FFF2-40B4-BE49-F238E27FC236}">
                <a16:creationId xmlns:a16="http://schemas.microsoft.com/office/drawing/2014/main" id="{4E80FAF9-6E1D-48BF-8AA1-0AC703D4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7" y="83161"/>
            <a:ext cx="3629724" cy="36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7D2A9FC-1323-46DE-9D52-F19D7F60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3811537"/>
            <a:ext cx="3629724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28DB1-6C8A-4D54-BCB5-472AACE0C0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14312" y="1671392"/>
            <a:ext cx="5563376" cy="3515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3746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267</Words>
  <Application>Microsoft Office PowerPoint</Application>
  <PresentationFormat>Widescreen</PresentationFormat>
  <Paragraphs>59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Acrobat Document</vt:lpstr>
      <vt:lpstr>Advanced Research Methods foR Psychologists</vt:lpstr>
      <vt:lpstr>What is R?</vt:lpstr>
      <vt:lpstr>Why R?</vt:lpstr>
      <vt:lpstr>Why not R?</vt:lpstr>
      <vt:lpstr>Why R after all?</vt:lpstr>
      <vt:lpstr>Why R after all?</vt:lpstr>
      <vt:lpstr>What you will learn</vt:lpstr>
      <vt:lpstr>What you will NOT learn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מחקר מתקדמות לפסיכולוגים</dc:title>
  <dc:creator>Mattan S. Ben Shachar</dc:creator>
  <cp:lastModifiedBy>Matan S. Ben-Shachar</cp:lastModifiedBy>
  <cp:revision>56</cp:revision>
  <dcterms:created xsi:type="dcterms:W3CDTF">2019-07-30T14:24:49Z</dcterms:created>
  <dcterms:modified xsi:type="dcterms:W3CDTF">2019-10-14T06:53:53Z</dcterms:modified>
</cp:coreProperties>
</file>