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746"/>
  </p:normalViewPr>
  <p:slideViewPr>
    <p:cSldViewPr snapToGrid="0" snapToObjects="1">
      <p:cViewPr varScale="1">
        <p:scale>
          <a:sx n="94" d="100"/>
          <a:sy n="94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notesMaster" Target="notesMasters/notesMaster1.xml" /><Relationship Id="rId48" Type="http://schemas.openxmlformats.org/officeDocument/2006/relationships/theme" Target="theme/theme1.xml" /><Relationship Id="rId47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46" Type="http://schemas.openxmlformats.org/officeDocument/2006/relationships/presProps" Target="presProps.xml" /><Relationship Id="rId49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A02FF-7FFD-AC45-B155-681BF134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05D75-9624-FE43-B035-A555CD4D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BAAE9-577D-C946-AFE8-41DF5C5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C3A-BDEB-8244-8422-7956AAC1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5E862B-0DE2-3546-8A16-EF9FC8627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F9620-5373-184C-B8F5-50065A61F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4F3A6-4228-A942-96A3-49443D40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4871-5F4F-B94F-9B11-1C555D909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23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38292-5D68-B247-8578-68BF58724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C19345-E9D9-B14B-84E7-1A862142E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4CB5C-0678-1F4D-B658-CD6CF9D98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9C839-DEA1-0746-8BE3-D4D2081A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015C-D92F-4B4D-B0E1-822256A0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07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C0B75-05BF-0C4A-B1B8-CDACCCCC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1E6F-DF5F-E24C-956E-3AB41B8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2973E-B8AF-BB41-A0AC-171B484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3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6130-253A-E043-BB2B-EC3ECCCD0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10AC4-187A-054C-904A-013E8FEA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17D9A-A462-764F-948F-6E2672371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18ABA-33D1-C146-8DCF-F6E1DE373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915FA-4DCD-4742-A0A8-0BBC88D80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6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1FE2-61CD-2E40-A43A-EED9A845F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3AA-6B3D-8243-8929-B2C82ECF02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C6ADC3-E655-2545-8043-D0E704EC2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4AC6B-30BF-934E-8AF0-9D5135BF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5FC3D-A9D9-034E-B4AD-B7DE0F07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BA704-A97B-664F-A29E-263BEBA6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3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A9F1-BC89-7C4A-9214-A5BE0AB1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6BC88-A191-1B4E-93B6-022477DE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B24D5-81F4-224A-9969-38BBFCB09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088AE-0C84-A44B-91C7-8F963F2A0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F671-0E0E-DA40-8680-D83784EC8B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2AD7-AEE2-F646-8BCC-E8703194A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372F84-EA31-7E4D-BD1E-9CA444C83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3C69E-19B8-F34F-AF8D-F27A144D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3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E5ED7-24E2-9543-B176-0ABE3B6A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6C28B-9F3E-F143-B91E-2841159F2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3EF2D-1DB9-D144-8D7B-316B50AE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1CC1C-A842-D34E-A7B6-6E5A2425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69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EAA5F-BD3F-2747-9C1C-6F6536405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B9E6E-039F-0249-801B-6103C5AB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30358-4592-D84F-A0EA-8BF2628A0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67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F591-01B8-0146-8E9C-D716C0C11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14410-E74E-EB49-B1DA-68B0A4BEA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B627E-8FEB-F94E-BF40-9FEE8A4DC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E7052-D7F9-5A4A-8AAC-08CD16D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EF0C-418B-5942-87FD-8BBC8C06F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7A0CA-D356-CB44-91BC-5159B62A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5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D49E9-4D8D-4D4F-A028-4A969AA5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F626B-504D-3E42-84BE-0CAC53A8BF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E9CD8F-2308-8642-874A-ED0D25A22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D8BE4-CF48-F245-8411-0DAA33FE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3DFB9-F5F2-564E-9042-336BA46E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53F0D-14C8-8441-AFFB-716C63E1B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7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513-1FAA-0E4F-BF0A-F546F01B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AB061-79B5-4A4B-9136-7AD1C74E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850B-4EFB-D54B-BB8F-35702D7E7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E6D32-4C03-264D-8FDB-034DA7582E3B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06E4-A05F-654F-91C2-F1C380EB4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BDFA0-6157-4E4F-AB3A-F72514A6D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55E29-7268-1047-A2C0-924C0156E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04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nhsx.nhs.uk/blogs/data-saves-lives-building-and-skilling-nhs-analytics-community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an.r-project.org/web/packages/available_packages_by_name.html" TargetMode="Externa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ladies.org/" TargetMode="External" /><Relationship Id="rId3" Type="http://schemas.openxmlformats.org/officeDocument/2006/relationships/hyperlink" Target="https://twitter.com/search?q=%23rstats&amp;src=typed_query" TargetMode="External" /><Relationship Id="rId4" Type="http://schemas.openxmlformats.org/officeDocument/2006/relationships/hyperlink" Target="https://twitter.com/rfunctionaday/status/1429296120568721425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VictimOfMaths/COVID-19" TargetMode="External" /><Relationship Id="rId3" Type="http://schemas.openxmlformats.org/officeDocument/2006/relationships/hyperlink" Target="https://victimofmaths.shinyapps.io/COVID_LA_Plots/" TargetMode="External" /><Relationship Id="rId4" Type="http://schemas.openxmlformats.org/officeDocument/2006/relationships/hyperlink" Target="https://r-medicine.org/" TargetMode="External" /><Relationship Id="rId5" Type="http://schemas.openxmlformats.org/officeDocument/2006/relationships/hyperlink" Target="https://nhsrcommunity.com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87F57-DAB0-1B4B-8665-341B9FC75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session2:</a:t>
            </a:r>
            <a:r>
              <a:rPr/>
              <a:t> </a:t>
            </a:r>
            <a:r>
              <a:rPr/>
              <a:t>Intro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440D68-9855-CE43-88F7-6D205CEBA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“the NHS is failing to make the most of its data because there are not enough people with the right analytical skills to make sense of the information being collected”</a:t>
            </a:r>
          </a:p>
          <a:p>
            <a:pPr lvl="0" marL="0" indent="0">
              <a:buNone/>
            </a:pPr>
            <a:r>
              <a:rPr/>
              <a:t>“Communities need to share languages and common tools to work and grow together. R and Python are both free, open source, state of the art …”</a:t>
            </a:r>
          </a:p>
          <a:p>
            <a:pPr lvl="0" marL="0" indent="0">
              <a:buNone/>
            </a:pPr>
            <a:r>
              <a:rPr/>
              <a:t>“We need to create a culture of ‘build it once, share the methodology and learn with others’”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NHSX blog 2021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(switch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slides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RStudio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needed)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Objects</a:t>
            </a:r>
          </a:p>
          <a:p>
            <a:pPr lvl="2"/>
            <a:r>
              <a:rPr/>
              <a:t>named objects store data (&amp; other things)</a:t>
            </a:r>
          </a:p>
          <a:p>
            <a:pPr lvl="1"/>
            <a:r>
              <a:rPr/>
              <a:t>Functions</a:t>
            </a:r>
          </a:p>
          <a:p>
            <a:pPr lvl="2"/>
            <a:r>
              <a:rPr/>
              <a:t>Little factories</a:t>
            </a:r>
          </a:p>
          <a:p>
            <a:pPr lvl="2"/>
            <a:r>
              <a:rPr/>
              <a:t>Take an input (raw material) use function (factory) get an output (product)</a:t>
            </a:r>
          </a:p>
          <a:p>
            <a:pPr lvl="1"/>
            <a:r>
              <a:rPr/>
              <a:t>Packages</a:t>
            </a:r>
          </a:p>
          <a:p>
            <a:pPr lvl="2"/>
            <a:r>
              <a:rPr/>
              <a:t>collections of objects (data) and functions</a:t>
            </a:r>
          </a:p>
          <a:p>
            <a:pPr lvl="2"/>
            <a:r>
              <a:rPr/>
              <a:t>provide additional functionality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assign names to objects in R.</a:t>
            </a:r>
          </a:p>
          <a:p>
            <a:pPr lvl="1"/>
            <a:r>
              <a:rPr/>
              <a:t>This is the assignment operator </a:t>
            </a:r>
            <a:r>
              <a:rPr sz="1800">
                <a:latin typeface="Courier"/>
              </a:rPr>
              <a:t>&lt;-</a:t>
            </a:r>
          </a:p>
          <a:p>
            <a:pPr lvl="1"/>
            <a:r>
              <a:rPr/>
              <a:t>Return the stored value by typing the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practice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 </a:t>
            </a:r>
            <a:r>
              <a:rPr sz="1800">
                <a:solidFill>
                  <a:srgbClr val="666666"/>
                </a:solidFill>
                <a:latin typeface="Courier"/>
              </a:rPr>
              <a:t>+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br/>
            <a:r>
              <a:rPr sz="1800">
                <a:latin typeface="Courier"/>
              </a:rPr>
              <a:t>practice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4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store any object under a name.</a:t>
            </a:r>
          </a:p>
          <a:p>
            <a:pPr lvl="1"/>
            <a:r>
              <a:rPr/>
              <a:t>This example stores a string. You need to use quote marks to assign it.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say_hello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  <a:br/>
            <a:r>
              <a:rPr sz="1800">
                <a:latin typeface="Courier"/>
              </a:rPr>
              <a:t>say_hello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"hello"</a:t>
            </a:r>
          </a:p>
          <a:p>
            <a:pPr lvl="1"/>
            <a:r>
              <a:rPr/>
              <a:t>Note that R does not like spaces in names.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say hello &lt;-</a:t>
            </a:r>
            <a:r>
              <a:rPr sz="1800">
                <a:solidFill>
                  <a:srgbClr val="4070A0"/>
                </a:solidFill>
                <a:latin typeface="Courier"/>
              </a:rPr>
              <a:t> "hello"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Error: &lt;text&gt;:1:5: unexpected symbol
## 1: say hello
##         ^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R a vector is a container with elements of the same type.</a:t>
            </a:r>
          </a:p>
          <a:p>
            <a:pPr lvl="2"/>
            <a:r>
              <a:rPr/>
              <a:t>A vector of integers - an example would be 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 48</a:t>
            </a:r>
          </a:p>
          <a:p>
            <a:pPr lvl="2"/>
            <a:r>
              <a:rPr/>
              <a:t>A vector of real numbers - an example would be temperature.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37.5 37.1 37.3 38.3 37.4 38.9</a:t>
            </a:r>
          </a:p>
          <a:p>
            <a:pPr lvl="2"/>
            <a:r>
              <a:rPr/>
              <a:t>A vector of characters - an example would be name.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"Sally" "Eve"   "John"  "James"</a:t>
            </a:r>
          </a:p>
          <a:p>
            <a:pPr lvl="2"/>
            <a:r>
              <a:rPr/>
              <a:t>A vector of logicals - an example would be ‘are the blood results available?’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 TRUE FALSE FALSE  TRUE  TRUE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Naming</a:t>
            </a:r>
            <a:r>
              <a:rPr/>
              <a:t> </a:t>
            </a:r>
            <a:r>
              <a:rPr/>
              <a:t>vectors.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 sz="1800">
                <a:latin typeface="Courier"/>
              </a:rPr>
              <a:t>c()</a:t>
            </a:r>
            <a:r>
              <a:rPr/>
              <a:t> function combines individual values into a single vector.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ages in one vector.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Storing several names in one vector.</a:t>
            </a:r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name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"Adam"     "Sally"    "Eve"      "John"     "James"    "Jennifer"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Accessing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 creates an index for each element of the vector.</a:t>
            </a:r>
          </a:p>
          <a:p>
            <a:pPr lvl="1"/>
            <a:r>
              <a:rPr/>
              <a:t>It allocates a number to each element within the vector from left to right, starting with </a:t>
            </a:r>
            <a:r>
              <a:rPr sz="1800">
                <a:latin typeface="Courier"/>
              </a:rPr>
              <a:t>1</a:t>
            </a:r>
            <a:r>
              <a:rPr/>
              <a:t>.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second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25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age of the fourth person.</a:t>
            </a:r>
            <a:br/>
            <a:r>
              <a:rPr sz="1800">
                <a:latin typeface="Courier"/>
              </a:rPr>
              <a:t>age[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67</a:t>
            </a:r>
          </a:p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The name of the fifth person.</a:t>
            </a:r>
            <a:br/>
            <a:r>
              <a:rPr sz="1800">
                <a:latin typeface="Courier"/>
              </a:rPr>
              <a:t>name[</a:t>
            </a:r>
            <a:r>
              <a:rPr sz="1800">
                <a:solidFill>
                  <a:srgbClr val="40A070"/>
                </a:solidFill>
                <a:latin typeface="Courier"/>
              </a:rPr>
              <a:t>5</a:t>
            </a:r>
            <a:r>
              <a:rPr sz="1800">
                <a:latin typeface="Courier"/>
              </a:rPr>
              <a:t>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"James"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Frames.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data frame is a series of vectors aligned to form a table</a:t>
            </a:r>
          </a:p>
          <a:p>
            <a:pPr lvl="1"/>
            <a:r>
              <a:rPr/>
              <a:t>Each vector becomes a column in the table</a:t>
            </a:r>
          </a:p>
          <a:p>
            <a:pPr lvl="1"/>
            <a:r>
              <a:rPr/>
              <a:t>A properly formatted excel spreadsheet is essentially a data frame</a:t>
            </a:r>
          </a:p>
          <a:p>
            <a:pPr lvl="1"/>
            <a:r>
              <a:rPr/>
              <a:t>Here we can create a new vector for gender</a:t>
            </a:r>
          </a:p>
          <a:p>
            <a:pPr lvl="1"/>
            <a:r>
              <a:rPr/>
              <a:t>and combine the 3 vectors (name, age, gender) into a dataframe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excercise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and name vectors containing information about these 6 patients.</a:t>
            </a:r>
          </a:p>
          <a:p>
            <a:pPr lvl="2"/>
            <a:r>
              <a:rPr sz="1800">
                <a:latin typeface="Courier"/>
              </a:rPr>
              <a:t>Name: "Adam", "Sally", "Eve", "John", "James", "Jennifer"</a:t>
            </a:r>
          </a:p>
          <a:p>
            <a:pPr lvl="2"/>
            <a:r>
              <a:rPr sz="1800">
                <a:latin typeface="Courier"/>
              </a:rPr>
              <a:t>Age: 50, 25, 32, 67, 46, 19</a:t>
            </a:r>
          </a:p>
          <a:p>
            <a:pPr lvl="2"/>
            <a:r>
              <a:rPr sz="1800">
                <a:latin typeface="Courier"/>
              </a:rPr>
              <a:t>Gender: "male", "female", "female", "male", "male", "female"</a:t>
            </a:r>
          </a:p>
          <a:p>
            <a:pPr lvl="1"/>
            <a:r>
              <a:rPr/>
              <a:t>Quotation marks are not needed for names in R, but are when your data is a string e.g. “male”, “female”</a:t>
            </a:r>
          </a:p>
          <a:p>
            <a:pPr lvl="1"/>
            <a:r>
              <a:rPr/>
              <a:t>As a rule:</a:t>
            </a:r>
          </a:p>
          <a:p>
            <a:pPr lvl="2"/>
            <a:r>
              <a:rPr/>
              <a:t>Characters on the left side of the assignment operator. No quote marks.</a:t>
            </a:r>
          </a:p>
          <a:p>
            <a:pPr lvl="2"/>
            <a:r>
              <a:rPr/>
              <a:t>Characters on the right side of the assignment operator. Use quote marks if storing letters.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 for R: what and why?</a:t>
            </a:r>
          </a:p>
          <a:p>
            <a:pPr lvl="1"/>
            <a:r>
              <a:rPr/>
              <a:t>R studio: a tour</a:t>
            </a:r>
          </a:p>
          <a:p>
            <a:pPr lvl="1"/>
            <a:r>
              <a:rPr/>
              <a:t>R building blocks</a:t>
            </a:r>
          </a:p>
          <a:p>
            <a:pPr lvl="1"/>
            <a:r>
              <a:rPr/>
              <a:t>Using/Writing functions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Combine these vectors into a data frame using </a:t>
            </a:r>
            <a:r>
              <a:rPr sz="1800">
                <a:latin typeface="Courier"/>
              </a:rPr>
              <a:t>data.frame()</a:t>
            </a:r>
          </a:p>
          <a:p>
            <a:pPr lvl="2"/>
            <a:r>
              <a:rPr/>
              <a:t>Hint, the vector names need to go inside the </a:t>
            </a:r>
            <a:r>
              <a:rPr sz="1800">
                <a:latin typeface="Courier"/>
              </a:rPr>
              <a:t>()</a:t>
            </a:r>
          </a:p>
          <a:p>
            <a:pPr lvl="1"/>
            <a:r>
              <a:rPr/>
              <a:t>Save the data frame under the name </a:t>
            </a:r>
            <a:r>
              <a:rPr sz="1800">
                <a:latin typeface="Courier"/>
              </a:rPr>
              <a:t>patients</a:t>
            </a:r>
          </a:p>
          <a:p>
            <a:pPr lvl="1"/>
            <a:r>
              <a:rPr/>
              <a:t>Print the data frame called </a:t>
            </a:r>
            <a:r>
              <a:rPr sz="1800">
                <a:latin typeface="Courier"/>
              </a:rPr>
              <a:t>patients</a:t>
            </a:r>
            <a:r>
              <a:rPr/>
              <a:t> to your console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 i="1">
                <a:solidFill>
                  <a:srgbClr val="60A0B0"/>
                </a:solidFill>
                <a:latin typeface="Courier"/>
              </a:rPr>
              <a:t># Creating individual vectors.</a:t>
            </a:r>
            <a:br/>
            <a:br/>
            <a:r>
              <a:rPr sz="1800">
                <a:latin typeface="Courier"/>
              </a:rPr>
              <a:t>name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"Adam"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"Sally"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"Eve"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"John"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"James"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"Jennifer"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age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25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67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46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19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gender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"male"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"female"</a:t>
            </a:r>
            <a:r>
              <a:rPr sz="1800">
                <a:latin typeface="Courier"/>
              </a:rPr>
              <a:t>)</a:t>
            </a:r>
            <a:br/>
            <a:br/>
            <a:br/>
            <a:r>
              <a:rPr sz="1800" i="1">
                <a:solidFill>
                  <a:srgbClr val="60A0B0"/>
                </a:solidFill>
                <a:latin typeface="Courier"/>
              </a:rPr>
              <a:t># Combining into a data frame.</a:t>
            </a:r>
            <a:br/>
            <a:br/>
            <a:r>
              <a:rPr sz="1800">
                <a:latin typeface="Courier"/>
              </a:rPr>
              <a:t>patients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R arranges the vectors as columns in the data frame</a:t>
            </a:r>
          </a:p>
          <a:p>
            <a:pPr lvl="1"/>
            <a:r>
              <a:rPr/>
              <a:t>R names the columns of the data frame after the names of the vectors</a:t>
            </a:r>
          </a:p>
          <a:p>
            <a:pPr lvl="1"/>
            <a:r>
              <a:rPr/>
              <a:t>R numbers each row of the data frame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Recalling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frame columns are vectors.</a:t>
            </a:r>
          </a:p>
          <a:p>
            <a:pPr lvl="1"/>
            <a:r>
              <a:rPr sz="1800">
                <a:latin typeface="Courier"/>
              </a:rPr>
              <a:t>$</a:t>
            </a:r>
            <a:r>
              <a:rPr/>
              <a:t> can be used to extract a vector from a data frame.</a:t>
            </a:r>
          </a:p>
          <a:p>
            <a:pPr lvl="1"/>
            <a:r>
              <a:rPr/>
              <a:t>We can get the </a:t>
            </a:r>
            <a:r>
              <a:rPr sz="1800">
                <a:latin typeface="Courier"/>
              </a:rPr>
              <a:t>age</a:t>
            </a:r>
            <a:r>
              <a:rPr/>
              <a:t> column from the data frame </a:t>
            </a:r>
            <a:r>
              <a:rPr sz="1800">
                <a:latin typeface="Courier"/>
              </a:rPr>
              <a:t>group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patients</a:t>
            </a:r>
            <a:r>
              <a:rPr sz="1800">
                <a:solidFill>
                  <a:srgbClr val="666666"/>
                </a:solidFill>
                <a:latin typeface="Courier"/>
              </a:rPr>
              <a:t>$</a:t>
            </a:r>
            <a:r>
              <a:rPr sz="1800">
                <a:latin typeface="Courier"/>
              </a:rPr>
              <a:t>age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50 25 32 67 46 19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value of TRUE to a vector of integers</a:t>
            </a:r>
          </a:p>
          <a:p>
            <a:pPr lvl="1"/>
            <a:r>
              <a:rPr/>
              <a:t>Give it a name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Use </a:t>
            </a:r>
            <a:r>
              <a:rPr sz="1800">
                <a:latin typeface="Courier"/>
              </a:rPr>
              <a:t>str()</a:t>
            </a:r>
            <a:r>
              <a:rPr/>
              <a:t> to examine the structure of the vector.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007020"/>
                </a:solidFill>
                <a:latin typeface="Courier"/>
              </a:rPr>
              <a:t>TRUE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1 2 3 4 1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num [1:5] 1 2 3 4 1</a:t>
            </a:r>
          </a:p>
          <a:p>
            <a:pPr lvl="1"/>
            <a:r>
              <a:rPr/>
              <a:t>The value of </a:t>
            </a:r>
            <a:r>
              <a:rPr sz="1800">
                <a:latin typeface="Courier"/>
              </a:rPr>
              <a:t>TRUE</a:t>
            </a:r>
            <a:r>
              <a:rPr/>
              <a:t> has been changed to 1.</a:t>
            </a:r>
          </a:p>
          <a:p>
            <a:pPr lvl="1"/>
            <a:r>
              <a:rPr/>
              <a:t>The vector is still a numeric vector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Add a string to a vector of integers</a:t>
            </a:r>
          </a:p>
          <a:p>
            <a:pPr lvl="1"/>
            <a:r>
              <a:rPr/>
              <a:t>Recall the vector</a:t>
            </a:r>
          </a:p>
          <a:p>
            <a:pPr lvl="1"/>
            <a:r>
              <a:rPr/>
              <a:t>What has happened?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Vectors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test2 &lt;-</a:t>
            </a:r>
            <a:r>
              <a:rPr sz="1800">
                <a:solidFill>
                  <a:srgbClr val="4070A0"/>
                </a:solidFill>
                <a:latin typeface="Courier"/>
              </a:rPr>
              <a:t> </a:t>
            </a:r>
            <a:r>
              <a:rPr sz="1800" b="1">
                <a:solidFill>
                  <a:srgbClr val="007020"/>
                </a:solidFill>
                <a:latin typeface="Courier"/>
              </a:rPr>
              <a:t>c</a:t>
            </a:r>
            <a:r>
              <a:rPr sz="1800">
                <a:latin typeface="Courier"/>
              </a:rPr>
              <a:t>(</a:t>
            </a:r>
            <a:r>
              <a:rPr sz="1800">
                <a:solidFill>
                  <a:srgbClr val="40A070"/>
                </a:solidFill>
                <a:latin typeface="Courier"/>
              </a:rPr>
              <a:t>1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2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3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A070"/>
                </a:solidFill>
                <a:latin typeface="Courier"/>
              </a:rPr>
              <a:t>4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"hi"</a:t>
            </a:r>
            <a:r>
              <a:rPr sz="1800">
                <a:latin typeface="Courier"/>
              </a:rPr>
              <a:t>)</a:t>
            </a:r>
            <a:br/>
            <a:r>
              <a:rPr sz="1800">
                <a:latin typeface="Courier"/>
              </a:rPr>
              <a:t>test2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[1] "1"  "2"  "3"  "4"  "hi"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str</a:t>
            </a:r>
            <a:r>
              <a:rPr sz="1800">
                <a:latin typeface="Courier"/>
              </a:rPr>
              <a:t>(test2)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chr [1:5] "1" "2" "3" "4" "hi"</a:t>
            </a:r>
          </a:p>
          <a:p>
            <a:pPr lvl="1"/>
            <a:r>
              <a:rPr/>
              <a:t>The string has been added on to the end of the vector.</a:t>
            </a:r>
          </a:p>
          <a:p>
            <a:pPr lvl="1"/>
            <a:r>
              <a:rPr/>
              <a:t>The vector is now a string vector.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816100"/>
            <a:ext cx="9169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222500"/>
            <a:ext cx="10515600" cy="351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Free software for statistical computing, plotting (and almost anything else you can think of)</a:t>
            </a:r>
          </a:p>
          <a:p>
            <a:pPr lvl="1"/>
            <a:r>
              <a:rPr/>
              <a:t>Works on all platforms</a:t>
            </a:r>
          </a:p>
          <a:p>
            <a:pPr lvl="1"/>
            <a:r>
              <a:rPr/>
              <a:t>Built around handling data</a:t>
            </a:r>
          </a:p>
          <a:p>
            <a:pPr lvl="1"/>
            <a:r>
              <a:rPr/>
              <a:t>NOT just for statistics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factories</a:t>
            </a:r>
          </a:p>
        </p:txBody>
      </p:sp>
      <p:pic>
        <p:nvPicPr>
          <p:cNvPr descr="../Images/Function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930400"/>
            <a:ext cx="10515600" cy="4114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can think of them as a factory</a:t>
            </a:r>
          </a:p>
          <a:p>
            <a:pPr lvl="1"/>
            <a:r>
              <a:rPr/>
              <a:t>Usually labelled as a verb (they are “doing” something)</a:t>
            </a:r>
          </a:p>
          <a:p>
            <a:pPr lvl="1"/>
            <a:r>
              <a:rPr/>
              <a:t>Many come built into R</a:t>
            </a:r>
          </a:p>
          <a:p>
            <a:pPr lvl="2"/>
            <a:r>
              <a:rPr sz="1800">
                <a:latin typeface="Courier"/>
              </a:rPr>
              <a:t>Sys.time()</a:t>
            </a:r>
          </a:p>
          <a:p>
            <a:pPr lvl="2"/>
            <a:r>
              <a:rPr sz="1800">
                <a:latin typeface="Courier"/>
              </a:rPr>
              <a:t>mean(1:100)</a:t>
            </a:r>
          </a:p>
          <a:p>
            <a:pPr lvl="1"/>
            <a:r>
              <a:rPr/>
              <a:t>You can also install ‘packages’ containing bundles of functions</a:t>
            </a:r>
          </a:p>
          <a:p>
            <a:pPr lvl="1"/>
            <a:r>
              <a:rPr/>
              <a:t>View each function as a separate separate factory in a production line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</a:p>
        </p:txBody>
      </p:sp>
      <p:pic>
        <p:nvPicPr>
          <p:cNvPr descr="../Images/Function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730500"/>
            <a:ext cx="10515600" cy="250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 have been using functions already!</a:t>
            </a:r>
          </a:p>
          <a:p>
            <a:pPr lvl="1"/>
            <a:r>
              <a:rPr sz="1800">
                <a:latin typeface="Courier"/>
              </a:rPr>
              <a:t>data.frame()</a:t>
            </a:r>
            <a:r>
              <a:rPr/>
              <a:t> is a function.</a:t>
            </a:r>
          </a:p>
          <a:p>
            <a:pPr lvl="1"/>
            <a:r>
              <a:rPr sz="1800">
                <a:latin typeface="Courier"/>
              </a:rPr>
              <a:t>age, gender, weight</a:t>
            </a:r>
            <a:r>
              <a:rPr/>
              <a:t> are arguments.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data.frame</a:t>
            </a:r>
            <a:r>
              <a:rPr sz="1800">
                <a:latin typeface="Courier"/>
              </a:rPr>
              <a:t>(name, age, gender)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name age gender
## 1     Adam  50   male
## 2    Sally  25 female
## 3      Eve  32 female
## 4     John  67   male
## 5    James  46   male
## 6 Jennifer  19 female</a:t>
            </a:r>
          </a:p>
          <a:p>
            <a:pPr lvl="1"/>
            <a:r>
              <a:rPr/>
              <a:t>The data frame is the output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</a:t>
            </a:r>
            <a:r>
              <a:rPr sz="1800">
                <a:latin typeface="Courier"/>
              </a:rPr>
              <a:t>group</a:t>
            </a:r>
            <a:r>
              <a:rPr/>
              <a:t> data frame as the argument.</a:t>
            </a:r>
          </a:p>
          <a:p>
            <a:pPr lvl="1"/>
            <a:r>
              <a:rPr sz="1800">
                <a:latin typeface="Courier"/>
              </a:rPr>
              <a:t>head()</a:t>
            </a:r>
          </a:p>
          <a:p>
            <a:pPr lvl="1"/>
            <a:r>
              <a:rPr sz="1800">
                <a:latin typeface="Courier"/>
              </a:rPr>
              <a:t>tail()</a:t>
            </a:r>
          </a:p>
          <a:p>
            <a:pPr lvl="1"/>
            <a:r>
              <a:rPr sz="1800">
                <a:latin typeface="Courier"/>
              </a:rPr>
              <a:t>summary()</a:t>
            </a:r>
          </a:p>
          <a:p>
            <a:pPr lvl="1"/>
            <a:r>
              <a:rPr sz="1800">
                <a:latin typeface="Courier"/>
              </a:rPr>
              <a:t>mean()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Try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sz="1800">
                <a:latin typeface="Courier"/>
              </a:rPr>
              <a:t>head()</a:t>
            </a:r>
            <a:r>
              <a:rPr/>
              <a:t> Gives you the first 6 rows</a:t>
            </a:r>
          </a:p>
          <a:p>
            <a:pPr lvl="1"/>
            <a:r>
              <a:rPr sz="1800">
                <a:latin typeface="Courier"/>
              </a:rPr>
              <a:t>tail()</a:t>
            </a:r>
            <a:r>
              <a:rPr/>
              <a:t> Gives you the last 6 rows</a:t>
            </a:r>
          </a:p>
          <a:p>
            <a:pPr lvl="1"/>
            <a:r>
              <a:rPr sz="1800">
                <a:latin typeface="Courier"/>
              </a:rPr>
              <a:t>summary()</a:t>
            </a:r>
            <a:r>
              <a:rPr/>
              <a:t> Gives an overview of the object</a:t>
            </a:r>
          </a:p>
          <a:p>
            <a:pPr lvl="1"/>
            <a:r>
              <a:rPr sz="1800">
                <a:latin typeface="Courier"/>
              </a:rPr>
              <a:t>mean()</a:t>
            </a:r>
            <a:r>
              <a:rPr/>
              <a:t> Gives the mean of a numeric vector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Warning</a:t>
            </a:r>
            <a:r>
              <a:rPr/>
              <a:t> </a:t>
            </a:r>
            <a:r>
              <a:rPr/>
              <a:t>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Functions are carrying out pre-written instructions</a:t>
            </a:r>
          </a:p>
          <a:p>
            <a:pPr lvl="1"/>
            <a:r>
              <a:rPr/>
              <a:t>They will fail if they are supplied with the wrong kind of data - they will return an error message instead</a:t>
            </a:r>
          </a:p>
          <a:p>
            <a:pPr lvl="1"/>
            <a:r>
              <a:rPr/>
              <a:t>Try </a:t>
            </a:r>
            <a:r>
              <a:rPr sz="1800">
                <a:latin typeface="Courier"/>
              </a:rPr>
              <a:t>mean(group$gender)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How do you find out how to use a particular function?</a:t>
            </a:r>
          </a:p>
          <a:p>
            <a:pPr lvl="1"/>
            <a:r>
              <a:rPr/>
              <a:t>Three ways:</a:t>
            </a:r>
          </a:p>
          <a:p>
            <a:pPr lvl="2"/>
            <a:r>
              <a:rPr/>
              <a:t>Select the </a:t>
            </a:r>
            <a:r>
              <a:rPr sz="1800">
                <a:latin typeface="Courier"/>
              </a:rPr>
              <a:t>help</a:t>
            </a:r>
            <a:r>
              <a:rPr/>
              <a:t> tab in bottom right of RStudio, then type the function name into the search box, and read the help page.</a:t>
            </a:r>
          </a:p>
          <a:p>
            <a:pPr lvl="2"/>
            <a:r>
              <a:rPr/>
              <a:t>Type </a:t>
            </a:r>
            <a:r>
              <a:rPr sz="1800">
                <a:latin typeface="Courier"/>
              </a:rPr>
              <a:t>?function_name</a:t>
            </a:r>
            <a:r>
              <a:rPr/>
              <a:t> into the console.</a:t>
            </a:r>
          </a:p>
          <a:p>
            <a:pPr lvl="2"/>
            <a:r>
              <a:rPr/>
              <a:t>If you can’t remember the exact function name try typing </a:t>
            </a:r>
            <a:r>
              <a:rPr sz="1800">
                <a:latin typeface="Courier"/>
              </a:rPr>
              <a:t>??whatever_you_want_to_do</a:t>
            </a:r>
            <a:r>
              <a:rPr/>
              <a:t> into the console. It searches the whole database for matching terms.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</p:txBody>
      </p:sp>
      <p:pic>
        <p:nvPicPr>
          <p:cNvPr descr="../Images/HelpP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457700" y="1816100"/>
            <a:ext cx="3276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detailed &amp; contains a lot of info you don’t need (I don’t understand all of it).</a:t>
            </a:r>
          </a:p>
          <a:p>
            <a:pPr lvl="1"/>
            <a:r>
              <a:rPr/>
              <a:t>Usually a standard format:</a:t>
            </a:r>
          </a:p>
          <a:p>
            <a:pPr lvl="2"/>
            <a:r>
              <a:rPr/>
              <a:t>Brief description</a:t>
            </a:r>
          </a:p>
          <a:p>
            <a:pPr lvl="2"/>
            <a:r>
              <a:rPr/>
              <a:t>An example of use</a:t>
            </a:r>
          </a:p>
          <a:p>
            <a:pPr lvl="2"/>
            <a:r>
              <a:rPr/>
              <a:t>The argument(s) that can be passed to the function - along with any default value it takes if there is no value provided.</a:t>
            </a:r>
          </a:p>
          <a:p>
            <a:pPr lvl="2"/>
            <a:r>
              <a:rPr/>
              <a:t>Argument details</a:t>
            </a:r>
          </a:p>
          <a:p>
            <a:pPr lvl="2"/>
            <a:r>
              <a:rPr/>
              <a:t>A reproducible example of use, that you can normally copy &amp; paste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Why?</a:t>
            </a:r>
          </a:p>
          <a:p>
            <a:pPr lvl="2"/>
            <a:r>
              <a:rPr/>
              <a:t>You can do </a:t>
            </a:r>
            <a:r>
              <a:rPr i="1"/>
              <a:t>anything</a:t>
            </a:r>
          </a:p>
          <a:p>
            <a:pPr lvl="2"/>
            <a:r>
              <a:rPr/>
              <a:t>Not limited to the pre-designed command process of an app.</a:t>
            </a:r>
          </a:p>
          <a:p>
            <a:pPr lvl="2"/>
            <a:r>
              <a:rPr/>
              <a:t>Can record everything you do, so can be repeated with one click</a:t>
            </a:r>
          </a:p>
          <a:p>
            <a:pPr lvl="1"/>
            <a:r>
              <a:rPr/>
              <a:t>Hurdles</a:t>
            </a:r>
          </a:p>
          <a:p>
            <a:pPr lvl="2"/>
            <a:r>
              <a:rPr/>
              <a:t>Need to learn a new language</a:t>
            </a:r>
          </a:p>
          <a:p>
            <a:pPr lvl="2"/>
            <a:r>
              <a:rPr/>
              <a:t>Little ‘point and click’</a:t>
            </a:r>
          </a:p>
          <a:p>
            <a:pPr lvl="2"/>
            <a:r>
              <a:rPr/>
              <a:t>Need to describe to the computer the steps you want it to take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Explore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Look up the function </a:t>
            </a:r>
            <a:r>
              <a:rPr sz="1800">
                <a:latin typeface="Courier"/>
              </a:rPr>
              <a:t>head</a:t>
            </a:r>
          </a:p>
          <a:p>
            <a:pPr lvl="1"/>
            <a:r>
              <a:rPr/>
              <a:t>What are the arguments you can give the function?</a:t>
            </a:r>
          </a:p>
          <a:p>
            <a:pPr lvl="2"/>
            <a:r>
              <a:rPr/>
              <a:t>How do you specify the argument for ‘n’? Try it</a:t>
            </a:r>
          </a:p>
          <a:p>
            <a:pPr lvl="2"/>
            <a:r>
              <a:rPr/>
              <a:t>Try copy &amp; pasting some of the examples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 are bunch of functions that come with R. They are ‘base R’ functions.</a:t>
            </a:r>
          </a:p>
          <a:p>
            <a:pPr lvl="0" marL="0" indent="0">
              <a:buNone/>
            </a:pPr>
            <a:r>
              <a:rPr/>
              <a:t>Extra functionality in packages.</a:t>
            </a:r>
          </a:p>
          <a:p>
            <a:pPr lvl="1"/>
            <a:r>
              <a:rPr/>
              <a:t>Currently, the CRAN package repository features </a:t>
            </a:r>
            <a:r>
              <a:rPr>
                <a:hlinkClick r:id="rId2"/>
              </a:rPr>
              <a:t>18073</a:t>
            </a:r>
            <a:r>
              <a:rPr/>
              <a:t> available packages.</a:t>
            </a:r>
          </a:p>
          <a:p>
            <a:pPr lvl="0" marL="0" indent="0">
              <a:buNone/>
            </a:pPr>
            <a:r>
              <a:rPr/>
              <a:t>Anyone can create &amp; share packages.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sz="1800">
                <a:latin typeface="Courier"/>
              </a:rPr>
              <a:t>install.packages("[package name]")</a:t>
            </a:r>
          </a:p>
          <a:p>
            <a:pPr lvl="1">
              <a:buAutoNum type="arabicPeriod"/>
            </a:pPr>
            <a:r>
              <a:rPr sz="1800">
                <a:latin typeface="Courier"/>
              </a:rPr>
              <a:t>library([package name])</a:t>
            </a:r>
          </a:p>
          <a:p>
            <a:pPr lvl="0" marL="0" indent="0">
              <a:buNone/>
            </a:pPr>
            <a:r>
              <a:rPr/>
              <a:t>Lightbulb analogy</a:t>
            </a:r>
          </a:p>
          <a:p>
            <a:pPr lvl="1">
              <a:buAutoNum type="arabicPeriod"/>
            </a:pPr>
            <a:r>
              <a:rPr/>
              <a:t>install lightbulb - do once (update ~ yearly)</a:t>
            </a:r>
          </a:p>
          <a:p>
            <a:pPr lvl="1">
              <a:buAutoNum type="arabicPeriod"/>
            </a:pPr>
            <a:r>
              <a:rPr/>
              <a:t>library - do every time you start R / enter room</a:t>
            </a:r>
          </a:p>
          <a:p>
            <a:pPr lvl="0" marL="0" indent="0">
              <a:buNone/>
            </a:pPr>
            <a:r>
              <a:rPr/>
              <a:t>We have already installed required packages for you. Limitations to installing packages on some NHS systems.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Useful</a:t>
            </a:r>
            <a:r>
              <a:rPr/>
              <a:t> </a:t>
            </a:r>
            <a:r>
              <a:rPr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These are some packages we will use in the course.</a:t>
            </a:r>
          </a:p>
          <a:p>
            <a:pPr lvl="1"/>
            <a:r>
              <a:rPr sz="1800">
                <a:latin typeface="Courier"/>
              </a:rPr>
              <a:t>ggplot2</a:t>
            </a:r>
            <a:r>
              <a:rPr/>
              <a:t> - plots graphs in R</a:t>
            </a:r>
          </a:p>
          <a:p>
            <a:pPr lvl="1"/>
            <a:r>
              <a:rPr sz="1800">
                <a:latin typeface="Courier"/>
              </a:rPr>
              <a:t>readr</a:t>
            </a:r>
            <a:r>
              <a:rPr/>
              <a:t> - imports data into R</a:t>
            </a:r>
          </a:p>
          <a:p>
            <a:pPr lvl="1"/>
            <a:r>
              <a:rPr sz="1800">
                <a:latin typeface="Courier"/>
              </a:rPr>
              <a:t>stringr</a:t>
            </a:r>
            <a:r>
              <a:rPr/>
              <a:t> - helps you manipulate strings</a:t>
            </a:r>
          </a:p>
          <a:p>
            <a:pPr lvl="1"/>
            <a:r>
              <a:rPr sz="1800">
                <a:latin typeface="Courier"/>
              </a:rPr>
              <a:t>lubridate</a:t>
            </a:r>
            <a:r>
              <a:rPr/>
              <a:t> - helps you manipulate dates</a:t>
            </a:r>
          </a:p>
          <a:p>
            <a:pPr lvl="0" marL="0" indent="0">
              <a:buNone/>
            </a:pPr>
            <a:r>
              <a:rPr/>
              <a:t>These are all part of the </a:t>
            </a:r>
            <a:r>
              <a:rPr sz="1800">
                <a:latin typeface="Courier"/>
              </a:rPr>
              <a:t>tidyverse</a:t>
            </a:r>
            <a:r>
              <a:rPr/>
              <a:t> - you can load all of them with </a:t>
            </a:r>
            <a:r>
              <a:rPr sz="1800">
                <a:latin typeface="Courier"/>
              </a:rPr>
              <a:t>library(tidyverse)</a:t>
            </a:r>
          </a:p>
          <a:p>
            <a:pPr lvl="0" marL="0" indent="0">
              <a:buNone/>
            </a:pPr>
            <a:r>
              <a:rPr sz="1800">
                <a:latin typeface="Courier"/>
              </a:rPr>
              <a:t>tidyverse</a:t>
            </a:r>
            <a:r>
              <a:rPr/>
              <a:t> packages are designed to work with </a:t>
            </a:r>
            <a:r>
              <a:rPr b="1"/>
              <a:t>tidy data</a:t>
            </a:r>
            <a:r>
              <a:rPr/>
              <a:t> that we will talk about later.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Really,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Save time</a:t>
            </a:r>
          </a:p>
          <a:p>
            <a:pPr lvl="2"/>
            <a:r>
              <a:rPr/>
              <a:t>Small upfront investment for long term gain</a:t>
            </a:r>
          </a:p>
          <a:p>
            <a:pPr lvl="2"/>
            <a:r>
              <a:rPr/>
              <a:t>New data? - Easy</a:t>
            </a:r>
          </a:p>
          <a:p>
            <a:pPr lvl="2"/>
            <a:r>
              <a:rPr/>
              <a:t>Repeat analysis? - Easy</a:t>
            </a:r>
          </a:p>
          <a:p>
            <a:pPr lvl="2"/>
            <a:r>
              <a:rPr/>
              <a:t>Found an error? - Easy</a:t>
            </a:r>
          </a:p>
          <a:p>
            <a:pPr lvl="1"/>
            <a:r>
              <a:rPr/>
              <a:t>Reproducible Science</a:t>
            </a:r>
          </a:p>
          <a:p>
            <a:pPr lvl="2"/>
            <a:r>
              <a:rPr/>
              <a:t>Code makes your analysis explicit</a:t>
            </a:r>
          </a:p>
          <a:p>
            <a:pPr lvl="2"/>
            <a:r>
              <a:rPr/>
              <a:t>Writing code = writing lab-book = good reproducible science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almost anything you can do in one you can also do in other</a:t>
            </a:r>
          </a:p>
          <a:p>
            <a:pPr lvl="1"/>
            <a:r>
              <a:rPr/>
              <a:t>what are people around you using ?</a:t>
            </a:r>
          </a:p>
          <a:p>
            <a:pPr lvl="1"/>
            <a:r>
              <a:rPr/>
              <a:t>R is commoner in Research, Python in software engineering</a:t>
            </a:r>
          </a:p>
          <a:p>
            <a:pPr lvl="1"/>
            <a:r>
              <a:rPr/>
              <a:t>R for Research, Python for production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imperfect</a:t>
            </a:r>
            <a:r>
              <a:rPr/>
              <a:t> </a:t>
            </a:r>
            <a:r>
              <a:rPr/>
              <a:t>analogy</a:t>
            </a:r>
          </a:p>
        </p:txBody>
      </p:sp>
      <p:pic>
        <p:nvPicPr>
          <p:cNvPr descr="../Images/01-r-python-bike-analog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816100"/>
            <a:ext cx="6642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big improvement over past 10 years</a:t>
            </a:r>
          </a:p>
          <a:p>
            <a:pPr lvl="1"/>
            <a:r>
              <a:rPr/>
              <a:t>now much more beginner friendly</a:t>
            </a:r>
          </a:p>
          <a:p>
            <a:pPr lvl="1"/>
            <a:r>
              <a:rPr/>
              <a:t>efforts to increase under-represented groups e.g. </a:t>
            </a:r>
            <a:r>
              <a:rPr>
                <a:hlinkClick r:id="rId2"/>
              </a:rPr>
              <a:t>R-Ladies Global</a:t>
            </a:r>
          </a:p>
          <a:p>
            <a:pPr lvl="1"/>
            <a:r>
              <a:rPr/>
              <a:t>Twitter e.g. </a:t>
            </a:r>
            <a:r>
              <a:rPr>
                <a:hlinkClick r:id="rId3"/>
              </a:rPr>
              <a:t>#rstats hashtag</a:t>
            </a:r>
            <a:r>
              <a:rPr/>
              <a:t>, </a:t>
            </a:r>
            <a:r>
              <a:rPr>
                <a:hlinkClick r:id="rId4"/>
              </a:rPr>
              <a:t>a tweet from yesterday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7D468-EE70-CD4E-A3AC-039CC11EF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inspiration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DDA37-E46B-B641-BC9F-636CB92A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amazing open-source covid graphics by Colin Angus</a:t>
            </a:r>
            <a:r>
              <a:rPr/>
              <a:t> &amp; one of his </a:t>
            </a:r>
            <a:r>
              <a:rPr>
                <a:hlinkClick r:id="rId3"/>
              </a:rPr>
              <a:t>covid apps</a:t>
            </a:r>
            <a:br/>
          </a:p>
          <a:p>
            <a:pPr lvl="0" marL="0" indent="0">
              <a:buNone/>
            </a:pPr>
            <a:r>
              <a:rPr>
                <a:hlinkClick r:id="rId4"/>
              </a:rPr>
              <a:t>R/medicine conference starting tomorrow !</a:t>
            </a:r>
            <a:br/>
          </a:p>
          <a:p>
            <a:pPr lvl="0" marL="0" indent="0">
              <a:buNone/>
            </a:pPr>
            <a:r>
              <a:rPr>
                <a:hlinkClick r:id="rId5"/>
              </a:rPr>
              <a:t>NHS R Community &amp; conference</a:t>
            </a:r>
            <a:b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</Words>
  <Application>Microsoft Macintosh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session2: Intro to R</dc:title>
  <dc:creator/>
  <cp:keywords/>
  <dcterms:created xsi:type="dcterms:W3CDTF">2021-08-22T14:21:57Z</dcterms:created>
  <dcterms:modified xsi:type="dcterms:W3CDTF">2021-08-22T14:21:57Z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