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3" Type="http://schemas.openxmlformats.org/officeDocument/2006/relationships/theme" Target="theme/theme1.xml" /><Relationship Id="rId52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51" Type="http://schemas.openxmlformats.org/officeDocument/2006/relationships/presProps" Target="presProps.xml" /><Relationship Id="rId5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ggplot2.</a:t>
            </a:r>
            <a:r>
              <a:rPr/>
              <a:t> </a:t>
            </a:r>
            <a:r>
              <a:rPr/>
              <a:t>Emphasise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Maybe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tidyverse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loaded</a:t>
            </a:r>
            <a:r>
              <a:rPr/>
              <a:t> </a:t>
            </a:r>
            <a:r>
              <a:rPr/>
              <a:t>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##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consoles.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?Use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idea?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maintain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scientist;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file;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labbooks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 sz="1800">
                <a:latin typeface="Courier"/>
              </a:rPr>
              <a:t>CCYY-MM-DD.R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https://www.training.nih.gov/assets/Lab_Notebook_508_(new).pdf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http://www3.imperial.ac.uk/pls/portallive/docs/1/7289716.PDF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https://en.wikipedia.org/wiki/Lab_notebook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factory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machine/factory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session2: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RStudio.</a:t>
            </a:r>
          </a:p>
        </p:txBody>
      </p:sp>
      <p:pic>
        <p:nvPicPr>
          <p:cNvPr descr="../Images/RStudioButtonsHighligh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816100"/>
            <a:ext cx="7924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RStudio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816100"/>
            <a:ext cx="8382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Bottom left window.</a:t>
            </a:r>
          </a:p>
          <a:p>
            <a:pPr lvl="1"/>
            <a:r>
              <a:rPr/>
              <a:t>This is R!</a:t>
            </a:r>
          </a:p>
          <a:p>
            <a:pPr lvl="1"/>
            <a:r>
              <a:rPr/>
              <a:t>This is your prompt to type </a:t>
            </a:r>
            <a:r>
              <a:rPr sz="1800">
                <a:latin typeface="Courier"/>
              </a:rPr>
              <a:t>&gt;</a:t>
            </a:r>
            <a:r>
              <a:rPr/>
              <a:t>.</a:t>
            </a:r>
          </a:p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 then hit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Console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should see: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</a:t>
            </a:r>
          </a:p>
          <a:p>
            <a:pPr lvl="1"/>
            <a:r>
              <a:rPr sz="1800">
                <a:latin typeface="Courier"/>
              </a:rPr>
              <a:t>&gt;</a:t>
            </a:r>
            <a:r>
              <a:rPr/>
              <a:t> is the command prompt</a:t>
            </a:r>
          </a:p>
          <a:p>
            <a:pPr lvl="1"/>
            <a:r>
              <a:rPr sz="1800">
                <a:latin typeface="Courier"/>
              </a:rPr>
              <a:t>2 + 2</a:t>
            </a:r>
            <a:r>
              <a:rPr/>
              <a:t> is the command</a:t>
            </a:r>
          </a:p>
          <a:p>
            <a:pPr lvl="1"/>
            <a:r>
              <a:rPr sz="1800">
                <a:latin typeface="Courier"/>
              </a:rPr>
              <a:t>4</a:t>
            </a:r>
            <a:r>
              <a:rPr/>
              <a:t> is the output from R.</a:t>
            </a:r>
          </a:p>
          <a:p>
            <a:pPr lvl="1"/>
            <a:r>
              <a:rPr sz="1800">
                <a:latin typeface="Courier"/>
              </a:rPr>
              <a:t>[1]</a:t>
            </a:r>
            <a:r>
              <a:rPr/>
              <a:t> is telling you that 4 is the first value in a sequence returned by R.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windows</a:t>
            </a:r>
          </a:p>
        </p:txBody>
      </p:sp>
      <p:pic>
        <p:nvPicPr>
          <p:cNvPr descr="../Images/RStudioSour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41500"/>
            <a:ext cx="10515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, then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1"/>
            <a:r>
              <a:rPr/>
              <a:t>Highlight the code and:</a:t>
            </a:r>
          </a:p>
          <a:p>
            <a:pPr lvl="2"/>
            <a:r>
              <a:rPr/>
              <a:t>MacOS: </a:t>
            </a:r>
            <a:r>
              <a:rPr sz="1800">
                <a:latin typeface="Courier"/>
              </a:rPr>
              <a:t>Cmd + Enter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 the </a:t>
            </a:r>
            <a:r>
              <a:rPr sz="1800">
                <a:latin typeface="Courier"/>
              </a:rPr>
              <a:t>save</a:t>
            </a:r>
            <a:r>
              <a:rPr/>
              <a:t> icon</a:t>
            </a:r>
          </a:p>
          <a:p>
            <a:pPr lvl="2"/>
            <a:r>
              <a:rPr/>
              <a:t>Save the file under a meaningful name.</a:t>
            </a:r>
          </a:p>
          <a:p>
            <a:pPr lvl="2"/>
            <a:r>
              <a:rPr/>
              <a:t>Save it somewhere you can find it again.</a:t>
            </a:r>
          </a:p>
          <a:p>
            <a:pPr lvl="2"/>
            <a:r>
              <a:rPr/>
              <a:t>.R is the file extension for R scripts.</a:t>
            </a:r>
          </a:p>
          <a:p>
            <a:pPr lvl="1"/>
            <a:r>
              <a:rPr/>
              <a:t>Close the Source window</a:t>
            </a:r>
          </a:p>
          <a:p>
            <a:pPr lvl="1"/>
            <a:r>
              <a:rPr/>
              <a:t>Close R Studio</a:t>
            </a:r>
          </a:p>
          <a:p>
            <a:pPr lvl="1"/>
            <a:r>
              <a:rPr/>
              <a:t>Restart R Studio and click the </a:t>
            </a:r>
            <a:r>
              <a:rPr sz="1800">
                <a:latin typeface="Courier"/>
              </a:rPr>
              <a:t>open</a:t>
            </a:r>
            <a:r>
              <a:rPr/>
              <a:t> icon</a:t>
            </a:r>
          </a:p>
          <a:p>
            <a:pPr lvl="1"/>
            <a:r>
              <a:rPr/>
              <a:t>Find your file and open</a:t>
            </a:r>
          </a:p>
          <a:p>
            <a:pPr lvl="1"/>
            <a:r>
              <a:rPr/>
              <a:t>Your code still there</a:t>
            </a:r>
          </a:p>
          <a:p>
            <a:pPr lvl="1"/>
            <a:r>
              <a:rPr/>
              <a:t>You can run it again.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Stored in packages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</a:t>
            </a:r>
          </a:p>
          <a:p>
            <a:pPr lvl="2"/>
            <a:r>
              <a:rPr/>
              <a:t>Everything needs a name in R: tables, plots, data files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/>
              <a:t>Data comes in different forms: Real Numbers/Counting Numbers/Characters etc.</a:t>
            </a:r>
          </a:p>
          <a:p>
            <a:pPr lvl="2"/>
            <a:r>
              <a:rPr/>
              <a:t>Data is stored in vectors</a:t>
            </a:r>
          </a:p>
          <a:p>
            <a:pPr lvl="2"/>
            <a:r>
              <a:rPr/>
              <a:t>Vectors are stored in data frames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Little factories</a:t>
            </a:r>
          </a:p>
          <a:p>
            <a:pPr lvl="2"/>
            <a:r>
              <a:rPr/>
              <a:t>Take an input (raw material) use function (factory) get an output (product)</a:t>
            </a:r>
          </a:p>
          <a:p>
            <a:pPr lvl="2"/>
            <a:r>
              <a:rPr/>
              <a:t>Functions are collated into packages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assign names to objects in R.</a:t>
            </a:r>
          </a:p>
          <a:p>
            <a:pPr lvl="1"/>
            <a:r>
              <a:rPr/>
              <a:t>This is the assignment operator </a:t>
            </a:r>
            <a:r>
              <a:rPr sz="1800">
                <a:latin typeface="Courier"/>
              </a:rPr>
              <a:t>&lt;-</a:t>
            </a:r>
          </a:p>
          <a:p>
            <a:pPr lvl="1"/>
            <a:r>
              <a:rPr/>
              <a:t>Shortcut:</a:t>
            </a:r>
          </a:p>
          <a:p>
            <a:pPr lvl="2"/>
            <a:r>
              <a:rPr/>
              <a:t>Mac OSX: </a:t>
            </a:r>
            <a:r>
              <a:rPr sz="1800">
                <a:latin typeface="Courier"/>
              </a:rPr>
              <a:t>Option + -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Alt + -</a:t>
            </a:r>
          </a:p>
          <a:p>
            <a:pPr lvl="1"/>
            <a:r>
              <a:rPr/>
              <a:t>Return the stored value by typing the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practice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br/>
            <a:r>
              <a:rPr sz="1800">
                <a:latin typeface="Courier"/>
              </a:rPr>
              <a:t>practice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 for R: what and why?</a:t>
            </a:r>
          </a:p>
          <a:p>
            <a:pPr lvl="1"/>
            <a:r>
              <a:rPr/>
              <a:t>R studio: a tour</a:t>
            </a:r>
          </a:p>
          <a:p>
            <a:pPr lvl="1"/>
            <a:r>
              <a:rPr/>
              <a:t>R building blocks</a:t>
            </a:r>
          </a:p>
          <a:p>
            <a:pPr lvl="1"/>
            <a:r>
              <a:rPr/>
              <a:t>Using/Writing functions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store any object under a name.</a:t>
            </a:r>
          </a:p>
          <a:p>
            <a:pPr lvl="1"/>
            <a:r>
              <a:rPr/>
              <a:t>This example stores a string. You need to use quote marks to assign it.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say_hello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  <a:br/>
            <a:r>
              <a:rPr sz="1800">
                <a:latin typeface="Courier"/>
              </a:rPr>
              <a:t>say_hello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"hello"</a:t>
            </a:r>
          </a:p>
          <a:p>
            <a:pPr lvl="1"/>
            <a:r>
              <a:rPr/>
              <a:t>Note that R does not like spaces in names.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 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Error: &lt;text&gt;:1:5: unexpected symbol
## 1: say hello
##         ^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R a vector is a container with elements of the same type.</a:t>
            </a:r>
          </a:p>
          <a:p>
            <a:pPr lvl="2"/>
            <a:r>
              <a:rPr/>
              <a:t>A vector of integers - an example would be 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 48</a:t>
            </a:r>
          </a:p>
          <a:p>
            <a:pPr lvl="2"/>
            <a:r>
              <a:rPr/>
              <a:t>A vector of real numbers - an example would be temperature.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37.5 37.1 37.3 38.3 37.4 38.9</a:t>
            </a:r>
          </a:p>
          <a:p>
            <a:pPr lvl="2"/>
            <a:r>
              <a:rPr/>
              <a:t>A vector of characters - an example would be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"Sally" "Eve"   "John"  "James"</a:t>
            </a:r>
          </a:p>
          <a:p>
            <a:pPr lvl="2"/>
            <a:r>
              <a:rPr/>
              <a:t>A vector of logicals - an example would be ‘are the blood results available?’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TRUE FALSE FALSE  TRUE  TRUE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vectors.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c()</a:t>
            </a:r>
            <a:r>
              <a:rPr/>
              <a:t> function combines individual values into a single vector.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ages in one vector.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names in one vector.</a:t>
            </a:r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   "Sally"    "Eve"      "John"     "James"    "Jennifer"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creates an index for each element of the vector.</a:t>
            </a:r>
          </a:p>
          <a:p>
            <a:pPr lvl="1"/>
            <a:r>
              <a:rPr/>
              <a:t>It allocates a number to each element within the vector from left to right, starting with </a:t>
            </a:r>
            <a:r>
              <a:rPr sz="1800">
                <a:latin typeface="Courier"/>
              </a:rPr>
              <a:t>1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second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25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fourth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name of the fifth person.</a:t>
            </a:r>
            <a:br/>
            <a:r>
              <a:rPr sz="1800">
                <a:latin typeface="Courier"/>
              </a:rPr>
              <a:t>name[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"James"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data frame is a series of vectors aligned to form a table</a:t>
            </a:r>
          </a:p>
          <a:p>
            <a:pPr lvl="1"/>
            <a:r>
              <a:rPr/>
              <a:t>Each vector becomes a column in the table</a:t>
            </a:r>
          </a:p>
          <a:p>
            <a:pPr lvl="1"/>
            <a:r>
              <a:rPr/>
              <a:t>A properly formatted excel spreadsheet is essentially a data frame</a:t>
            </a:r>
          </a:p>
          <a:p>
            <a:pPr lvl="1"/>
            <a:r>
              <a:rPr/>
              <a:t>Here we can create a new vector for gender</a:t>
            </a:r>
          </a:p>
          <a:p>
            <a:pPr lvl="1"/>
            <a:r>
              <a:rPr/>
              <a:t>and combine the 3 vectors (name, age, gender) into a dataframe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and name vectors containing information about these 6 patients.</a:t>
            </a:r>
          </a:p>
          <a:p>
            <a:pPr lvl="2"/>
            <a:r>
              <a:rPr sz="1800">
                <a:latin typeface="Courier"/>
              </a:rPr>
              <a:t>Name: "Adam", "Sally", "Eve", "John", "James", "Jennifer"</a:t>
            </a:r>
          </a:p>
          <a:p>
            <a:pPr lvl="2"/>
            <a:r>
              <a:rPr sz="1800">
                <a:latin typeface="Courier"/>
              </a:rPr>
              <a:t>Age: 50, 25, 32, 67, 46, 19</a:t>
            </a:r>
          </a:p>
          <a:p>
            <a:pPr lvl="2"/>
            <a:r>
              <a:rPr sz="1800">
                <a:latin typeface="Courier"/>
              </a:rPr>
              <a:t>Gender: "male", "female", "female", "male", "male", "female"</a:t>
            </a:r>
          </a:p>
          <a:p>
            <a:pPr lvl="1"/>
            <a:r>
              <a:rPr/>
              <a:t>Quotation marks are not needed for names in R, but are when your data is a string e.g. “male”, “female”</a:t>
            </a:r>
          </a:p>
          <a:p>
            <a:pPr lvl="1"/>
            <a:r>
              <a:rPr/>
              <a:t>As a rule:</a:t>
            </a:r>
          </a:p>
          <a:p>
            <a:pPr lvl="2"/>
            <a:r>
              <a:rPr/>
              <a:t>Characters on the left side of the assignment operator. No quote marks.</a:t>
            </a:r>
          </a:p>
          <a:p>
            <a:pPr lvl="2"/>
            <a:r>
              <a:rPr/>
              <a:t>Characters on the right side of the assignment operator. Use quote marks if storing letters.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these vectors into a data frame using </a:t>
            </a:r>
            <a:r>
              <a:rPr sz="1800">
                <a:latin typeface="Courier"/>
              </a:rPr>
              <a:t>data.frame()</a:t>
            </a:r>
          </a:p>
          <a:p>
            <a:pPr lvl="2"/>
            <a:r>
              <a:rPr/>
              <a:t>Hint, the vector names need to go inside the 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Save the data frame under the name </a:t>
            </a:r>
            <a:r>
              <a:rPr sz="1800">
                <a:latin typeface="Courier"/>
              </a:rPr>
              <a:t>patients</a:t>
            </a:r>
          </a:p>
          <a:p>
            <a:pPr lvl="1"/>
            <a:r>
              <a:rPr/>
              <a:t>Print the data frame called </a:t>
            </a:r>
            <a:r>
              <a:rPr sz="1800">
                <a:latin typeface="Courier"/>
              </a:rPr>
              <a:t>patients</a:t>
            </a:r>
            <a:r>
              <a:rPr/>
              <a:t> to your console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Creating individual vectors.</a:t>
            </a:r>
            <a:br/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)</a:t>
            </a:r>
            <a:br/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Combining into a data frame.</a:t>
            </a:r>
            <a:br/>
            <a:br/>
            <a:r>
              <a:rPr sz="1800">
                <a:latin typeface="Courier"/>
              </a:rPr>
              <a:t>patients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R arranges the vectors as columns in the data frame</a:t>
            </a:r>
          </a:p>
          <a:p>
            <a:pPr lvl="1"/>
            <a:r>
              <a:rPr/>
              <a:t>R names the columns of the data frame after the names of the vectors</a:t>
            </a:r>
          </a:p>
          <a:p>
            <a:pPr lvl="1"/>
            <a:r>
              <a:rPr/>
              <a:t>R numbers each row of the data frame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frame colums are vectors.</a:t>
            </a:r>
          </a:p>
          <a:p>
            <a:pPr lvl="1"/>
            <a:r>
              <a:rPr sz="1800">
                <a:latin typeface="Courier"/>
              </a:rPr>
              <a:t>$</a:t>
            </a:r>
            <a:r>
              <a:rPr/>
              <a:t> can be used to extract a vector from a data frame.</a:t>
            </a:r>
          </a:p>
          <a:p>
            <a:pPr lvl="1"/>
            <a:r>
              <a:rPr/>
              <a:t>We can get the </a:t>
            </a:r>
            <a:r>
              <a:rPr sz="1800">
                <a:latin typeface="Courier"/>
              </a:rPr>
              <a:t>age</a:t>
            </a:r>
            <a:r>
              <a:rPr/>
              <a:t> column from the data frame </a:t>
            </a:r>
            <a:r>
              <a:rPr sz="1800">
                <a:latin typeface="Courier"/>
              </a:rPr>
              <a:t>group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Free software for statistical computing, plotting (and almost anything else you can think of )</a:t>
            </a:r>
          </a:p>
          <a:p>
            <a:pPr lvl="1"/>
            <a:r>
              <a:rPr/>
              <a:t>Works on all platforms</a:t>
            </a:r>
          </a:p>
          <a:p>
            <a:pPr lvl="1"/>
            <a:r>
              <a:rPr/>
              <a:t>Built around handling data.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value of TRUE to a vector of integers</a:t>
            </a:r>
          </a:p>
          <a:p>
            <a:pPr lvl="1"/>
            <a:r>
              <a:rPr/>
              <a:t>Give it a name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Use </a:t>
            </a:r>
            <a:r>
              <a:rPr sz="1800">
                <a:latin typeface="Courier"/>
              </a:rPr>
              <a:t>str()</a:t>
            </a:r>
            <a:r>
              <a:rPr/>
              <a:t> to examine the structure of the vector.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1 2 3 4 1</a:t>
            </a:r>
          </a:p>
          <a:p>
            <a:pPr lvl="1"/>
            <a:r>
              <a:rPr/>
              <a:t>The value of </a:t>
            </a:r>
            <a:r>
              <a:rPr sz="1800">
                <a:latin typeface="Courier"/>
              </a:rPr>
              <a:t>TRUE</a:t>
            </a:r>
            <a:r>
              <a:rPr/>
              <a:t> has been changed to 1.</a:t>
            </a:r>
          </a:p>
          <a:p>
            <a:pPr lvl="1"/>
            <a:r>
              <a:rPr/>
              <a:t>The vector is still a numeric vector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string to a vector of integers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"hi"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"1"  "2"  "3"  "4"  "hi"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chr [1:5] "1" "2" "3" "4" "hi"</a:t>
            </a:r>
          </a:p>
          <a:p>
            <a:pPr lvl="1"/>
            <a:r>
              <a:rPr/>
              <a:t>The string has been added on to the end of the vector.</a:t>
            </a:r>
          </a:p>
          <a:p>
            <a:pPr lvl="1"/>
            <a:r>
              <a:rPr/>
              <a:t>The vector is now a string vector.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30400"/>
            <a:ext cx="10515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taught as a “black box”</a:t>
            </a:r>
          </a:p>
          <a:p>
            <a:pPr lvl="1"/>
            <a:r>
              <a:rPr/>
              <a:t>You can think of them as a factory</a:t>
            </a:r>
          </a:p>
          <a:p>
            <a:pPr lvl="1"/>
            <a:r>
              <a:rPr/>
              <a:t>Usually labelled as a verb (they are “doing” something)</a:t>
            </a:r>
          </a:p>
          <a:p>
            <a:pPr lvl="1"/>
            <a:r>
              <a:rPr/>
              <a:t>Many come built into R</a:t>
            </a:r>
          </a:p>
          <a:p>
            <a:pPr lvl="2"/>
            <a:r>
              <a:rPr sz="1800">
                <a:latin typeface="Courier"/>
              </a:rPr>
              <a:t>Sys.time()</a:t>
            </a:r>
          </a:p>
          <a:p>
            <a:pPr lvl="2"/>
            <a:r>
              <a:rPr sz="1800">
                <a:latin typeface="Courier"/>
              </a:rPr>
              <a:t>mean(1:100)</a:t>
            </a:r>
          </a:p>
          <a:p>
            <a:pPr lvl="1"/>
            <a:r>
              <a:rPr/>
              <a:t>You can also install ‘packages’ containing bundles of functions</a:t>
            </a:r>
          </a:p>
          <a:p>
            <a:pPr lvl="1"/>
            <a:r>
              <a:rPr/>
              <a:t>View each function as a separate separate factory in a production line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</a:p>
        </p:txBody>
      </p:sp>
      <p:pic>
        <p:nvPicPr>
          <p:cNvPr descr="../Images/Function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10515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been using functions already!</a:t>
            </a:r>
          </a:p>
          <a:p>
            <a:pPr lvl="1"/>
            <a:r>
              <a:rPr sz="1800">
                <a:latin typeface="Courier"/>
              </a:rPr>
              <a:t>data.frame()</a:t>
            </a:r>
            <a:r>
              <a:rPr/>
              <a:t> is a function.</a:t>
            </a:r>
          </a:p>
          <a:p>
            <a:pPr lvl="1"/>
            <a:r>
              <a:rPr sz="1800">
                <a:latin typeface="Courier"/>
              </a:rPr>
              <a:t>age, gender, weight</a:t>
            </a:r>
            <a:r>
              <a:rPr/>
              <a:t> are arguments.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The data frame is the output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not?</a:t>
            </a:r>
          </a:p>
          <a:p>
            <a:pPr lvl="2"/>
            <a:r>
              <a:rPr/>
              <a:t>Need to learn a new language</a:t>
            </a:r>
          </a:p>
          <a:p>
            <a:pPr lvl="2"/>
            <a:r>
              <a:rPr/>
              <a:t>Does not use ‘point and click’</a:t>
            </a:r>
          </a:p>
          <a:p>
            <a:pPr lvl="2"/>
            <a:r>
              <a:rPr/>
              <a:t>Need to describe to the computer the steps you want it to take</a:t>
            </a:r>
          </a:p>
          <a:p>
            <a:pPr lvl="1"/>
            <a:r>
              <a:rPr/>
              <a:t>Why?</a:t>
            </a:r>
          </a:p>
          <a:p>
            <a:pPr lvl="2"/>
            <a:r>
              <a:rPr/>
              <a:t>You can do </a:t>
            </a:r>
            <a:r>
              <a:rPr i="1"/>
              <a:t>anything</a:t>
            </a:r>
          </a:p>
          <a:p>
            <a:pPr lvl="2"/>
            <a:r>
              <a:rPr/>
              <a:t>Not limited to the pre-designed command process of an app.</a:t>
            </a:r>
          </a:p>
          <a:p>
            <a:pPr lvl="2"/>
            <a:r>
              <a:rPr/>
              <a:t>You record everything you do, so you can do it again.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</a:t>
            </a:r>
            <a:r>
              <a:rPr sz="1800">
                <a:latin typeface="Courier"/>
              </a:rPr>
              <a:t>group</a:t>
            </a:r>
            <a:r>
              <a:rPr/>
              <a:t> data frame as the argument.</a:t>
            </a:r>
          </a:p>
          <a:p>
            <a:pPr lvl="1"/>
            <a:r>
              <a:rPr sz="1800">
                <a:latin typeface="Courier"/>
              </a:rPr>
              <a:t>head()</a:t>
            </a:r>
          </a:p>
          <a:p>
            <a:pPr lvl="1"/>
            <a:r>
              <a:rPr sz="1800">
                <a:latin typeface="Courier"/>
              </a:rPr>
              <a:t>tail()</a:t>
            </a:r>
          </a:p>
          <a:p>
            <a:pPr lvl="1"/>
            <a:r>
              <a:rPr sz="1800">
                <a:latin typeface="Courier"/>
              </a:rPr>
              <a:t>summary()</a:t>
            </a:r>
          </a:p>
          <a:p>
            <a:pPr lvl="1"/>
            <a:r>
              <a:rPr sz="1800">
                <a:latin typeface="Courier"/>
              </a:rPr>
              <a:t>mean()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head()</a:t>
            </a:r>
            <a:r>
              <a:rPr/>
              <a:t> Gives you the first 6 rows</a:t>
            </a:r>
          </a:p>
          <a:p>
            <a:pPr lvl="1"/>
            <a:r>
              <a:rPr sz="1800">
                <a:latin typeface="Courier"/>
              </a:rPr>
              <a:t>tail()</a:t>
            </a:r>
            <a:r>
              <a:rPr/>
              <a:t> Gives you the last 6 rows</a:t>
            </a:r>
          </a:p>
          <a:p>
            <a:pPr lvl="1"/>
            <a:r>
              <a:rPr sz="1800">
                <a:latin typeface="Courier"/>
              </a:rPr>
              <a:t>summary()</a:t>
            </a:r>
            <a:r>
              <a:rPr/>
              <a:t> Gives an overview of the object</a:t>
            </a:r>
          </a:p>
          <a:p>
            <a:pPr lvl="1"/>
            <a:r>
              <a:rPr sz="1800">
                <a:latin typeface="Courier"/>
              </a:rPr>
              <a:t>mean()</a:t>
            </a:r>
            <a:r>
              <a:rPr/>
              <a:t> Gives the mean of a numeric vector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carrying out pre-written instructions</a:t>
            </a:r>
          </a:p>
          <a:p>
            <a:pPr lvl="1"/>
            <a:r>
              <a:rPr/>
              <a:t>They will fail if they are supplied with the wrong kind of data - they will return an error message instead</a:t>
            </a:r>
          </a:p>
          <a:p>
            <a:pPr lvl="1"/>
            <a:r>
              <a:rPr/>
              <a:t>Try </a:t>
            </a:r>
            <a:r>
              <a:rPr sz="1800">
                <a:latin typeface="Courier"/>
              </a:rPr>
              <a:t>mean(group$gender)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find out how to use a particular function?</a:t>
            </a:r>
          </a:p>
          <a:p>
            <a:pPr lvl="1"/>
            <a:r>
              <a:rPr/>
              <a:t>Three ways:</a:t>
            </a:r>
          </a:p>
          <a:p>
            <a:pPr lvl="2"/>
            <a:r>
              <a:rPr/>
              <a:t>Select the </a:t>
            </a:r>
            <a:r>
              <a:rPr sz="1800">
                <a:latin typeface="Courier"/>
              </a:rPr>
              <a:t>help</a:t>
            </a:r>
            <a:r>
              <a:rPr/>
              <a:t> tab in bottom right of RStudio, then type the function name into the search box, and read the help page.</a:t>
            </a:r>
          </a:p>
          <a:p>
            <a:pPr lvl="2"/>
            <a:r>
              <a:rPr/>
              <a:t>Type </a:t>
            </a:r>
            <a:r>
              <a:rPr sz="1800">
                <a:latin typeface="Courier"/>
              </a:rPr>
              <a:t>?function_name</a:t>
            </a:r>
            <a:r>
              <a:rPr/>
              <a:t> into the console.</a:t>
            </a:r>
          </a:p>
          <a:p>
            <a:pPr lvl="2"/>
            <a:r>
              <a:rPr/>
              <a:t>If you can’t remember the exact function name try typing </a:t>
            </a:r>
            <a:r>
              <a:rPr sz="1800">
                <a:latin typeface="Courier"/>
              </a:rPr>
              <a:t>??whatever_you_want_to_do</a:t>
            </a:r>
            <a:r>
              <a:rPr/>
              <a:t> into the console. It searches the whole database for matching terms.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../Images/Help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1816100"/>
            <a:ext cx="3276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quite complicated.</a:t>
            </a:r>
          </a:p>
          <a:p>
            <a:pPr lvl="1"/>
            <a:r>
              <a:rPr/>
              <a:t>But the information is usually displayed in a standard format:</a:t>
            </a:r>
          </a:p>
          <a:p>
            <a:pPr lvl="2"/>
            <a:r>
              <a:rPr/>
              <a:t>Brief description</a:t>
            </a:r>
          </a:p>
          <a:p>
            <a:pPr lvl="2"/>
            <a:r>
              <a:rPr/>
              <a:t>An example of use</a:t>
            </a:r>
          </a:p>
          <a:p>
            <a:pPr lvl="2"/>
            <a:r>
              <a:rPr/>
              <a:t>The argument(s) that can be passed to the function - along with any default value it takes if there is no value provided.</a:t>
            </a:r>
          </a:p>
          <a:p>
            <a:pPr lvl="2"/>
            <a:r>
              <a:rPr/>
              <a:t>Breakdown of these arguments. Gives you more information about what you need to put in.</a:t>
            </a:r>
          </a:p>
          <a:p>
            <a:pPr lvl="2"/>
            <a:r>
              <a:rPr/>
              <a:t>Tells you how the function works and what to expect to see in the output.</a:t>
            </a:r>
          </a:p>
          <a:p>
            <a:pPr lvl="2"/>
            <a:r>
              <a:rPr/>
              <a:t>A reproducible example of use, that you can normally use verbatim.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up the function </a:t>
            </a:r>
            <a:r>
              <a:rPr sz="1800">
                <a:latin typeface="Courier"/>
              </a:rPr>
              <a:t>ls</a:t>
            </a:r>
          </a:p>
          <a:p>
            <a:pPr lvl="1"/>
            <a:r>
              <a:rPr/>
              <a:t>What are the arguments you can give the function?</a:t>
            </a:r>
          </a:p>
          <a:p>
            <a:pPr lvl="2"/>
            <a:r>
              <a:rPr/>
              <a:t>How do you specify the argument for ‘pattern’? Try it</a:t>
            </a:r>
          </a:p>
          <a:p>
            <a:pPr lvl="2"/>
            <a:r>
              <a:rPr/>
              <a:t>When might this be useful?</a:t>
            </a:r>
          </a:p>
          <a:p>
            <a:pPr lvl="2"/>
            <a:r>
              <a:rPr/>
              <a:t>How do you specify the argument for ‘sorted’? Try it</a:t>
            </a:r>
          </a:p>
          <a:p>
            <a:pPr lvl="2"/>
            <a:r>
              <a:rPr/>
              <a:t>When might this be useful?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bunch of functions that come with R. They are ‘base R’ functions.</a:t>
            </a:r>
          </a:p>
          <a:p>
            <a:pPr lvl="1"/>
            <a:r>
              <a:rPr/>
              <a:t>Thousands of open access functions in other packages</a:t>
            </a:r>
          </a:p>
          <a:p>
            <a:pPr lvl="1"/>
            <a:r>
              <a:rPr/>
              <a:t>To access these: install the packages, then load them.</a:t>
            </a:r>
          </a:p>
          <a:p>
            <a:pPr lvl="1"/>
            <a:r>
              <a:rPr/>
              <a:t>Let’s install and load the ‘ggplot2’ package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"ggplot2"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</a:p>
          <a:p>
            <a:pPr lvl="1"/>
            <a:r>
              <a:rPr/>
              <a:t>You can now use all of the functions that come with ‘ggplot2’.</a:t>
            </a:r>
          </a:p>
          <a:p>
            <a:pPr lvl="1"/>
            <a:r>
              <a:rPr/>
              <a:t>You need to load the package using </a:t>
            </a:r>
            <a:r>
              <a:rPr sz="1800">
                <a:latin typeface="Courier"/>
              </a:rPr>
              <a:t>library</a:t>
            </a:r>
            <a:r>
              <a:rPr/>
              <a:t> each time you open R. But you will not need to install it again.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are some packages we will be user later in the course.</a:t>
            </a:r>
          </a:p>
          <a:p>
            <a:pPr lvl="1"/>
            <a:r>
              <a:rPr sz="1800">
                <a:latin typeface="Courier"/>
              </a:rPr>
              <a:t>ggplot2</a:t>
            </a:r>
            <a:r>
              <a:rPr/>
              <a:t> - plots graphs in R</a:t>
            </a:r>
          </a:p>
          <a:p>
            <a:pPr lvl="1"/>
            <a:r>
              <a:rPr sz="1800">
                <a:latin typeface="Courier"/>
              </a:rPr>
              <a:t>readr</a:t>
            </a:r>
            <a:r>
              <a:rPr/>
              <a:t> - imports data into R</a:t>
            </a:r>
          </a:p>
          <a:p>
            <a:pPr lvl="1"/>
            <a:r>
              <a:rPr sz="1800">
                <a:latin typeface="Courier"/>
              </a:rPr>
              <a:t>stringr</a:t>
            </a:r>
            <a:r>
              <a:rPr/>
              <a:t> - helps you manipulate strings</a:t>
            </a:r>
          </a:p>
          <a:p>
            <a:pPr lvl="1"/>
            <a:r>
              <a:rPr sz="1800">
                <a:latin typeface="Courier"/>
              </a:rPr>
              <a:t>lubridate</a:t>
            </a:r>
            <a:r>
              <a:rPr/>
              <a:t> - helps you manipulate dates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Really,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time</a:t>
            </a:r>
          </a:p>
          <a:p>
            <a:pPr lvl="2"/>
            <a:r>
              <a:rPr/>
              <a:t>Small upfront investment for long term gain</a:t>
            </a:r>
          </a:p>
          <a:p>
            <a:pPr lvl="2"/>
            <a:r>
              <a:rPr/>
              <a:t>New data? - Easy</a:t>
            </a:r>
          </a:p>
          <a:p>
            <a:pPr lvl="2"/>
            <a:r>
              <a:rPr/>
              <a:t>Repeat analysis? - Easy</a:t>
            </a:r>
          </a:p>
          <a:p>
            <a:pPr lvl="2"/>
            <a:r>
              <a:rPr/>
              <a:t>Found an error? - Easy</a:t>
            </a:r>
          </a:p>
          <a:p>
            <a:pPr lvl="1"/>
            <a:r>
              <a:rPr/>
              <a:t>Reproducible Science</a:t>
            </a:r>
          </a:p>
          <a:p>
            <a:pPr lvl="2"/>
            <a:r>
              <a:rPr/>
              <a:t>Code makes your analysis explicit</a:t>
            </a:r>
          </a:p>
          <a:p>
            <a:pPr lvl="2"/>
            <a:r>
              <a:rPr/>
              <a:t>Writing code = writing lab-book = good reproducible science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 (IDE). – (also the name of the company that develops it and a lot more)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</a:p>
        </p:txBody>
      </p:sp>
      <p:pic>
        <p:nvPicPr>
          <p:cNvPr descr="../Images/RStud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session2: Intro to R</dc:title>
  <dc:creator/>
  <cp:keywords/>
  <dcterms:created xsi:type="dcterms:W3CDTF">2021-08-10T19:50:35Z</dcterms:created>
  <dcterms:modified xsi:type="dcterms:W3CDTF">2021-08-10T19:50:35Z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